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0" r:id="rId3"/>
    <p:sldMasterId id="2147483695" r:id="rId4"/>
  </p:sldMasterIdLst>
  <p:notesMasterIdLst>
    <p:notesMasterId r:id="rId21"/>
  </p:notesMasterIdLst>
  <p:sldIdLst>
    <p:sldId id="256" r:id="rId5"/>
    <p:sldId id="276" r:id="rId6"/>
    <p:sldId id="266" r:id="rId7"/>
    <p:sldId id="258" r:id="rId8"/>
    <p:sldId id="259" r:id="rId9"/>
    <p:sldId id="267" r:id="rId10"/>
    <p:sldId id="268" r:id="rId11"/>
    <p:sldId id="263" r:id="rId12"/>
    <p:sldId id="264" r:id="rId13"/>
    <p:sldId id="262" r:id="rId14"/>
    <p:sldId id="271" r:id="rId15"/>
    <p:sldId id="261" r:id="rId16"/>
    <p:sldId id="260" r:id="rId17"/>
    <p:sldId id="265" r:id="rId18"/>
    <p:sldId id="274" r:id="rId19"/>
    <p:sldId id="257" r:id="rId20"/>
  </p:sldIdLst>
  <p:sldSz cx="9144000" cy="5143500" type="screen16x9"/>
  <p:notesSz cx="6858000" cy="9144000"/>
  <p:defaultTextStyle>
    <a:defPPr>
      <a:defRPr lang="en-US"/>
    </a:defPPr>
    <a:lvl1pPr marL="0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B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-660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15393E-3169-1143-BF74-6D8C2E17A82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4A82-C3D7-7D42-9511-4634CE670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11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1276D53-0906-4F99-AAF9-43C9A77E0A00}" type="slidenum">
              <a:rPr lang="en-US" altLang="en-US">
                <a:solidFill>
                  <a:srgbClr val="000000"/>
                </a:solidFill>
                <a:latin typeface="Times" charset="0"/>
                <a:ea typeface="ヒラギノ明朝 ProN W3" charset="-128"/>
                <a:cs typeface="ヒラギノ角ゴ ProN W3" charset="-128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  <a:latin typeface="Times" charset="0"/>
              <a:ea typeface="ヒラギノ明朝 ProN W3" charset="-128"/>
              <a:cs typeface="ヒラギノ角ゴ ProN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4172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extended spectrum </a:t>
            </a:r>
            <a:r>
              <a:rPr lang="el-G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β-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lactamase (ESBL)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D4A82-C3D7-7D42-9511-4634CE670C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68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1276D53-0906-4F99-AAF9-43C9A77E0A00}" type="slidenum">
              <a:rPr lang="en-US" altLang="en-US">
                <a:solidFill>
                  <a:srgbClr val="000000"/>
                </a:solidFill>
                <a:latin typeface="Times" charset="0"/>
                <a:ea typeface="ヒラギノ明朝 ProN W3" charset="-128"/>
                <a:cs typeface="ヒラギノ角ゴ ProN W3" charset="-128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solidFill>
                <a:srgbClr val="000000"/>
              </a:solidFill>
              <a:latin typeface="Times" charset="0"/>
              <a:ea typeface="ヒラギノ明朝 ProN W3" charset="-128"/>
              <a:cs typeface="ヒラギノ角ゴ ProN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3392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gi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gi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358-A4DF-AC44-917D-89E42D0B7058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E31B-BF01-8649-B012-D4269AD28CC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Logo+BHIVA-PNG - beyondpositive">
            <a:extLst>
              <a:ext uri="{FF2B5EF4-FFF2-40B4-BE49-F238E27FC236}">
                <a16:creationId xmlns:a16="http://schemas.microsoft.com/office/drawing/2014/main" xmlns="" id="{6C5C9DF4-9867-4BBF-9473-652A5378DCD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255" y="102392"/>
            <a:ext cx="925945" cy="32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ome | British Association for Sexual Health and HIV">
            <a:extLst>
              <a:ext uri="{FF2B5EF4-FFF2-40B4-BE49-F238E27FC236}">
                <a16:creationId xmlns:a16="http://schemas.microsoft.com/office/drawing/2014/main" xmlns="" id="{6560E5BA-D86F-43F7-8BB1-EE4B7C0ED1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3852" y="110042"/>
            <a:ext cx="414163" cy="499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K Health Security Agency - Wikipedia">
            <a:extLst>
              <a:ext uri="{FF2B5EF4-FFF2-40B4-BE49-F238E27FC236}">
                <a16:creationId xmlns:a16="http://schemas.microsoft.com/office/drawing/2014/main" xmlns="" id="{A6ABF529-6DED-4115-9C23-6ECD07F113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449" y="39590"/>
            <a:ext cx="57554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669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358-A4DF-AC44-917D-89E42D0B7058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E31B-BF01-8649-B012-D4269AD2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7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358-A4DF-AC44-917D-89E42D0B7058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E31B-BF01-8649-B012-D4269AD2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18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D5AE0D20-52C4-48A2-89D4-172F2B1999E4}"/>
              </a:ext>
            </a:extLst>
          </p:cNvPr>
          <p:cNvSpPr/>
          <p:nvPr userDrawn="1"/>
        </p:nvSpPr>
        <p:spPr>
          <a:xfrm>
            <a:off x="1" y="-12246"/>
            <a:ext cx="9144000" cy="3471863"/>
          </a:xfrm>
          <a:prstGeom prst="rect">
            <a:avLst/>
          </a:prstGeom>
          <a:solidFill>
            <a:srgbClr val="CDCDCF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3" tIns="34289" rIns="68573" bIns="34289" anchor="ctr"/>
          <a:lstStyle/>
          <a:p>
            <a:pPr algn="ctr" defTabSz="91428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Rectangle 55">
            <a:extLst>
              <a:ext uri="{FF2B5EF4-FFF2-40B4-BE49-F238E27FC236}">
                <a16:creationId xmlns:a16="http://schemas.microsoft.com/office/drawing/2014/main" xmlns="" id="{BF36614D-B8F2-481E-A87C-8DAC5BE9301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invGray">
          <a:xfrm>
            <a:off x="544265" y="307188"/>
            <a:ext cx="8274617" cy="2161699"/>
          </a:xfrm>
        </p:spPr>
        <p:txBody>
          <a:bodyPr/>
          <a:lstStyle>
            <a:lvl1pPr>
              <a:defRPr sz="29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BC37FFD4-1B69-49FD-AB11-399DEBA133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436" y="2518657"/>
            <a:ext cx="2870564" cy="935558"/>
          </a:xfrm>
          <a:prstGeom prst="rect">
            <a:avLst/>
          </a:prstGeom>
        </p:spPr>
      </p:pic>
      <p:pic>
        <p:nvPicPr>
          <p:cNvPr id="22" name="Picture 3" descr="CCO_HIV_RGB.jpg">
            <a:extLst>
              <a:ext uri="{FF2B5EF4-FFF2-40B4-BE49-F238E27FC236}">
                <a16:creationId xmlns:a16="http://schemas.microsoft.com/office/drawing/2014/main" xmlns="" id="{43B64CC0-EEA1-49B6-8FEE-32711ACF538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54"/>
          <a:stretch>
            <a:fillRect/>
          </a:stretch>
        </p:blipFill>
        <p:spPr bwMode="auto">
          <a:xfrm>
            <a:off x="6111486" y="4418416"/>
            <a:ext cx="2753915" cy="52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26515A54-8674-49F7-B1B4-23E0F7F8AB6D}"/>
              </a:ext>
            </a:extLst>
          </p:cNvPr>
          <p:cNvCxnSpPr/>
          <p:nvPr userDrawn="1"/>
        </p:nvCxnSpPr>
        <p:spPr bwMode="auto">
          <a:xfrm>
            <a:off x="-16671" y="3454214"/>
            <a:ext cx="9160673" cy="0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789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21" y="178602"/>
            <a:ext cx="8154333" cy="82748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14" y="1134791"/>
            <a:ext cx="8158147" cy="34880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227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DDD0001-9342-455E-88A6-08ABADA3E0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436" y="4009072"/>
            <a:ext cx="2870564" cy="935558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5764" y="247651"/>
            <a:ext cx="8433112" cy="3938094"/>
          </a:xfrm>
          <a:prstGeom prst="rect">
            <a:avLst/>
          </a:prstGeom>
        </p:spPr>
        <p:txBody>
          <a:bodyPr anchorCtr="1"/>
          <a:lstStyle>
            <a:lvl1pPr algn="ctr">
              <a:defRPr sz="3000" b="1" cap="none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F8F8BDA-1A03-445B-A76B-525DE8317C18}"/>
              </a:ext>
            </a:extLst>
          </p:cNvPr>
          <p:cNvSpPr/>
          <p:nvPr userDrawn="1"/>
        </p:nvSpPr>
        <p:spPr>
          <a:xfrm>
            <a:off x="1" y="4942703"/>
            <a:ext cx="9144000" cy="200799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3" tIns="34289" rIns="68573" bIns="34289" anchor="ctr"/>
          <a:lstStyle/>
          <a:p>
            <a:pPr algn="ctr" defTabSz="914288">
              <a:defRPr/>
            </a:pPr>
            <a:endParaRPr lang="en-US" b="1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EC06745F-7DB6-4D4F-AFDB-384384B4DF79}"/>
              </a:ext>
            </a:extLst>
          </p:cNvPr>
          <p:cNvCxnSpPr/>
          <p:nvPr userDrawn="1"/>
        </p:nvCxnSpPr>
        <p:spPr>
          <a:xfrm>
            <a:off x="1" y="4942285"/>
            <a:ext cx="9144000" cy="0"/>
          </a:xfrm>
          <a:prstGeom prst="line">
            <a:avLst/>
          </a:prstGeom>
          <a:ln w="19050">
            <a:solidFill>
              <a:srgbClr val="0053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978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20" y="178602"/>
            <a:ext cx="8154334" cy="8274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1365" y="1133047"/>
            <a:ext cx="3981959" cy="3509054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5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9475" y="1133053"/>
            <a:ext cx="3922178" cy="350959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5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937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689475" y="1133047"/>
            <a:ext cx="3922178" cy="349931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321" y="178602"/>
            <a:ext cx="8154333" cy="8274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451365" y="1133047"/>
            <a:ext cx="3981959" cy="3509054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5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518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27" y="178602"/>
            <a:ext cx="8355791" cy="8274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5111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54761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m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3B358DEB-BBFD-49BD-91E5-BCABE57F09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436" y="2518657"/>
            <a:ext cx="2870564" cy="935558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1"/>
          </p:nvPr>
        </p:nvSpPr>
        <p:spPr>
          <a:xfrm>
            <a:off x="385770" y="3642508"/>
            <a:ext cx="8462963" cy="86695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800" b="1">
                <a:solidFill>
                  <a:srgbClr val="F15D22"/>
                </a:solidFill>
              </a:defRPr>
            </a:lvl1pPr>
            <a:lvl2pPr>
              <a:buFontTx/>
              <a:buNone/>
              <a:defRPr sz="1800"/>
            </a:lvl2pPr>
            <a:lvl3pPr>
              <a:buFontTx/>
              <a:buNone/>
              <a:defRPr sz="1800"/>
            </a:lvl3pPr>
            <a:lvl4pPr>
              <a:buFontTx/>
              <a:buNone/>
              <a:defRPr sz="1800"/>
            </a:lvl4pPr>
            <a:lvl5pPr>
              <a:buFontTx/>
              <a:buNone/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863" y="179787"/>
            <a:ext cx="8433012" cy="1256110"/>
          </a:xfrm>
          <a:prstGeom prst="rect">
            <a:avLst/>
          </a:prstGeom>
        </p:spPr>
        <p:txBody>
          <a:bodyPr/>
          <a:lstStyle>
            <a:lvl1pPr algn="ctr">
              <a:defRPr sz="29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57321" y="1421610"/>
            <a:ext cx="8154333" cy="195428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 b="1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5FB50470-EA3D-49B4-8F28-4C9C1E0D226A}"/>
              </a:ext>
            </a:extLst>
          </p:cNvPr>
          <p:cNvCxnSpPr/>
          <p:nvPr userDrawn="1"/>
        </p:nvCxnSpPr>
        <p:spPr bwMode="auto">
          <a:xfrm>
            <a:off x="-16671" y="3454214"/>
            <a:ext cx="9160673" cy="0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4" name="Picture 3" descr="CCO_HIV_RGB.jpg">
            <a:extLst>
              <a:ext uri="{FF2B5EF4-FFF2-40B4-BE49-F238E27FC236}">
                <a16:creationId xmlns:a16="http://schemas.microsoft.com/office/drawing/2014/main" xmlns="" id="{D119244E-D5F0-4D18-8BCF-9ED4E81910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54"/>
          <a:stretch>
            <a:fillRect/>
          </a:stretch>
        </p:blipFill>
        <p:spPr bwMode="auto">
          <a:xfrm>
            <a:off x="6111486" y="4418416"/>
            <a:ext cx="2753915" cy="52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93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358-A4DF-AC44-917D-89E42D0B7058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E31B-BF01-8649-B012-D4269AD28CC4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2" descr="Logo+BHIVA-PNG - beyondpositive">
            <a:extLst>
              <a:ext uri="{FF2B5EF4-FFF2-40B4-BE49-F238E27FC236}">
                <a16:creationId xmlns:a16="http://schemas.microsoft.com/office/drawing/2014/main" xmlns="" id="{F25B9CE2-F1D3-4F32-A105-00007C1FFC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255" y="102392"/>
            <a:ext cx="925945" cy="32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ome | British Association for Sexual Health and HIV">
            <a:extLst>
              <a:ext uri="{FF2B5EF4-FFF2-40B4-BE49-F238E27FC236}">
                <a16:creationId xmlns:a16="http://schemas.microsoft.com/office/drawing/2014/main" xmlns="" id="{E69A034C-064A-4C76-87AC-9A2EEA85C7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3852" y="110042"/>
            <a:ext cx="414163" cy="499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UK Health Security Agency - Wikipedia">
            <a:extLst>
              <a:ext uri="{FF2B5EF4-FFF2-40B4-BE49-F238E27FC236}">
                <a16:creationId xmlns:a16="http://schemas.microsoft.com/office/drawing/2014/main" xmlns="" id="{7A2B413B-DA1E-466B-AF01-A31E70D48CA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449" y="39590"/>
            <a:ext cx="57554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512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F00F981F-687B-43D5-AC97-14AF6E48B3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913" y="2746772"/>
            <a:ext cx="4557713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 descr="A picture containing drawing, food&#10;&#10;Description automatically generated">
            <a:extLst>
              <a:ext uri="{FF2B5EF4-FFF2-40B4-BE49-F238E27FC236}">
                <a16:creationId xmlns:a16="http://schemas.microsoft.com/office/drawing/2014/main" xmlns="" id="{76BF798C-D165-4F2C-B8A6-47106164FB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906" y="2752209"/>
            <a:ext cx="4572000" cy="2400300"/>
          </a:xfrm>
          <a:prstGeom prst="rect">
            <a:avLst/>
          </a:prstGeom>
        </p:spPr>
      </p:pic>
      <p:sp>
        <p:nvSpPr>
          <p:cNvPr id="10" name="Rectangle 5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31244"/>
            <a:ext cx="3886200" cy="840581"/>
          </a:xfrm>
        </p:spPr>
        <p:txBody>
          <a:bodyPr/>
          <a:lstStyle>
            <a:lvl1pPr marL="0" indent="0">
              <a:lnSpc>
                <a:spcPct val="100000"/>
              </a:lnSpc>
              <a:buFont typeface="Wingdings" pitchFamily="2" charset="2"/>
              <a:buNone/>
              <a:defRPr sz="15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2294B36-D511-4E23-A768-EAFA149B5CC7}"/>
              </a:ext>
            </a:extLst>
          </p:cNvPr>
          <p:cNvSpPr/>
          <p:nvPr/>
        </p:nvSpPr>
        <p:spPr>
          <a:xfrm>
            <a:off x="1" y="1215628"/>
            <a:ext cx="9144000" cy="1543050"/>
          </a:xfrm>
          <a:prstGeom prst="rect">
            <a:avLst/>
          </a:prstGeom>
          <a:solidFill>
            <a:srgbClr val="CDCDCF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3" tIns="34289" rIns="68573" bIns="34289" anchor="ctr"/>
          <a:lstStyle/>
          <a:p>
            <a:pPr algn="ctr" defTabSz="91428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A5B42F6D-719A-45C6-BB57-84887368226C}"/>
              </a:ext>
            </a:extLst>
          </p:cNvPr>
          <p:cNvCxnSpPr/>
          <p:nvPr/>
        </p:nvCxnSpPr>
        <p:spPr bwMode="auto">
          <a:xfrm>
            <a:off x="-10718" y="1215629"/>
            <a:ext cx="9160674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9ACD6CB8-625C-44F5-9B90-77A60BCC4A2E}"/>
              </a:ext>
            </a:extLst>
          </p:cNvPr>
          <p:cNvCxnSpPr/>
          <p:nvPr/>
        </p:nvCxnSpPr>
        <p:spPr bwMode="auto">
          <a:xfrm>
            <a:off x="-10718" y="2746772"/>
            <a:ext cx="9160674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Rectangle 55">
            <a:extLst>
              <a:ext uri="{FF2B5EF4-FFF2-40B4-BE49-F238E27FC236}">
                <a16:creationId xmlns:a16="http://schemas.microsoft.com/office/drawing/2014/main" xmlns="" id="{078B106A-3121-420B-B2D9-854FF204BD0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invGray">
          <a:xfrm>
            <a:off x="457200" y="1200150"/>
            <a:ext cx="8448676" cy="1543050"/>
          </a:xfrm>
          <a:prstGeom prst="rect">
            <a:avLst/>
          </a:prstGeom>
        </p:spPr>
        <p:txBody>
          <a:bodyPr/>
          <a:lstStyle>
            <a:lvl1pPr>
              <a:defRPr sz="2900">
                <a:solidFill>
                  <a:srgbClr val="4555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C6C33664-ACD6-44A3-95A5-32325CBC9685}"/>
              </a:ext>
            </a:extLst>
          </p:cNvPr>
          <p:cNvSpPr/>
          <p:nvPr userDrawn="1"/>
        </p:nvSpPr>
        <p:spPr>
          <a:xfrm>
            <a:off x="1" y="1215628"/>
            <a:ext cx="9144000" cy="1543050"/>
          </a:xfrm>
          <a:prstGeom prst="rect">
            <a:avLst/>
          </a:prstGeom>
          <a:solidFill>
            <a:srgbClr val="CDCDCF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3" tIns="34289" rIns="68573" bIns="34289" anchor="ctr"/>
          <a:lstStyle/>
          <a:p>
            <a:pPr algn="ctr" defTabSz="91428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5EECCBFD-9ED3-4167-961B-65218739F1A5}"/>
              </a:ext>
            </a:extLst>
          </p:cNvPr>
          <p:cNvCxnSpPr/>
          <p:nvPr userDrawn="1"/>
        </p:nvCxnSpPr>
        <p:spPr bwMode="auto">
          <a:xfrm>
            <a:off x="-10718" y="1215629"/>
            <a:ext cx="9160674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F95A2832-7EB2-44CE-B43D-FCA9D107E325}"/>
              </a:ext>
            </a:extLst>
          </p:cNvPr>
          <p:cNvCxnSpPr/>
          <p:nvPr userDrawn="1"/>
        </p:nvCxnSpPr>
        <p:spPr bwMode="auto">
          <a:xfrm>
            <a:off x="-10718" y="2746772"/>
            <a:ext cx="9160674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F40074A2-BD4E-4383-A27C-0476B28F78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5974" y="246466"/>
            <a:ext cx="1305629" cy="70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2335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D5AE0D20-52C4-48A2-89D4-172F2B1999E4}"/>
              </a:ext>
            </a:extLst>
          </p:cNvPr>
          <p:cNvSpPr/>
          <p:nvPr userDrawn="1"/>
        </p:nvSpPr>
        <p:spPr>
          <a:xfrm>
            <a:off x="1" y="-12246"/>
            <a:ext cx="9144000" cy="3471863"/>
          </a:xfrm>
          <a:prstGeom prst="rect">
            <a:avLst/>
          </a:prstGeom>
          <a:solidFill>
            <a:srgbClr val="CDCDCF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9" rIns="68576" bIns="34289" anchor="ctr"/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Rectangle 55">
            <a:extLst>
              <a:ext uri="{FF2B5EF4-FFF2-40B4-BE49-F238E27FC236}">
                <a16:creationId xmlns:a16="http://schemas.microsoft.com/office/drawing/2014/main" xmlns="" id="{BF36614D-B8F2-481E-A87C-8DAC5BE9301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invGray">
          <a:xfrm>
            <a:off x="544263" y="307186"/>
            <a:ext cx="8274617" cy="2161699"/>
          </a:xfrm>
        </p:spPr>
        <p:txBody>
          <a:bodyPr/>
          <a:lstStyle>
            <a:lvl1pPr>
              <a:defRPr sz="29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BC37FFD4-1B69-49FD-AB11-399DEBA133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436" y="2518657"/>
            <a:ext cx="2870564" cy="935558"/>
          </a:xfrm>
          <a:prstGeom prst="rect">
            <a:avLst/>
          </a:prstGeom>
        </p:spPr>
      </p:pic>
      <p:pic>
        <p:nvPicPr>
          <p:cNvPr id="22" name="Picture 3" descr="CCO_HIV_RGB.jpg">
            <a:extLst>
              <a:ext uri="{FF2B5EF4-FFF2-40B4-BE49-F238E27FC236}">
                <a16:creationId xmlns:a16="http://schemas.microsoft.com/office/drawing/2014/main" xmlns="" id="{43B64CC0-EEA1-49B6-8FEE-32711ACF538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54"/>
          <a:stretch>
            <a:fillRect/>
          </a:stretch>
        </p:blipFill>
        <p:spPr bwMode="auto">
          <a:xfrm>
            <a:off x="6111484" y="4418414"/>
            <a:ext cx="2753915" cy="52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26515A54-8674-49F7-B1B4-23E0F7F8AB6D}"/>
              </a:ext>
            </a:extLst>
          </p:cNvPr>
          <p:cNvCxnSpPr/>
          <p:nvPr userDrawn="1"/>
        </p:nvCxnSpPr>
        <p:spPr bwMode="auto">
          <a:xfrm>
            <a:off x="-16671" y="3454214"/>
            <a:ext cx="9160673" cy="0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0091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21" y="178600"/>
            <a:ext cx="8154333" cy="82748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12" y="1134789"/>
            <a:ext cx="8158147" cy="34880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2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DDD0001-9342-455E-88A6-08ABADA3E0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436" y="4009072"/>
            <a:ext cx="2870564" cy="935558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5764" y="247651"/>
            <a:ext cx="8433112" cy="3938094"/>
          </a:xfrm>
          <a:prstGeom prst="rect">
            <a:avLst/>
          </a:prstGeom>
        </p:spPr>
        <p:txBody>
          <a:bodyPr anchorCtr="1"/>
          <a:lstStyle>
            <a:lvl1pPr algn="ctr">
              <a:defRPr sz="3000" b="1" cap="none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F8F8BDA-1A03-445B-A76B-525DE8317C18}"/>
              </a:ext>
            </a:extLst>
          </p:cNvPr>
          <p:cNvSpPr/>
          <p:nvPr userDrawn="1"/>
        </p:nvSpPr>
        <p:spPr>
          <a:xfrm>
            <a:off x="1" y="4942703"/>
            <a:ext cx="9144000" cy="200799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9" rIns="68576" bIns="34289" anchor="ctr"/>
          <a:lstStyle/>
          <a:p>
            <a:pPr algn="ctr" defTabSz="914333">
              <a:defRPr/>
            </a:pPr>
            <a:endParaRPr lang="en-US" b="1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EC06745F-7DB6-4D4F-AFDB-384384B4DF79}"/>
              </a:ext>
            </a:extLst>
          </p:cNvPr>
          <p:cNvCxnSpPr/>
          <p:nvPr userDrawn="1"/>
        </p:nvCxnSpPr>
        <p:spPr>
          <a:xfrm>
            <a:off x="1" y="4942285"/>
            <a:ext cx="9144000" cy="0"/>
          </a:xfrm>
          <a:prstGeom prst="line">
            <a:avLst/>
          </a:prstGeom>
          <a:ln w="19050">
            <a:solidFill>
              <a:srgbClr val="0053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337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20" y="178600"/>
            <a:ext cx="8154334" cy="8274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1365" y="1133047"/>
            <a:ext cx="3981959" cy="3509054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5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9475" y="1133051"/>
            <a:ext cx="3922178" cy="350959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5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2479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689475" y="1133047"/>
            <a:ext cx="3922178" cy="349931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321" y="178600"/>
            <a:ext cx="8154333" cy="8274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451365" y="1133047"/>
            <a:ext cx="3981959" cy="3509054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5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380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25" y="178600"/>
            <a:ext cx="8355791" cy="8274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6315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5382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m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3B358DEB-BBFD-49BD-91E5-BCABE57F09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436" y="2518657"/>
            <a:ext cx="2870564" cy="935558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1"/>
          </p:nvPr>
        </p:nvSpPr>
        <p:spPr>
          <a:xfrm>
            <a:off x="385768" y="3642508"/>
            <a:ext cx="8462963" cy="86695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800" b="1">
                <a:solidFill>
                  <a:srgbClr val="F15D22"/>
                </a:solidFill>
              </a:defRPr>
            </a:lvl1pPr>
            <a:lvl2pPr>
              <a:buFontTx/>
              <a:buNone/>
              <a:defRPr sz="1800"/>
            </a:lvl2pPr>
            <a:lvl3pPr>
              <a:buFontTx/>
              <a:buNone/>
              <a:defRPr sz="1800"/>
            </a:lvl3pPr>
            <a:lvl4pPr>
              <a:buFontTx/>
              <a:buNone/>
              <a:defRPr sz="1800"/>
            </a:lvl4pPr>
            <a:lvl5pPr>
              <a:buFontTx/>
              <a:buNone/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863" y="179787"/>
            <a:ext cx="8433012" cy="1256110"/>
          </a:xfrm>
          <a:prstGeom prst="rect">
            <a:avLst/>
          </a:prstGeom>
        </p:spPr>
        <p:txBody>
          <a:bodyPr/>
          <a:lstStyle>
            <a:lvl1pPr algn="ctr">
              <a:defRPr sz="29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57321" y="1421610"/>
            <a:ext cx="8154333" cy="195428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 b="1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5FB50470-EA3D-49B4-8F28-4C9C1E0D226A}"/>
              </a:ext>
            </a:extLst>
          </p:cNvPr>
          <p:cNvCxnSpPr/>
          <p:nvPr userDrawn="1"/>
        </p:nvCxnSpPr>
        <p:spPr bwMode="auto">
          <a:xfrm>
            <a:off x="-16671" y="3454214"/>
            <a:ext cx="9160673" cy="0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4" name="Picture 3" descr="CCO_HIV_RGB.jpg">
            <a:extLst>
              <a:ext uri="{FF2B5EF4-FFF2-40B4-BE49-F238E27FC236}">
                <a16:creationId xmlns:a16="http://schemas.microsoft.com/office/drawing/2014/main" xmlns="" id="{D119244E-D5F0-4D18-8BCF-9ED4E81910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54"/>
          <a:stretch>
            <a:fillRect/>
          </a:stretch>
        </p:blipFill>
        <p:spPr bwMode="auto">
          <a:xfrm>
            <a:off x="6111484" y="4418414"/>
            <a:ext cx="2753915" cy="52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33576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F00F981F-687B-43D5-AC97-14AF6E48B3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911" y="2746772"/>
            <a:ext cx="4557713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 descr="A picture containing drawing, food&#10;&#10;Description automatically generated">
            <a:extLst>
              <a:ext uri="{FF2B5EF4-FFF2-40B4-BE49-F238E27FC236}">
                <a16:creationId xmlns:a16="http://schemas.microsoft.com/office/drawing/2014/main" xmlns="" id="{76BF798C-D165-4F2C-B8A6-47106164FB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906" y="2752209"/>
            <a:ext cx="4572000" cy="2400300"/>
          </a:xfrm>
          <a:prstGeom prst="rect">
            <a:avLst/>
          </a:prstGeom>
        </p:spPr>
      </p:pic>
      <p:sp>
        <p:nvSpPr>
          <p:cNvPr id="10" name="Rectangle 5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31242"/>
            <a:ext cx="3886200" cy="840581"/>
          </a:xfrm>
        </p:spPr>
        <p:txBody>
          <a:bodyPr/>
          <a:lstStyle>
            <a:lvl1pPr marL="0" indent="0">
              <a:lnSpc>
                <a:spcPct val="100000"/>
              </a:lnSpc>
              <a:buFont typeface="Wingdings" pitchFamily="2" charset="2"/>
              <a:buNone/>
              <a:defRPr sz="15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2294B36-D511-4E23-A768-EAFA149B5CC7}"/>
              </a:ext>
            </a:extLst>
          </p:cNvPr>
          <p:cNvSpPr/>
          <p:nvPr/>
        </p:nvSpPr>
        <p:spPr>
          <a:xfrm>
            <a:off x="1" y="1215628"/>
            <a:ext cx="9144000" cy="1543050"/>
          </a:xfrm>
          <a:prstGeom prst="rect">
            <a:avLst/>
          </a:prstGeom>
          <a:solidFill>
            <a:srgbClr val="CDCDCF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9" rIns="68576" bIns="34289" anchor="ctr"/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A5B42F6D-719A-45C6-BB57-84887368226C}"/>
              </a:ext>
            </a:extLst>
          </p:cNvPr>
          <p:cNvCxnSpPr/>
          <p:nvPr/>
        </p:nvCxnSpPr>
        <p:spPr bwMode="auto">
          <a:xfrm>
            <a:off x="-10718" y="1215629"/>
            <a:ext cx="9160674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9ACD6CB8-625C-44F5-9B90-77A60BCC4A2E}"/>
              </a:ext>
            </a:extLst>
          </p:cNvPr>
          <p:cNvCxnSpPr/>
          <p:nvPr/>
        </p:nvCxnSpPr>
        <p:spPr bwMode="auto">
          <a:xfrm>
            <a:off x="-10718" y="2746772"/>
            <a:ext cx="9160674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Rectangle 55">
            <a:extLst>
              <a:ext uri="{FF2B5EF4-FFF2-40B4-BE49-F238E27FC236}">
                <a16:creationId xmlns:a16="http://schemas.microsoft.com/office/drawing/2014/main" xmlns="" id="{078B106A-3121-420B-B2D9-854FF204BD0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invGray">
          <a:xfrm>
            <a:off x="457200" y="1200150"/>
            <a:ext cx="8448676" cy="1543050"/>
          </a:xfrm>
          <a:prstGeom prst="rect">
            <a:avLst/>
          </a:prstGeom>
        </p:spPr>
        <p:txBody>
          <a:bodyPr/>
          <a:lstStyle>
            <a:lvl1pPr>
              <a:defRPr sz="2900">
                <a:solidFill>
                  <a:srgbClr val="4555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C6C33664-ACD6-44A3-95A5-32325CBC9685}"/>
              </a:ext>
            </a:extLst>
          </p:cNvPr>
          <p:cNvSpPr/>
          <p:nvPr userDrawn="1"/>
        </p:nvSpPr>
        <p:spPr>
          <a:xfrm>
            <a:off x="1" y="1215628"/>
            <a:ext cx="9144000" cy="1543050"/>
          </a:xfrm>
          <a:prstGeom prst="rect">
            <a:avLst/>
          </a:prstGeom>
          <a:solidFill>
            <a:srgbClr val="CDCDCF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9" rIns="68576" bIns="34289" anchor="ctr"/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5EECCBFD-9ED3-4167-961B-65218739F1A5}"/>
              </a:ext>
            </a:extLst>
          </p:cNvPr>
          <p:cNvCxnSpPr/>
          <p:nvPr userDrawn="1"/>
        </p:nvCxnSpPr>
        <p:spPr bwMode="auto">
          <a:xfrm>
            <a:off x="-10718" y="1215629"/>
            <a:ext cx="9160674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F95A2832-7EB2-44CE-B43D-FCA9D107E325}"/>
              </a:ext>
            </a:extLst>
          </p:cNvPr>
          <p:cNvCxnSpPr/>
          <p:nvPr userDrawn="1"/>
        </p:nvCxnSpPr>
        <p:spPr bwMode="auto">
          <a:xfrm>
            <a:off x="-10718" y="2746772"/>
            <a:ext cx="9160674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F40074A2-BD4E-4383-A27C-0476B28F78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5972" y="246464"/>
            <a:ext cx="1305629" cy="70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47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358-A4DF-AC44-917D-89E42D0B7058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E31B-BF01-8649-B012-D4269AD28CC4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2" descr="Logo+BHIVA-PNG - beyondpositive">
            <a:extLst>
              <a:ext uri="{FF2B5EF4-FFF2-40B4-BE49-F238E27FC236}">
                <a16:creationId xmlns:a16="http://schemas.microsoft.com/office/drawing/2014/main" xmlns="" id="{671681DB-F9B7-4A94-BCE9-5153FC3A99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255" y="102392"/>
            <a:ext cx="925945" cy="32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ome | British Association for Sexual Health and HIV">
            <a:extLst>
              <a:ext uri="{FF2B5EF4-FFF2-40B4-BE49-F238E27FC236}">
                <a16:creationId xmlns:a16="http://schemas.microsoft.com/office/drawing/2014/main" xmlns="" id="{60B233E4-4512-460E-AF6C-D36F1A22A18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3852" y="110042"/>
            <a:ext cx="414163" cy="499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UK Health Security Agency - Wikipedia">
            <a:extLst>
              <a:ext uri="{FF2B5EF4-FFF2-40B4-BE49-F238E27FC236}">
                <a16:creationId xmlns:a16="http://schemas.microsoft.com/office/drawing/2014/main" xmlns="" id="{6ECA6A0C-50C9-4472-A678-9C2C1CAA21C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449" y="39590"/>
            <a:ext cx="57554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6907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D5AE0D20-52C4-48A2-89D4-172F2B1999E4}"/>
              </a:ext>
            </a:extLst>
          </p:cNvPr>
          <p:cNvSpPr/>
          <p:nvPr userDrawn="1"/>
        </p:nvSpPr>
        <p:spPr>
          <a:xfrm>
            <a:off x="1" y="-12247"/>
            <a:ext cx="9144000" cy="3471863"/>
          </a:xfrm>
          <a:prstGeom prst="rect">
            <a:avLst/>
          </a:prstGeom>
          <a:solidFill>
            <a:srgbClr val="CDCDCF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/>
          </a:p>
        </p:txBody>
      </p:sp>
      <p:sp>
        <p:nvSpPr>
          <p:cNvPr id="20" name="Rectangle 55">
            <a:extLst>
              <a:ext uri="{FF2B5EF4-FFF2-40B4-BE49-F238E27FC236}">
                <a16:creationId xmlns:a16="http://schemas.microsoft.com/office/drawing/2014/main" xmlns="" id="{BF36614D-B8F2-481E-A87C-8DAC5BE9301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invGray">
          <a:xfrm>
            <a:off x="544258" y="307182"/>
            <a:ext cx="8274617" cy="2161699"/>
          </a:xfrm>
        </p:spPr>
        <p:txBody>
          <a:bodyPr/>
          <a:lstStyle>
            <a:lvl1pPr>
              <a:defRPr sz="2925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BC37FFD4-1B69-49FD-AB11-399DEBA133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436" y="2518657"/>
            <a:ext cx="2870564" cy="935558"/>
          </a:xfrm>
          <a:prstGeom prst="rect">
            <a:avLst/>
          </a:prstGeom>
        </p:spPr>
      </p:pic>
      <p:pic>
        <p:nvPicPr>
          <p:cNvPr id="22" name="Picture 3" descr="CCO_HIV_RGB.jpg">
            <a:extLst>
              <a:ext uri="{FF2B5EF4-FFF2-40B4-BE49-F238E27FC236}">
                <a16:creationId xmlns:a16="http://schemas.microsoft.com/office/drawing/2014/main" xmlns="" id="{43B64CC0-EEA1-49B6-8FEE-32711ACF538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54"/>
          <a:stretch>
            <a:fillRect/>
          </a:stretch>
        </p:blipFill>
        <p:spPr bwMode="auto">
          <a:xfrm>
            <a:off x="6111479" y="4418410"/>
            <a:ext cx="2753915" cy="52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26515A54-8674-49F7-B1B4-23E0F7F8AB6D}"/>
              </a:ext>
            </a:extLst>
          </p:cNvPr>
          <p:cNvCxnSpPr/>
          <p:nvPr userDrawn="1"/>
        </p:nvCxnSpPr>
        <p:spPr bwMode="auto">
          <a:xfrm>
            <a:off x="-16673" y="3454214"/>
            <a:ext cx="9160673" cy="0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5380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19" y="178596"/>
            <a:ext cx="8154333" cy="82748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07" y="1134785"/>
            <a:ext cx="8158147" cy="34880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8015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DDD0001-9342-455E-88A6-08ABADA3E0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436" y="4009072"/>
            <a:ext cx="2870564" cy="935558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5764" y="247651"/>
            <a:ext cx="8433112" cy="3938094"/>
          </a:xfrm>
          <a:prstGeom prst="rect">
            <a:avLst/>
          </a:prstGeom>
        </p:spPr>
        <p:txBody>
          <a:bodyPr anchorCtr="1"/>
          <a:lstStyle>
            <a:lvl1pPr algn="ctr">
              <a:defRPr sz="3000" b="1" cap="none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F8F8BDA-1A03-445B-A76B-525DE8317C18}"/>
              </a:ext>
            </a:extLst>
          </p:cNvPr>
          <p:cNvSpPr/>
          <p:nvPr userDrawn="1"/>
        </p:nvSpPr>
        <p:spPr>
          <a:xfrm>
            <a:off x="1" y="4942703"/>
            <a:ext cx="9144000" cy="200799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EC06745F-7DB6-4D4F-AFDB-384384B4DF79}"/>
              </a:ext>
            </a:extLst>
          </p:cNvPr>
          <p:cNvCxnSpPr/>
          <p:nvPr userDrawn="1"/>
        </p:nvCxnSpPr>
        <p:spPr>
          <a:xfrm>
            <a:off x="1" y="4942285"/>
            <a:ext cx="9144000" cy="0"/>
          </a:xfrm>
          <a:prstGeom prst="line">
            <a:avLst/>
          </a:prstGeom>
          <a:ln w="19050">
            <a:solidFill>
              <a:srgbClr val="0053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0115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20" y="178596"/>
            <a:ext cx="8154334" cy="8274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1365" y="1133047"/>
            <a:ext cx="3981959" cy="3509054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950"/>
            </a:lvl2pPr>
            <a:lvl3pPr>
              <a:defRPr sz="1800"/>
            </a:lvl3pPr>
            <a:lvl4pPr>
              <a:defRPr sz="165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9475" y="1133047"/>
            <a:ext cx="3922178" cy="350959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950"/>
            </a:lvl2pPr>
            <a:lvl3pPr>
              <a:defRPr sz="1800"/>
            </a:lvl3pPr>
            <a:lvl4pPr>
              <a:defRPr sz="165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5086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689475" y="1133047"/>
            <a:ext cx="3922178" cy="3499310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50"/>
            </a:lvl3pPr>
            <a:lvl4pPr>
              <a:defRPr sz="150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319" y="178596"/>
            <a:ext cx="8154333" cy="8274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451365" y="1133047"/>
            <a:ext cx="3981959" cy="3509054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950"/>
            </a:lvl2pPr>
            <a:lvl3pPr>
              <a:defRPr sz="1800"/>
            </a:lvl3pPr>
            <a:lvl4pPr>
              <a:defRPr sz="165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8417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20" y="178596"/>
            <a:ext cx="8355791" cy="8274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5502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57931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m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3B358DEB-BBFD-49BD-91E5-BCABE57F09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436" y="2518657"/>
            <a:ext cx="2870564" cy="935558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1"/>
          </p:nvPr>
        </p:nvSpPr>
        <p:spPr>
          <a:xfrm>
            <a:off x="385763" y="3642506"/>
            <a:ext cx="8462963" cy="86695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800" b="1">
                <a:solidFill>
                  <a:srgbClr val="F15D22"/>
                </a:solidFill>
              </a:defRPr>
            </a:lvl1pPr>
            <a:lvl2pPr>
              <a:buFontTx/>
              <a:buNone/>
              <a:defRPr sz="1800"/>
            </a:lvl2pPr>
            <a:lvl3pPr>
              <a:buFontTx/>
              <a:buNone/>
              <a:defRPr sz="1800"/>
            </a:lvl3pPr>
            <a:lvl4pPr>
              <a:buFontTx/>
              <a:buNone/>
              <a:defRPr sz="1800"/>
            </a:lvl4pPr>
            <a:lvl5pPr>
              <a:buFontTx/>
              <a:buNone/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863" y="179787"/>
            <a:ext cx="8433012" cy="1256110"/>
          </a:xfrm>
          <a:prstGeom prst="rect">
            <a:avLst/>
          </a:prstGeom>
        </p:spPr>
        <p:txBody>
          <a:bodyPr/>
          <a:lstStyle>
            <a:lvl1pPr algn="ctr">
              <a:defRPr sz="2925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57319" y="1421608"/>
            <a:ext cx="8154333" cy="195428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 b="1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5FB50470-EA3D-49B4-8F28-4C9C1E0D226A}"/>
              </a:ext>
            </a:extLst>
          </p:cNvPr>
          <p:cNvCxnSpPr/>
          <p:nvPr userDrawn="1"/>
        </p:nvCxnSpPr>
        <p:spPr bwMode="auto">
          <a:xfrm>
            <a:off x="-16673" y="3454214"/>
            <a:ext cx="9160673" cy="0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4" name="Picture 3" descr="CCO_HIV_RGB.jpg">
            <a:extLst>
              <a:ext uri="{FF2B5EF4-FFF2-40B4-BE49-F238E27FC236}">
                <a16:creationId xmlns:a16="http://schemas.microsoft.com/office/drawing/2014/main" xmlns="" id="{D119244E-D5F0-4D18-8BCF-9ED4E81910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54"/>
          <a:stretch>
            <a:fillRect/>
          </a:stretch>
        </p:blipFill>
        <p:spPr bwMode="auto">
          <a:xfrm>
            <a:off x="6111479" y="4418410"/>
            <a:ext cx="2753915" cy="52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5096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358-A4DF-AC44-917D-89E42D0B7058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E31B-BF01-8649-B012-D4269AD28CC4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2" descr="Logo+BHIVA-PNG - beyondpositive">
            <a:extLst>
              <a:ext uri="{FF2B5EF4-FFF2-40B4-BE49-F238E27FC236}">
                <a16:creationId xmlns:a16="http://schemas.microsoft.com/office/drawing/2014/main" xmlns="" id="{F5B36549-2897-47E3-B188-1EA3F311B72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255" y="102392"/>
            <a:ext cx="925945" cy="32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ome | British Association for Sexual Health and HIV">
            <a:extLst>
              <a:ext uri="{FF2B5EF4-FFF2-40B4-BE49-F238E27FC236}">
                <a16:creationId xmlns:a16="http://schemas.microsoft.com/office/drawing/2014/main" xmlns="" id="{4A998E46-2A69-4408-A457-F041C4B7037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3852" y="110042"/>
            <a:ext cx="414163" cy="499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UK Health Security Agency - Wikipedia">
            <a:extLst>
              <a:ext uri="{FF2B5EF4-FFF2-40B4-BE49-F238E27FC236}">
                <a16:creationId xmlns:a16="http://schemas.microsoft.com/office/drawing/2014/main" xmlns="" id="{646B4C96-6963-4C12-B295-749F081785C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449" y="39590"/>
            <a:ext cx="57554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27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358-A4DF-AC44-917D-89E42D0B7058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E31B-BF01-8649-B012-D4269AD28CC4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2" descr="Logo+BHIVA-PNG - beyondpositive">
            <a:extLst>
              <a:ext uri="{FF2B5EF4-FFF2-40B4-BE49-F238E27FC236}">
                <a16:creationId xmlns:a16="http://schemas.microsoft.com/office/drawing/2014/main" xmlns="" id="{B91F65F9-33E7-4B33-850B-2182DCF704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255" y="102392"/>
            <a:ext cx="925945" cy="32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Home | British Association for Sexual Health and HIV">
            <a:extLst>
              <a:ext uri="{FF2B5EF4-FFF2-40B4-BE49-F238E27FC236}">
                <a16:creationId xmlns:a16="http://schemas.microsoft.com/office/drawing/2014/main" xmlns="" id="{92422DAC-8BBE-49A7-B286-9F5D2307CE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3852" y="110042"/>
            <a:ext cx="414163" cy="499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UK Health Security Agency - Wikipedia">
            <a:extLst>
              <a:ext uri="{FF2B5EF4-FFF2-40B4-BE49-F238E27FC236}">
                <a16:creationId xmlns:a16="http://schemas.microsoft.com/office/drawing/2014/main" xmlns="" id="{81E981D8-4B6B-45AD-8D3F-0806B8C183A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449" y="39590"/>
            <a:ext cx="57554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791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358-A4DF-AC44-917D-89E42D0B7058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E31B-BF01-8649-B012-D4269AD2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4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358-A4DF-AC44-917D-89E42D0B7058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E31B-BF01-8649-B012-D4269AD2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50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358-A4DF-AC44-917D-89E42D0B7058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E31B-BF01-8649-B012-D4269AD2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3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358-A4DF-AC44-917D-89E42D0B7058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E31B-BF01-8649-B012-D4269AD2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8" tIns="45719" rIns="91438" bIns="45719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AA358-A4DF-AC44-917D-89E42D0B7058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0E31B-BF01-8649-B012-D4269AD28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0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189" rtl="0" eaLnBrk="1" latinLnBrk="0" hangingPunct="1">
        <a:spcBef>
          <a:spcPct val="0"/>
        </a:spcBef>
        <a:buNone/>
        <a:defRPr sz="4000" b="0" i="0" kern="1200">
          <a:solidFill>
            <a:srgbClr val="800000"/>
          </a:solidFill>
          <a:latin typeface="Calibri Light"/>
          <a:ea typeface="+mj-ea"/>
          <a:cs typeface="Calibri Light"/>
        </a:defRPr>
      </a:lvl1pPr>
    </p:titleStyle>
    <p:bodyStyle>
      <a:lvl1pPr marL="342892" indent="-342892" algn="l" defTabSz="457189" rtl="0" eaLnBrk="1" latinLnBrk="0" hangingPunct="1">
        <a:spcBef>
          <a:spcPct val="20000"/>
        </a:spcBef>
        <a:buFont typeface="Arial"/>
        <a:buChar char="•"/>
        <a:defRPr sz="2800" b="0" i="0" kern="1200">
          <a:solidFill>
            <a:schemeClr val="tx1"/>
          </a:solidFill>
          <a:latin typeface="Calibri Light"/>
          <a:ea typeface="+mn-ea"/>
          <a:cs typeface="Calibri Light"/>
        </a:defRPr>
      </a:lvl1pPr>
      <a:lvl2pPr marL="742931" indent="-285743" algn="l" defTabSz="457189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chemeClr val="tx1"/>
          </a:solidFill>
          <a:latin typeface="Calibri Light"/>
          <a:ea typeface="+mn-ea"/>
          <a:cs typeface="Calibri Light"/>
        </a:defRPr>
      </a:lvl2pPr>
      <a:lvl3pPr marL="1142972" indent="-228594" algn="l" defTabSz="457189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chemeClr val="tx1"/>
          </a:solidFill>
          <a:latin typeface="Calibri Light"/>
          <a:ea typeface="+mn-ea"/>
          <a:cs typeface="Calibri Light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chemeClr val="tx1"/>
          </a:solidFill>
          <a:latin typeface="Calibri Light"/>
          <a:ea typeface="+mn-ea"/>
          <a:cs typeface="Calibri Light"/>
        </a:defRPr>
      </a:lvl4pPr>
      <a:lvl5pPr marL="2057348" indent="-228594" algn="l" defTabSz="457189" rtl="0" eaLnBrk="1" latinLnBrk="0" hangingPunct="1">
        <a:spcBef>
          <a:spcPct val="20000"/>
        </a:spcBef>
        <a:buFont typeface="Arial"/>
        <a:buChar char="»"/>
        <a:defRPr sz="1800" b="0" i="0" kern="1200">
          <a:solidFill>
            <a:schemeClr val="tx1"/>
          </a:solidFill>
          <a:latin typeface="Calibri Light"/>
          <a:ea typeface="+mn-ea"/>
          <a:cs typeface="Calibri Light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>
            <a:extLst>
              <a:ext uri="{FF2B5EF4-FFF2-40B4-BE49-F238E27FC236}">
                <a16:creationId xmlns:a16="http://schemas.microsoft.com/office/drawing/2014/main" xmlns="" id="{1FBA405B-91D7-455B-838E-7390C471CA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321" y="178594"/>
            <a:ext cx="8154333" cy="829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3" tIns="34289" rIns="68573" bIns="342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7">
            <a:extLst>
              <a:ext uri="{FF2B5EF4-FFF2-40B4-BE49-F238E27FC236}">
                <a16:creationId xmlns:a16="http://schemas.microsoft.com/office/drawing/2014/main" xmlns="" id="{5E3FA78F-9815-470C-AAC7-65118010A9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0175" y="1138243"/>
            <a:ext cx="8161479" cy="349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3" tIns="34289" rIns="68573" bIns="342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928AFCB-3188-4961-AAEE-DB4C7846ECE6}"/>
              </a:ext>
            </a:extLst>
          </p:cNvPr>
          <p:cNvSpPr/>
          <p:nvPr/>
        </p:nvSpPr>
        <p:spPr>
          <a:xfrm>
            <a:off x="1" y="7"/>
            <a:ext cx="9144000" cy="108347"/>
          </a:xfrm>
          <a:prstGeom prst="rect">
            <a:avLst/>
          </a:prstGeom>
          <a:gradFill>
            <a:gsLst>
              <a:gs pos="0">
                <a:schemeClr val="tx1"/>
              </a:gs>
              <a:gs pos="50000">
                <a:schemeClr val="tx1">
                  <a:lumMod val="50000"/>
                </a:schemeClr>
              </a:gs>
              <a:gs pos="100000">
                <a:schemeClr val="tx1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3" tIns="34289" rIns="68573" bIns="34289" anchor="ctr"/>
          <a:lstStyle/>
          <a:p>
            <a:pPr algn="ctr" defTabSz="914288">
              <a:defRPr/>
            </a:pPr>
            <a:endParaRPr lang="en-US" b="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07A185B-7FCD-47CF-95BF-44DC96F2E8FE}"/>
              </a:ext>
            </a:extLst>
          </p:cNvPr>
          <p:cNvSpPr/>
          <p:nvPr userDrawn="1"/>
        </p:nvSpPr>
        <p:spPr>
          <a:xfrm>
            <a:off x="1" y="7"/>
            <a:ext cx="9144000" cy="108347"/>
          </a:xfrm>
          <a:prstGeom prst="rect">
            <a:avLst/>
          </a:prstGeom>
          <a:gradFill>
            <a:gsLst>
              <a:gs pos="0">
                <a:schemeClr val="tx1"/>
              </a:gs>
              <a:gs pos="50000">
                <a:schemeClr val="tx1">
                  <a:lumMod val="75000"/>
                </a:schemeClr>
              </a:gs>
              <a:gs pos="100000">
                <a:schemeClr val="tx1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3" tIns="34289" rIns="68573" bIns="34289" anchor="ctr"/>
          <a:lstStyle/>
          <a:p>
            <a:pPr algn="ctr" defTabSz="914288">
              <a:defRPr/>
            </a:pPr>
            <a:endParaRPr lang="en-US" b="1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84A7AD84-F415-4694-A480-6DD523A1776B}"/>
              </a:ext>
            </a:extLst>
          </p:cNvPr>
          <p:cNvCxnSpPr/>
          <p:nvPr userDrawn="1"/>
        </p:nvCxnSpPr>
        <p:spPr>
          <a:xfrm>
            <a:off x="1" y="5058966"/>
            <a:ext cx="9144000" cy="0"/>
          </a:xfrm>
          <a:prstGeom prst="line">
            <a:avLst/>
          </a:prstGeom>
          <a:ln w="19050">
            <a:solidFill>
              <a:srgbClr val="0053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75895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bg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42857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6pPr>
      <a:lvl7pPr marL="685715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7pPr>
      <a:lvl8pPr marL="1028573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8pPr>
      <a:lvl9pPr marL="13714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9pPr>
    </p:titleStyle>
    <p:bodyStyle>
      <a:lvl1pPr marL="257144" indent="-257144" algn="l" rtl="0" eaLnBrk="1" fontAlgn="base" hangingPunct="1">
        <a:lnSpc>
          <a:spcPct val="90000"/>
        </a:lnSpc>
        <a:spcBef>
          <a:spcPts val="750"/>
        </a:spcBef>
        <a:spcAft>
          <a:spcPts val="525"/>
        </a:spcAft>
        <a:buClr>
          <a:schemeClr val="bg1"/>
        </a:buClr>
        <a:buFont typeface="Wingdings" panose="05000000000000000000" pitchFamily="2" charset="2"/>
        <a:buChar char="§"/>
        <a:defRPr sz="2100">
          <a:solidFill>
            <a:schemeClr val="bg1"/>
          </a:solidFill>
          <a:latin typeface="Calibri" panose="020F0502020204030204" pitchFamily="34" charset="0"/>
          <a:ea typeface="+mn-ea"/>
          <a:cs typeface="+mn-cs"/>
        </a:defRPr>
      </a:lvl1pPr>
      <a:lvl2pPr marL="557143" indent="-214288" algn="l" rtl="0" eaLnBrk="1" fontAlgn="base" hangingPunct="1">
        <a:lnSpc>
          <a:spcPct val="90000"/>
        </a:lnSpc>
        <a:spcBef>
          <a:spcPts val="750"/>
        </a:spcBef>
        <a:spcAft>
          <a:spcPts val="525"/>
        </a:spcAft>
        <a:buClr>
          <a:schemeClr val="bg1"/>
        </a:buClr>
        <a:buFont typeface="Arial" panose="020B0604020202020204" pitchFamily="34" charset="0"/>
        <a:buChar char="‒"/>
        <a:defRPr sz="2000">
          <a:solidFill>
            <a:schemeClr val="bg1"/>
          </a:solidFill>
          <a:latin typeface="Calibri" panose="020F0502020204030204" pitchFamily="34" charset="0"/>
        </a:defRPr>
      </a:lvl2pPr>
      <a:lvl3pPr marL="857144" indent="-171430" algn="l" rtl="0" eaLnBrk="1" fontAlgn="base" hangingPunct="1">
        <a:lnSpc>
          <a:spcPct val="90000"/>
        </a:lnSpc>
        <a:spcBef>
          <a:spcPts val="750"/>
        </a:spcBef>
        <a:spcAft>
          <a:spcPts val="525"/>
        </a:spcAft>
        <a:buClr>
          <a:schemeClr val="bg1"/>
        </a:buClr>
        <a:buFont typeface="Arial" panose="020B0604020202020204" pitchFamily="34" charset="0"/>
        <a:buChar char="‒"/>
        <a:defRPr sz="1800">
          <a:solidFill>
            <a:schemeClr val="bg1"/>
          </a:solidFill>
          <a:latin typeface="Calibri" panose="020F0502020204030204" pitchFamily="34" charset="0"/>
        </a:defRPr>
      </a:lvl3pPr>
      <a:lvl4pPr marL="1200000" indent="-171430" algn="l" rtl="0" eaLnBrk="1" fontAlgn="base" hangingPunct="1">
        <a:lnSpc>
          <a:spcPct val="90000"/>
        </a:lnSpc>
        <a:spcBef>
          <a:spcPts val="750"/>
        </a:spcBef>
        <a:spcAft>
          <a:spcPts val="525"/>
        </a:spcAft>
        <a:buClr>
          <a:schemeClr val="bg1"/>
        </a:buClr>
        <a:buFont typeface="Arial" panose="020B0604020202020204" pitchFamily="34" charset="0"/>
        <a:buChar char="‒"/>
        <a:defRPr sz="1700">
          <a:solidFill>
            <a:schemeClr val="bg1"/>
          </a:solidFill>
          <a:latin typeface="Calibri" panose="020F0502020204030204" pitchFamily="34" charset="0"/>
        </a:defRPr>
      </a:lvl4pPr>
      <a:lvl5pPr marL="1542857" indent="-171430" algn="l" rtl="0" eaLnBrk="1" fontAlgn="base" hangingPunct="1">
        <a:lnSpc>
          <a:spcPct val="90000"/>
        </a:lnSpc>
        <a:spcBef>
          <a:spcPts val="750"/>
        </a:spcBef>
        <a:spcAft>
          <a:spcPts val="525"/>
        </a:spcAft>
        <a:buClr>
          <a:schemeClr val="bg1"/>
        </a:buClr>
        <a:buFont typeface="Arial" panose="020B0604020202020204" pitchFamily="34" charset="0"/>
        <a:buChar char="‒"/>
        <a:defRPr sz="1500">
          <a:solidFill>
            <a:schemeClr val="bg1"/>
          </a:solidFill>
          <a:latin typeface="Calibri" panose="020F0502020204030204" pitchFamily="34" charset="0"/>
        </a:defRPr>
      </a:lvl5pPr>
      <a:lvl6pPr marL="1885715" indent="-17143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100">
          <a:solidFill>
            <a:schemeClr val="tx1"/>
          </a:solidFill>
          <a:latin typeface="+mn-lt"/>
        </a:defRPr>
      </a:lvl6pPr>
      <a:lvl7pPr marL="2228573" indent="-17143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100">
          <a:solidFill>
            <a:schemeClr val="tx1"/>
          </a:solidFill>
          <a:latin typeface="+mn-lt"/>
        </a:defRPr>
      </a:lvl7pPr>
      <a:lvl8pPr marL="2571430" indent="-17143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100">
          <a:solidFill>
            <a:schemeClr val="tx1"/>
          </a:solidFill>
          <a:latin typeface="+mn-lt"/>
        </a:defRPr>
      </a:lvl8pPr>
      <a:lvl9pPr marL="2914289" indent="-17143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57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5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3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0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9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4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0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57" algn="l" defTabSz="68571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>
            <a:extLst>
              <a:ext uri="{FF2B5EF4-FFF2-40B4-BE49-F238E27FC236}">
                <a16:creationId xmlns:a16="http://schemas.microsoft.com/office/drawing/2014/main" xmlns="" id="{1FBA405B-91D7-455B-838E-7390C471CA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321" y="178594"/>
            <a:ext cx="8154333" cy="829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6" tIns="34289" rIns="68576" bIns="342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7">
            <a:extLst>
              <a:ext uri="{FF2B5EF4-FFF2-40B4-BE49-F238E27FC236}">
                <a16:creationId xmlns:a16="http://schemas.microsoft.com/office/drawing/2014/main" xmlns="" id="{5E3FA78F-9815-470C-AAC7-65118010A9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0175" y="1138241"/>
            <a:ext cx="8161479" cy="349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6" tIns="34289" rIns="68576" bIns="342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928AFCB-3188-4961-AAEE-DB4C7846ECE6}"/>
              </a:ext>
            </a:extLst>
          </p:cNvPr>
          <p:cNvSpPr/>
          <p:nvPr/>
        </p:nvSpPr>
        <p:spPr>
          <a:xfrm>
            <a:off x="1" y="5"/>
            <a:ext cx="9144000" cy="108347"/>
          </a:xfrm>
          <a:prstGeom prst="rect">
            <a:avLst/>
          </a:prstGeom>
          <a:gradFill>
            <a:gsLst>
              <a:gs pos="0">
                <a:schemeClr val="tx1"/>
              </a:gs>
              <a:gs pos="50000">
                <a:schemeClr val="tx1">
                  <a:lumMod val="50000"/>
                </a:schemeClr>
              </a:gs>
              <a:gs pos="100000">
                <a:schemeClr val="tx1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9" rIns="68576" bIns="34289" anchor="ctr"/>
          <a:lstStyle/>
          <a:p>
            <a:pPr algn="ctr" defTabSz="914333">
              <a:defRPr/>
            </a:pPr>
            <a:endParaRPr lang="en-US" b="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07A185B-7FCD-47CF-95BF-44DC96F2E8FE}"/>
              </a:ext>
            </a:extLst>
          </p:cNvPr>
          <p:cNvSpPr/>
          <p:nvPr userDrawn="1"/>
        </p:nvSpPr>
        <p:spPr>
          <a:xfrm>
            <a:off x="1" y="5"/>
            <a:ext cx="9144000" cy="108347"/>
          </a:xfrm>
          <a:prstGeom prst="rect">
            <a:avLst/>
          </a:prstGeom>
          <a:gradFill>
            <a:gsLst>
              <a:gs pos="0">
                <a:schemeClr val="tx1"/>
              </a:gs>
              <a:gs pos="50000">
                <a:schemeClr val="tx1">
                  <a:lumMod val="75000"/>
                </a:schemeClr>
              </a:gs>
              <a:gs pos="100000">
                <a:schemeClr val="tx1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9" rIns="68576" bIns="34289" anchor="ctr"/>
          <a:lstStyle/>
          <a:p>
            <a:pPr algn="ctr" defTabSz="914333">
              <a:defRPr/>
            </a:pPr>
            <a:endParaRPr lang="en-US" b="1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84A7AD84-F415-4694-A480-6DD523A1776B}"/>
              </a:ext>
            </a:extLst>
          </p:cNvPr>
          <p:cNvCxnSpPr/>
          <p:nvPr userDrawn="1"/>
        </p:nvCxnSpPr>
        <p:spPr>
          <a:xfrm>
            <a:off x="1" y="5058966"/>
            <a:ext cx="9144000" cy="0"/>
          </a:xfrm>
          <a:prstGeom prst="line">
            <a:avLst/>
          </a:prstGeom>
          <a:ln w="19050">
            <a:solidFill>
              <a:srgbClr val="0053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174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bg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42875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6pPr>
      <a:lvl7pPr marL="685749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7pPr>
      <a:lvl8pPr marL="1028624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8pPr>
      <a:lvl9pPr marL="1371498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9pPr>
    </p:titleStyle>
    <p:bodyStyle>
      <a:lvl1pPr marL="257156" indent="-257156" algn="l" rtl="0" eaLnBrk="1" fontAlgn="base" hangingPunct="1">
        <a:lnSpc>
          <a:spcPct val="90000"/>
        </a:lnSpc>
        <a:spcBef>
          <a:spcPts val="750"/>
        </a:spcBef>
        <a:spcAft>
          <a:spcPts val="525"/>
        </a:spcAft>
        <a:buClr>
          <a:schemeClr val="bg1"/>
        </a:buClr>
        <a:buFont typeface="Wingdings" panose="05000000000000000000" pitchFamily="2" charset="2"/>
        <a:buChar char="§"/>
        <a:defRPr sz="2100">
          <a:solidFill>
            <a:schemeClr val="bg1"/>
          </a:solidFill>
          <a:latin typeface="Calibri" panose="020F0502020204030204" pitchFamily="34" charset="0"/>
          <a:ea typeface="+mn-ea"/>
          <a:cs typeface="+mn-cs"/>
        </a:defRPr>
      </a:lvl1pPr>
      <a:lvl2pPr marL="557171" indent="-214298" algn="l" rtl="0" eaLnBrk="1" fontAlgn="base" hangingPunct="1">
        <a:lnSpc>
          <a:spcPct val="90000"/>
        </a:lnSpc>
        <a:spcBef>
          <a:spcPts val="750"/>
        </a:spcBef>
        <a:spcAft>
          <a:spcPts val="525"/>
        </a:spcAft>
        <a:buClr>
          <a:schemeClr val="bg1"/>
        </a:buClr>
        <a:buFont typeface="Arial" panose="020B0604020202020204" pitchFamily="34" charset="0"/>
        <a:buChar char="‒"/>
        <a:defRPr sz="2000">
          <a:solidFill>
            <a:schemeClr val="bg1"/>
          </a:solidFill>
          <a:latin typeface="Calibri" panose="020F0502020204030204" pitchFamily="34" charset="0"/>
        </a:defRPr>
      </a:lvl2pPr>
      <a:lvl3pPr marL="857186" indent="-171438" algn="l" rtl="0" eaLnBrk="1" fontAlgn="base" hangingPunct="1">
        <a:lnSpc>
          <a:spcPct val="90000"/>
        </a:lnSpc>
        <a:spcBef>
          <a:spcPts val="750"/>
        </a:spcBef>
        <a:spcAft>
          <a:spcPts val="525"/>
        </a:spcAft>
        <a:buClr>
          <a:schemeClr val="bg1"/>
        </a:buClr>
        <a:buFont typeface="Arial" panose="020B0604020202020204" pitchFamily="34" charset="0"/>
        <a:buChar char="‒"/>
        <a:defRPr sz="1800">
          <a:solidFill>
            <a:schemeClr val="bg1"/>
          </a:solidFill>
          <a:latin typeface="Calibri" panose="020F0502020204030204" pitchFamily="34" charset="0"/>
        </a:defRPr>
      </a:lvl3pPr>
      <a:lvl4pPr marL="1200060" indent="-171438" algn="l" rtl="0" eaLnBrk="1" fontAlgn="base" hangingPunct="1">
        <a:lnSpc>
          <a:spcPct val="90000"/>
        </a:lnSpc>
        <a:spcBef>
          <a:spcPts val="750"/>
        </a:spcBef>
        <a:spcAft>
          <a:spcPts val="525"/>
        </a:spcAft>
        <a:buClr>
          <a:schemeClr val="bg1"/>
        </a:buClr>
        <a:buFont typeface="Arial" panose="020B0604020202020204" pitchFamily="34" charset="0"/>
        <a:buChar char="‒"/>
        <a:defRPr sz="1700">
          <a:solidFill>
            <a:schemeClr val="bg1"/>
          </a:solidFill>
          <a:latin typeface="Calibri" panose="020F0502020204030204" pitchFamily="34" charset="0"/>
        </a:defRPr>
      </a:lvl4pPr>
      <a:lvl5pPr marL="1542935" indent="-171438" algn="l" rtl="0" eaLnBrk="1" fontAlgn="base" hangingPunct="1">
        <a:lnSpc>
          <a:spcPct val="90000"/>
        </a:lnSpc>
        <a:spcBef>
          <a:spcPts val="750"/>
        </a:spcBef>
        <a:spcAft>
          <a:spcPts val="525"/>
        </a:spcAft>
        <a:buClr>
          <a:schemeClr val="bg1"/>
        </a:buClr>
        <a:buFont typeface="Arial" panose="020B0604020202020204" pitchFamily="34" charset="0"/>
        <a:buChar char="‒"/>
        <a:defRPr sz="1500">
          <a:solidFill>
            <a:schemeClr val="bg1"/>
          </a:solidFill>
          <a:latin typeface="Calibri" panose="020F0502020204030204" pitchFamily="34" charset="0"/>
        </a:defRPr>
      </a:lvl5pPr>
      <a:lvl6pPr marL="1885809" indent="-171438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100">
          <a:solidFill>
            <a:schemeClr val="tx1"/>
          </a:solidFill>
          <a:latin typeface="+mn-lt"/>
        </a:defRPr>
      </a:lvl6pPr>
      <a:lvl7pPr marL="2228684" indent="-171438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100">
          <a:solidFill>
            <a:schemeClr val="tx1"/>
          </a:solidFill>
          <a:latin typeface="+mn-lt"/>
        </a:defRPr>
      </a:lvl7pPr>
      <a:lvl8pPr marL="2571558" indent="-171438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100">
          <a:solidFill>
            <a:schemeClr val="tx1"/>
          </a:solidFill>
          <a:latin typeface="+mn-lt"/>
        </a:defRPr>
      </a:lvl8pPr>
      <a:lvl9pPr marL="2914433" indent="-171438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>
            <a:extLst>
              <a:ext uri="{FF2B5EF4-FFF2-40B4-BE49-F238E27FC236}">
                <a16:creationId xmlns:a16="http://schemas.microsoft.com/office/drawing/2014/main" xmlns="" id="{1FBA405B-91D7-455B-838E-7390C471CA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319" y="178594"/>
            <a:ext cx="8154333" cy="829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7">
            <a:extLst>
              <a:ext uri="{FF2B5EF4-FFF2-40B4-BE49-F238E27FC236}">
                <a16:creationId xmlns:a16="http://schemas.microsoft.com/office/drawing/2014/main" xmlns="" id="{5E3FA78F-9815-470C-AAC7-65118010A9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0173" y="1138237"/>
            <a:ext cx="8161479" cy="349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928AFCB-3188-4961-AAEE-DB4C7846ECE6}"/>
              </a:ext>
            </a:extLst>
          </p:cNvPr>
          <p:cNvSpPr/>
          <p:nvPr/>
        </p:nvSpPr>
        <p:spPr>
          <a:xfrm>
            <a:off x="1" y="1"/>
            <a:ext cx="9144000" cy="108347"/>
          </a:xfrm>
          <a:prstGeom prst="rect">
            <a:avLst/>
          </a:prstGeom>
          <a:gradFill>
            <a:gsLst>
              <a:gs pos="0">
                <a:schemeClr val="tx1"/>
              </a:gs>
              <a:gs pos="50000">
                <a:schemeClr val="tx1">
                  <a:lumMod val="50000"/>
                </a:schemeClr>
              </a:gs>
              <a:gs pos="100000">
                <a:schemeClr val="tx1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07A185B-7FCD-47CF-95BF-44DC96F2E8FE}"/>
              </a:ext>
            </a:extLst>
          </p:cNvPr>
          <p:cNvSpPr/>
          <p:nvPr userDrawn="1"/>
        </p:nvSpPr>
        <p:spPr>
          <a:xfrm>
            <a:off x="1" y="1"/>
            <a:ext cx="9144000" cy="108347"/>
          </a:xfrm>
          <a:prstGeom prst="rect">
            <a:avLst/>
          </a:prstGeom>
          <a:gradFill>
            <a:gsLst>
              <a:gs pos="0">
                <a:schemeClr val="tx1"/>
              </a:gs>
              <a:gs pos="50000">
                <a:schemeClr val="tx1">
                  <a:lumMod val="75000"/>
                </a:schemeClr>
              </a:gs>
              <a:gs pos="100000">
                <a:schemeClr val="tx1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84A7AD84-F415-4694-A480-6DD523A1776B}"/>
              </a:ext>
            </a:extLst>
          </p:cNvPr>
          <p:cNvCxnSpPr/>
          <p:nvPr userDrawn="1"/>
        </p:nvCxnSpPr>
        <p:spPr>
          <a:xfrm>
            <a:off x="1" y="5058966"/>
            <a:ext cx="9144000" cy="0"/>
          </a:xfrm>
          <a:prstGeom prst="line">
            <a:avLst/>
          </a:prstGeom>
          <a:ln w="19050">
            <a:solidFill>
              <a:srgbClr val="0053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22315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bg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625" b="1">
          <a:solidFill>
            <a:schemeClr val="tx2"/>
          </a:solidFill>
          <a:latin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625" b="1">
          <a:solidFill>
            <a:schemeClr val="tx2"/>
          </a:solidFill>
          <a:latin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625" b="1">
          <a:solidFill>
            <a:schemeClr val="tx2"/>
          </a:solidFill>
          <a:latin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625" b="1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1" fontAlgn="base" hangingPunct="1">
        <a:lnSpc>
          <a:spcPct val="90000"/>
        </a:lnSpc>
        <a:spcBef>
          <a:spcPts val="750"/>
        </a:spcBef>
        <a:spcAft>
          <a:spcPts val="525"/>
        </a:spcAft>
        <a:buClr>
          <a:schemeClr val="bg1"/>
        </a:buClr>
        <a:buFont typeface="Wingdings" panose="05000000000000000000" pitchFamily="2" charset="2"/>
        <a:buChar char="§"/>
        <a:defRPr sz="2100">
          <a:solidFill>
            <a:schemeClr val="bg1"/>
          </a:solidFill>
          <a:latin typeface="Calibri" panose="020F0502020204030204" pitchFamily="34" charset="0"/>
          <a:ea typeface="+mn-ea"/>
          <a:cs typeface="+mn-cs"/>
        </a:defRPr>
      </a:lvl1pPr>
      <a:lvl2pPr marL="557213" indent="-214313" algn="l" rtl="0" eaLnBrk="1" fontAlgn="base" hangingPunct="1">
        <a:lnSpc>
          <a:spcPct val="90000"/>
        </a:lnSpc>
        <a:spcBef>
          <a:spcPts val="750"/>
        </a:spcBef>
        <a:spcAft>
          <a:spcPts val="525"/>
        </a:spcAft>
        <a:buClr>
          <a:schemeClr val="bg1"/>
        </a:buClr>
        <a:buFont typeface="Arial" panose="020B0604020202020204" pitchFamily="34" charset="0"/>
        <a:buChar char="‒"/>
        <a:defRPr sz="1950">
          <a:solidFill>
            <a:schemeClr val="bg1"/>
          </a:solidFill>
          <a:latin typeface="Calibri" panose="020F0502020204030204" pitchFamily="34" charset="0"/>
        </a:defRPr>
      </a:lvl2pPr>
      <a:lvl3pPr marL="857250" indent="-171450" algn="l" rtl="0" eaLnBrk="1" fontAlgn="base" hangingPunct="1">
        <a:lnSpc>
          <a:spcPct val="90000"/>
        </a:lnSpc>
        <a:spcBef>
          <a:spcPts val="750"/>
        </a:spcBef>
        <a:spcAft>
          <a:spcPts val="525"/>
        </a:spcAft>
        <a:buClr>
          <a:schemeClr val="bg1"/>
        </a:buClr>
        <a:buFont typeface="Arial" panose="020B0604020202020204" pitchFamily="34" charset="0"/>
        <a:buChar char="‒"/>
        <a:defRPr sz="1800">
          <a:solidFill>
            <a:schemeClr val="bg1"/>
          </a:solidFill>
          <a:latin typeface="Calibri" panose="020F0502020204030204" pitchFamily="34" charset="0"/>
        </a:defRPr>
      </a:lvl3pPr>
      <a:lvl4pPr marL="1200150" indent="-171450" algn="l" rtl="0" eaLnBrk="1" fontAlgn="base" hangingPunct="1">
        <a:lnSpc>
          <a:spcPct val="90000"/>
        </a:lnSpc>
        <a:spcBef>
          <a:spcPts val="750"/>
        </a:spcBef>
        <a:spcAft>
          <a:spcPts val="525"/>
        </a:spcAft>
        <a:buClr>
          <a:schemeClr val="bg1"/>
        </a:buClr>
        <a:buFont typeface="Arial" panose="020B0604020202020204" pitchFamily="34" charset="0"/>
        <a:buChar char="‒"/>
        <a:defRPr sz="1650">
          <a:solidFill>
            <a:schemeClr val="bg1"/>
          </a:solidFill>
          <a:latin typeface="Calibri" panose="020F0502020204030204" pitchFamily="34" charset="0"/>
        </a:defRPr>
      </a:lvl4pPr>
      <a:lvl5pPr marL="1543050" indent="-171450" algn="l" rtl="0" eaLnBrk="1" fontAlgn="base" hangingPunct="1">
        <a:lnSpc>
          <a:spcPct val="90000"/>
        </a:lnSpc>
        <a:spcBef>
          <a:spcPts val="750"/>
        </a:spcBef>
        <a:spcAft>
          <a:spcPts val="525"/>
        </a:spcAft>
        <a:buClr>
          <a:schemeClr val="bg1"/>
        </a:buClr>
        <a:buFont typeface="Arial" panose="020B0604020202020204" pitchFamily="34" charset="0"/>
        <a:buChar char="‒"/>
        <a:defRPr sz="1500">
          <a:solidFill>
            <a:schemeClr val="bg1"/>
          </a:solidFill>
          <a:latin typeface="Calibri" panose="020F0502020204030204" pitchFamily="34" charset="0"/>
        </a:defRPr>
      </a:lvl5pPr>
      <a:lvl6pPr marL="1885950" indent="-17145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05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05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05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05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xwise.org.uk/stis/shigella" TargetMode="External"/><Relationship Id="rId2" Type="http://schemas.openxmlformats.org/officeDocument/2006/relationships/hyperlink" Target="https://www.gov.uk/government/publications/shigella-leaflet-and-poster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academic.oup.com/ofid/article/8/7/ofab137/6178933" TargetMode="External"/><Relationship Id="rId2" Type="http://schemas.openxmlformats.org/officeDocument/2006/relationships/hyperlink" Target="https://assets.publishing.service.gov.uk/government/uploads/system/uploads/attachment_data/file/666157/PHE_interim_public_health_operational_guidelines_for_shigellosi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cusercontent.com/34a6e1d119a7dd8e6d04d1611/files/b19f5936-e2e7-0fc2-2784-4caad71d5657/XDR_S_sonnei_Note_to_BASHH_Dec_2021_final_2_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4.xml"/><Relationship Id="rId5" Type="http://schemas.openxmlformats.org/officeDocument/2006/relationships/slide" Target="slide7.xml"/><Relationship Id="rId10" Type="http://schemas.openxmlformats.org/officeDocument/2006/relationships/slide" Target="slide13.xml"/><Relationship Id="rId4" Type="http://schemas.openxmlformats.org/officeDocument/2006/relationships/slide" Target="slide6.xml"/><Relationship Id="rId9" Type="http://schemas.openxmlformats.org/officeDocument/2006/relationships/slide" Target="slide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ssets.publishing.service.gov.uk/government/uploads/system/uploads/attachment_data/file/666166/Shigellosis_interim_enhanced_surveillance_questionnaire.docx" TargetMode="External"/><Relationship Id="rId2" Type="http://schemas.openxmlformats.org/officeDocument/2006/relationships/hyperlink" Target="https://www.gov.uk/guidance/contacts-phe-health-protection-team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hs.uk/conditions/dysenter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i="1" dirty="0"/>
              <a:t>Shigella </a:t>
            </a:r>
            <a:r>
              <a:rPr lang="en-GB" i="1" dirty="0" err="1"/>
              <a:t>sonnei</a:t>
            </a:r>
            <a:r>
              <a:rPr lang="en-GB" dirty="0"/>
              <a:t>: a resource for sexual health &amp; HIV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14651"/>
            <a:ext cx="7552766" cy="1676165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Dr Laura Waters, Consultant Physician, CNWL, on behalf of the               British HIV Association</a:t>
            </a:r>
          </a:p>
          <a:p>
            <a:r>
              <a:rPr lang="en-US" sz="2000" smtClean="0"/>
              <a:t>Dr </a:t>
            </a:r>
            <a:r>
              <a:rPr lang="en-US" sz="2000" dirty="0" smtClean="0"/>
              <a:t>Daniel </a:t>
            </a:r>
            <a:r>
              <a:rPr lang="en-US" sz="2000" dirty="0"/>
              <a:t>Richardson, Consultant Physician, Brighton, on behalf of the British Association of Sexual Health &amp; HIV</a:t>
            </a:r>
          </a:p>
          <a:p>
            <a:r>
              <a:rPr lang="it-IT" sz="2000" dirty="0"/>
              <a:t>Dr Gauri Godbole, Consultant Medical Microbiologist &amp; Parasitologist, on behalf of UK Health Security Agency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68327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F68952-1DE3-4230-A008-F33941233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E7D38C-126F-4CBF-B0CB-5E8635F04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Not required for most</a:t>
            </a:r>
          </a:p>
          <a:p>
            <a:pPr lvl="1"/>
            <a:r>
              <a:rPr lang="en-GB" dirty="0"/>
              <a:t>Most well enough for outpatient management do not need treatment unless persistent (diarrhoea &gt;7 days)</a:t>
            </a:r>
          </a:p>
          <a:p>
            <a:r>
              <a:rPr lang="en-GB" b="1" dirty="0">
                <a:solidFill>
                  <a:srgbClr val="00B050"/>
                </a:solidFill>
              </a:rPr>
              <a:t>Antibiotics required for</a:t>
            </a:r>
          </a:p>
          <a:p>
            <a:pPr lvl="1"/>
            <a:r>
              <a:rPr lang="en-GB" dirty="0"/>
              <a:t>Severe symptoms (fever, bloody diarrhoea, sepsis)</a:t>
            </a:r>
          </a:p>
          <a:p>
            <a:pPr lvl="1"/>
            <a:r>
              <a:rPr lang="en-GB" dirty="0"/>
              <a:t>People requiring hospital admission</a:t>
            </a:r>
          </a:p>
          <a:p>
            <a:pPr lvl="1"/>
            <a:r>
              <a:rPr lang="en-GB" dirty="0"/>
              <a:t>People with underlying immunodeficiency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2825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F68952-1DE3-4230-A008-F33941233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2162"/>
            <a:ext cx="6684380" cy="1093486"/>
          </a:xfrm>
        </p:spPr>
        <p:txBody>
          <a:bodyPr/>
          <a:lstStyle/>
          <a:p>
            <a:r>
              <a:rPr lang="en-GB" sz="2400" dirty="0"/>
              <a:t>Treatment for XDR </a:t>
            </a:r>
            <a:r>
              <a:rPr lang="en-GB" sz="2400" i="1" dirty="0"/>
              <a:t>S. sonnei </a:t>
            </a:r>
            <a:r>
              <a:rPr lang="en-GB" sz="2400" dirty="0"/>
              <a:t>( t10.377)</a:t>
            </a:r>
            <a:br>
              <a:rPr lang="en-GB" sz="2400" dirty="0"/>
            </a:br>
            <a:r>
              <a:rPr lang="en-GB" sz="2400" b="1" dirty="0">
                <a:latin typeface="+mn-lt"/>
              </a:rPr>
              <a:t>Discuss with microbiology as several different </a:t>
            </a:r>
            <a:r>
              <a:rPr lang="en-GB" sz="2400" b="1" i="1" dirty="0">
                <a:latin typeface="+mn-lt"/>
              </a:rPr>
              <a:t>Shigella </a:t>
            </a:r>
            <a:r>
              <a:rPr lang="en-GB" sz="2400" b="1" dirty="0">
                <a:latin typeface="+mn-lt"/>
              </a:rPr>
              <a:t>strains with variable antibiotic susceptibility endemic in MSM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0921569-0C7D-4F04-9F13-32A95712A2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0615" y="1884569"/>
            <a:ext cx="3204288" cy="2419364"/>
          </a:xfrm>
        </p:spPr>
        <p:txBody>
          <a:bodyPr>
            <a:normAutofit/>
          </a:bodyPr>
          <a:lstStyle/>
          <a:p>
            <a:r>
              <a:rPr lang="en-GB" dirty="0"/>
              <a:t>Oral</a:t>
            </a:r>
          </a:p>
          <a:p>
            <a:pPr lvl="1"/>
            <a:r>
              <a:rPr lang="en-GB" dirty="0"/>
              <a:t>Chloramphenicol</a:t>
            </a:r>
          </a:p>
          <a:p>
            <a:pPr lvl="1"/>
            <a:r>
              <a:rPr lang="en-GB" dirty="0" err="1"/>
              <a:t>Mecillinam</a:t>
            </a:r>
            <a:r>
              <a:rPr lang="en-GB" dirty="0"/>
              <a:t>, fosfomycin </a:t>
            </a:r>
            <a:r>
              <a:rPr lang="en-GB" sz="2000" dirty="0"/>
              <a:t>(off label, uncomplicated* only)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xmlns="" id="{90A84EE8-B850-4845-ABDE-E9EFDDC87A57}"/>
              </a:ext>
            </a:extLst>
          </p:cNvPr>
          <p:cNvSpPr txBox="1">
            <a:spLocks/>
          </p:cNvSpPr>
          <p:nvPr/>
        </p:nvSpPr>
        <p:spPr>
          <a:xfrm>
            <a:off x="4809324" y="1886417"/>
            <a:ext cx="3877475" cy="241936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892" indent="-342892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Calibri Light"/>
                <a:ea typeface="+mn-ea"/>
                <a:cs typeface="Calibri Light"/>
              </a:defRPr>
            </a:lvl1pPr>
            <a:lvl2pPr marL="742931" indent="-285743" algn="l" defTabSz="457189" rtl="0" eaLnBrk="1" latinLnBrk="0" hangingPunct="1">
              <a:spcBef>
                <a:spcPct val="20000"/>
              </a:spcBef>
              <a:buFont typeface="Arial"/>
              <a:buChar char="–"/>
              <a:defRPr sz="2400" b="0" i="0" kern="1200">
                <a:solidFill>
                  <a:schemeClr val="tx1"/>
                </a:solidFill>
                <a:latin typeface="Calibri Light"/>
                <a:ea typeface="+mn-ea"/>
                <a:cs typeface="Calibri Light"/>
              </a:defRPr>
            </a:lvl2pPr>
            <a:lvl3pPr marL="1142972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 Light"/>
                <a:ea typeface="+mn-ea"/>
                <a:cs typeface="Calibri Light"/>
              </a:defRPr>
            </a:lvl3pPr>
            <a:lvl4pPr marL="1600160" indent="-228594" algn="l" defTabSz="457189" rtl="0" eaLnBrk="1" latinLnBrk="0" hangingPunct="1">
              <a:spcBef>
                <a:spcPct val="20000"/>
              </a:spcBef>
              <a:buFont typeface="Arial"/>
              <a:buChar char="–"/>
              <a:defRPr sz="1800" b="0" i="0" kern="1200">
                <a:solidFill>
                  <a:schemeClr val="tx1"/>
                </a:solidFill>
                <a:latin typeface="Calibri Light"/>
                <a:ea typeface="+mn-ea"/>
                <a:cs typeface="Calibri Light"/>
              </a:defRPr>
            </a:lvl4pPr>
            <a:lvl5pPr marL="2057348" indent="-228594" algn="l" defTabSz="457189" rtl="0" eaLnBrk="1" latinLnBrk="0" hangingPunct="1">
              <a:spcBef>
                <a:spcPct val="20000"/>
              </a:spcBef>
              <a:buFont typeface="Arial"/>
              <a:buChar char="»"/>
              <a:defRPr sz="1800" b="0" i="0" kern="1200">
                <a:solidFill>
                  <a:schemeClr val="tx1"/>
                </a:solidFill>
                <a:latin typeface="Calibri Light"/>
                <a:ea typeface="+mn-ea"/>
                <a:cs typeface="Calibri Light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Intravenous (1</a:t>
            </a:r>
            <a:r>
              <a:rPr lang="en-GB" baseline="30000" dirty="0"/>
              <a:t>st</a:t>
            </a:r>
            <a:r>
              <a:rPr lang="en-GB" dirty="0"/>
              <a:t> choice for severe illness or in those who are immunocompromised)</a:t>
            </a:r>
          </a:p>
          <a:p>
            <a:pPr lvl="1"/>
            <a:r>
              <a:rPr lang="en-GB" dirty="0"/>
              <a:t>Ertapenem</a:t>
            </a:r>
          </a:p>
          <a:p>
            <a:pPr lvl="1"/>
            <a:r>
              <a:rPr lang="en-GB" dirty="0"/>
              <a:t>Meropenem</a:t>
            </a:r>
          </a:p>
          <a:p>
            <a:endParaRPr lang="en-GB" dirty="0"/>
          </a:p>
        </p:txBody>
      </p:sp>
      <p:pic>
        <p:nvPicPr>
          <p:cNvPr id="2050" name="Picture 2" descr="92,565 Syringe Injection Cliparts, Stock Vector and Royalty Free Syringe  Injection Illustrations">
            <a:extLst>
              <a:ext uri="{FF2B5EF4-FFF2-40B4-BE49-F238E27FC236}">
                <a16:creationId xmlns:a16="http://schemas.microsoft.com/office/drawing/2014/main" xmlns="" id="{CC960725-12E6-4389-8BAB-AA00925037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08" t="12171" r="16805" b="10392"/>
          <a:stretch/>
        </p:blipFill>
        <p:spPr bwMode="auto">
          <a:xfrm>
            <a:off x="7253739" y="3551065"/>
            <a:ext cx="1433060" cy="159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Pills - Clipart Pharmacy Symbol, HD Png Download - kindpng">
            <a:extLst>
              <a:ext uri="{FF2B5EF4-FFF2-40B4-BE49-F238E27FC236}">
                <a16:creationId xmlns:a16="http://schemas.microsoft.com/office/drawing/2014/main" xmlns="" id="{799CF043-D34B-4D4C-94E8-73B3AADFE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354" y="3956283"/>
            <a:ext cx="1179646" cy="1156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9842DCA-602C-4E20-9546-49A74BDEAABA}"/>
              </a:ext>
            </a:extLst>
          </p:cNvPr>
          <p:cNvSpPr txBox="1"/>
          <p:nvPr/>
        </p:nvSpPr>
        <p:spPr>
          <a:xfrm>
            <a:off x="0" y="4752855"/>
            <a:ext cx="2624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*e.g. prolonged diarrhoea</a:t>
            </a:r>
          </a:p>
        </p:txBody>
      </p:sp>
    </p:spTree>
    <p:extLst>
      <p:ext uri="{BB962C8B-B14F-4D97-AF65-F5344CB8AC3E}">
        <p14:creationId xmlns:p14="http://schemas.microsoft.com/office/powerpoint/2010/main" val="1350913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877745-0033-4AF2-856D-BF9A1D090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18B147-E345-4727-9A8F-DF9D79728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i="1" dirty="0"/>
              <a:t>Shigella </a:t>
            </a:r>
            <a:r>
              <a:rPr lang="en-GB" dirty="0"/>
              <a:t>can be sexually transmitted </a:t>
            </a:r>
          </a:p>
          <a:p>
            <a:r>
              <a:rPr lang="en-GB" dirty="0"/>
              <a:t>Take a sexual history in people presenting with an acute diarrhoeal illness</a:t>
            </a:r>
          </a:p>
          <a:p>
            <a:r>
              <a:rPr lang="en-GB" dirty="0"/>
              <a:t>Confirmed </a:t>
            </a:r>
            <a:r>
              <a:rPr lang="en-GB" i="1" dirty="0"/>
              <a:t>Shigella </a:t>
            </a:r>
            <a:r>
              <a:rPr lang="en-GB" dirty="0"/>
              <a:t>in adult men warrants a full STI screen</a:t>
            </a:r>
          </a:p>
          <a:p>
            <a:r>
              <a:rPr lang="en-GB" dirty="0"/>
              <a:t>Must send stool samples for microbiology for bacterial PCR/culture</a:t>
            </a:r>
          </a:p>
          <a:p>
            <a:r>
              <a:rPr lang="en-GB" dirty="0"/>
              <a:t>Do not treat unless clinically indicated &amp; always send a stool sample first</a:t>
            </a:r>
          </a:p>
          <a:p>
            <a:pPr lvl="1"/>
            <a:r>
              <a:rPr lang="en-GB" dirty="0"/>
              <a:t>Very limited treatment option for XDR </a:t>
            </a:r>
            <a:r>
              <a:rPr lang="en-GB" i="1" dirty="0"/>
              <a:t>S. sonnei</a:t>
            </a:r>
            <a:r>
              <a:rPr lang="en-GB" dirty="0"/>
              <a:t>, discuss with microbiology</a:t>
            </a:r>
          </a:p>
        </p:txBody>
      </p:sp>
    </p:spTree>
    <p:extLst>
      <p:ext uri="{BB962C8B-B14F-4D97-AF65-F5344CB8AC3E}">
        <p14:creationId xmlns:p14="http://schemas.microsoft.com/office/powerpoint/2010/main" val="2115236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2B6457-F98C-484C-BF8B-4D873F0A0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Actions for SH &amp; HIV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3A9DE9-9333-480C-A8B1-8BAD16CFC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/>
              <a:t>Encourage use of patient information in appropriate services: </a:t>
            </a:r>
            <a:r>
              <a:rPr lang="en-GB" sz="2400" dirty="0">
                <a:hlinkClick r:id="rId2"/>
              </a:rPr>
              <a:t>https://www.gov.uk/government/publications/shigella-leaflet-and-poster</a:t>
            </a:r>
            <a:endParaRPr lang="en-GB" sz="2400" dirty="0"/>
          </a:p>
          <a:p>
            <a:r>
              <a:rPr lang="en-GB" sz="2400" dirty="0"/>
              <a:t>Signpost patient advice: </a:t>
            </a:r>
            <a:r>
              <a:rPr lang="en-GB" sz="2400" dirty="0">
                <a:hlinkClick r:id="rId3"/>
              </a:rPr>
              <a:t>https://www.sexwise.org.uk/stis/shigella</a:t>
            </a:r>
            <a:r>
              <a:rPr lang="en-GB" sz="2400" dirty="0"/>
              <a:t> </a:t>
            </a:r>
          </a:p>
          <a:p>
            <a:r>
              <a:rPr lang="en-GB" sz="2400" dirty="0"/>
              <a:t>Liaise with local primary care networks, EDs, ID &amp; acute medicine teams to raise awareness &amp; promote local referral routes</a:t>
            </a:r>
          </a:p>
          <a:p>
            <a:pPr lvl="1"/>
            <a:r>
              <a:rPr lang="en-GB" sz="1800" dirty="0"/>
              <a:t>Please use these materials!</a:t>
            </a:r>
          </a:p>
          <a:p>
            <a:r>
              <a:rPr lang="en-GB" sz="2400" dirty="0"/>
              <a:t>BASHH disseminated UK HSA advice in December 2020 </a:t>
            </a:r>
          </a:p>
          <a:p>
            <a:pPr lvl="1"/>
            <a:r>
              <a:rPr lang="en-GB" sz="1800" dirty="0"/>
              <a:t>Please share</a:t>
            </a:r>
          </a:p>
        </p:txBody>
      </p:sp>
    </p:spTree>
    <p:extLst>
      <p:ext uri="{BB962C8B-B14F-4D97-AF65-F5344CB8AC3E}">
        <p14:creationId xmlns:p14="http://schemas.microsoft.com/office/powerpoint/2010/main" val="471406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11AEB6-7258-4350-B82B-E3A9EBCAA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5C02F4-8BD7-4140-8E57-044553302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Public health operation guidelines on Shigellosis</a:t>
            </a:r>
          </a:p>
          <a:p>
            <a:pPr lvl="1"/>
            <a:r>
              <a:rPr lang="en-GB" sz="1400" dirty="0">
                <a:hlinkClick r:id="rId2"/>
              </a:rPr>
              <a:t>https://assets.publishing.service.gov.uk/government/uploads/system/uploads/attachment_data/file/666157/PHE_interim_public_health_operational_guidelines_for_shigellosis.pdf</a:t>
            </a:r>
            <a:endParaRPr lang="en-GB" sz="1400" dirty="0"/>
          </a:p>
          <a:p>
            <a:r>
              <a:rPr lang="en-GB" sz="2000" dirty="0"/>
              <a:t>Chow et al: non-classical pathogens &amp; proctitis in MSM</a:t>
            </a:r>
          </a:p>
          <a:p>
            <a:pPr lvl="1"/>
            <a:r>
              <a:rPr lang="en-GB" sz="1400" dirty="0">
                <a:hlinkClick r:id="rId3"/>
              </a:rPr>
              <a:t>https://academic.oup.com/ofid/article/8/7/ofab137/6178933</a:t>
            </a:r>
            <a:endParaRPr lang="en-GB" sz="1400" dirty="0"/>
          </a:p>
          <a:p>
            <a:r>
              <a:rPr lang="en-GB" sz="2000" dirty="0"/>
              <a:t>BASHH-disseminated UK HSA alert</a:t>
            </a:r>
          </a:p>
          <a:p>
            <a:pPr lvl="1"/>
            <a:r>
              <a:rPr lang="en-GB" sz="1400" dirty="0">
                <a:hlinkClick r:id="rId4"/>
              </a:rPr>
              <a:t>https://mcusercontent.com/34a6e1d119a7dd8e6d04d1611/files/b19f5936-e2e7-0fc2-2784-4caad71d5657/XDR_S_sonnei_Note_to_BASHH_Dec_2021_final_2_.pdf</a:t>
            </a:r>
            <a:r>
              <a:rPr lang="en-GB" sz="1400" dirty="0"/>
              <a:t> </a:t>
            </a:r>
          </a:p>
          <a:p>
            <a:pPr lvl="1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282795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2469002" y="59306"/>
            <a:ext cx="3513017" cy="618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877" tIns="8938" rIns="17877" bIns="8938">
            <a:spAutoFit/>
          </a:bodyPr>
          <a:lstStyle>
            <a:lvl1pPr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ctr"/>
            <a:r>
              <a:rPr lang="en-GB" altLang="en-US" sz="39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THINK SHIGELLA!</a:t>
            </a:r>
          </a:p>
        </p:txBody>
      </p:sp>
      <p:pic>
        <p:nvPicPr>
          <p:cNvPr id="3077" name="Picture 21" descr="1,611 Toilet Paper Clipart Stock Photos, Pictures &amp;amp; Royalty-Free Images -  iSt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34" y="923740"/>
            <a:ext cx="1636256" cy="1377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25" descr="382 Nasal Swab Icon Illustrations &amp;amp; Clip Art - iStoc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80" t="9450" r="16318" b="28645"/>
          <a:stretch>
            <a:fillRect/>
          </a:stretch>
        </p:blipFill>
        <p:spPr bwMode="auto">
          <a:xfrm>
            <a:off x="3347476" y="1013049"/>
            <a:ext cx="1099569" cy="934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27" descr="35 Shigella Illustrations &amp;amp; Clip Art - iStock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06" t="18620" r="19833" b="22304"/>
          <a:stretch/>
        </p:blipFill>
        <p:spPr bwMode="auto">
          <a:xfrm>
            <a:off x="2271798" y="1085965"/>
            <a:ext cx="813548" cy="735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8" descr="Pills - Clipart Pharmacy Symbol, HD Png Download - kind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935" y="2613914"/>
            <a:ext cx="750991" cy="782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29" descr="Smartphone Clipart Black And White Phone Clip Art Black And White Png  #fx63Jk - Clipart Sugges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324" y="3809636"/>
            <a:ext cx="418239" cy="616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TextBox 27"/>
          <p:cNvSpPr txBox="1">
            <a:spLocks noChangeArrowheads="1"/>
          </p:cNvSpPr>
          <p:nvPr/>
        </p:nvSpPr>
        <p:spPr bwMode="auto">
          <a:xfrm>
            <a:off x="4131717" y="899662"/>
            <a:ext cx="3897634" cy="129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7877" tIns="8938" rIns="17877" bIns="8938">
            <a:spAutoFit/>
          </a:bodyPr>
          <a:lstStyle>
            <a:lvl1pPr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ctr"/>
            <a:r>
              <a:rPr lang="en-GB" altLang="en-US" sz="1700" dirty="0">
                <a:latin typeface="Calibri" pitchFamily="34" charset="0"/>
                <a:cs typeface="Calibri" pitchFamily="34" charset="0"/>
              </a:rPr>
              <a:t>Consider </a:t>
            </a:r>
            <a:r>
              <a:rPr lang="en-GB" altLang="en-US" sz="1700" i="1" dirty="0">
                <a:latin typeface="Calibri" pitchFamily="34" charset="0"/>
                <a:cs typeface="Calibri" pitchFamily="34" charset="0"/>
              </a:rPr>
              <a:t>Shigella</a:t>
            </a:r>
            <a:r>
              <a:rPr lang="en-GB" altLang="en-US" sz="1700" dirty="0">
                <a:latin typeface="Calibri" pitchFamily="34" charset="0"/>
                <a:cs typeface="Calibri" pitchFamily="34" charset="0"/>
              </a:rPr>
              <a:t> in patients with </a:t>
            </a:r>
          </a:p>
          <a:p>
            <a:pPr algn="ctr"/>
            <a:r>
              <a:rPr lang="en-GB" altLang="en-US" sz="1700" dirty="0">
                <a:latin typeface="Calibri" pitchFamily="34" charset="0"/>
                <a:cs typeface="Calibri" pitchFamily="34" charset="0"/>
              </a:rPr>
              <a:t>diarrhoea, especially bloody, </a:t>
            </a:r>
          </a:p>
          <a:p>
            <a:pPr algn="ctr"/>
            <a:r>
              <a:rPr lang="en-GB" altLang="en-US" sz="1700" dirty="0">
                <a:latin typeface="Calibri" pitchFamily="34" charset="0"/>
                <a:cs typeface="Calibri" pitchFamily="34" charset="0"/>
              </a:rPr>
              <a:t>and/or proctitis</a:t>
            </a:r>
          </a:p>
          <a:p>
            <a:pPr algn="ctr"/>
            <a:r>
              <a:rPr lang="en-GB" altLang="en-US" sz="1600" b="1" dirty="0">
                <a:latin typeface="Calibri" pitchFamily="34" charset="0"/>
                <a:cs typeface="Calibri" pitchFamily="34" charset="0"/>
              </a:rPr>
              <a:t>Send stool for bacterial PCR/culture </a:t>
            </a:r>
          </a:p>
          <a:p>
            <a:pPr algn="ctr"/>
            <a:r>
              <a:rPr lang="en-GB" altLang="en-US" sz="1600" b="1" dirty="0">
                <a:latin typeface="Calibri" pitchFamily="34" charset="0"/>
                <a:cs typeface="Calibri" pitchFamily="34" charset="0"/>
              </a:rPr>
              <a:t>in all symptomatic MSM</a:t>
            </a:r>
          </a:p>
        </p:txBody>
      </p:sp>
      <p:sp>
        <p:nvSpPr>
          <p:cNvPr id="3084" name="TextBox 28"/>
          <p:cNvSpPr txBox="1">
            <a:spLocks noChangeArrowheads="1"/>
          </p:cNvSpPr>
          <p:nvPr/>
        </p:nvSpPr>
        <p:spPr bwMode="auto">
          <a:xfrm>
            <a:off x="851225" y="2351780"/>
            <a:ext cx="2323553" cy="1064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7877" tIns="8938" rIns="17877" bIns="8938">
            <a:spAutoFit/>
          </a:bodyPr>
          <a:lstStyle>
            <a:lvl1pPr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ctr"/>
            <a:r>
              <a:rPr lang="en-GB" altLang="en-US" sz="1700" i="1" dirty="0" err="1">
                <a:latin typeface="Calibri" pitchFamily="34" charset="0"/>
                <a:cs typeface="Calibri" pitchFamily="34" charset="0"/>
              </a:rPr>
              <a:t>Shigella</a:t>
            </a:r>
            <a:r>
              <a:rPr lang="en-GB" altLang="en-US" sz="1700" dirty="0">
                <a:latin typeface="Calibri" pitchFamily="34" charset="0"/>
                <a:cs typeface="Calibri" pitchFamily="34" charset="0"/>
              </a:rPr>
              <a:t> can be sexually transmitted</a:t>
            </a:r>
          </a:p>
          <a:p>
            <a:pPr algn="ctr"/>
            <a:r>
              <a:rPr lang="en-GB" altLang="en-US" sz="1700" b="1" dirty="0">
                <a:latin typeface="Calibri" pitchFamily="34" charset="0"/>
                <a:cs typeface="Calibri" pitchFamily="34" charset="0"/>
              </a:rPr>
              <a:t>Take a sexual history</a:t>
            </a:r>
            <a:r>
              <a:rPr lang="en-GB" altLang="en-US" sz="1700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/>
            <a:r>
              <a:rPr lang="en-GB" altLang="en-US" sz="1700" b="1" dirty="0">
                <a:latin typeface="Calibri" pitchFamily="34" charset="0"/>
                <a:cs typeface="Calibri" pitchFamily="34" charset="0"/>
              </a:rPr>
              <a:t>+/- Refer for STI screen</a:t>
            </a:r>
          </a:p>
        </p:txBody>
      </p:sp>
      <p:sp>
        <p:nvSpPr>
          <p:cNvPr id="3085" name="TextBox 29"/>
          <p:cNvSpPr txBox="1">
            <a:spLocks noChangeArrowheads="1"/>
          </p:cNvSpPr>
          <p:nvPr/>
        </p:nvSpPr>
        <p:spPr bwMode="auto">
          <a:xfrm>
            <a:off x="4000354" y="2389722"/>
            <a:ext cx="4028998" cy="1064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877" tIns="8938" rIns="17877" bIns="8938">
            <a:spAutoFit/>
          </a:bodyPr>
          <a:lstStyle>
            <a:lvl1pPr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ctr"/>
            <a:r>
              <a:rPr lang="en-GB" altLang="en-US" sz="1700" dirty="0">
                <a:latin typeface="Calibri" pitchFamily="34" charset="0"/>
                <a:cs typeface="Calibri" pitchFamily="34" charset="0"/>
              </a:rPr>
              <a:t>There’s an XDR </a:t>
            </a:r>
            <a:r>
              <a:rPr lang="en-GB" altLang="en-US" sz="1700" i="1" dirty="0" err="1">
                <a:latin typeface="Calibri" pitchFamily="34" charset="0"/>
                <a:cs typeface="Calibri" pitchFamily="34" charset="0"/>
              </a:rPr>
              <a:t>S.sonnei</a:t>
            </a:r>
            <a:r>
              <a:rPr lang="en-GB" altLang="en-US" sz="17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altLang="en-US" sz="1700" dirty="0">
                <a:latin typeface="Calibri" pitchFamily="34" charset="0"/>
                <a:cs typeface="Calibri" pitchFamily="34" charset="0"/>
              </a:rPr>
              <a:t>outbreak in the UK </a:t>
            </a:r>
            <a:r>
              <a:rPr lang="en-GB" altLang="en-US" sz="1700" b="1" dirty="0">
                <a:latin typeface="Calibri" pitchFamily="34" charset="0"/>
                <a:cs typeface="Calibri" pitchFamily="34" charset="0"/>
              </a:rPr>
              <a:t>Do not treat outpatients with antibiotics unless persistent &amp; discuss with microbiology</a:t>
            </a:r>
          </a:p>
        </p:txBody>
      </p:sp>
      <p:sp>
        <p:nvSpPr>
          <p:cNvPr id="3086" name="TextBox 30"/>
          <p:cNvSpPr txBox="1">
            <a:spLocks noChangeArrowheads="1"/>
          </p:cNvSpPr>
          <p:nvPr/>
        </p:nvSpPr>
        <p:spPr bwMode="auto">
          <a:xfrm>
            <a:off x="1506069" y="3736809"/>
            <a:ext cx="5251296" cy="80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7877" tIns="8938" rIns="17877" bIns="8938">
            <a:spAutoFit/>
          </a:bodyPr>
          <a:lstStyle>
            <a:lvl1pPr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ctr"/>
            <a:r>
              <a:rPr lang="en-GB" altLang="en-US" sz="17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Inform your local primary care networks &amp; EDs</a:t>
            </a:r>
          </a:p>
          <a:p>
            <a:pPr algn="ctr"/>
            <a:r>
              <a:rPr lang="en-GB" altLang="en-US" sz="17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Notify cases to local Health Protection Teams  </a:t>
            </a:r>
          </a:p>
          <a:p>
            <a:pPr algn="ctr"/>
            <a:r>
              <a:rPr lang="en-GB" altLang="en-US" sz="17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for enhanced UKHSA surveillance</a:t>
            </a:r>
          </a:p>
        </p:txBody>
      </p:sp>
      <p:sp>
        <p:nvSpPr>
          <p:cNvPr id="2" name="Rectangle 1"/>
          <p:cNvSpPr/>
          <p:nvPr/>
        </p:nvSpPr>
        <p:spPr>
          <a:xfrm>
            <a:off x="819577" y="899662"/>
            <a:ext cx="2355202" cy="2554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277632" y="881925"/>
            <a:ext cx="4751720" cy="1336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3277632" y="2349295"/>
            <a:ext cx="4751720" cy="11290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819577" y="3700447"/>
            <a:ext cx="7209774" cy="802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3">
            <a:extLst>
              <a:ext uri="{FF2B5EF4-FFF2-40B4-BE49-F238E27FC236}">
                <a16:creationId xmlns:a16="http://schemas.microsoft.com/office/drawing/2014/main" xmlns="" id="{28D67ECB-4335-4F69-9E3F-8F0106793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1629" y="4997186"/>
            <a:ext cx="2483889" cy="15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877" tIns="8938" rIns="17877" bIns="8938">
            <a:spAutoFit/>
          </a:bodyPr>
          <a:lstStyle>
            <a:lvl1pPr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r>
              <a:rPr lang="en-GB" altLang="en-US" sz="900" dirty="0">
                <a:latin typeface="Calibri" pitchFamily="34" charset="0"/>
                <a:cs typeface="Calibri" pitchFamily="34" charset="0"/>
              </a:rPr>
              <a:t>Developed by BHIVA, BASHH &amp; UKHSA January 2022</a:t>
            </a:r>
          </a:p>
        </p:txBody>
      </p:sp>
    </p:spTree>
    <p:extLst>
      <p:ext uri="{BB962C8B-B14F-4D97-AF65-F5344CB8AC3E}">
        <p14:creationId xmlns:p14="http://schemas.microsoft.com/office/powerpoint/2010/main" val="3987974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06" y="2037687"/>
            <a:ext cx="8229600" cy="857250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9900" dirty="0"/>
          </a:p>
          <a:p>
            <a:pPr marL="0" indent="0" algn="ctr">
              <a:buNone/>
            </a:pPr>
            <a:endParaRPr lang="en-US" sz="5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22E3B33-C388-44AF-B800-20EB199555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09" y="175178"/>
            <a:ext cx="1438781" cy="121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57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2469002" y="59306"/>
            <a:ext cx="3513017" cy="618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877" tIns="8938" rIns="17877" bIns="8938">
            <a:spAutoFit/>
          </a:bodyPr>
          <a:lstStyle>
            <a:lvl1pPr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ctr"/>
            <a:r>
              <a:rPr lang="en-GB" altLang="en-US" sz="39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THINK SHIGELLA!</a:t>
            </a:r>
          </a:p>
        </p:txBody>
      </p:sp>
      <p:pic>
        <p:nvPicPr>
          <p:cNvPr id="3077" name="Picture 21" descr="1,611 Toilet Paper Clipart Stock Photos, Pictures &amp;amp; Royalty-Free Images -  iSt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34" y="923740"/>
            <a:ext cx="1636256" cy="1377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25" descr="382 Nasal Swab Icon Illustrations &amp;amp; Clip Art - iStoc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80" t="9450" r="16318" b="28645"/>
          <a:stretch>
            <a:fillRect/>
          </a:stretch>
        </p:blipFill>
        <p:spPr bwMode="auto">
          <a:xfrm>
            <a:off x="3347476" y="1013049"/>
            <a:ext cx="1099569" cy="934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27" descr="35 Shigella Illustrations &amp;amp; Clip Art - iStock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06" t="18620" r="19833" b="22304"/>
          <a:stretch/>
        </p:blipFill>
        <p:spPr bwMode="auto">
          <a:xfrm>
            <a:off x="2271798" y="1085965"/>
            <a:ext cx="813548" cy="735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8" descr="Pills - Clipart Pharmacy Symbol, HD Png Download - kind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935" y="2613914"/>
            <a:ext cx="750991" cy="782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29" descr="Smartphone Clipart Black And White Phone Clip Art Black And White Png  #fx63Jk - Clipart Sugges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324" y="3809636"/>
            <a:ext cx="418239" cy="616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TextBox 27"/>
          <p:cNvSpPr txBox="1">
            <a:spLocks noChangeArrowheads="1"/>
          </p:cNvSpPr>
          <p:nvPr/>
        </p:nvSpPr>
        <p:spPr bwMode="auto">
          <a:xfrm>
            <a:off x="4131717" y="899662"/>
            <a:ext cx="3897634" cy="129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7877" tIns="8938" rIns="17877" bIns="8938">
            <a:spAutoFit/>
          </a:bodyPr>
          <a:lstStyle>
            <a:lvl1pPr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ctr"/>
            <a:r>
              <a:rPr lang="en-GB" altLang="en-US" sz="1700" dirty="0">
                <a:latin typeface="Calibri" pitchFamily="34" charset="0"/>
                <a:cs typeface="Calibri" pitchFamily="34" charset="0"/>
              </a:rPr>
              <a:t>Consider </a:t>
            </a:r>
            <a:r>
              <a:rPr lang="en-GB" altLang="en-US" sz="1700" i="1" dirty="0">
                <a:latin typeface="Calibri" pitchFamily="34" charset="0"/>
                <a:cs typeface="Calibri" pitchFamily="34" charset="0"/>
              </a:rPr>
              <a:t>Shigella</a:t>
            </a:r>
            <a:r>
              <a:rPr lang="en-GB" altLang="en-US" sz="1700" dirty="0">
                <a:latin typeface="Calibri" pitchFamily="34" charset="0"/>
                <a:cs typeface="Calibri" pitchFamily="34" charset="0"/>
              </a:rPr>
              <a:t> in patients with </a:t>
            </a:r>
          </a:p>
          <a:p>
            <a:pPr algn="ctr"/>
            <a:r>
              <a:rPr lang="en-GB" altLang="en-US" sz="1700" dirty="0">
                <a:latin typeface="Calibri" pitchFamily="34" charset="0"/>
                <a:cs typeface="Calibri" pitchFamily="34" charset="0"/>
              </a:rPr>
              <a:t>diarrhoea, especially bloody, </a:t>
            </a:r>
          </a:p>
          <a:p>
            <a:pPr algn="ctr"/>
            <a:r>
              <a:rPr lang="en-GB" altLang="en-US" sz="1700" dirty="0">
                <a:latin typeface="Calibri" pitchFamily="34" charset="0"/>
                <a:cs typeface="Calibri" pitchFamily="34" charset="0"/>
              </a:rPr>
              <a:t>and/or proctitis</a:t>
            </a:r>
          </a:p>
          <a:p>
            <a:pPr algn="ctr"/>
            <a:r>
              <a:rPr lang="en-GB" altLang="en-US" sz="1600" b="1" dirty="0">
                <a:latin typeface="Calibri" pitchFamily="34" charset="0"/>
                <a:cs typeface="Calibri" pitchFamily="34" charset="0"/>
              </a:rPr>
              <a:t>Send stool for bacterial PCR/culture </a:t>
            </a:r>
          </a:p>
          <a:p>
            <a:pPr algn="ctr"/>
            <a:r>
              <a:rPr lang="en-GB" altLang="en-US" sz="1600" b="1" dirty="0">
                <a:latin typeface="Calibri" pitchFamily="34" charset="0"/>
                <a:cs typeface="Calibri" pitchFamily="34" charset="0"/>
              </a:rPr>
              <a:t>in all symptomatic MSM</a:t>
            </a:r>
          </a:p>
        </p:txBody>
      </p:sp>
      <p:sp>
        <p:nvSpPr>
          <p:cNvPr id="3084" name="TextBox 28"/>
          <p:cNvSpPr txBox="1">
            <a:spLocks noChangeArrowheads="1"/>
          </p:cNvSpPr>
          <p:nvPr/>
        </p:nvSpPr>
        <p:spPr bwMode="auto">
          <a:xfrm>
            <a:off x="851225" y="2351780"/>
            <a:ext cx="2323553" cy="1064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7877" tIns="8938" rIns="17877" bIns="8938">
            <a:spAutoFit/>
          </a:bodyPr>
          <a:lstStyle>
            <a:lvl1pPr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ctr"/>
            <a:r>
              <a:rPr lang="en-GB" altLang="en-US" sz="1700" i="1" dirty="0" err="1">
                <a:latin typeface="Calibri" pitchFamily="34" charset="0"/>
                <a:cs typeface="Calibri" pitchFamily="34" charset="0"/>
              </a:rPr>
              <a:t>Shigella</a:t>
            </a:r>
            <a:r>
              <a:rPr lang="en-GB" altLang="en-US" sz="1700" dirty="0">
                <a:latin typeface="Calibri" pitchFamily="34" charset="0"/>
                <a:cs typeface="Calibri" pitchFamily="34" charset="0"/>
              </a:rPr>
              <a:t> can be sexually transmitted</a:t>
            </a:r>
          </a:p>
          <a:p>
            <a:pPr algn="ctr"/>
            <a:r>
              <a:rPr lang="en-GB" altLang="en-US" sz="1700" b="1" dirty="0">
                <a:latin typeface="Calibri" pitchFamily="34" charset="0"/>
                <a:cs typeface="Calibri" pitchFamily="34" charset="0"/>
              </a:rPr>
              <a:t>Take a sexual history</a:t>
            </a:r>
            <a:r>
              <a:rPr lang="en-GB" altLang="en-US" sz="1700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/>
            <a:r>
              <a:rPr lang="en-GB" altLang="en-US" sz="1700" b="1" dirty="0">
                <a:latin typeface="Calibri" pitchFamily="34" charset="0"/>
                <a:cs typeface="Calibri" pitchFamily="34" charset="0"/>
              </a:rPr>
              <a:t>+/- Refer for STI screen</a:t>
            </a:r>
          </a:p>
        </p:txBody>
      </p:sp>
      <p:sp>
        <p:nvSpPr>
          <p:cNvPr id="3085" name="TextBox 29"/>
          <p:cNvSpPr txBox="1">
            <a:spLocks noChangeArrowheads="1"/>
          </p:cNvSpPr>
          <p:nvPr/>
        </p:nvSpPr>
        <p:spPr bwMode="auto">
          <a:xfrm>
            <a:off x="4000354" y="2389722"/>
            <a:ext cx="4028998" cy="1064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877" tIns="8938" rIns="17877" bIns="8938">
            <a:spAutoFit/>
          </a:bodyPr>
          <a:lstStyle>
            <a:lvl1pPr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ctr"/>
            <a:r>
              <a:rPr lang="en-GB" altLang="en-US" sz="1700" dirty="0">
                <a:latin typeface="Calibri" pitchFamily="34" charset="0"/>
                <a:cs typeface="Calibri" pitchFamily="34" charset="0"/>
              </a:rPr>
              <a:t>There’s an XDR </a:t>
            </a:r>
            <a:r>
              <a:rPr lang="en-GB" altLang="en-US" sz="1700" i="1" dirty="0" err="1">
                <a:latin typeface="Calibri" pitchFamily="34" charset="0"/>
                <a:cs typeface="Calibri" pitchFamily="34" charset="0"/>
              </a:rPr>
              <a:t>S.sonnei</a:t>
            </a:r>
            <a:r>
              <a:rPr lang="en-GB" altLang="en-US" sz="17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altLang="en-US" sz="1700" dirty="0">
                <a:latin typeface="Calibri" pitchFamily="34" charset="0"/>
                <a:cs typeface="Calibri" pitchFamily="34" charset="0"/>
              </a:rPr>
              <a:t>outbreak in the UK </a:t>
            </a:r>
            <a:r>
              <a:rPr lang="en-GB" altLang="en-US" sz="1700" b="1" dirty="0">
                <a:latin typeface="Calibri" pitchFamily="34" charset="0"/>
                <a:cs typeface="Calibri" pitchFamily="34" charset="0"/>
              </a:rPr>
              <a:t>Do not treat outpatients with antibiotics unless persistent &amp; discuss with microbiology</a:t>
            </a:r>
          </a:p>
        </p:txBody>
      </p:sp>
      <p:sp>
        <p:nvSpPr>
          <p:cNvPr id="3086" name="TextBox 30"/>
          <p:cNvSpPr txBox="1">
            <a:spLocks noChangeArrowheads="1"/>
          </p:cNvSpPr>
          <p:nvPr/>
        </p:nvSpPr>
        <p:spPr bwMode="auto">
          <a:xfrm>
            <a:off x="1506069" y="3736809"/>
            <a:ext cx="5251296" cy="80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7877" tIns="8938" rIns="17877" bIns="8938">
            <a:spAutoFit/>
          </a:bodyPr>
          <a:lstStyle>
            <a:lvl1pPr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ctr"/>
            <a:r>
              <a:rPr lang="en-GB" altLang="en-US" sz="17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Inform your local primary care networks &amp; EDs</a:t>
            </a:r>
          </a:p>
          <a:p>
            <a:pPr algn="ctr"/>
            <a:r>
              <a:rPr lang="en-GB" altLang="en-US" sz="17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Notify cases to local Health Protection Teams  </a:t>
            </a:r>
          </a:p>
          <a:p>
            <a:pPr algn="ctr"/>
            <a:r>
              <a:rPr lang="en-GB" altLang="en-US" sz="17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for enhanced UKHSA surveillance</a:t>
            </a:r>
          </a:p>
        </p:txBody>
      </p:sp>
      <p:sp>
        <p:nvSpPr>
          <p:cNvPr id="2" name="Rectangle 1"/>
          <p:cNvSpPr/>
          <p:nvPr/>
        </p:nvSpPr>
        <p:spPr>
          <a:xfrm>
            <a:off x="819577" y="899662"/>
            <a:ext cx="2355202" cy="2554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277632" y="881925"/>
            <a:ext cx="4751720" cy="1336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3277632" y="2349295"/>
            <a:ext cx="4751720" cy="11290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819577" y="3700447"/>
            <a:ext cx="7209774" cy="802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3">
            <a:extLst>
              <a:ext uri="{FF2B5EF4-FFF2-40B4-BE49-F238E27FC236}">
                <a16:creationId xmlns:a16="http://schemas.microsoft.com/office/drawing/2014/main" xmlns="" id="{28D67ECB-4335-4F69-9E3F-8F0106793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1629" y="4997186"/>
            <a:ext cx="2483889" cy="15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877" tIns="8938" rIns="17877" bIns="8938">
            <a:spAutoFit/>
          </a:bodyPr>
          <a:lstStyle>
            <a:lvl1pPr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r>
              <a:rPr lang="en-GB" altLang="en-US" sz="900" dirty="0">
                <a:latin typeface="Calibri" pitchFamily="34" charset="0"/>
                <a:cs typeface="Calibri" pitchFamily="34" charset="0"/>
              </a:rPr>
              <a:t>Developed by BHIVA, BASHH &amp; UKHSA January 2022</a:t>
            </a:r>
          </a:p>
        </p:txBody>
      </p:sp>
    </p:spTree>
    <p:extLst>
      <p:ext uri="{BB962C8B-B14F-4D97-AF65-F5344CB8AC3E}">
        <p14:creationId xmlns:p14="http://schemas.microsoft.com/office/powerpoint/2010/main" val="2634716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D303AF-1827-4D70-964D-CA1AE7BB4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69BCA6A-C851-43AA-BAD4-B701B6806D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730771"/>
              </p:ext>
            </p:extLst>
          </p:nvPr>
        </p:nvGraphicFramePr>
        <p:xfrm>
          <a:off x="457200" y="1137395"/>
          <a:ext cx="5746376" cy="38691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746376">
                  <a:extLst>
                    <a:ext uri="{9D8B030D-6E8A-4147-A177-3AD203B41FA5}">
                      <a16:colId xmlns:a16="http://schemas.microsoft.com/office/drawing/2014/main" xmlns="" val="1773593496"/>
                    </a:ext>
                  </a:extLst>
                </a:gridCol>
              </a:tblGrid>
              <a:tr h="351740">
                <a:tc>
                  <a:txBody>
                    <a:bodyPr/>
                    <a:lstStyle/>
                    <a:p>
                      <a:r>
                        <a:rPr lang="en-GB" sz="1600" b="0" dirty="0">
                          <a:hlinkClick r:id="rId2" action="ppaction://hlinksldjump"/>
                        </a:rPr>
                        <a:t>Aims of slides</a:t>
                      </a:r>
                      <a:endParaRPr lang="en-GB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3577131"/>
                  </a:ext>
                </a:extLst>
              </a:tr>
              <a:tr h="351740">
                <a:tc>
                  <a:txBody>
                    <a:bodyPr/>
                    <a:lstStyle/>
                    <a:p>
                      <a:r>
                        <a:rPr lang="en-GB" sz="1600" dirty="0">
                          <a:hlinkClick r:id="rId3" action="ppaction://hlinksldjump"/>
                        </a:rPr>
                        <a:t>Background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52637440"/>
                  </a:ext>
                </a:extLst>
              </a:tr>
              <a:tr h="351740">
                <a:tc>
                  <a:txBody>
                    <a:bodyPr/>
                    <a:lstStyle/>
                    <a:p>
                      <a:r>
                        <a:rPr lang="en-GB" sz="1600" dirty="0">
                          <a:hlinkClick r:id="rId4" action="ppaction://hlinksldjump"/>
                        </a:rPr>
                        <a:t>Current UK situation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0401301"/>
                  </a:ext>
                </a:extLst>
              </a:tr>
              <a:tr h="351740">
                <a:tc>
                  <a:txBody>
                    <a:bodyPr/>
                    <a:lstStyle/>
                    <a:p>
                      <a:r>
                        <a:rPr lang="en-GB" sz="1600" dirty="0">
                          <a:hlinkClick r:id="rId5" action="ppaction://hlinksldjump"/>
                        </a:rPr>
                        <a:t>Ineffective 1</a:t>
                      </a:r>
                      <a:r>
                        <a:rPr lang="en-GB" sz="1600" baseline="30000" dirty="0">
                          <a:hlinkClick r:id="rId5" action="ppaction://hlinksldjump"/>
                        </a:rPr>
                        <a:t>st</a:t>
                      </a:r>
                      <a:r>
                        <a:rPr lang="en-GB" sz="1600" dirty="0">
                          <a:hlinkClick r:id="rId5" action="ppaction://hlinksldjump"/>
                        </a:rPr>
                        <a:t> line antibiotics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9072922"/>
                  </a:ext>
                </a:extLst>
              </a:tr>
              <a:tr h="351740">
                <a:tc>
                  <a:txBody>
                    <a:bodyPr/>
                    <a:lstStyle/>
                    <a:p>
                      <a:r>
                        <a:rPr lang="en-GB" sz="1600" dirty="0">
                          <a:hlinkClick r:id="rId6" action="ppaction://hlinksldjump"/>
                        </a:rPr>
                        <a:t>Clinical presentation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3615816"/>
                  </a:ext>
                </a:extLst>
              </a:tr>
              <a:tr h="351740">
                <a:tc>
                  <a:txBody>
                    <a:bodyPr/>
                    <a:lstStyle/>
                    <a:p>
                      <a:r>
                        <a:rPr lang="en-GB" sz="1600" dirty="0">
                          <a:hlinkClick r:id="rId7" action="ppaction://hlinksldjump"/>
                        </a:rPr>
                        <a:t>Management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9473591"/>
                  </a:ext>
                </a:extLst>
              </a:tr>
              <a:tr h="351740">
                <a:tc>
                  <a:txBody>
                    <a:bodyPr/>
                    <a:lstStyle/>
                    <a:p>
                      <a:r>
                        <a:rPr lang="en-GB" sz="1600" dirty="0">
                          <a:hlinkClick r:id="rId8" action="ppaction://hlinksldjump"/>
                        </a:rPr>
                        <a:t>Treatment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54023839"/>
                  </a:ext>
                </a:extLst>
              </a:tr>
              <a:tr h="351740">
                <a:tc>
                  <a:txBody>
                    <a:bodyPr/>
                    <a:lstStyle/>
                    <a:p>
                      <a:r>
                        <a:rPr lang="en-GB" sz="1600" dirty="0">
                          <a:hlinkClick r:id="rId9" action="ppaction://hlinksldjump"/>
                        </a:rPr>
                        <a:t>Key messages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4556315"/>
                  </a:ext>
                </a:extLst>
              </a:tr>
              <a:tr h="351740">
                <a:tc>
                  <a:txBody>
                    <a:bodyPr/>
                    <a:lstStyle/>
                    <a:p>
                      <a:r>
                        <a:rPr lang="en-GB" sz="1600" dirty="0">
                          <a:hlinkClick r:id="rId10" action="ppaction://hlinksldjump"/>
                        </a:rPr>
                        <a:t>Actions for SH services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59253425"/>
                  </a:ext>
                </a:extLst>
              </a:tr>
              <a:tr h="351740">
                <a:tc>
                  <a:txBody>
                    <a:bodyPr/>
                    <a:lstStyle/>
                    <a:p>
                      <a:r>
                        <a:rPr lang="en-GB" sz="1600" dirty="0">
                          <a:hlinkClick r:id="rId11" action="ppaction://hlinksldjump"/>
                        </a:rPr>
                        <a:t>Further reading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1746652"/>
                  </a:ext>
                </a:extLst>
              </a:tr>
              <a:tr h="351740">
                <a:tc>
                  <a:txBody>
                    <a:bodyPr/>
                    <a:lstStyle/>
                    <a:p>
                      <a:r>
                        <a:rPr lang="en-GB" sz="1600" dirty="0">
                          <a:hlinkClick r:id="rId12" action="ppaction://hlinksldjump"/>
                        </a:rPr>
                        <a:t>THINK SHIGELLA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0794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539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F4B650-83FA-46B8-BB4C-8FE23BB87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DB5B95-A5C2-4739-A07F-5325195F5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Goals of this slide set:</a:t>
            </a:r>
          </a:p>
          <a:p>
            <a:pPr lvl="1"/>
            <a:r>
              <a:rPr lang="en-GB" dirty="0"/>
              <a:t>To support Sexual Health &amp; HIV services to educate their local teams &amp; networks about the management of shigellosis </a:t>
            </a:r>
          </a:p>
          <a:p>
            <a:pPr lvl="1"/>
            <a:r>
              <a:rPr lang="en-GB" dirty="0"/>
              <a:t>To combine available information in a single resource</a:t>
            </a:r>
          </a:p>
          <a:p>
            <a:r>
              <a:rPr lang="en-GB" dirty="0"/>
              <a:t>Please check the latest UKHSA advice</a:t>
            </a:r>
          </a:p>
        </p:txBody>
      </p:sp>
    </p:spTree>
    <p:extLst>
      <p:ext uri="{BB962C8B-B14F-4D97-AF65-F5344CB8AC3E}">
        <p14:creationId xmlns:p14="http://schemas.microsoft.com/office/powerpoint/2010/main" val="2339211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AEFF0C-8C3F-4715-862C-6B06F6305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68B7B6-1B98-4916-8F9B-83B62E051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8250"/>
            <a:ext cx="8229600" cy="3394472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There are 4 </a:t>
            </a:r>
            <a:r>
              <a:rPr lang="en-GB" i="1" dirty="0"/>
              <a:t>Shigella </a:t>
            </a:r>
            <a:r>
              <a:rPr lang="en-GB" dirty="0"/>
              <a:t>species that cause diarrhoeal illness (shigellosis or bacillary dysentery) </a:t>
            </a:r>
          </a:p>
          <a:p>
            <a:pPr lvl="1"/>
            <a:r>
              <a:rPr lang="en-GB" i="1" dirty="0"/>
              <a:t>S. </a:t>
            </a:r>
            <a:r>
              <a:rPr lang="en-GB" i="1" dirty="0" err="1"/>
              <a:t>sonnei</a:t>
            </a:r>
            <a:endParaRPr lang="en-GB" i="1" dirty="0"/>
          </a:p>
          <a:p>
            <a:pPr lvl="1"/>
            <a:r>
              <a:rPr lang="en-GB" i="1" dirty="0"/>
              <a:t>S. </a:t>
            </a:r>
            <a:r>
              <a:rPr lang="en-GB" i="1" dirty="0" err="1"/>
              <a:t>flexneri</a:t>
            </a:r>
            <a:endParaRPr lang="en-GB" i="1" dirty="0"/>
          </a:p>
          <a:p>
            <a:pPr lvl="1"/>
            <a:r>
              <a:rPr lang="en-GB" i="1" dirty="0"/>
              <a:t>S. </a:t>
            </a:r>
            <a:r>
              <a:rPr lang="en-GB" i="1" dirty="0" err="1"/>
              <a:t>boydii</a:t>
            </a:r>
            <a:endParaRPr lang="en-GB" i="1" dirty="0"/>
          </a:p>
          <a:p>
            <a:pPr lvl="1"/>
            <a:r>
              <a:rPr lang="en-GB" i="1" dirty="0"/>
              <a:t>S. </a:t>
            </a:r>
            <a:r>
              <a:rPr lang="en-GB" i="1" dirty="0" err="1"/>
              <a:t>dysenteriae</a:t>
            </a:r>
            <a:endParaRPr lang="en-GB" i="1" dirty="0"/>
          </a:p>
          <a:p>
            <a:pPr lvl="1"/>
            <a:endParaRPr lang="en-GB" dirty="0"/>
          </a:p>
          <a:p>
            <a:pPr marL="457188" lvl="1" indent="0">
              <a:buNone/>
            </a:pPr>
            <a:endParaRPr lang="en-GB" sz="2200" b="1" dirty="0">
              <a:solidFill>
                <a:srgbClr val="FF0000"/>
              </a:solidFill>
            </a:endParaRPr>
          </a:p>
          <a:p>
            <a:pPr marL="457188" lvl="1" indent="0">
              <a:buNone/>
            </a:pPr>
            <a:r>
              <a:rPr lang="en-GB" sz="2200" b="1" dirty="0">
                <a:solidFill>
                  <a:srgbClr val="FF0000"/>
                </a:solidFill>
              </a:rPr>
              <a:t>Most cases have self limiting gastroenteritis and do not require antimicrobial treatment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xmlns="" id="{D0AE41EF-09DD-4DF2-A813-D0A8435EBCD9}"/>
              </a:ext>
            </a:extLst>
          </p:cNvPr>
          <p:cNvSpPr/>
          <p:nvPr/>
        </p:nvSpPr>
        <p:spPr>
          <a:xfrm>
            <a:off x="3165823" y="2617372"/>
            <a:ext cx="61472" cy="47641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63696F4-4B1C-4140-A71A-F96C8A13D3DA}"/>
              </a:ext>
            </a:extLst>
          </p:cNvPr>
          <p:cNvSpPr txBox="1"/>
          <p:nvPr/>
        </p:nvSpPr>
        <p:spPr>
          <a:xfrm>
            <a:off x="3342556" y="2724450"/>
            <a:ext cx="457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</a:t>
            </a:r>
            <a:r>
              <a:rPr lang="en-GB" sz="1800" dirty="0"/>
              <a:t>ot endemic in UK, travel-associated diarrhoea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xmlns="" id="{CBAFEA79-439E-4B8A-B7A3-AE9C0F09262E}"/>
              </a:ext>
            </a:extLst>
          </p:cNvPr>
          <p:cNvSpPr/>
          <p:nvPr/>
        </p:nvSpPr>
        <p:spPr>
          <a:xfrm>
            <a:off x="3135087" y="1870537"/>
            <a:ext cx="61472" cy="47641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DEEF037-57A5-45FB-BE3D-444EB42126E8}"/>
              </a:ext>
            </a:extLst>
          </p:cNvPr>
          <p:cNvSpPr txBox="1"/>
          <p:nvPr/>
        </p:nvSpPr>
        <p:spPr>
          <a:xfrm>
            <a:off x="3330710" y="1870537"/>
            <a:ext cx="5652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E</a:t>
            </a:r>
            <a:r>
              <a:rPr lang="en-GB" sz="1800" dirty="0">
                <a:solidFill>
                  <a:srgbClr val="FF0000"/>
                </a:solidFill>
              </a:rPr>
              <a:t>ndemic in UK,  can also cause travel-associated diarrhoea</a:t>
            </a:r>
          </a:p>
          <a:p>
            <a:r>
              <a:rPr lang="en-GB" dirty="0">
                <a:solidFill>
                  <a:srgbClr val="FF0000"/>
                </a:solidFill>
              </a:rPr>
              <a:t>Outbreaks linked to sexual transmission in MSM</a:t>
            </a:r>
            <a:endParaRPr lang="en-GB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937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37BCE4-450B-413B-9820-636047492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UK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EB8350-35E4-4686-BA11-566134885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Increase in </a:t>
            </a:r>
            <a:r>
              <a:rPr lang="en-GB" sz="2000" b="1" dirty="0"/>
              <a:t>XDR </a:t>
            </a:r>
            <a:r>
              <a:rPr lang="en-GB" sz="2000" b="1" i="1" dirty="0"/>
              <a:t>Shigella sonnei </a:t>
            </a:r>
            <a:r>
              <a:rPr lang="en-GB" sz="2000" dirty="0"/>
              <a:t>in men in the UK</a:t>
            </a:r>
          </a:p>
          <a:p>
            <a:pPr lvl="1"/>
            <a:r>
              <a:rPr lang="en-GB" sz="2000" dirty="0"/>
              <a:t>n=41  01/09/2021-17/01/2021, 95% in men, mainly London</a:t>
            </a:r>
          </a:p>
          <a:p>
            <a:pPr lvl="1"/>
            <a:r>
              <a:rPr lang="en-GB" sz="2000" dirty="0"/>
              <a:t>WGS: t10.377 cluster (large, MDR cluster in MSM since 2018; but very activity between March 2002 and August 2021)</a:t>
            </a:r>
          </a:p>
          <a:p>
            <a:pPr lvl="1"/>
            <a:r>
              <a:rPr lang="en-GB" b="1" dirty="0"/>
              <a:t>RESISTANCE MARKERS AGAINST:</a:t>
            </a:r>
          </a:p>
          <a:p>
            <a:pPr lvl="2"/>
            <a:r>
              <a:rPr lang="en-GB" b="1" dirty="0">
                <a:solidFill>
                  <a:srgbClr val="FF0000"/>
                </a:solidFill>
              </a:rPr>
              <a:t>macrolides, fluroquinolones, aminoglycosides, sulphonamides, trimethoprim </a:t>
            </a:r>
            <a:r>
              <a:rPr lang="en-GB" dirty="0"/>
              <a:t>and</a:t>
            </a:r>
            <a:r>
              <a:rPr lang="en-GB" b="1" dirty="0">
                <a:solidFill>
                  <a:srgbClr val="FF0000"/>
                </a:solidFill>
              </a:rPr>
              <a:t> tetracyclines</a:t>
            </a:r>
          </a:p>
          <a:p>
            <a:pPr lvl="2"/>
            <a:r>
              <a:rPr lang="en-GB" dirty="0"/>
              <a:t>most recent strains from carry </a:t>
            </a:r>
            <a:r>
              <a:rPr lang="en-GB" b="1" i="1" dirty="0" err="1"/>
              <a:t>bla</a:t>
            </a:r>
            <a:r>
              <a:rPr lang="en-GB" b="1" dirty="0"/>
              <a:t> </a:t>
            </a:r>
            <a:r>
              <a:rPr lang="en-GB" b="1" baseline="-25000" dirty="0"/>
              <a:t>CTX-M-27</a:t>
            </a:r>
            <a:r>
              <a:rPr lang="en-GB" b="1" dirty="0"/>
              <a:t> </a:t>
            </a:r>
            <a:r>
              <a:rPr lang="en-GB" dirty="0"/>
              <a:t>associated with </a:t>
            </a:r>
            <a:r>
              <a:rPr lang="en-GB" b="1" dirty="0"/>
              <a:t>ESBL  </a:t>
            </a:r>
            <a:r>
              <a:rPr lang="en-GB" dirty="0"/>
              <a:t>production) = </a:t>
            </a:r>
            <a:r>
              <a:rPr lang="en-GB" b="1" dirty="0">
                <a:solidFill>
                  <a:srgbClr val="FF0000"/>
                </a:solidFill>
              </a:rPr>
              <a:t>ceftriaxone</a:t>
            </a:r>
            <a:r>
              <a:rPr lang="en-GB" dirty="0"/>
              <a:t> resistance</a:t>
            </a:r>
          </a:p>
        </p:txBody>
      </p:sp>
    </p:spTree>
    <p:extLst>
      <p:ext uri="{BB962C8B-B14F-4D97-AF65-F5344CB8AC3E}">
        <p14:creationId xmlns:p14="http://schemas.microsoft.com/office/powerpoint/2010/main" val="117677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F365F7-1EB9-40F8-B48A-E7039485D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Put simply: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C61605-A4E1-4371-A835-5410C86B8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9320"/>
            <a:ext cx="8229600" cy="2607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dirty="0">
                <a:solidFill>
                  <a:srgbClr val="FF0000"/>
                </a:solidFill>
                <a:latin typeface="+mj-lt"/>
              </a:rPr>
              <a:t>1</a:t>
            </a:r>
            <a:r>
              <a:rPr lang="en-GB" sz="3200" baseline="30000" dirty="0">
                <a:solidFill>
                  <a:srgbClr val="FF0000"/>
                </a:solidFill>
                <a:latin typeface="+mj-lt"/>
              </a:rPr>
              <a:t>st</a:t>
            </a:r>
            <a:r>
              <a:rPr lang="en-GB" sz="3200" dirty="0">
                <a:solidFill>
                  <a:srgbClr val="FF0000"/>
                </a:solidFill>
                <a:latin typeface="+mj-lt"/>
              </a:rPr>
              <a:t> line agents such as:</a:t>
            </a:r>
          </a:p>
          <a:p>
            <a:r>
              <a:rPr lang="en-GB" sz="3200" dirty="0">
                <a:solidFill>
                  <a:srgbClr val="FF0000"/>
                </a:solidFill>
                <a:latin typeface="+mj-lt"/>
              </a:rPr>
              <a:t>Quinolones</a:t>
            </a:r>
          </a:p>
          <a:p>
            <a:r>
              <a:rPr lang="en-GB" sz="3200" dirty="0">
                <a:solidFill>
                  <a:srgbClr val="FF0000"/>
                </a:solidFill>
                <a:latin typeface="+mj-lt"/>
              </a:rPr>
              <a:t>Macrolides (Azithromycin)</a:t>
            </a:r>
          </a:p>
          <a:p>
            <a:r>
              <a:rPr lang="en-GB" sz="3200" dirty="0">
                <a:solidFill>
                  <a:srgbClr val="FF0000"/>
                </a:solidFill>
                <a:latin typeface="+mj-lt"/>
              </a:rPr>
              <a:t>Ceftriaxone</a:t>
            </a:r>
          </a:p>
          <a:p>
            <a:r>
              <a:rPr lang="en-GB" sz="3200" dirty="0">
                <a:solidFill>
                  <a:srgbClr val="FF0000"/>
                </a:solidFill>
                <a:latin typeface="+mj-lt"/>
              </a:rPr>
              <a:t>Aminoglycosides (Gentamicin)</a:t>
            </a:r>
          </a:p>
          <a:p>
            <a:pPr marL="0" indent="0">
              <a:buNone/>
            </a:pPr>
            <a:r>
              <a:rPr lang="en-GB" sz="3200" b="1" dirty="0">
                <a:solidFill>
                  <a:srgbClr val="FF0000"/>
                </a:solidFill>
                <a:latin typeface="+mj-lt"/>
              </a:rPr>
              <a:t>Will </a:t>
            </a:r>
            <a:r>
              <a:rPr lang="en-GB" sz="3200" b="1" u="sng" dirty="0">
                <a:solidFill>
                  <a:srgbClr val="FF0000"/>
                </a:solidFill>
                <a:latin typeface="+mj-lt"/>
              </a:rPr>
              <a:t>not</a:t>
            </a:r>
            <a:r>
              <a:rPr lang="en-GB" sz="3200" b="1" dirty="0">
                <a:solidFill>
                  <a:srgbClr val="FF0000"/>
                </a:solidFill>
                <a:latin typeface="+mj-lt"/>
              </a:rPr>
              <a:t> be effective for this outbreak strain</a:t>
            </a:r>
          </a:p>
        </p:txBody>
      </p:sp>
    </p:spTree>
    <p:extLst>
      <p:ext uri="{BB962C8B-B14F-4D97-AF65-F5344CB8AC3E}">
        <p14:creationId xmlns:p14="http://schemas.microsoft.com/office/powerpoint/2010/main" val="4040530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6A83C2-6ED6-4553-8CDA-4260DEE5A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Clinical presentation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BB490F-D216-4C4E-950D-774772218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/>
              <a:t>Can be asymptomatic</a:t>
            </a:r>
          </a:p>
          <a:p>
            <a:pPr lvl="1"/>
            <a:r>
              <a:rPr lang="en-GB" sz="2000" dirty="0"/>
              <a:t>26% in a recent study of MSM in Australia</a:t>
            </a:r>
            <a:r>
              <a:rPr lang="en-GB" sz="2000" baseline="30000" dirty="0"/>
              <a:t>1</a:t>
            </a:r>
          </a:p>
          <a:p>
            <a:r>
              <a:rPr lang="en-GB" sz="2400" dirty="0"/>
              <a:t>Diarrhoea, typically containing blood &amp;/or mucus</a:t>
            </a:r>
          </a:p>
          <a:p>
            <a:r>
              <a:rPr lang="en-GB" sz="2400" dirty="0"/>
              <a:t>Anorectal pain</a:t>
            </a:r>
          </a:p>
          <a:p>
            <a:pPr lvl="1"/>
            <a:r>
              <a:rPr lang="en-GB" sz="2000" dirty="0"/>
              <a:t>86% in symptomatic MSM vs 21% reporting diarrhoea</a:t>
            </a:r>
            <a:r>
              <a:rPr lang="en-GB" sz="2000" baseline="30000" dirty="0"/>
              <a:t>1</a:t>
            </a:r>
            <a:endParaRPr lang="en-GB" sz="2000" dirty="0"/>
          </a:p>
          <a:p>
            <a:r>
              <a:rPr lang="en-GB" sz="2400" dirty="0"/>
              <a:t>Tenesmus </a:t>
            </a:r>
          </a:p>
          <a:p>
            <a:r>
              <a:rPr lang="en-GB" sz="2400" dirty="0"/>
              <a:t>Abdominal cramps</a:t>
            </a:r>
          </a:p>
          <a:p>
            <a:r>
              <a:rPr lang="en-GB" sz="2400" dirty="0"/>
              <a:t>Nausea/vomiting</a:t>
            </a:r>
          </a:p>
          <a:p>
            <a:r>
              <a:rPr lang="en-GB" sz="2400" dirty="0"/>
              <a:t>Fever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21CD8BE-8A6F-4451-96E2-5D0CF1C07076}"/>
              </a:ext>
            </a:extLst>
          </p:cNvPr>
          <p:cNvSpPr txBox="1"/>
          <p:nvPr/>
        </p:nvSpPr>
        <p:spPr>
          <a:xfrm>
            <a:off x="0" y="4862939"/>
            <a:ext cx="4123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Chow EPF et al. Open Forum Infect Dis. 2021 Jul; 8(7): ofab137.</a:t>
            </a:r>
          </a:p>
        </p:txBody>
      </p:sp>
    </p:spTree>
    <p:extLst>
      <p:ext uri="{BB962C8B-B14F-4D97-AF65-F5344CB8AC3E}">
        <p14:creationId xmlns:p14="http://schemas.microsoft.com/office/powerpoint/2010/main" val="851407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04D7DF-D265-4EB8-82F9-81E167061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EEED39-E5AC-492B-802B-E132DD17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/>
              <a:t>Sexual history (particularly adult men) &amp; travel history</a:t>
            </a:r>
          </a:p>
          <a:p>
            <a:r>
              <a:rPr lang="en-GB" sz="2400" dirty="0"/>
              <a:t>Notify local Health Protection Team (consider occupation)</a:t>
            </a:r>
          </a:p>
          <a:p>
            <a:pPr lvl="1"/>
            <a:r>
              <a:rPr lang="en-GB" sz="2000" dirty="0">
                <a:hlinkClick r:id="rId2"/>
              </a:rPr>
              <a:t>https://www.gov.uk/guidance/contacts-phe-health-protection-teams</a:t>
            </a:r>
            <a:r>
              <a:rPr lang="en-GB" sz="2000" dirty="0"/>
              <a:t> </a:t>
            </a:r>
          </a:p>
          <a:p>
            <a:r>
              <a:rPr lang="en-GB" sz="2400" dirty="0"/>
              <a:t>Enhanced surveillance questionnaire</a:t>
            </a:r>
          </a:p>
          <a:p>
            <a:pPr lvl="1"/>
            <a:r>
              <a:rPr lang="en-GB" sz="2000" dirty="0">
                <a:hlinkClick r:id="rId3"/>
              </a:rPr>
              <a:t>https://assets.publishing.service.gov.uk/government/uploads/system/uploads/attachment_data/file/666166/Shigellosis_interim_enhanced_surveillance_questionnaire.docx</a:t>
            </a:r>
            <a:r>
              <a:rPr lang="en-GB" sz="2000" dirty="0"/>
              <a:t> </a:t>
            </a:r>
          </a:p>
          <a:p>
            <a:r>
              <a:rPr lang="en-GB" sz="2400" dirty="0"/>
              <a:t>Hygiene, isolation &amp; symptom management as per NHS guidance: </a:t>
            </a:r>
            <a:r>
              <a:rPr lang="en-GB" sz="2400" dirty="0">
                <a:hlinkClick r:id="rId4"/>
              </a:rPr>
              <a:t>https://www.nhs.uk/conditions/dysentery/</a:t>
            </a: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8492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7_2017_HTAA_Diabetes">
  <a:themeElements>
    <a:clrScheme name="2018 CCO LIVE">
      <a:dk1>
        <a:srgbClr val="455560"/>
      </a:dk1>
      <a:lt1>
        <a:srgbClr val="FFFFFF"/>
      </a:lt1>
      <a:dk2>
        <a:srgbClr val="000000"/>
      </a:dk2>
      <a:lt2>
        <a:srgbClr val="CDCDCF"/>
      </a:lt2>
      <a:accent1>
        <a:srgbClr val="015873"/>
      </a:accent1>
      <a:accent2>
        <a:srgbClr val="4DA1BB"/>
      </a:accent2>
      <a:accent3>
        <a:srgbClr val="E1471D"/>
      </a:accent3>
      <a:accent4>
        <a:srgbClr val="00823B"/>
      </a:accent4>
      <a:accent5>
        <a:srgbClr val="FDB338"/>
      </a:accent5>
      <a:accent6>
        <a:srgbClr val="682E74"/>
      </a:accent6>
      <a:hlink>
        <a:srgbClr val="E1471D"/>
      </a:hlink>
      <a:folHlink>
        <a:srgbClr val="015873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0">
          <a:solidFill>
            <a:schemeClr val="bg1"/>
          </a:solidFill>
          <a:miter lim="800000"/>
          <a:headEnd/>
          <a:tailEnd/>
        </a:ln>
      </a:spPr>
      <a:bodyPr anchor="b"/>
      <a:lstStyle>
        <a:defPPr algn="ctr" eaLnBrk="1" hangingPunct="1">
          <a:spcBef>
            <a:spcPct val="35000"/>
          </a:spcBef>
          <a:spcAft>
            <a:spcPct val="25000"/>
          </a:spcAft>
          <a:buClr>
            <a:schemeClr val="folHlink"/>
          </a:buClr>
          <a:buNone/>
          <a:defRPr sz="1800" b="0" dirty="0">
            <a:solidFill>
              <a:schemeClr val="tx1"/>
            </a:solidFill>
            <a:latin typeface="Calibri" panose="020F0502020204030204" pitchFamily="34" charset="0"/>
          </a:defRPr>
        </a:defPPr>
      </a:lstStyle>
    </a:spDef>
    <a:lnDef>
      <a:spPr bwMode="auto">
        <a:noFill/>
        <a:ln w="2857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 rtlCol="0">
        <a:spAutoFit/>
      </a:bodyPr>
      <a:lstStyle>
        <a:defPPr algn="l">
          <a:lnSpc>
            <a:spcPct val="100000"/>
          </a:lnSpc>
          <a:spcBef>
            <a:spcPct val="50000"/>
          </a:spcBef>
          <a:spcAft>
            <a:spcPct val="0"/>
          </a:spcAft>
          <a:buClrTx/>
          <a:buFontTx/>
          <a:buNone/>
          <a:defRPr b="0" dirty="0" smtClean="0">
            <a:solidFill>
              <a:schemeClr val="bg1"/>
            </a:solidFill>
            <a:latin typeface="Calibri" panose="020F0502020204030204" pitchFamily="34" charset="0"/>
          </a:defRPr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2017_HTAA_Diabetes" id="{1367EE62-49C0-41AA-9F7D-AEA8A8F73D1D}" vid="{45DB6FF6-6200-4F3D-90FC-F48B64252754}"/>
    </a:ext>
  </a:extLst>
</a:theme>
</file>

<file path=ppt/theme/theme3.xml><?xml version="1.0" encoding="utf-8"?>
<a:theme xmlns:a="http://schemas.openxmlformats.org/drawingml/2006/main" name="8_2017_HTAA_Diabetes">
  <a:themeElements>
    <a:clrScheme name="2018 CCO LIVE">
      <a:dk1>
        <a:srgbClr val="455560"/>
      </a:dk1>
      <a:lt1>
        <a:srgbClr val="FFFFFF"/>
      </a:lt1>
      <a:dk2>
        <a:srgbClr val="000000"/>
      </a:dk2>
      <a:lt2>
        <a:srgbClr val="CDCDCF"/>
      </a:lt2>
      <a:accent1>
        <a:srgbClr val="015873"/>
      </a:accent1>
      <a:accent2>
        <a:srgbClr val="4DA1BB"/>
      </a:accent2>
      <a:accent3>
        <a:srgbClr val="E1471D"/>
      </a:accent3>
      <a:accent4>
        <a:srgbClr val="00823B"/>
      </a:accent4>
      <a:accent5>
        <a:srgbClr val="FDB338"/>
      </a:accent5>
      <a:accent6>
        <a:srgbClr val="682E74"/>
      </a:accent6>
      <a:hlink>
        <a:srgbClr val="E1471D"/>
      </a:hlink>
      <a:folHlink>
        <a:srgbClr val="015873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0">
          <a:solidFill>
            <a:schemeClr val="bg1"/>
          </a:solidFill>
          <a:miter lim="800000"/>
          <a:headEnd/>
          <a:tailEnd/>
        </a:ln>
      </a:spPr>
      <a:bodyPr anchor="b"/>
      <a:lstStyle>
        <a:defPPr algn="ctr" eaLnBrk="1" hangingPunct="1">
          <a:spcBef>
            <a:spcPct val="35000"/>
          </a:spcBef>
          <a:spcAft>
            <a:spcPct val="25000"/>
          </a:spcAft>
          <a:buClr>
            <a:schemeClr val="folHlink"/>
          </a:buClr>
          <a:buNone/>
          <a:defRPr sz="1800" b="0" dirty="0">
            <a:solidFill>
              <a:schemeClr val="tx1"/>
            </a:solidFill>
            <a:latin typeface="Calibri" panose="020F0502020204030204" pitchFamily="34" charset="0"/>
          </a:defRPr>
        </a:defPPr>
      </a:lstStyle>
    </a:spDef>
    <a:lnDef>
      <a:spPr bwMode="auto">
        <a:noFill/>
        <a:ln w="2857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 rtlCol="0">
        <a:spAutoFit/>
      </a:bodyPr>
      <a:lstStyle>
        <a:defPPr algn="l">
          <a:lnSpc>
            <a:spcPct val="100000"/>
          </a:lnSpc>
          <a:spcBef>
            <a:spcPct val="50000"/>
          </a:spcBef>
          <a:spcAft>
            <a:spcPct val="0"/>
          </a:spcAft>
          <a:buClrTx/>
          <a:buFontTx/>
          <a:buNone/>
          <a:defRPr b="0" dirty="0" smtClean="0">
            <a:solidFill>
              <a:schemeClr val="bg1"/>
            </a:solidFill>
            <a:latin typeface="Calibri" panose="020F0502020204030204" pitchFamily="34" charset="0"/>
          </a:defRPr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2017_HTAA_Diabetes" id="{1367EE62-49C0-41AA-9F7D-AEA8A8F73D1D}" vid="{45DB6FF6-6200-4F3D-90FC-F48B64252754}"/>
    </a:ext>
  </a:extLst>
</a:theme>
</file>

<file path=ppt/theme/theme4.xml><?xml version="1.0" encoding="utf-8"?>
<a:theme xmlns:a="http://schemas.openxmlformats.org/drawingml/2006/main" name="2017_HTAA_Diabetes">
  <a:themeElements>
    <a:clrScheme name="2018 CCO LIVE">
      <a:dk1>
        <a:srgbClr val="455560"/>
      </a:dk1>
      <a:lt1>
        <a:srgbClr val="FFFFFF"/>
      </a:lt1>
      <a:dk2>
        <a:srgbClr val="000000"/>
      </a:dk2>
      <a:lt2>
        <a:srgbClr val="CDCDCF"/>
      </a:lt2>
      <a:accent1>
        <a:srgbClr val="015873"/>
      </a:accent1>
      <a:accent2>
        <a:srgbClr val="4DA1BB"/>
      </a:accent2>
      <a:accent3>
        <a:srgbClr val="E1471D"/>
      </a:accent3>
      <a:accent4>
        <a:srgbClr val="00823B"/>
      </a:accent4>
      <a:accent5>
        <a:srgbClr val="FDB338"/>
      </a:accent5>
      <a:accent6>
        <a:srgbClr val="682E74"/>
      </a:accent6>
      <a:hlink>
        <a:srgbClr val="E1471D"/>
      </a:hlink>
      <a:folHlink>
        <a:srgbClr val="015873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0">
          <a:solidFill>
            <a:schemeClr val="bg1"/>
          </a:solidFill>
          <a:miter lim="800000"/>
          <a:headEnd/>
          <a:tailEnd/>
        </a:ln>
      </a:spPr>
      <a:bodyPr anchor="b"/>
      <a:lstStyle>
        <a:defPPr algn="ctr" eaLnBrk="1" hangingPunct="1">
          <a:spcBef>
            <a:spcPct val="35000"/>
          </a:spcBef>
          <a:spcAft>
            <a:spcPct val="25000"/>
          </a:spcAft>
          <a:buClr>
            <a:schemeClr val="folHlink"/>
          </a:buClr>
          <a:buNone/>
          <a:defRPr sz="1800" b="0" dirty="0">
            <a:solidFill>
              <a:schemeClr val="tx1"/>
            </a:solidFill>
            <a:latin typeface="Calibri" panose="020F0502020204030204" pitchFamily="34" charset="0"/>
          </a:defRPr>
        </a:defPPr>
      </a:lstStyle>
    </a:spDef>
    <a:lnDef>
      <a:spPr bwMode="auto">
        <a:noFill/>
        <a:ln w="2857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 rtlCol="0">
        <a:spAutoFit/>
      </a:bodyPr>
      <a:lstStyle>
        <a:defPPr algn="l">
          <a:lnSpc>
            <a:spcPct val="100000"/>
          </a:lnSpc>
          <a:spcBef>
            <a:spcPct val="50000"/>
          </a:spcBef>
          <a:spcAft>
            <a:spcPct val="0"/>
          </a:spcAft>
          <a:buClrTx/>
          <a:buFontTx/>
          <a:buNone/>
          <a:defRPr b="0" dirty="0" smtClean="0">
            <a:solidFill>
              <a:schemeClr val="bg1"/>
            </a:solidFill>
            <a:latin typeface="Calibri" panose="020F0502020204030204" pitchFamily="34" charset="0"/>
          </a:defRPr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2017_HTAA_Diabetes" id="{1367EE62-49C0-41AA-9F7D-AEA8A8F73D1D}" vid="{45DB6FF6-6200-4F3D-90FC-F48B64252754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20491</TotalTime>
  <Words>828</Words>
  <Application>Microsoft Office PowerPoint</Application>
  <PresentationFormat>On-screen Show (16:9)</PresentationFormat>
  <Paragraphs>134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Office Theme</vt:lpstr>
      <vt:lpstr>7_2017_HTAA_Diabetes</vt:lpstr>
      <vt:lpstr>8_2017_HTAA_Diabetes</vt:lpstr>
      <vt:lpstr>2017_HTAA_Diabetes</vt:lpstr>
      <vt:lpstr>Shigella sonnei: a resource for sexual health &amp; HIV services</vt:lpstr>
      <vt:lpstr>PowerPoint Presentation</vt:lpstr>
      <vt:lpstr>Content</vt:lpstr>
      <vt:lpstr>Aim</vt:lpstr>
      <vt:lpstr>Background</vt:lpstr>
      <vt:lpstr>Current UK situation</vt:lpstr>
      <vt:lpstr>Put simply:</vt:lpstr>
      <vt:lpstr>Clinical presentation </vt:lpstr>
      <vt:lpstr>Management</vt:lpstr>
      <vt:lpstr>Treatment</vt:lpstr>
      <vt:lpstr>Treatment for XDR S. sonnei ( t10.377) Discuss with microbiology as several different Shigella strains with variable antibiotic susceptibility endemic in MSM</vt:lpstr>
      <vt:lpstr>Key messages</vt:lpstr>
      <vt:lpstr>Actions for SH &amp; HIV services</vt:lpstr>
      <vt:lpstr>Further reading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HIV testing in mental health services</dc:title>
  <dc:creator>Laura Waters</dc:creator>
  <cp:lastModifiedBy>Richardson, Daniel</cp:lastModifiedBy>
  <cp:revision>119</cp:revision>
  <dcterms:created xsi:type="dcterms:W3CDTF">2020-09-03T08:38:10Z</dcterms:created>
  <dcterms:modified xsi:type="dcterms:W3CDTF">2022-03-16T13:33:25Z</dcterms:modified>
</cp:coreProperties>
</file>