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2" r:id="rId11"/>
    <p:sldId id="266" r:id="rId12"/>
    <p:sldId id="267" r:id="rId13"/>
    <p:sldId id="268" r:id="rId14"/>
    <p:sldId id="270" r:id="rId15"/>
    <p:sldId id="271" r:id="rId16"/>
    <p:sldId id="272" r:id="rId17"/>
    <p:sldId id="273" r:id="rId18"/>
    <p:sldId id="275" r:id="rId19"/>
    <p:sldId id="276" r:id="rId20"/>
    <p:sldId id="274" r:id="rId21"/>
    <p:sldId id="281" r:id="rId22"/>
    <p:sldId id="282" r:id="rId23"/>
    <p:sldId id="277" r:id="rId24"/>
    <p:sldId id="278" r:id="rId25"/>
    <p:sldId id="279" r:id="rId26"/>
    <p:sldId id="283" r:id="rId27"/>
    <p:sldId id="284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AD57264-BF96-4C59-B876-4EF47C4736BE}" v="14" dt="2022-12-12T10:01:22.38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175" autoAdjust="0"/>
    <p:restoredTop sz="94660"/>
  </p:normalViewPr>
  <p:slideViewPr>
    <p:cSldViewPr snapToGrid="0">
      <p:cViewPr varScale="1">
        <p:scale>
          <a:sx n="47" d="100"/>
          <a:sy n="47" d="100"/>
        </p:scale>
        <p:origin x="8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ilary Curtis" userId="4e780a1e-980a-479b-9705-789293aae4c4" providerId="ADAL" clId="{BAD57264-BF96-4C59-B876-4EF47C4736BE}"/>
    <pc:docChg chg="undo custSel addSld delSld modSld">
      <pc:chgData name="Hilary Curtis" userId="4e780a1e-980a-479b-9705-789293aae4c4" providerId="ADAL" clId="{BAD57264-BF96-4C59-B876-4EF47C4736BE}" dt="2022-12-15T10:20:42.751" v="1524" actId="20577"/>
      <pc:docMkLst>
        <pc:docMk/>
      </pc:docMkLst>
      <pc:sldChg chg="modSp mod">
        <pc:chgData name="Hilary Curtis" userId="4e780a1e-980a-479b-9705-789293aae4c4" providerId="ADAL" clId="{BAD57264-BF96-4C59-B876-4EF47C4736BE}" dt="2022-12-15T10:20:42.751" v="1524" actId="20577"/>
        <pc:sldMkLst>
          <pc:docMk/>
          <pc:sldMk cId="1312347943" sldId="258"/>
        </pc:sldMkLst>
        <pc:spChg chg="mod">
          <ac:chgData name="Hilary Curtis" userId="4e780a1e-980a-479b-9705-789293aae4c4" providerId="ADAL" clId="{BAD57264-BF96-4C59-B876-4EF47C4736BE}" dt="2022-12-15T10:20:42.751" v="1524" actId="20577"/>
          <ac:spMkLst>
            <pc:docMk/>
            <pc:sldMk cId="1312347943" sldId="258"/>
            <ac:spMk id="3" creationId="{4EC9A6EF-0AF4-3143-85F3-046E6B8FCD00}"/>
          </ac:spMkLst>
        </pc:spChg>
      </pc:sldChg>
      <pc:sldChg chg="modSp mod">
        <pc:chgData name="Hilary Curtis" userId="4e780a1e-980a-479b-9705-789293aae4c4" providerId="ADAL" clId="{BAD57264-BF96-4C59-B876-4EF47C4736BE}" dt="2022-12-09T13:23:13.818" v="68" actId="1076"/>
        <pc:sldMkLst>
          <pc:docMk/>
          <pc:sldMk cId="4168790948" sldId="260"/>
        </pc:sldMkLst>
        <pc:spChg chg="mod">
          <ac:chgData name="Hilary Curtis" userId="4e780a1e-980a-479b-9705-789293aae4c4" providerId="ADAL" clId="{BAD57264-BF96-4C59-B876-4EF47C4736BE}" dt="2022-12-09T13:23:13.818" v="68" actId="1076"/>
          <ac:spMkLst>
            <pc:docMk/>
            <pc:sldMk cId="4168790948" sldId="260"/>
            <ac:spMk id="9" creationId="{D245FA24-D80D-E62D-9245-1DB1AF355668}"/>
          </ac:spMkLst>
        </pc:spChg>
        <pc:graphicFrameChg chg="modGraphic">
          <ac:chgData name="Hilary Curtis" userId="4e780a1e-980a-479b-9705-789293aae4c4" providerId="ADAL" clId="{BAD57264-BF96-4C59-B876-4EF47C4736BE}" dt="2022-12-09T13:23:01.488" v="67" actId="20577"/>
          <ac:graphicFrameMkLst>
            <pc:docMk/>
            <pc:sldMk cId="4168790948" sldId="260"/>
            <ac:graphicFrameMk id="8" creationId="{CF75D3D0-1BED-AC24-EA8B-90CA230E7A40}"/>
          </ac:graphicFrameMkLst>
        </pc:graphicFrameChg>
      </pc:sldChg>
      <pc:sldChg chg="modSp mod">
        <pc:chgData name="Hilary Curtis" userId="4e780a1e-980a-479b-9705-789293aae4c4" providerId="ADAL" clId="{BAD57264-BF96-4C59-B876-4EF47C4736BE}" dt="2022-12-12T09:39:29.148" v="716" actId="20577"/>
        <pc:sldMkLst>
          <pc:docMk/>
          <pc:sldMk cId="977326739" sldId="262"/>
        </pc:sldMkLst>
        <pc:spChg chg="mod">
          <ac:chgData name="Hilary Curtis" userId="4e780a1e-980a-479b-9705-789293aae4c4" providerId="ADAL" clId="{BAD57264-BF96-4C59-B876-4EF47C4736BE}" dt="2022-12-12T09:39:29.148" v="716" actId="20577"/>
          <ac:spMkLst>
            <pc:docMk/>
            <pc:sldMk cId="977326739" sldId="262"/>
            <ac:spMk id="5" creationId="{20487730-4165-00BD-BEA4-FC88418417EB}"/>
          </ac:spMkLst>
        </pc:spChg>
      </pc:sldChg>
      <pc:sldChg chg="modSp mod">
        <pc:chgData name="Hilary Curtis" userId="4e780a1e-980a-479b-9705-789293aae4c4" providerId="ADAL" clId="{BAD57264-BF96-4C59-B876-4EF47C4736BE}" dt="2022-12-12T09:46:33.827" v="863" actId="6549"/>
        <pc:sldMkLst>
          <pc:docMk/>
          <pc:sldMk cId="3030846088" sldId="266"/>
        </pc:sldMkLst>
        <pc:graphicFrameChg chg="modGraphic">
          <ac:chgData name="Hilary Curtis" userId="4e780a1e-980a-479b-9705-789293aae4c4" providerId="ADAL" clId="{BAD57264-BF96-4C59-B876-4EF47C4736BE}" dt="2022-12-12T09:46:15.180" v="856" actId="6549"/>
          <ac:graphicFrameMkLst>
            <pc:docMk/>
            <pc:sldMk cId="3030846088" sldId="266"/>
            <ac:graphicFrameMk id="7" creationId="{5F0726B2-F03C-7A04-38CB-931402ED93E8}"/>
          </ac:graphicFrameMkLst>
        </pc:graphicFrameChg>
        <pc:graphicFrameChg chg="modGraphic">
          <ac:chgData name="Hilary Curtis" userId="4e780a1e-980a-479b-9705-789293aae4c4" providerId="ADAL" clId="{BAD57264-BF96-4C59-B876-4EF47C4736BE}" dt="2022-12-12T09:46:33.827" v="863" actId="6549"/>
          <ac:graphicFrameMkLst>
            <pc:docMk/>
            <pc:sldMk cId="3030846088" sldId="266"/>
            <ac:graphicFrameMk id="11" creationId="{47EF28E7-3321-B000-8EA4-1962E883E29A}"/>
          </ac:graphicFrameMkLst>
        </pc:graphicFrameChg>
      </pc:sldChg>
      <pc:sldChg chg="modSp mod">
        <pc:chgData name="Hilary Curtis" userId="4e780a1e-980a-479b-9705-789293aae4c4" providerId="ADAL" clId="{BAD57264-BF96-4C59-B876-4EF47C4736BE}" dt="2022-12-12T10:51:40.943" v="1476" actId="20577"/>
        <pc:sldMkLst>
          <pc:docMk/>
          <pc:sldMk cId="2799971175" sldId="267"/>
        </pc:sldMkLst>
        <pc:graphicFrameChg chg="modGraphic">
          <ac:chgData name="Hilary Curtis" userId="4e780a1e-980a-479b-9705-789293aae4c4" providerId="ADAL" clId="{BAD57264-BF96-4C59-B876-4EF47C4736BE}" dt="2022-12-12T10:51:40.943" v="1476" actId="20577"/>
          <ac:graphicFrameMkLst>
            <pc:docMk/>
            <pc:sldMk cId="2799971175" sldId="267"/>
            <ac:graphicFrameMk id="10" creationId="{3BF16C60-2A2F-0409-4B78-DCF75128B223}"/>
          </ac:graphicFrameMkLst>
        </pc:graphicFrameChg>
      </pc:sldChg>
      <pc:sldChg chg="addSp delSp modSp mod">
        <pc:chgData name="Hilary Curtis" userId="4e780a1e-980a-479b-9705-789293aae4c4" providerId="ADAL" clId="{BAD57264-BF96-4C59-B876-4EF47C4736BE}" dt="2022-12-12T09:52:18.571" v="868" actId="14100"/>
        <pc:sldMkLst>
          <pc:docMk/>
          <pc:sldMk cId="1768727543" sldId="268"/>
        </pc:sldMkLst>
        <pc:spChg chg="add del mod">
          <ac:chgData name="Hilary Curtis" userId="4e780a1e-980a-479b-9705-789293aae4c4" providerId="ADAL" clId="{BAD57264-BF96-4C59-B876-4EF47C4736BE}" dt="2022-12-12T09:52:08.699" v="865"/>
          <ac:spMkLst>
            <pc:docMk/>
            <pc:sldMk cId="1768727543" sldId="268"/>
            <ac:spMk id="5" creationId="{6292383B-A84B-2C5F-BCD3-70B422866AA1}"/>
          </ac:spMkLst>
        </pc:spChg>
        <pc:picChg chg="del">
          <ac:chgData name="Hilary Curtis" userId="4e780a1e-980a-479b-9705-789293aae4c4" providerId="ADAL" clId="{BAD57264-BF96-4C59-B876-4EF47C4736BE}" dt="2022-12-12T09:46:52.167" v="864" actId="478"/>
          <ac:picMkLst>
            <pc:docMk/>
            <pc:sldMk cId="1768727543" sldId="268"/>
            <ac:picMk id="4" creationId="{3DBCB6BE-9782-60C5-65B1-BF42B139D1CA}"/>
          </ac:picMkLst>
        </pc:picChg>
        <pc:picChg chg="add mod">
          <ac:chgData name="Hilary Curtis" userId="4e780a1e-980a-479b-9705-789293aae4c4" providerId="ADAL" clId="{BAD57264-BF96-4C59-B876-4EF47C4736BE}" dt="2022-12-12T09:52:18.571" v="868" actId="14100"/>
          <ac:picMkLst>
            <pc:docMk/>
            <pc:sldMk cId="1768727543" sldId="268"/>
            <ac:picMk id="6" creationId="{3A886448-9CE8-617A-94FD-02551E5C179E}"/>
          </ac:picMkLst>
        </pc:picChg>
      </pc:sldChg>
      <pc:sldChg chg="del">
        <pc:chgData name="Hilary Curtis" userId="4e780a1e-980a-479b-9705-789293aae4c4" providerId="ADAL" clId="{BAD57264-BF96-4C59-B876-4EF47C4736BE}" dt="2022-12-09T13:14:03.287" v="0" actId="2696"/>
        <pc:sldMkLst>
          <pc:docMk/>
          <pc:sldMk cId="130681596" sldId="269"/>
        </pc:sldMkLst>
      </pc:sldChg>
      <pc:sldChg chg="modSp mod">
        <pc:chgData name="Hilary Curtis" userId="4e780a1e-980a-479b-9705-789293aae4c4" providerId="ADAL" clId="{BAD57264-BF96-4C59-B876-4EF47C4736BE}" dt="2022-12-12T09:55:27.676" v="897" actId="20577"/>
        <pc:sldMkLst>
          <pc:docMk/>
          <pc:sldMk cId="1533074651" sldId="270"/>
        </pc:sldMkLst>
        <pc:graphicFrameChg chg="modGraphic">
          <ac:chgData name="Hilary Curtis" userId="4e780a1e-980a-479b-9705-789293aae4c4" providerId="ADAL" clId="{BAD57264-BF96-4C59-B876-4EF47C4736BE}" dt="2022-12-12T09:55:27.676" v="897" actId="20577"/>
          <ac:graphicFrameMkLst>
            <pc:docMk/>
            <pc:sldMk cId="1533074651" sldId="270"/>
            <ac:graphicFrameMk id="4" creationId="{A21F5801-6A34-214E-D435-74054DAC6E32}"/>
          </ac:graphicFrameMkLst>
        </pc:graphicFrameChg>
      </pc:sldChg>
      <pc:sldChg chg="modSp mod">
        <pc:chgData name="Hilary Curtis" userId="4e780a1e-980a-479b-9705-789293aae4c4" providerId="ADAL" clId="{BAD57264-BF96-4C59-B876-4EF47C4736BE}" dt="2022-12-12T09:58:58.732" v="911" actId="20577"/>
        <pc:sldMkLst>
          <pc:docMk/>
          <pc:sldMk cId="3863800806" sldId="271"/>
        </pc:sldMkLst>
        <pc:graphicFrameChg chg="mod modGraphic">
          <ac:chgData name="Hilary Curtis" userId="4e780a1e-980a-479b-9705-789293aae4c4" providerId="ADAL" clId="{BAD57264-BF96-4C59-B876-4EF47C4736BE}" dt="2022-12-12T09:57:32.594" v="904" actId="20577"/>
          <ac:graphicFrameMkLst>
            <pc:docMk/>
            <pc:sldMk cId="3863800806" sldId="271"/>
            <ac:graphicFrameMk id="7" creationId="{2A872874-6939-6F2A-F564-C8AAEDF73FEA}"/>
          </ac:graphicFrameMkLst>
        </pc:graphicFrameChg>
        <pc:graphicFrameChg chg="mod modGraphic">
          <ac:chgData name="Hilary Curtis" userId="4e780a1e-980a-479b-9705-789293aae4c4" providerId="ADAL" clId="{BAD57264-BF96-4C59-B876-4EF47C4736BE}" dt="2022-12-12T09:58:58.732" v="911" actId="20577"/>
          <ac:graphicFrameMkLst>
            <pc:docMk/>
            <pc:sldMk cId="3863800806" sldId="271"/>
            <ac:graphicFrameMk id="8" creationId="{409D36FD-32EB-2E1C-047F-D7A03DEB0C17}"/>
          </ac:graphicFrameMkLst>
        </pc:graphicFrameChg>
      </pc:sldChg>
      <pc:sldChg chg="modSp mod">
        <pc:chgData name="Hilary Curtis" userId="4e780a1e-980a-479b-9705-789293aae4c4" providerId="ADAL" clId="{BAD57264-BF96-4C59-B876-4EF47C4736BE}" dt="2022-12-12T10:00:44.150" v="930" actId="20577"/>
        <pc:sldMkLst>
          <pc:docMk/>
          <pc:sldMk cId="707198394" sldId="272"/>
        </pc:sldMkLst>
        <pc:graphicFrameChg chg="modGraphic">
          <ac:chgData name="Hilary Curtis" userId="4e780a1e-980a-479b-9705-789293aae4c4" providerId="ADAL" clId="{BAD57264-BF96-4C59-B876-4EF47C4736BE}" dt="2022-12-12T10:00:44.150" v="930" actId="20577"/>
          <ac:graphicFrameMkLst>
            <pc:docMk/>
            <pc:sldMk cId="707198394" sldId="272"/>
            <ac:graphicFrameMk id="6" creationId="{86999D23-7F7A-F67C-CD98-3602D2CB611B}"/>
          </ac:graphicFrameMkLst>
        </pc:graphicFrameChg>
      </pc:sldChg>
      <pc:sldChg chg="addSp delSp modSp mod">
        <pc:chgData name="Hilary Curtis" userId="4e780a1e-980a-479b-9705-789293aae4c4" providerId="ADAL" clId="{BAD57264-BF96-4C59-B876-4EF47C4736BE}" dt="2022-12-12T10:01:58.062" v="942" actId="20577"/>
        <pc:sldMkLst>
          <pc:docMk/>
          <pc:sldMk cId="3560165801" sldId="273"/>
        </pc:sldMkLst>
        <pc:spChg chg="mod">
          <ac:chgData name="Hilary Curtis" userId="4e780a1e-980a-479b-9705-789293aae4c4" providerId="ADAL" clId="{BAD57264-BF96-4C59-B876-4EF47C4736BE}" dt="2022-12-12T10:01:58.062" v="942" actId="20577"/>
          <ac:spMkLst>
            <pc:docMk/>
            <pc:sldMk cId="3560165801" sldId="273"/>
            <ac:spMk id="2" creationId="{89DEA89E-E765-F4B6-6725-0C3265E64400}"/>
          </ac:spMkLst>
        </pc:spChg>
        <pc:spChg chg="add del mod">
          <ac:chgData name="Hilary Curtis" userId="4e780a1e-980a-479b-9705-789293aae4c4" providerId="ADAL" clId="{BAD57264-BF96-4C59-B876-4EF47C4736BE}" dt="2022-12-12T10:01:22.388" v="932"/>
          <ac:spMkLst>
            <pc:docMk/>
            <pc:sldMk cId="3560165801" sldId="273"/>
            <ac:spMk id="4" creationId="{9EC35476-55BD-FEAF-2C3C-700872765282}"/>
          </ac:spMkLst>
        </pc:spChg>
        <pc:picChg chg="del">
          <ac:chgData name="Hilary Curtis" userId="4e780a1e-980a-479b-9705-789293aae4c4" providerId="ADAL" clId="{BAD57264-BF96-4C59-B876-4EF47C4736BE}" dt="2022-12-12T10:01:14.473" v="931" actId="478"/>
          <ac:picMkLst>
            <pc:docMk/>
            <pc:sldMk cId="3560165801" sldId="273"/>
            <ac:picMk id="5" creationId="{7E78929E-AF48-904A-160F-A79BE7B83493}"/>
          </ac:picMkLst>
        </pc:picChg>
        <pc:picChg chg="add mod">
          <ac:chgData name="Hilary Curtis" userId="4e780a1e-980a-479b-9705-789293aae4c4" providerId="ADAL" clId="{BAD57264-BF96-4C59-B876-4EF47C4736BE}" dt="2022-12-12T10:01:29.851" v="934" actId="14100"/>
          <ac:picMkLst>
            <pc:docMk/>
            <pc:sldMk cId="3560165801" sldId="273"/>
            <ac:picMk id="6" creationId="{1AC44CB2-AB96-134C-DA5E-09C9E6BDBC0B}"/>
          </ac:picMkLst>
        </pc:picChg>
      </pc:sldChg>
      <pc:sldChg chg="modSp mod">
        <pc:chgData name="Hilary Curtis" userId="4e780a1e-980a-479b-9705-789293aae4c4" providerId="ADAL" clId="{BAD57264-BF96-4C59-B876-4EF47C4736BE}" dt="2022-12-12T10:03:18.783" v="949" actId="20577"/>
        <pc:sldMkLst>
          <pc:docMk/>
          <pc:sldMk cId="929355957" sldId="274"/>
        </pc:sldMkLst>
        <pc:graphicFrameChg chg="modGraphic">
          <ac:chgData name="Hilary Curtis" userId="4e780a1e-980a-479b-9705-789293aae4c4" providerId="ADAL" clId="{BAD57264-BF96-4C59-B876-4EF47C4736BE}" dt="2022-12-12T10:03:18.783" v="949" actId="20577"/>
          <ac:graphicFrameMkLst>
            <pc:docMk/>
            <pc:sldMk cId="929355957" sldId="274"/>
            <ac:graphicFrameMk id="4" creationId="{3EBEDBD2-0D62-AFCA-695C-06B6F3CB28DB}"/>
          </ac:graphicFrameMkLst>
        </pc:graphicFrameChg>
      </pc:sldChg>
      <pc:sldChg chg="delSp modSp mod">
        <pc:chgData name="Hilary Curtis" userId="4e780a1e-980a-479b-9705-789293aae4c4" providerId="ADAL" clId="{BAD57264-BF96-4C59-B876-4EF47C4736BE}" dt="2022-12-12T09:26:43.785" v="612" actId="20577"/>
        <pc:sldMkLst>
          <pc:docMk/>
          <pc:sldMk cId="2492232293" sldId="275"/>
        </pc:sldMkLst>
        <pc:spChg chg="del">
          <ac:chgData name="Hilary Curtis" userId="4e780a1e-980a-479b-9705-789293aae4c4" providerId="ADAL" clId="{BAD57264-BF96-4C59-B876-4EF47C4736BE}" dt="2022-12-12T09:13:28.071" v="247" actId="21"/>
          <ac:spMkLst>
            <pc:docMk/>
            <pc:sldMk cId="2492232293" sldId="275"/>
            <ac:spMk id="3" creationId="{1024E600-F1E0-7A56-170D-5268AFE3DEC5}"/>
          </ac:spMkLst>
        </pc:spChg>
        <pc:spChg chg="mod">
          <ac:chgData name="Hilary Curtis" userId="4e780a1e-980a-479b-9705-789293aae4c4" providerId="ADAL" clId="{BAD57264-BF96-4C59-B876-4EF47C4736BE}" dt="2022-12-12T09:24:02.851" v="597" actId="1076"/>
          <ac:spMkLst>
            <pc:docMk/>
            <pc:sldMk cId="2492232293" sldId="275"/>
            <ac:spMk id="5" creationId="{EC666082-A46F-BCCA-C85B-258F6E3A3B49}"/>
          </ac:spMkLst>
        </pc:spChg>
        <pc:graphicFrameChg chg="mod modGraphic">
          <ac:chgData name="Hilary Curtis" userId="4e780a1e-980a-479b-9705-789293aae4c4" providerId="ADAL" clId="{BAD57264-BF96-4C59-B876-4EF47C4736BE}" dt="2022-12-12T09:26:43.785" v="612" actId="20577"/>
          <ac:graphicFrameMkLst>
            <pc:docMk/>
            <pc:sldMk cId="2492232293" sldId="275"/>
            <ac:graphicFrameMk id="4" creationId="{A21F5801-6A34-214E-D435-74054DAC6E32}"/>
          </ac:graphicFrameMkLst>
        </pc:graphicFrameChg>
      </pc:sldChg>
      <pc:sldChg chg="modSp mod">
        <pc:chgData name="Hilary Curtis" userId="4e780a1e-980a-479b-9705-789293aae4c4" providerId="ADAL" clId="{BAD57264-BF96-4C59-B876-4EF47C4736BE}" dt="2022-12-13T09:53:23.412" v="1523" actId="20577"/>
        <pc:sldMkLst>
          <pc:docMk/>
          <pc:sldMk cId="535128792" sldId="276"/>
        </pc:sldMkLst>
        <pc:spChg chg="mod">
          <ac:chgData name="Hilary Curtis" userId="4e780a1e-980a-479b-9705-789293aae4c4" providerId="ADAL" clId="{BAD57264-BF96-4C59-B876-4EF47C4736BE}" dt="2022-12-13T09:53:23.412" v="1523" actId="20577"/>
          <ac:spMkLst>
            <pc:docMk/>
            <pc:sldMk cId="535128792" sldId="276"/>
            <ac:spMk id="3" creationId="{7E8FABCD-A4E8-2614-D4CC-4D067E465127}"/>
          </ac:spMkLst>
        </pc:spChg>
      </pc:sldChg>
      <pc:sldChg chg="modSp mod">
        <pc:chgData name="Hilary Curtis" userId="4e780a1e-980a-479b-9705-789293aae4c4" providerId="ADAL" clId="{BAD57264-BF96-4C59-B876-4EF47C4736BE}" dt="2022-12-12T10:43:00.124" v="1475" actId="20577"/>
        <pc:sldMkLst>
          <pc:docMk/>
          <pc:sldMk cId="542180028" sldId="278"/>
        </pc:sldMkLst>
        <pc:spChg chg="mod">
          <ac:chgData name="Hilary Curtis" userId="4e780a1e-980a-479b-9705-789293aae4c4" providerId="ADAL" clId="{BAD57264-BF96-4C59-B876-4EF47C4736BE}" dt="2022-12-12T10:43:00.124" v="1475" actId="20577"/>
          <ac:spMkLst>
            <pc:docMk/>
            <pc:sldMk cId="542180028" sldId="278"/>
            <ac:spMk id="5" creationId="{370DCDF5-05DC-61CA-CAD2-41DDBB8D1F93}"/>
          </ac:spMkLst>
        </pc:spChg>
      </pc:sldChg>
      <pc:sldChg chg="modSp mod">
        <pc:chgData name="Hilary Curtis" userId="4e780a1e-980a-479b-9705-789293aae4c4" providerId="ADAL" clId="{BAD57264-BF96-4C59-B876-4EF47C4736BE}" dt="2022-12-12T10:07:29.590" v="1003" actId="20577"/>
        <pc:sldMkLst>
          <pc:docMk/>
          <pc:sldMk cId="478990902" sldId="279"/>
        </pc:sldMkLst>
        <pc:spChg chg="mod">
          <ac:chgData name="Hilary Curtis" userId="4e780a1e-980a-479b-9705-789293aae4c4" providerId="ADAL" clId="{BAD57264-BF96-4C59-B876-4EF47C4736BE}" dt="2022-12-12T10:07:29.590" v="1003" actId="20577"/>
          <ac:spMkLst>
            <pc:docMk/>
            <pc:sldMk cId="478990902" sldId="279"/>
            <ac:spMk id="3" creationId="{BC672F32-E992-1503-3F55-D6FA2A78D3A2}"/>
          </ac:spMkLst>
        </pc:spChg>
      </pc:sldChg>
      <pc:sldChg chg="modSp mod">
        <pc:chgData name="Hilary Curtis" userId="4e780a1e-980a-479b-9705-789293aae4c4" providerId="ADAL" clId="{BAD57264-BF96-4C59-B876-4EF47C4736BE}" dt="2022-12-12T10:04:02.275" v="958" actId="20577"/>
        <pc:sldMkLst>
          <pc:docMk/>
          <pc:sldMk cId="2122404124" sldId="281"/>
        </pc:sldMkLst>
        <pc:graphicFrameChg chg="modGraphic">
          <ac:chgData name="Hilary Curtis" userId="4e780a1e-980a-479b-9705-789293aae4c4" providerId="ADAL" clId="{BAD57264-BF96-4C59-B876-4EF47C4736BE}" dt="2022-12-12T10:04:02.275" v="958" actId="20577"/>
          <ac:graphicFrameMkLst>
            <pc:docMk/>
            <pc:sldMk cId="2122404124" sldId="281"/>
            <ac:graphicFrameMk id="4" creationId="{3EBEDBD2-0D62-AFCA-695C-06B6F3CB28DB}"/>
          </ac:graphicFrameMkLst>
        </pc:graphicFrameChg>
      </pc:sldChg>
      <pc:sldChg chg="modSp mod">
        <pc:chgData name="Hilary Curtis" userId="4e780a1e-980a-479b-9705-789293aae4c4" providerId="ADAL" clId="{BAD57264-BF96-4C59-B876-4EF47C4736BE}" dt="2022-12-12T10:05:30.900" v="979" actId="20577"/>
        <pc:sldMkLst>
          <pc:docMk/>
          <pc:sldMk cId="2615837302" sldId="282"/>
        </pc:sldMkLst>
        <pc:graphicFrameChg chg="modGraphic">
          <ac:chgData name="Hilary Curtis" userId="4e780a1e-980a-479b-9705-789293aae4c4" providerId="ADAL" clId="{BAD57264-BF96-4C59-B876-4EF47C4736BE}" dt="2022-12-12T10:05:30.900" v="979" actId="20577"/>
          <ac:graphicFrameMkLst>
            <pc:docMk/>
            <pc:sldMk cId="2615837302" sldId="282"/>
            <ac:graphicFrameMk id="4" creationId="{3EBEDBD2-0D62-AFCA-695C-06B6F3CB28DB}"/>
          </ac:graphicFrameMkLst>
        </pc:graphicFrameChg>
      </pc:sldChg>
      <pc:sldChg chg="modSp mod">
        <pc:chgData name="Hilary Curtis" userId="4e780a1e-980a-479b-9705-789293aae4c4" providerId="ADAL" clId="{BAD57264-BF96-4C59-B876-4EF47C4736BE}" dt="2022-12-12T10:08:47.962" v="1011" actId="20577"/>
        <pc:sldMkLst>
          <pc:docMk/>
          <pc:sldMk cId="846743151" sldId="283"/>
        </pc:sldMkLst>
        <pc:spChg chg="mod">
          <ac:chgData name="Hilary Curtis" userId="4e780a1e-980a-479b-9705-789293aae4c4" providerId="ADAL" clId="{BAD57264-BF96-4C59-B876-4EF47C4736BE}" dt="2022-12-12T10:08:47.962" v="1011" actId="20577"/>
          <ac:spMkLst>
            <pc:docMk/>
            <pc:sldMk cId="846743151" sldId="283"/>
            <ac:spMk id="3" creationId="{9E1C6ACD-75F1-7205-BD3C-013E085A7FF9}"/>
          </ac:spMkLst>
        </pc:spChg>
      </pc:sldChg>
      <pc:sldChg chg="modSp new mod">
        <pc:chgData name="Hilary Curtis" userId="4e780a1e-980a-479b-9705-789293aae4c4" providerId="ADAL" clId="{BAD57264-BF96-4C59-B876-4EF47C4736BE}" dt="2022-12-12T10:16:49.542" v="1406" actId="5793"/>
        <pc:sldMkLst>
          <pc:docMk/>
          <pc:sldMk cId="341397467" sldId="284"/>
        </pc:sldMkLst>
        <pc:spChg chg="mod">
          <ac:chgData name="Hilary Curtis" userId="4e780a1e-980a-479b-9705-789293aae4c4" providerId="ADAL" clId="{BAD57264-BF96-4C59-B876-4EF47C4736BE}" dt="2022-12-12T10:10:56.899" v="1028" actId="20577"/>
          <ac:spMkLst>
            <pc:docMk/>
            <pc:sldMk cId="341397467" sldId="284"/>
            <ac:spMk id="2" creationId="{50D77560-E0E9-9E5D-14BD-789B2F9606AC}"/>
          </ac:spMkLst>
        </pc:spChg>
        <pc:spChg chg="mod">
          <ac:chgData name="Hilary Curtis" userId="4e780a1e-980a-479b-9705-789293aae4c4" providerId="ADAL" clId="{BAD57264-BF96-4C59-B876-4EF47C4736BE}" dt="2022-12-12T10:16:49.542" v="1406" actId="5793"/>
          <ac:spMkLst>
            <pc:docMk/>
            <pc:sldMk cId="341397467" sldId="284"/>
            <ac:spMk id="3" creationId="{1D6B316E-60C9-6591-6BE2-40E70DCAA23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B9818-20CF-A353-660A-E594535EBD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9C7CB58-AA54-93D4-48B9-3FD430C07D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C6EFA9-5F77-C064-EE62-A240CD8964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6E33C-CA39-417D-88F4-9CFC63205E18}" type="datetimeFigureOut">
              <a:rPr lang="en-GB" smtClean="0"/>
              <a:t>15/12/2022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677BEF-DE85-7AC7-387C-956878FD6C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588F99-4F9E-9424-4BE1-A72E250E6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6EE11-97BD-4DBA-B1B5-F036CA3C21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8054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7F62F5-7061-5010-AC15-891D3527AB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72546C-065A-0790-C058-D9370E19D2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4EF805-3F9B-6315-9C04-5CF7593463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6E33C-CA39-417D-88F4-9CFC63205E18}" type="datetimeFigureOut">
              <a:rPr lang="en-GB" smtClean="0"/>
              <a:t>15/12/2022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8D419F-9110-8313-5AE9-1777DCACF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6217BB-9017-0F4C-FBC3-6D5D67417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6EE11-97BD-4DBA-B1B5-F036CA3C21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6438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5113655-9265-A8E3-F0CF-8CD9B9AB8A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AA3566-F8C0-5C26-9691-07AD08CE43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0579D6-8B50-1872-996F-896D9703D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6E33C-CA39-417D-88F4-9CFC63205E18}" type="datetimeFigureOut">
              <a:rPr lang="en-GB" smtClean="0"/>
              <a:t>15/12/2022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A34008-AE49-BB19-D3B3-940994A3A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50A008-DDAC-CFF4-EE03-154E55013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6EE11-97BD-4DBA-B1B5-F036CA3C21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54501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10402E-AFF7-A253-1750-7E8AE7C7D3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619227-6CD1-9185-F2D6-FA3D729616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9BE683-AF57-697E-8E9A-86E5D34D5A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6E33C-CA39-417D-88F4-9CFC63205E18}" type="datetimeFigureOut">
              <a:rPr lang="en-GB" smtClean="0"/>
              <a:t>15/12/2022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42DC9D-3427-6C17-BBEE-7C68532CC0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EFB521-FB26-CED4-88F5-54B3121CF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6EE11-97BD-4DBA-B1B5-F036CA3C21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4098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06551-222A-1F53-1A28-6B55EAFC00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836B5D-4BAD-BC3E-8AE3-6266D3CB67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1FBB09-1C8E-4D24-568A-935AB0CCCF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6E33C-CA39-417D-88F4-9CFC63205E18}" type="datetimeFigureOut">
              <a:rPr lang="en-GB" smtClean="0"/>
              <a:t>15/12/2022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F5E640-C903-DF5F-04F9-9FEDB50789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FDD4AA-7412-4BE8-76B0-0C2380855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6EE11-97BD-4DBA-B1B5-F036CA3C21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3830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B7ABF4-96CD-987F-59FA-52906B50BB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DD3ABF-ECDC-F467-A336-B197D44C09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27B1C1-8545-7C25-913E-95629BECDC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D1F7A0-AA68-5FFD-0BD0-6213AB622B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6E33C-CA39-417D-88F4-9CFC63205E18}" type="datetimeFigureOut">
              <a:rPr lang="en-GB" smtClean="0"/>
              <a:t>15/12/2022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A4658C-C041-CA34-71CA-42F9548304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F94B69-8D5F-0FCE-7DCB-76C23BEC02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6EE11-97BD-4DBA-B1B5-F036CA3C21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6228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DB6CC5-581D-B5CD-F578-7AE984F4B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E99124-B5DB-E200-8DCF-18866185AA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AA5A0-2DC0-9265-1024-B4686AC585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1C3DA4F-E393-EDBB-B68F-56F261138B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45883C-C7F8-31B4-347D-8303D69C32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DA5A5-51CB-EC22-2C1D-AF4B972B67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6E33C-CA39-417D-88F4-9CFC63205E18}" type="datetimeFigureOut">
              <a:rPr lang="en-GB" smtClean="0"/>
              <a:t>15/12/2022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9A2047-520F-2BD6-FE77-E123A69FBB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4D30538-23DF-4101-0ED3-C3649E7F0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6EE11-97BD-4DBA-B1B5-F036CA3C21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2216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325F20-9DC5-B096-288D-36DA587811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AA85ED-628B-8D3D-B509-E358C410A1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6E33C-CA39-417D-88F4-9CFC63205E18}" type="datetimeFigureOut">
              <a:rPr lang="en-GB" smtClean="0"/>
              <a:t>15/12/2022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0613A39-ADA2-D20C-BCCB-7FF3D39D88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C7A1F5-798A-C9F6-1782-DC2E2847DB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6EE11-97BD-4DBA-B1B5-F036CA3C21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9076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DBD3072-6823-AA4D-D847-36A351D2AF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6E33C-CA39-417D-88F4-9CFC63205E18}" type="datetimeFigureOut">
              <a:rPr lang="en-GB" smtClean="0"/>
              <a:t>15/12/2022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C742189-207F-3774-0D03-9085F41008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9BD965-541B-5979-E7B9-DFF109EFCF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6EE11-97BD-4DBA-B1B5-F036CA3C21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6169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4E902-17A7-F651-AF22-7D8DD08079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17733E-F497-C843-25CB-317C4701C5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31ACDC-90BF-5A45-E203-D0EC1FD2CC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043DA7-4F84-6C96-7FAC-C95D549AF6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6E33C-CA39-417D-88F4-9CFC63205E18}" type="datetimeFigureOut">
              <a:rPr lang="en-GB" smtClean="0"/>
              <a:t>15/12/2022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E5FD90-322E-CC54-4F0B-BFC67089F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F4444F-642E-0878-B660-C9CE1598A7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6EE11-97BD-4DBA-B1B5-F036CA3C21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0030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F2B0C9-D3E3-A473-203F-BEAB67F698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41501A0-9166-A282-AE04-038BB54FE1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0019F2-E0F3-966E-196A-0525A7189C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E36F15-3E39-18F6-7196-DE7C391622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6E33C-CA39-417D-88F4-9CFC63205E18}" type="datetimeFigureOut">
              <a:rPr lang="en-GB" smtClean="0"/>
              <a:t>15/12/2022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F8C053-D8FE-30CA-1BBA-B8FF82240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C4E279-B4A9-88A4-336F-FBF4C65E5F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6EE11-97BD-4DBA-B1B5-F036CA3C21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2446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D4622B7-FE6E-8544-15C5-C4E35E6BED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685018-400C-C752-4B3E-6C761739CB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55017A-9523-61A2-4AFA-E81F3F2AB2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76E33C-CA39-417D-88F4-9CFC63205E18}" type="datetimeFigureOut">
              <a:rPr lang="en-GB" smtClean="0"/>
              <a:t>15/12/2022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F1F154-7B2A-8832-DE64-DA0C0B399F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F5C9D4-3FB0-CA70-AA39-F9B2EEDC7E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76EE11-97BD-4DBA-B1B5-F036CA3C21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2875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CD6D3B-672A-3FFD-FFAE-EF1CE34577E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Management of Mycoplasma genitalium (Mgen)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3E78F3-4E5F-A310-C3BC-8131D8E0A13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BASHH National Clinical Audit 2022</a:t>
            </a:r>
          </a:p>
        </p:txBody>
      </p:sp>
    </p:spTree>
    <p:extLst>
      <p:ext uri="{BB962C8B-B14F-4D97-AF65-F5344CB8AC3E}">
        <p14:creationId xmlns:p14="http://schemas.microsoft.com/office/powerpoint/2010/main" val="27111212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B75063B-3C5F-00E4-7852-2E422266DB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Case-note review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487730-4165-00BD-BEA4-FC88418417E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2885 individuals from 149 services</a:t>
            </a:r>
          </a:p>
        </p:txBody>
      </p:sp>
    </p:spTree>
    <p:extLst>
      <p:ext uri="{BB962C8B-B14F-4D97-AF65-F5344CB8AC3E}">
        <p14:creationId xmlns:p14="http://schemas.microsoft.com/office/powerpoint/2010/main" val="9773267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FA196CF-2A48-2896-1FFC-F031D4787B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Characteristics of audited individuals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5F0726B2-F03C-7A04-38CB-931402ED93E8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874887804"/>
              </p:ext>
            </p:extLst>
          </p:nvPr>
        </p:nvGraphicFramePr>
        <p:xfrm>
          <a:off x="1060450" y="2232819"/>
          <a:ext cx="4737100" cy="3536950"/>
        </p:xfrm>
        <a:graphic>
          <a:graphicData uri="http://schemas.openxmlformats.org/drawingml/2006/table">
            <a:tbl>
              <a:tblPr/>
              <a:tblGrid>
                <a:gridCol w="2781300">
                  <a:extLst>
                    <a:ext uri="{9D8B030D-6E8A-4147-A177-3AD203B41FA5}">
                      <a16:colId xmlns:a16="http://schemas.microsoft.com/office/drawing/2014/main" val="3059548336"/>
                    </a:ext>
                  </a:extLst>
                </a:gridCol>
                <a:gridCol w="1181100">
                  <a:extLst>
                    <a:ext uri="{9D8B030D-6E8A-4147-A177-3AD203B41FA5}">
                      <a16:colId xmlns:a16="http://schemas.microsoft.com/office/drawing/2014/main" val="319214892"/>
                    </a:ext>
                  </a:extLst>
                </a:gridCol>
                <a:gridCol w="774700">
                  <a:extLst>
                    <a:ext uri="{9D8B030D-6E8A-4147-A177-3AD203B41FA5}">
                      <a16:colId xmlns:a16="http://schemas.microsoft.com/office/drawing/2014/main" val="2126027974"/>
                    </a:ext>
                  </a:extLst>
                </a:gridCol>
              </a:tblGrid>
              <a:tr h="330200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 gender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Number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7001159"/>
                  </a:ext>
                </a:extLst>
              </a:tr>
              <a:tr h="330200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 (including 8 trans)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1699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58.9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8526624"/>
                  </a:ext>
                </a:extLst>
              </a:tr>
              <a:tr h="330200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Heterosexual</a:t>
                      </a:r>
                    </a:p>
                  </a:txBody>
                  <a:tcPr marL="952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1387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48.1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9987357"/>
                  </a:ext>
                </a:extLst>
              </a:tr>
              <a:tr h="330200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Gay/MSM</a:t>
                      </a:r>
                    </a:p>
                  </a:txBody>
                  <a:tcPr marL="952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6503110"/>
                  </a:ext>
                </a:extLst>
              </a:tr>
              <a:tr h="330200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Bisexual</a:t>
                      </a:r>
                    </a:p>
                  </a:txBody>
                  <a:tcPr marL="952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1074151"/>
                  </a:ext>
                </a:extLst>
              </a:tr>
              <a:tr h="330200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stated/not answered</a:t>
                      </a:r>
                    </a:p>
                  </a:txBody>
                  <a:tcPr marL="952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561395"/>
                  </a:ext>
                </a:extLst>
              </a:tr>
              <a:tr h="330200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 (including 9 trans)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40.1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688774"/>
                  </a:ext>
                </a:extLst>
              </a:tr>
              <a:tr h="330200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Non-binary or other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1083485"/>
                  </a:ext>
                </a:extLst>
              </a:tr>
              <a:tr h="298450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stated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67786478"/>
                  </a:ext>
                </a:extLst>
              </a:tr>
              <a:tr h="298450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answered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8974741"/>
                  </a:ext>
                </a:extLst>
              </a:tr>
              <a:tr h="298450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2885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8499813"/>
                  </a:ext>
                </a:extLst>
              </a:tr>
            </a:tbl>
          </a:graphicData>
        </a:graphic>
      </p:graphicFrame>
      <p:graphicFrame>
        <p:nvGraphicFramePr>
          <p:cNvPr id="11" name="Content Placeholder 10">
            <a:extLst>
              <a:ext uri="{FF2B5EF4-FFF2-40B4-BE49-F238E27FC236}">
                <a16:creationId xmlns:a16="http://schemas.microsoft.com/office/drawing/2014/main" id="{47EF28E7-3321-B000-8EA4-1962E883E29A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210736344"/>
              </p:ext>
            </p:extLst>
          </p:nvPr>
        </p:nvGraphicFramePr>
        <p:xfrm>
          <a:off x="6722938" y="2284807"/>
          <a:ext cx="3937000" cy="2971800"/>
        </p:xfrm>
        <a:graphic>
          <a:graphicData uri="http://schemas.openxmlformats.org/drawingml/2006/table">
            <a:tbl>
              <a:tblPr/>
              <a:tblGrid>
                <a:gridCol w="2120900">
                  <a:extLst>
                    <a:ext uri="{9D8B030D-6E8A-4147-A177-3AD203B41FA5}">
                      <a16:colId xmlns:a16="http://schemas.microsoft.com/office/drawing/2014/main" val="1626394024"/>
                    </a:ext>
                  </a:extLst>
                </a:gridCol>
                <a:gridCol w="965200">
                  <a:extLst>
                    <a:ext uri="{9D8B030D-6E8A-4147-A177-3AD203B41FA5}">
                      <a16:colId xmlns:a16="http://schemas.microsoft.com/office/drawing/2014/main" val="3738493649"/>
                    </a:ext>
                  </a:extLst>
                </a:gridCol>
                <a:gridCol w="850900">
                  <a:extLst>
                    <a:ext uri="{9D8B030D-6E8A-4147-A177-3AD203B41FA5}">
                      <a16:colId xmlns:a16="http://schemas.microsoft.com/office/drawing/2014/main" val="66753671"/>
                    </a:ext>
                  </a:extLst>
                </a:gridCol>
              </a:tblGrid>
              <a:tr h="330200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Age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Number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4000915"/>
                  </a:ext>
                </a:extLst>
              </a:tr>
              <a:tr h="330200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16-19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56602658"/>
                  </a:ext>
                </a:extLst>
              </a:tr>
              <a:tr h="330200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20-24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30.3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6136449"/>
                  </a:ext>
                </a:extLst>
              </a:tr>
              <a:tr h="330200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25-29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4572743"/>
                  </a:ext>
                </a:extLst>
              </a:tr>
              <a:tr h="330200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30-34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9485543"/>
                  </a:ext>
                </a:extLst>
              </a:tr>
              <a:tr h="330200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 or older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8049654"/>
                  </a:ext>
                </a:extLst>
              </a:tr>
              <a:tr h="660400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recorded/not answered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6350" marR="6350" marT="635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</a:t>
                      </a:r>
                    </a:p>
                  </a:txBody>
                  <a:tcPr marL="6350" marR="6350" marT="635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9118365"/>
                  </a:ext>
                </a:extLst>
              </a:tr>
              <a:tr h="330200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2990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91737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08460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8E06BEA-AF2B-0C46-8198-B55381036F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83230"/>
          </a:xfrm>
        </p:spPr>
        <p:txBody>
          <a:bodyPr/>
          <a:lstStyle/>
          <a:p>
            <a:r>
              <a:rPr lang="en-GB" dirty="0"/>
              <a:t>Characteristics, continued</a:t>
            </a:r>
          </a:p>
        </p:txBody>
      </p:sp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3BF16C60-2A2F-0409-4B78-DCF75128B22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00171614"/>
              </p:ext>
            </p:extLst>
          </p:nvPr>
        </p:nvGraphicFramePr>
        <p:xfrm>
          <a:off x="1256306" y="1248355"/>
          <a:ext cx="4953663" cy="5208100"/>
        </p:xfrm>
        <a:graphic>
          <a:graphicData uri="http://schemas.openxmlformats.org/drawingml/2006/table">
            <a:tbl>
              <a:tblPr/>
              <a:tblGrid>
                <a:gridCol w="3077480">
                  <a:extLst>
                    <a:ext uri="{9D8B030D-6E8A-4147-A177-3AD203B41FA5}">
                      <a16:colId xmlns:a16="http://schemas.microsoft.com/office/drawing/2014/main" val="2784279007"/>
                    </a:ext>
                  </a:extLst>
                </a:gridCol>
                <a:gridCol w="971836">
                  <a:extLst>
                    <a:ext uri="{9D8B030D-6E8A-4147-A177-3AD203B41FA5}">
                      <a16:colId xmlns:a16="http://schemas.microsoft.com/office/drawing/2014/main" val="2893695414"/>
                    </a:ext>
                  </a:extLst>
                </a:gridCol>
                <a:gridCol w="904347">
                  <a:extLst>
                    <a:ext uri="{9D8B030D-6E8A-4147-A177-3AD203B41FA5}">
                      <a16:colId xmlns:a16="http://schemas.microsoft.com/office/drawing/2014/main" val="2944836429"/>
                    </a:ext>
                  </a:extLst>
                </a:gridCol>
              </a:tblGrid>
              <a:tr h="260907">
                <a:tc>
                  <a:txBody>
                    <a:bodyPr/>
                    <a:lstStyle/>
                    <a:p>
                      <a:pPr algn="l" fontAlgn="b"/>
                      <a:r>
                        <a:rPr lang="en-GB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Ethnic group</a:t>
                      </a:r>
                    </a:p>
                  </a:txBody>
                  <a:tcPr marL="4192" marR="4192" marT="41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Number</a:t>
                      </a:r>
                    </a:p>
                  </a:txBody>
                  <a:tcPr marL="4192" marR="4192" marT="41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4192" marR="4192" marT="41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9274429"/>
                  </a:ext>
                </a:extLst>
              </a:tr>
              <a:tr h="260907">
                <a:tc>
                  <a:txBody>
                    <a:bodyPr/>
                    <a:lstStyle/>
                    <a:p>
                      <a:pPr algn="l" fontAlgn="b"/>
                      <a:r>
                        <a:rPr lang="en-GB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White</a:t>
                      </a:r>
                    </a:p>
                  </a:txBody>
                  <a:tcPr marL="4192" marR="4192" marT="419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1862</a:t>
                      </a:r>
                    </a:p>
                  </a:txBody>
                  <a:tcPr marL="4192" marR="4192" marT="419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64.5</a:t>
                      </a:r>
                    </a:p>
                  </a:txBody>
                  <a:tcPr marL="4192" marR="4192" marT="419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701867"/>
                  </a:ext>
                </a:extLst>
              </a:tr>
              <a:tr h="185645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 British</a:t>
                      </a:r>
                    </a:p>
                  </a:txBody>
                  <a:tcPr marL="62881" marR="4192" marT="419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1632</a:t>
                      </a:r>
                    </a:p>
                  </a:txBody>
                  <a:tcPr marL="4192" marR="4192" marT="419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56.6</a:t>
                      </a:r>
                    </a:p>
                  </a:txBody>
                  <a:tcPr marL="4192" marR="4192" marT="419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658564"/>
                  </a:ext>
                </a:extLst>
              </a:tr>
              <a:tr h="185645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 Irish</a:t>
                      </a:r>
                    </a:p>
                  </a:txBody>
                  <a:tcPr marL="62881" marR="4192" marT="41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4192" marR="4192" marT="41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</a:t>
                      </a:r>
                    </a:p>
                  </a:txBody>
                  <a:tcPr marL="4192" marR="4192" marT="41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1602413"/>
                  </a:ext>
                </a:extLst>
              </a:tr>
              <a:tr h="185645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 Any other White background</a:t>
                      </a:r>
                    </a:p>
                  </a:txBody>
                  <a:tcPr marL="62881" marR="4192" marT="41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214</a:t>
                      </a:r>
                    </a:p>
                  </a:txBody>
                  <a:tcPr marL="4192" marR="4192" marT="41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7.4</a:t>
                      </a:r>
                    </a:p>
                  </a:txBody>
                  <a:tcPr marL="4192" marR="4192" marT="41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036824"/>
                  </a:ext>
                </a:extLst>
              </a:tr>
              <a:tr h="260907">
                <a:tc>
                  <a:txBody>
                    <a:bodyPr/>
                    <a:lstStyle/>
                    <a:p>
                      <a:pPr algn="l" fontAlgn="b"/>
                      <a:r>
                        <a:rPr lang="en-GB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Mixed/Multiple</a:t>
                      </a:r>
                    </a:p>
                  </a:txBody>
                  <a:tcPr marL="4192" marR="4192" marT="41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182</a:t>
                      </a:r>
                    </a:p>
                  </a:txBody>
                  <a:tcPr marL="4192" marR="4192" marT="41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6.3</a:t>
                      </a:r>
                    </a:p>
                  </a:txBody>
                  <a:tcPr marL="4192" marR="4192" marT="41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1468434"/>
                  </a:ext>
                </a:extLst>
              </a:tr>
              <a:tr h="185645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 White and Black Caribbean</a:t>
                      </a:r>
                    </a:p>
                  </a:txBody>
                  <a:tcPr marL="62881" marR="4192" marT="419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</a:t>
                      </a:r>
                    </a:p>
                  </a:txBody>
                  <a:tcPr marL="4192" marR="4192" marT="419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</a:t>
                      </a:r>
                    </a:p>
                  </a:txBody>
                  <a:tcPr marL="4192" marR="4192" marT="419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8770607"/>
                  </a:ext>
                </a:extLst>
              </a:tr>
              <a:tr h="185645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 White and Black African</a:t>
                      </a:r>
                    </a:p>
                  </a:txBody>
                  <a:tcPr marL="62881" marR="4192" marT="41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4192" marR="4192" marT="41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</a:t>
                      </a:r>
                    </a:p>
                  </a:txBody>
                  <a:tcPr marL="4192" marR="4192" marT="41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2150323"/>
                  </a:ext>
                </a:extLst>
              </a:tr>
              <a:tr h="185645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 White and Asian</a:t>
                      </a:r>
                    </a:p>
                  </a:txBody>
                  <a:tcPr marL="62881" marR="4192" marT="41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4192" marR="4192" marT="41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</a:t>
                      </a:r>
                    </a:p>
                  </a:txBody>
                  <a:tcPr marL="4192" marR="4192" marT="41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7982437"/>
                  </a:ext>
                </a:extLst>
              </a:tr>
              <a:tr h="185645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Any other mixed background</a:t>
                      </a:r>
                    </a:p>
                  </a:txBody>
                  <a:tcPr marL="62881" marR="4192" marT="41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4192" marR="4192" marT="41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</a:t>
                      </a:r>
                    </a:p>
                  </a:txBody>
                  <a:tcPr marL="4192" marR="4192" marT="41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4483878"/>
                  </a:ext>
                </a:extLst>
              </a:tr>
              <a:tr h="260907">
                <a:tc>
                  <a:txBody>
                    <a:bodyPr/>
                    <a:lstStyle/>
                    <a:p>
                      <a:pPr algn="l" fontAlgn="b"/>
                      <a:r>
                        <a:rPr lang="en-GB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Asian/Asian British</a:t>
                      </a:r>
                    </a:p>
                  </a:txBody>
                  <a:tcPr marL="4192" marR="4192" marT="41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</a:t>
                      </a:r>
                    </a:p>
                  </a:txBody>
                  <a:tcPr marL="4192" marR="4192" marT="41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</a:t>
                      </a:r>
                    </a:p>
                  </a:txBody>
                  <a:tcPr marL="4192" marR="4192" marT="41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8722181"/>
                  </a:ext>
                </a:extLst>
              </a:tr>
              <a:tr h="185645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 Indian</a:t>
                      </a:r>
                    </a:p>
                  </a:txBody>
                  <a:tcPr marL="62881" marR="4192" marT="419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4192" marR="4192" marT="419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</a:t>
                      </a:r>
                    </a:p>
                  </a:txBody>
                  <a:tcPr marL="4192" marR="4192" marT="419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2564383"/>
                  </a:ext>
                </a:extLst>
              </a:tr>
              <a:tr h="185645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 Pakistani</a:t>
                      </a:r>
                    </a:p>
                  </a:txBody>
                  <a:tcPr marL="62881" marR="4192" marT="41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4192" marR="4192" marT="41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</a:t>
                      </a:r>
                    </a:p>
                  </a:txBody>
                  <a:tcPr marL="4192" marR="4192" marT="41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4957995"/>
                  </a:ext>
                </a:extLst>
              </a:tr>
              <a:tr h="185645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 Bangladeshi</a:t>
                      </a:r>
                    </a:p>
                  </a:txBody>
                  <a:tcPr marL="62881" marR="4192" marT="41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4192" marR="4192" marT="41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</a:t>
                      </a:r>
                    </a:p>
                  </a:txBody>
                  <a:tcPr marL="4192" marR="4192" marT="41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34689545"/>
                  </a:ext>
                </a:extLst>
              </a:tr>
              <a:tr h="185645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Any other Asian background</a:t>
                      </a:r>
                    </a:p>
                  </a:txBody>
                  <a:tcPr marL="62881" marR="4192" marT="41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4192" marR="4192" marT="41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</a:t>
                      </a:r>
                    </a:p>
                  </a:txBody>
                  <a:tcPr marL="4192" marR="4192" marT="41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4630870"/>
                  </a:ext>
                </a:extLst>
              </a:tr>
              <a:tr h="260907">
                <a:tc>
                  <a:txBody>
                    <a:bodyPr/>
                    <a:lstStyle/>
                    <a:p>
                      <a:pPr algn="l" fontAlgn="b"/>
                      <a:r>
                        <a:rPr lang="en-GB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Black/Black British</a:t>
                      </a:r>
                    </a:p>
                  </a:txBody>
                  <a:tcPr marL="4192" marR="4192" marT="41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419</a:t>
                      </a:r>
                    </a:p>
                  </a:txBody>
                  <a:tcPr marL="4192" marR="4192" marT="41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14.5</a:t>
                      </a:r>
                    </a:p>
                  </a:txBody>
                  <a:tcPr marL="4192" marR="4192" marT="41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7604752"/>
                  </a:ext>
                </a:extLst>
              </a:tr>
              <a:tr h="185645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Caribbean</a:t>
                      </a:r>
                    </a:p>
                  </a:txBody>
                  <a:tcPr marL="62881" marR="4192" marT="419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167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92" marR="4192" marT="419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5.8</a:t>
                      </a:r>
                    </a:p>
                  </a:txBody>
                  <a:tcPr marL="4192" marR="4192" marT="419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97438924"/>
                  </a:ext>
                </a:extLst>
              </a:tr>
              <a:tr h="185645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 Black or Black British African</a:t>
                      </a:r>
                    </a:p>
                  </a:txBody>
                  <a:tcPr marL="62881" marR="4192" marT="41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195</a:t>
                      </a:r>
                    </a:p>
                  </a:txBody>
                  <a:tcPr marL="4192" marR="4192" marT="41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6.8</a:t>
                      </a:r>
                    </a:p>
                  </a:txBody>
                  <a:tcPr marL="4192" marR="4192" marT="41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2807648"/>
                  </a:ext>
                </a:extLst>
              </a:tr>
              <a:tr h="185645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 Any other Black background</a:t>
                      </a:r>
                    </a:p>
                  </a:txBody>
                  <a:tcPr marL="62881" marR="4192" marT="41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L="4192" marR="4192" marT="41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</a:t>
                      </a:r>
                    </a:p>
                  </a:txBody>
                  <a:tcPr marL="4192" marR="4192" marT="41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1953759"/>
                  </a:ext>
                </a:extLst>
              </a:tr>
              <a:tr h="260907">
                <a:tc>
                  <a:txBody>
                    <a:bodyPr/>
                    <a:lstStyle/>
                    <a:p>
                      <a:pPr algn="l" fontAlgn="b"/>
                      <a:r>
                        <a:rPr lang="en-GB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 Chinese</a:t>
                      </a:r>
                    </a:p>
                  </a:txBody>
                  <a:tcPr marL="4192" marR="4192" marT="41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4192" marR="4192" marT="41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</a:t>
                      </a:r>
                    </a:p>
                  </a:txBody>
                  <a:tcPr marL="4192" marR="4192" marT="41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3713132"/>
                  </a:ext>
                </a:extLst>
              </a:tr>
              <a:tr h="260907">
                <a:tc>
                  <a:txBody>
                    <a:bodyPr/>
                    <a:lstStyle/>
                    <a:p>
                      <a:pPr algn="l" fontAlgn="b"/>
                      <a:r>
                        <a:rPr lang="en-GB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 Any other ethnic group</a:t>
                      </a:r>
                    </a:p>
                  </a:txBody>
                  <a:tcPr marL="4192" marR="4192" marT="419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</a:t>
                      </a:r>
                    </a:p>
                  </a:txBody>
                  <a:tcPr marL="4192" marR="4192" marT="419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</a:t>
                      </a:r>
                    </a:p>
                  </a:txBody>
                  <a:tcPr marL="4192" marR="4192" marT="419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2555175"/>
                  </a:ext>
                </a:extLst>
              </a:tr>
              <a:tr h="260907">
                <a:tc>
                  <a:txBody>
                    <a:bodyPr/>
                    <a:lstStyle/>
                    <a:p>
                      <a:pPr algn="l" fontAlgn="b"/>
                      <a:r>
                        <a:rPr lang="en-GB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 Not stated</a:t>
                      </a:r>
                    </a:p>
                  </a:txBody>
                  <a:tcPr marL="4192" marR="4192" marT="419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236</a:t>
                      </a:r>
                    </a:p>
                  </a:txBody>
                  <a:tcPr marL="4192" marR="4192" marT="419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8.2</a:t>
                      </a:r>
                    </a:p>
                  </a:txBody>
                  <a:tcPr marL="4192" marR="4192" marT="419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7994390"/>
                  </a:ext>
                </a:extLst>
              </a:tr>
              <a:tr h="260907">
                <a:tc>
                  <a:txBody>
                    <a:bodyPr/>
                    <a:lstStyle/>
                    <a:p>
                      <a:pPr algn="l" fontAlgn="b"/>
                      <a:r>
                        <a:rPr lang="en-GB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answered</a:t>
                      </a:r>
                    </a:p>
                  </a:txBody>
                  <a:tcPr marL="4192" marR="4192" marT="419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4192" marR="4192" marT="419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</a:t>
                      </a:r>
                    </a:p>
                  </a:txBody>
                  <a:tcPr marL="4192" marR="4192" marT="419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54718335"/>
                  </a:ext>
                </a:extLst>
              </a:tr>
              <a:tr h="260907">
                <a:tc>
                  <a:txBody>
                    <a:bodyPr/>
                    <a:lstStyle/>
                    <a:p>
                      <a:pPr algn="l" fontAlgn="b"/>
                      <a:r>
                        <a:rPr lang="en-GB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192" marR="4192" marT="419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2990</a:t>
                      </a:r>
                    </a:p>
                  </a:txBody>
                  <a:tcPr marL="4192" marR="4192" marT="419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</a:t>
                      </a:r>
                    </a:p>
                  </a:txBody>
                  <a:tcPr marL="4192" marR="4192" marT="419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74560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99711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1ACDFD-4709-0926-7FE8-9343215C2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19619"/>
          </a:xfrm>
        </p:spPr>
        <p:txBody>
          <a:bodyPr>
            <a:noAutofit/>
          </a:bodyPr>
          <a:lstStyle/>
          <a:p>
            <a:r>
              <a:rPr lang="en-GB" sz="2800" dirty="0"/>
              <a:t>Indications for first use of Mgen test during relevant episode of care among audited individuals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3A886448-9CE8-617A-94FD-02551E5C179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20824" y="1338810"/>
            <a:ext cx="7733843" cy="5052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87275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E0533C-C2D8-5602-0F15-B91A35821D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Resistance testing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24E600-F1E0-7A56-170D-5268AFE3DE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Guideline </a:t>
            </a:r>
            <a:r>
              <a:rPr lang="en-GB" i="1" dirty="0"/>
              <a:t>recommends</a:t>
            </a:r>
            <a:r>
              <a:rPr lang="en-GB" dirty="0"/>
              <a:t> that, where possible, all Mgen-positive specimens should be tested for macrolide resistance-mediating mutations </a:t>
            </a:r>
          </a:p>
          <a:p>
            <a:pPr marL="0" indent="0">
              <a:buNone/>
            </a:pPr>
            <a:endParaRPr lang="en-GB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A21F5801-6A34-214E-D435-74054DAC6E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8105314"/>
              </p:ext>
            </p:extLst>
          </p:nvPr>
        </p:nvGraphicFramePr>
        <p:xfrm>
          <a:off x="942672" y="3120960"/>
          <a:ext cx="9417878" cy="3413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33057">
                  <a:extLst>
                    <a:ext uri="{9D8B030D-6E8A-4147-A177-3AD203B41FA5}">
                      <a16:colId xmlns:a16="http://schemas.microsoft.com/office/drawing/2014/main" val="2225996275"/>
                    </a:ext>
                  </a:extLst>
                </a:gridCol>
                <a:gridCol w="1614114">
                  <a:extLst>
                    <a:ext uri="{9D8B030D-6E8A-4147-A177-3AD203B41FA5}">
                      <a16:colId xmlns:a16="http://schemas.microsoft.com/office/drawing/2014/main" val="2612050304"/>
                    </a:ext>
                  </a:extLst>
                </a:gridCol>
                <a:gridCol w="2170707">
                  <a:extLst>
                    <a:ext uri="{9D8B030D-6E8A-4147-A177-3AD203B41FA5}">
                      <a16:colId xmlns:a16="http://schemas.microsoft.com/office/drawing/2014/main" val="131288877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Number (%) of audited individuals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Among whom, number (%) with detected resistance mutations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59154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Done at time of initial diagnosis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1580 (54.8)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759 (48.0)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98456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Done after initial diagnosis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192 (6.7)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115 (59.9)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39627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b="1" dirty="0"/>
                        <a:t>Total for whom resistance test done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1772 (61.4)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874 (49.3)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32937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Resistance test not available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168 (5.8)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33571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Not done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880 (30.5)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06234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Not reported/not answered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65 (2.3)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55871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30746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92F6E8-7F27-92F4-F977-AA0062C0E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Treatment of Mgen</a:t>
            </a:r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2A872874-6939-6F2A-F564-C8AAEDF73FEA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971517206"/>
              </p:ext>
            </p:extLst>
          </p:nvPr>
        </p:nvGraphicFramePr>
        <p:xfrm>
          <a:off x="838200" y="1825625"/>
          <a:ext cx="5181600" cy="412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87310">
                  <a:extLst>
                    <a:ext uri="{9D8B030D-6E8A-4147-A177-3AD203B41FA5}">
                      <a16:colId xmlns:a16="http://schemas.microsoft.com/office/drawing/2014/main" val="3144210786"/>
                    </a:ext>
                  </a:extLst>
                </a:gridCol>
                <a:gridCol w="1694290">
                  <a:extLst>
                    <a:ext uri="{9D8B030D-6E8A-4147-A177-3AD203B41FA5}">
                      <a16:colId xmlns:a16="http://schemas.microsoft.com/office/drawing/2014/main" val="11996518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Treatment given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Number (%) of audited individuals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7415423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Doxycycline 100 mg bd for seven days followed by azithromycin 1 g orally then 500 mg orally od for two days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1913 (66.3)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53818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Moxifloxacin 400 mg orally once daily for ten days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838 (29.0)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8539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Moxiﬂoxacin 400 mg orally once daily for 14 days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238 (8.2)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97248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No treatment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66 (2.3)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506626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GB" sz="1400" dirty="0"/>
                        <a:t>More than one regimen could be selected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7753939"/>
                  </a:ext>
                </a:extLst>
              </a:tr>
            </a:tbl>
          </a:graphicData>
        </a:graphic>
      </p:graphicFrame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409D36FD-32EB-2E1C-047F-D7A03DEB0C17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262884919"/>
              </p:ext>
            </p:extLst>
          </p:nvPr>
        </p:nvGraphicFramePr>
        <p:xfrm>
          <a:off x="6236413" y="1825625"/>
          <a:ext cx="5117387" cy="393175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551643">
                  <a:extLst>
                    <a:ext uri="{9D8B030D-6E8A-4147-A177-3AD203B41FA5}">
                      <a16:colId xmlns:a16="http://schemas.microsoft.com/office/drawing/2014/main" val="2044526374"/>
                    </a:ext>
                  </a:extLst>
                </a:gridCol>
                <a:gridCol w="1565744">
                  <a:extLst>
                    <a:ext uri="{9D8B030D-6E8A-4147-A177-3AD203B41FA5}">
                      <a16:colId xmlns:a16="http://schemas.microsoft.com/office/drawing/2014/main" val="158811387"/>
                    </a:ext>
                  </a:extLst>
                </a:gridCol>
              </a:tblGrid>
              <a:tr h="901474">
                <a:tc>
                  <a:txBody>
                    <a:bodyPr/>
                    <a:lstStyle/>
                    <a:p>
                      <a:r>
                        <a:rPr lang="en-GB" dirty="0"/>
                        <a:t>Reason if treatment given other than or in addition to doxycycline/azithromycin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Number (%) of audited individuals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5352111"/>
                  </a:ext>
                </a:extLst>
              </a:tr>
              <a:tr h="631032">
                <a:tc>
                  <a:txBody>
                    <a:bodyPr/>
                    <a:lstStyle/>
                    <a:p>
                      <a:r>
                        <a:rPr lang="en-GB" dirty="0"/>
                        <a:t>Previous treatment with azithromycin failed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124 (4.3)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6641822"/>
                  </a:ext>
                </a:extLst>
              </a:tr>
              <a:tr h="365598">
                <a:tc>
                  <a:txBody>
                    <a:bodyPr/>
                    <a:lstStyle/>
                    <a:p>
                      <a:r>
                        <a:rPr lang="en-GB" dirty="0"/>
                        <a:t>Suspected macrolide resistance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121 (4.2)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6679314"/>
                  </a:ext>
                </a:extLst>
              </a:tr>
              <a:tr h="631032">
                <a:tc>
                  <a:txBody>
                    <a:bodyPr/>
                    <a:lstStyle/>
                    <a:p>
                      <a:r>
                        <a:rPr lang="en-GB" dirty="0"/>
                        <a:t>Macrolide resistance confirmed by testing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634 (22.0)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7179771"/>
                  </a:ext>
                </a:extLst>
              </a:tr>
              <a:tr h="365598">
                <a:tc>
                  <a:txBody>
                    <a:bodyPr/>
                    <a:lstStyle/>
                    <a:p>
                      <a:r>
                        <a:rPr lang="en-GB" dirty="0"/>
                        <a:t>Complicated Mgen infection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93 (3.2)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0069988"/>
                  </a:ext>
                </a:extLst>
              </a:tr>
              <a:tr h="631032">
                <a:tc>
                  <a:txBody>
                    <a:bodyPr/>
                    <a:lstStyle/>
                    <a:p>
                      <a:r>
                        <a:rPr lang="en-GB" dirty="0"/>
                        <a:t>Other concurrent infection(s) in addition to Mgen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30 (1.0)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4098164"/>
                  </a:ext>
                </a:extLst>
              </a:tr>
              <a:tr h="365598">
                <a:tc gridSpan="2">
                  <a:txBody>
                    <a:bodyPr/>
                    <a:lstStyle/>
                    <a:p>
                      <a:r>
                        <a:rPr lang="en-GB" sz="1400" dirty="0"/>
                        <a:t>More than one reason could be selected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72351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38008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C3489-BCD7-8BC5-D840-4F1E00FB77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Test of cure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8DF7CA5-187A-5328-013A-DF8A08FEBC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i="1" dirty="0"/>
              <a:t>Auditable outcome </a:t>
            </a:r>
            <a:r>
              <a:rPr lang="en-GB" dirty="0"/>
              <a:t>in guideline: TOC at least ﬁve weeks (and no sooner than three weeks) after start of treatment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86999D23-7F7A-F67C-CD98-3602D2CB61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3797481"/>
              </p:ext>
            </p:extLst>
          </p:nvPr>
        </p:nvGraphicFramePr>
        <p:xfrm>
          <a:off x="916877" y="2883002"/>
          <a:ext cx="10189737" cy="249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68840">
                  <a:extLst>
                    <a:ext uri="{9D8B030D-6E8A-4147-A177-3AD203B41FA5}">
                      <a16:colId xmlns:a16="http://schemas.microsoft.com/office/drawing/2014/main" val="3130803235"/>
                    </a:ext>
                  </a:extLst>
                </a:gridCol>
                <a:gridCol w="2720897">
                  <a:extLst>
                    <a:ext uri="{9D8B030D-6E8A-4147-A177-3AD203B41FA5}">
                      <a16:colId xmlns:a16="http://schemas.microsoft.com/office/drawing/2014/main" val="13750256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Number (%) of audited individuals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00559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TOC done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1625 (56.3)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56522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Not done because of pandemic-related service restrictions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16 (0.6)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19703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Not done for other reasons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969 (33.6)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31944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Not recorded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255 (8.8)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81229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Not answered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20 (0.7)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53687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71983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DEA89E-E765-F4B6-6725-0C3265E64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Timing of first TOC after start of treatment, among individuals for whom this was reported as done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1AC44CB2-AB96-134C-DA5E-09C9E6BDBC0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65323" y="1825624"/>
            <a:ext cx="7419341" cy="4847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01658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E0533C-C2D8-5602-0F15-B91A35821D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Outcome of TOC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A21F5801-6A34-214E-D435-74054DAC6E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6455773"/>
              </p:ext>
            </p:extLst>
          </p:nvPr>
        </p:nvGraphicFramePr>
        <p:xfrm>
          <a:off x="839614" y="1750031"/>
          <a:ext cx="10453822" cy="3596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6902">
                  <a:extLst>
                    <a:ext uri="{9D8B030D-6E8A-4147-A177-3AD203B41FA5}">
                      <a16:colId xmlns:a16="http://schemas.microsoft.com/office/drawing/2014/main" val="2225996275"/>
                    </a:ext>
                  </a:extLst>
                </a:gridCol>
                <a:gridCol w="1811730">
                  <a:extLst>
                    <a:ext uri="{9D8B030D-6E8A-4147-A177-3AD203B41FA5}">
                      <a16:colId xmlns:a16="http://schemas.microsoft.com/office/drawing/2014/main" val="2612050304"/>
                    </a:ext>
                  </a:extLst>
                </a:gridCol>
                <a:gridCol w="1811730">
                  <a:extLst>
                    <a:ext uri="{9D8B030D-6E8A-4147-A177-3AD203B41FA5}">
                      <a16:colId xmlns:a16="http://schemas.microsoft.com/office/drawing/2014/main" val="1312888770"/>
                    </a:ext>
                  </a:extLst>
                </a:gridCol>
                <a:gridCol w="1811730">
                  <a:extLst>
                    <a:ext uri="{9D8B030D-6E8A-4147-A177-3AD203B41FA5}">
                      <a16:colId xmlns:a16="http://schemas.microsoft.com/office/drawing/2014/main" val="2282487048"/>
                    </a:ext>
                  </a:extLst>
                </a:gridCol>
                <a:gridCol w="1811730">
                  <a:extLst>
                    <a:ext uri="{9D8B030D-6E8A-4147-A177-3AD203B41FA5}">
                      <a16:colId xmlns:a16="http://schemas.microsoft.com/office/drawing/2014/main" val="9835177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000" baseline="0" dirty="0"/>
                        <a:t>Time from start of treatment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aseline="0" dirty="0"/>
                        <a:t>Mgen detected, number (%)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aseline="0" dirty="0"/>
                        <a:t>Equivocal, number (%)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aseline="0" dirty="0"/>
                        <a:t>Mgen not detected – treatment successful, number (%)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aseline="0" dirty="0"/>
                        <a:t>Not recorded/ not answered, number (%)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5159154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baseline="0" dirty="0"/>
                        <a:t>0-3 weeks (N=46)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aseline="0" dirty="0"/>
                        <a:t>14 (30.4)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aseline="0" dirty="0"/>
                        <a:t>0 (0.0)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aseline="0" dirty="0"/>
                        <a:t>31 (67.4)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aseline="0" dirty="0"/>
                        <a:t>1 (2.2)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98456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baseline="0" dirty="0"/>
                        <a:t>3-5 weeks (N=257)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aseline="0" dirty="0"/>
                        <a:t>62 (24.1)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aseline="0" dirty="0"/>
                        <a:t>0 (0.0)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aseline="0" dirty="0"/>
                        <a:t>190 (73.9)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aseline="0" dirty="0"/>
                        <a:t>5 (1.9)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39627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b="0" baseline="0" dirty="0"/>
                        <a:t>Over 5 weeks (N=1311)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0" baseline="0" dirty="0"/>
                        <a:t>266 (20.3)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0" baseline="0" dirty="0"/>
                        <a:t>8 (0.6)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0" baseline="0" dirty="0"/>
                        <a:t>1020 (77.8)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0" baseline="0" dirty="0"/>
                        <a:t>17 (1.3)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32937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b="0" baseline="0" dirty="0"/>
                        <a:t>Not reported (N=11)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0" baseline="0" dirty="0"/>
                        <a:t>3 (27.3)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0" baseline="0" dirty="0"/>
                        <a:t>0 (0.0)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0" baseline="0" dirty="0"/>
                        <a:t>6 (54.5)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0" baseline="0" dirty="0"/>
                        <a:t>2 (18.2)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74209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b="1" baseline="0" dirty="0"/>
                        <a:t>All TOC (N=1625)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baseline="0" dirty="0"/>
                        <a:t>345 (21.2)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baseline="0" dirty="0"/>
                        <a:t>8 (0.5)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baseline="0" dirty="0"/>
                        <a:t>1247 (76.7)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baseline="0" dirty="0"/>
                        <a:t>25 (1.5)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3357170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EC666082-A46F-BCCA-C85B-258F6E3A3B49}"/>
              </a:ext>
            </a:extLst>
          </p:cNvPr>
          <p:cNvSpPr txBox="1"/>
          <p:nvPr/>
        </p:nvSpPr>
        <p:spPr>
          <a:xfrm>
            <a:off x="874430" y="5471419"/>
            <a:ext cx="814213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66 (19.1%) cases with Mgen detected at TOC were attributed to re-infection</a:t>
            </a:r>
          </a:p>
          <a:p>
            <a:endParaRPr lang="en-GB" dirty="0"/>
          </a:p>
          <a:p>
            <a:r>
              <a:rPr lang="en-GB" dirty="0"/>
              <a:t>307 (89.0%) cases with Mgen detected at TOC received further treatment</a:t>
            </a:r>
          </a:p>
        </p:txBody>
      </p:sp>
    </p:spTree>
    <p:extLst>
      <p:ext uri="{BB962C8B-B14F-4D97-AF65-F5344CB8AC3E}">
        <p14:creationId xmlns:p14="http://schemas.microsoft.com/office/powerpoint/2010/main" val="24922322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6C85C7-0D77-9060-2AC0-1E7CC4DCFD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Reporting of treatment failure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8FABCD-A4E8-2614-D4CC-4D067E4651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i="1" dirty="0"/>
              <a:t>Auditable outcome </a:t>
            </a:r>
            <a:r>
              <a:rPr lang="en-GB" dirty="0"/>
              <a:t>in guideline: Confirmed treatment failure by positive TOC should be reported to PHE (now UKHSA)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Of 147 individuals with Mgen detected at TOC more than 5 weeks after start of treatment, and not attributed to re-infection or non-adherence, from services in England:</a:t>
            </a:r>
          </a:p>
          <a:p>
            <a:pPr marL="0" indent="0">
              <a:buNone/>
            </a:pPr>
            <a:endParaRPr lang="en-GB" dirty="0"/>
          </a:p>
          <a:p>
            <a:pPr>
              <a:buFont typeface="Wingdings" panose="05000000000000000000" pitchFamily="2" charset="2"/>
              <a:buChar char="§"/>
            </a:pPr>
            <a:r>
              <a:rPr lang="en-GB" dirty="0"/>
              <a:t>6 (4.1%) were reported to PHE/UKHSA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/>
              <a:t>83 (56.5%) were not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/>
              <a:t>58 (39.5%) respondent was unsure or did not answer</a:t>
            </a:r>
          </a:p>
        </p:txBody>
      </p:sp>
    </p:spTree>
    <p:extLst>
      <p:ext uri="{BB962C8B-B14F-4D97-AF65-F5344CB8AC3E}">
        <p14:creationId xmlns:p14="http://schemas.microsoft.com/office/powerpoint/2010/main" val="5351287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DAF71C-2A84-3A14-CB64-45A64722C5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Background and aim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8B1DEB-1FD9-30C7-D16D-8578CE03FB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Introduction of NAAT test for Mgen</a:t>
            </a:r>
          </a:p>
          <a:p>
            <a:pPr marL="0" indent="0">
              <a:buNone/>
            </a:pPr>
            <a:r>
              <a:rPr lang="en-GB" dirty="0"/>
              <a:t>BASHH Mgen guideline December 2018: objectives included to assist “in making the case for funding” for testing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Audit aim: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/>
              <a:t>To assess adherence to this guideline and current use of Mgen testing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/>
              <a:t>Originally planned for early 2021 – postponed due to pandemic</a:t>
            </a:r>
          </a:p>
        </p:txBody>
      </p:sp>
    </p:spTree>
    <p:extLst>
      <p:ext uri="{BB962C8B-B14F-4D97-AF65-F5344CB8AC3E}">
        <p14:creationId xmlns:p14="http://schemas.microsoft.com/office/powerpoint/2010/main" val="12950898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FAF4D5-7F0C-6AAF-C756-8BCAC5D5F4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Partner notification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D656C2-5697-BE18-6104-A106851281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i="1" dirty="0"/>
              <a:t>Auditable outcome </a:t>
            </a:r>
            <a:r>
              <a:rPr lang="en-GB" dirty="0"/>
              <a:t>in guideline: PN should be performed and documented according to the BASHH statement (performance standard 97%)</a:t>
            </a:r>
          </a:p>
          <a:p>
            <a:pPr marL="0" indent="0">
              <a:buNone/>
            </a:pPr>
            <a:endParaRPr lang="en-GB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3EBEDBD2-0D62-AFCA-695C-06B6F3CB28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2263183"/>
              </p:ext>
            </p:extLst>
          </p:nvPr>
        </p:nvGraphicFramePr>
        <p:xfrm>
          <a:off x="917574" y="3134254"/>
          <a:ext cx="9483726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40564">
                  <a:extLst>
                    <a:ext uri="{9D8B030D-6E8A-4147-A177-3AD203B41FA5}">
                      <a16:colId xmlns:a16="http://schemas.microsoft.com/office/drawing/2014/main" val="4285378049"/>
                    </a:ext>
                  </a:extLst>
                </a:gridCol>
                <a:gridCol w="2443162">
                  <a:extLst>
                    <a:ext uri="{9D8B030D-6E8A-4147-A177-3AD203B41FA5}">
                      <a16:colId xmlns:a16="http://schemas.microsoft.com/office/drawing/2014/main" val="4628761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Number (%) of audited individuals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52648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PN was discussed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2608 (90.4)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51930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Not discussed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96 (3.3)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32387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Not recorded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147 (5.1)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23515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Not answered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34 (1.2)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28215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93559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FAF4D5-7F0C-6AAF-C756-8BCAC5D5F4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Provision of written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D656C2-5697-BE18-6104-A106851281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i="1" dirty="0"/>
              <a:t>Auditable outcome </a:t>
            </a:r>
            <a:r>
              <a:rPr lang="en-GB" dirty="0"/>
              <a:t>in guideline: Individuals should be provided with written information about their diagnosis and management (performance standard 97%)</a:t>
            </a:r>
          </a:p>
          <a:p>
            <a:pPr marL="0" indent="0">
              <a:buNone/>
            </a:pPr>
            <a:endParaRPr lang="en-GB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3EBEDBD2-0D62-AFCA-695C-06B6F3CB28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386214"/>
              </p:ext>
            </p:extLst>
          </p:nvPr>
        </p:nvGraphicFramePr>
        <p:xfrm>
          <a:off x="917574" y="3134254"/>
          <a:ext cx="9483726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40564">
                  <a:extLst>
                    <a:ext uri="{9D8B030D-6E8A-4147-A177-3AD203B41FA5}">
                      <a16:colId xmlns:a16="http://schemas.microsoft.com/office/drawing/2014/main" val="4285378049"/>
                    </a:ext>
                  </a:extLst>
                </a:gridCol>
                <a:gridCol w="2443162">
                  <a:extLst>
                    <a:ext uri="{9D8B030D-6E8A-4147-A177-3AD203B41FA5}">
                      <a16:colId xmlns:a16="http://schemas.microsoft.com/office/drawing/2014/main" val="4628761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Number (%) of audited individuals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52648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Done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1075 (37.3)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51930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Not done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667 (23.1)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32387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Not recorded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1113 (38.6)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23515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Not answered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30 (1.0)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28215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240412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FAF4D5-7F0C-6AAF-C756-8BCAC5D5F4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SHHAPT coding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D656C2-5697-BE18-6104-A106851281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i="1" dirty="0"/>
              <a:t>Auditable outcome </a:t>
            </a:r>
            <a:r>
              <a:rPr lang="en-GB" dirty="0"/>
              <a:t>in guideline: New Mgen cases should have SHHAPT code C16 submitted to GUMCAD (performance standard 97%).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3EBEDBD2-0D62-AFCA-695C-06B6F3CB28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8945527"/>
              </p:ext>
            </p:extLst>
          </p:nvPr>
        </p:nvGraphicFramePr>
        <p:xfrm>
          <a:off x="917574" y="3134254"/>
          <a:ext cx="9888249" cy="3286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40564">
                  <a:extLst>
                    <a:ext uri="{9D8B030D-6E8A-4147-A177-3AD203B41FA5}">
                      <a16:colId xmlns:a16="http://schemas.microsoft.com/office/drawing/2014/main" val="4285378049"/>
                    </a:ext>
                  </a:extLst>
                </a:gridCol>
                <a:gridCol w="2847685">
                  <a:extLst>
                    <a:ext uri="{9D8B030D-6E8A-4147-A177-3AD203B41FA5}">
                      <a16:colId xmlns:a16="http://schemas.microsoft.com/office/drawing/2014/main" val="4628761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Number (%) of audited individuals from services in England (N=2758)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52648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Done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2565 (93.0)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51930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Not required because not a new diagnosis – previously submitted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4 (0.1)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32387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Not done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141 (5.1)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23515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Not recorded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32 (1.2)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28215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Not answered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16 (0.6)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8012966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GB" sz="1400" dirty="0"/>
                        <a:t>This may represent a best-case scenario as some services might have used SHHAPT code C16 as the basis for identifying individuals for inclusion in the audit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9966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583730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C59239A-4784-1116-8B06-2616C27B66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Conclusions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98A859F-F935-E1F6-E802-7CB0FA947F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Summary of findings</a:t>
            </a:r>
          </a:p>
        </p:txBody>
      </p:sp>
    </p:spTree>
    <p:extLst>
      <p:ext uri="{BB962C8B-B14F-4D97-AF65-F5344CB8AC3E}">
        <p14:creationId xmlns:p14="http://schemas.microsoft.com/office/powerpoint/2010/main" val="234117583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8C7E00C-EDF2-A2FB-0469-8675406443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Access to and use of Mgen testing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70DCDF5-05DC-61CA-CAD2-41DDBB8D1F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Guideline </a:t>
            </a:r>
            <a:r>
              <a:rPr lang="en-GB" i="1" dirty="0"/>
              <a:t>recommends</a:t>
            </a:r>
            <a:r>
              <a:rPr lang="en-GB" dirty="0"/>
              <a:t>: Test for Mgen in all males with NGU, in all individuals with signs and symptoms of PID, and current sexual partners of persons infected with Mgen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84.3% of services reported being able to access Mgen testing whenever clinically indicated</a:t>
            </a:r>
          </a:p>
          <a:p>
            <a:r>
              <a:rPr lang="en-GB" dirty="0"/>
              <a:t>However among services with access to testing, only 63.2% and 52.2% routinely test for NSU and for signs and symptoms of PID respectively</a:t>
            </a:r>
          </a:p>
        </p:txBody>
      </p:sp>
    </p:spTree>
    <p:extLst>
      <p:ext uri="{BB962C8B-B14F-4D97-AF65-F5344CB8AC3E}">
        <p14:creationId xmlns:p14="http://schemas.microsoft.com/office/powerpoint/2010/main" val="54218002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1BD440-3EFA-DB6A-C39E-C495EB1A06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Other auditable outcomes and recommendations in guideline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672F32-E992-1503-3F55-D6FA2A78D3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98459"/>
          </a:xfrm>
        </p:spPr>
        <p:txBody>
          <a:bodyPr>
            <a:normAutofit/>
          </a:bodyPr>
          <a:lstStyle/>
          <a:p>
            <a:r>
              <a:rPr lang="en-GB" dirty="0"/>
              <a:t>Resistance testing was done for 61.4% of individuals (54.8% at time of diagnosis)</a:t>
            </a:r>
          </a:p>
          <a:p>
            <a:r>
              <a:rPr lang="en-GB" dirty="0"/>
              <a:t> 49.3% of resistance tests showed macrolide-resistance mediating mutations</a:t>
            </a:r>
          </a:p>
          <a:p>
            <a:r>
              <a:rPr lang="en-GB" dirty="0"/>
              <a:t>Treatment appeared broadly consistent with guideline</a:t>
            </a:r>
          </a:p>
          <a:p>
            <a:r>
              <a:rPr lang="en-GB" dirty="0"/>
              <a:t>TOC was done for 56.3% of individuals, usually more than 5 weeks from start of treatment</a:t>
            </a:r>
          </a:p>
          <a:p>
            <a:r>
              <a:rPr lang="en-GB" dirty="0"/>
              <a:t>2.8% of first TOC were done earlier than 3 weeks, contrary to guideline</a:t>
            </a:r>
          </a:p>
          <a:p>
            <a:r>
              <a:rPr lang="en-GB" dirty="0"/>
              <a:t>Failure of treatment was rarely reported to UKHSA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7899090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9C9F1F-A390-3CE9-6347-A57C89A9F8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Other auditable outcomes and recommendations in guideline,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1C6ACD-75F1-7205-BD3C-013E085A7F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PN was discussed for 90.4% of individuals: </a:t>
            </a:r>
            <a:r>
              <a:rPr lang="en-GB" i="1" dirty="0"/>
              <a:t>97% standard not met</a:t>
            </a:r>
          </a:p>
          <a:p>
            <a:r>
              <a:rPr lang="en-GB" dirty="0"/>
              <a:t>Provision of written information was done for 37.3% of individuals, not done for 23.1% and not recorded for 38.6%: </a:t>
            </a:r>
            <a:r>
              <a:rPr lang="en-GB" i="1" dirty="0"/>
              <a:t>97% standard not met</a:t>
            </a:r>
          </a:p>
          <a:p>
            <a:r>
              <a:rPr lang="en-GB" dirty="0"/>
              <a:t>SHHAPT code C16 was submitted to GUMCAD for 93.0% of individuals in England (not required for 0.1%): </a:t>
            </a:r>
            <a:r>
              <a:rPr lang="en-GB" i="1" dirty="0"/>
              <a:t>97% standard not met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674315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D77560-E0E9-9E5D-14BD-789B2F9606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Acknowledgements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6B316E-60C9-6591-6BE2-40E70DCAA2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Thank you to everyone who participated in the audit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National Audit Group: V Apea (chair), A Blume, H Bradshaw, E Buitendam, H Curtis (co-ordinator), S Davies, L Goodall, E McCarty, R Metcalfe, K Michie, R Omer, N Pal, K Phyu, D Raha, M Ramogi, J Saunders, C Slater, A Sullivan, M Symonds, S Thomas, K Verma, R </a:t>
            </a:r>
            <a:r>
              <a:rPr lang="en-GB" dirty="0" err="1"/>
              <a:t>Viney</a:t>
            </a:r>
            <a:r>
              <a:rPr lang="en-GB" dirty="0"/>
              <a:t>, H Wallace, S Warren, H Wiggins</a:t>
            </a:r>
          </a:p>
        </p:txBody>
      </p:sp>
    </p:spTree>
    <p:extLst>
      <p:ext uri="{BB962C8B-B14F-4D97-AF65-F5344CB8AC3E}">
        <p14:creationId xmlns:p14="http://schemas.microsoft.com/office/powerpoint/2010/main" val="3413974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D75542-5A01-D9C7-E488-CBAFF90D3A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C9A6EF-0AF4-3143-85F3-046E6B8FCD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/>
              <a:t>Survey of </a:t>
            </a:r>
            <a:r>
              <a:rPr lang="en-GB" dirty="0"/>
              <a:t>local arrangements for Mgen management, to be completed once for every level 3 STI service</a:t>
            </a:r>
          </a:p>
          <a:p>
            <a:r>
              <a:rPr lang="en-GB" dirty="0"/>
              <a:t>Case-note review of the last 40 adults (16 or over) at each service with a positive Mgen NAAT between 1 July 2021 and 30 June 2022, or all if fewer than 40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Data collection: September-November 2022</a:t>
            </a:r>
          </a:p>
          <a:p>
            <a:pPr marL="0" indent="0">
              <a:buNone/>
            </a:pPr>
            <a:r>
              <a:rPr lang="en-GB" dirty="0"/>
              <a:t>NB: services with no access to Mgen testing, or no positive tests, could not participate in the case-note review</a:t>
            </a:r>
          </a:p>
        </p:txBody>
      </p:sp>
    </p:spTree>
    <p:extLst>
      <p:ext uri="{BB962C8B-B14F-4D97-AF65-F5344CB8AC3E}">
        <p14:creationId xmlns:p14="http://schemas.microsoft.com/office/powerpoint/2010/main" val="13123479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8B9E2B7-23D9-3974-EBB4-5337EFB4BF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Clinic survey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45A4F97-8E60-D403-5E09-D6F0FD4E65E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140 responses</a:t>
            </a:r>
          </a:p>
        </p:txBody>
      </p:sp>
    </p:spTree>
    <p:extLst>
      <p:ext uri="{BB962C8B-B14F-4D97-AF65-F5344CB8AC3E}">
        <p14:creationId xmlns:p14="http://schemas.microsoft.com/office/powerpoint/2010/main" val="5137124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B9F857C-1468-E958-5E9A-B7736C5D62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Access to Mgen NAAT and resistance testing</a:t>
            </a:r>
          </a:p>
        </p:txBody>
      </p:sp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CF75D3D0-1BED-AC24-EA8B-90CA230E7A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4943269"/>
              </p:ext>
            </p:extLst>
          </p:nvPr>
        </p:nvGraphicFramePr>
        <p:xfrm>
          <a:off x="838200" y="1825625"/>
          <a:ext cx="10515597" cy="2834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24708">
                  <a:extLst>
                    <a:ext uri="{9D8B030D-6E8A-4147-A177-3AD203B41FA5}">
                      <a16:colId xmlns:a16="http://schemas.microsoft.com/office/drawing/2014/main" val="3111003173"/>
                    </a:ext>
                  </a:extLst>
                </a:gridCol>
                <a:gridCol w="1963972">
                  <a:extLst>
                    <a:ext uri="{9D8B030D-6E8A-4147-A177-3AD203B41FA5}">
                      <a16:colId xmlns:a16="http://schemas.microsoft.com/office/drawing/2014/main" val="3833302942"/>
                    </a:ext>
                  </a:extLst>
                </a:gridCol>
                <a:gridCol w="2026917">
                  <a:extLst>
                    <a:ext uri="{9D8B030D-6E8A-4147-A177-3AD203B41FA5}">
                      <a16:colId xmlns:a16="http://schemas.microsoft.com/office/drawing/2014/main" val="15998376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  <a:p>
                      <a:pPr algn="ctr"/>
                      <a:r>
                        <a:rPr lang="en-GB" dirty="0"/>
                        <a:t>Number of services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  <a:p>
                      <a:pPr algn="ctr"/>
                      <a:r>
                        <a:rPr lang="en-GB" dirty="0"/>
                        <a:t>% of services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52354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Able to test for Mgen whenever deemed clinically indicated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84.3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2549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Some access to Mgen testing but cannot test in all circumstances where clinically indicated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12.9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99267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Do not have access to Mgen testing (eg would need to refer elsewhere)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2.9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5141328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D245FA24-D80D-E62D-9245-1DB1AF355668}"/>
              </a:ext>
            </a:extLst>
          </p:cNvPr>
          <p:cNvSpPr txBox="1"/>
          <p:nvPr/>
        </p:nvSpPr>
        <p:spPr>
          <a:xfrm>
            <a:off x="976338" y="4767959"/>
            <a:ext cx="1007827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Of 136 services with at least some access to Mgen NAAT:</a:t>
            </a:r>
          </a:p>
          <a:p>
            <a:endParaRPr lang="en-GB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dirty="0"/>
              <a:t>66 (48.5%) accessed this via a local laboratory, 63 (46.3%) via a national/regional laboratory, and 7 (5.1%) selected “other”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dirty="0"/>
              <a:t>112 (82.4%) reported access to testing for macrolide-resistance mediating mutations, 16 (11.8%) reported no access, and 8 (5.9%) were unsure</a:t>
            </a:r>
          </a:p>
        </p:txBody>
      </p:sp>
    </p:spTree>
    <p:extLst>
      <p:ext uri="{BB962C8B-B14F-4D97-AF65-F5344CB8AC3E}">
        <p14:creationId xmlns:p14="http://schemas.microsoft.com/office/powerpoint/2010/main" val="41687909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2DA203-394D-868C-6F32-1D0E191B4E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26767"/>
          </a:xfrm>
        </p:spPr>
        <p:txBody>
          <a:bodyPr>
            <a:normAutofit fontScale="90000"/>
          </a:bodyPr>
          <a:lstStyle/>
          <a:p>
            <a:r>
              <a:rPr lang="en-GB" dirty="0"/>
              <a:t>Use of Mgen test, among services with access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7B3A3A85-5344-6949-68C1-CFE7CA41ACA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13302" y="1013203"/>
            <a:ext cx="8648054" cy="5655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16499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B9F857C-1468-E958-5E9A-B7736C5D62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Management of sexual partners of confirmed Mgen, among services with access to test</a:t>
            </a:r>
          </a:p>
        </p:txBody>
      </p:sp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CF75D3D0-1BED-AC24-EA8B-90CA230E7A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7972409"/>
              </p:ext>
            </p:extLst>
          </p:nvPr>
        </p:nvGraphicFramePr>
        <p:xfrm>
          <a:off x="838200" y="1825625"/>
          <a:ext cx="10515597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24708">
                  <a:extLst>
                    <a:ext uri="{9D8B030D-6E8A-4147-A177-3AD203B41FA5}">
                      <a16:colId xmlns:a16="http://schemas.microsoft.com/office/drawing/2014/main" val="3111003173"/>
                    </a:ext>
                  </a:extLst>
                </a:gridCol>
                <a:gridCol w="1963972">
                  <a:extLst>
                    <a:ext uri="{9D8B030D-6E8A-4147-A177-3AD203B41FA5}">
                      <a16:colId xmlns:a16="http://schemas.microsoft.com/office/drawing/2014/main" val="3833302942"/>
                    </a:ext>
                  </a:extLst>
                </a:gridCol>
                <a:gridCol w="2026917">
                  <a:extLst>
                    <a:ext uri="{9D8B030D-6E8A-4147-A177-3AD203B41FA5}">
                      <a16:colId xmlns:a16="http://schemas.microsoft.com/office/drawing/2014/main" val="15998376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  <a:p>
                      <a:pPr algn="ctr"/>
                      <a:r>
                        <a:rPr lang="en-GB" dirty="0"/>
                        <a:t>Number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  <a:p>
                      <a:pPr algn="ctr"/>
                      <a:r>
                        <a:rPr lang="en-GB" dirty="0"/>
                        <a:t>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52354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Test for Mgen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50.0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2549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Test for Mgen plus empirical treatment while awaiting results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38.2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99267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It varies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11.0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51413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Not answered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0.7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28422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54351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B9F857C-1468-E958-5E9A-B7736C5D62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Management at 4 services with no access to Mgen NAAT testing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217479-9B21-7381-74D8-4C55F54FFF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Suspected Mgen:</a:t>
            </a:r>
          </a:p>
          <a:p>
            <a:r>
              <a:rPr lang="en-GB" dirty="0"/>
              <a:t>All four services would treat empirically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Partner of confirmed Mgen:</a:t>
            </a:r>
          </a:p>
          <a:p>
            <a:r>
              <a:rPr lang="en-GB" dirty="0"/>
              <a:t>Two services would refer elsewhere for management</a:t>
            </a:r>
          </a:p>
          <a:p>
            <a:r>
              <a:rPr lang="en-GB" dirty="0"/>
              <a:t>Two services would treat empirically</a:t>
            </a:r>
          </a:p>
        </p:txBody>
      </p:sp>
    </p:spTree>
    <p:extLst>
      <p:ext uri="{BB962C8B-B14F-4D97-AF65-F5344CB8AC3E}">
        <p14:creationId xmlns:p14="http://schemas.microsoft.com/office/powerpoint/2010/main" val="32406370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4F33BC-5DB0-B768-89F6-DE2539D7B3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Empirical treatment for Mgen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6DD73B-181C-E267-0CBC-FA550CF684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56 services said they use empirical treatment in some cases (including while awaiting test results for partners):</a:t>
            </a:r>
          </a:p>
          <a:p>
            <a:endParaRPr lang="en-GB" dirty="0"/>
          </a:p>
          <a:p>
            <a:r>
              <a:rPr lang="en-GB" dirty="0"/>
              <a:t>53 (94.6%) use doxycycline 100 mg bd for seven days followed by azithromycin 1 g orally then 500 mg orally od for two days</a:t>
            </a:r>
          </a:p>
          <a:p>
            <a:r>
              <a:rPr lang="en-GB" dirty="0"/>
              <a:t>1 (1.8%) use moxifloxacin 400 mg orally once daily for ten days</a:t>
            </a:r>
          </a:p>
          <a:p>
            <a:r>
              <a:rPr lang="en-GB" dirty="0"/>
              <a:t>1 (1.8%) said they use the same treatment as for the index case</a:t>
            </a:r>
          </a:p>
          <a:p>
            <a:r>
              <a:rPr lang="en-GB" dirty="0"/>
              <a:t>1 (1.8%) did not answer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845029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3804</TotalTime>
  <Words>1816</Words>
  <Application>Microsoft Office PowerPoint</Application>
  <PresentationFormat>Widescreen</PresentationFormat>
  <Paragraphs>362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2" baseType="lpstr">
      <vt:lpstr>Arial</vt:lpstr>
      <vt:lpstr>Calibri</vt:lpstr>
      <vt:lpstr>Calibri Light</vt:lpstr>
      <vt:lpstr>Wingdings</vt:lpstr>
      <vt:lpstr>Office Theme</vt:lpstr>
      <vt:lpstr>Management of Mycoplasma genitalium (Mgen)</vt:lpstr>
      <vt:lpstr>Background and aim</vt:lpstr>
      <vt:lpstr>Methods</vt:lpstr>
      <vt:lpstr>Clinic survey</vt:lpstr>
      <vt:lpstr>Access to Mgen NAAT and resistance testing</vt:lpstr>
      <vt:lpstr>Use of Mgen test, among services with access</vt:lpstr>
      <vt:lpstr>Management of sexual partners of confirmed Mgen, among services with access to test</vt:lpstr>
      <vt:lpstr>Management at 4 services with no access to Mgen NAAT testing</vt:lpstr>
      <vt:lpstr>Empirical treatment for Mgen</vt:lpstr>
      <vt:lpstr>Case-note review</vt:lpstr>
      <vt:lpstr>Characteristics of audited individuals</vt:lpstr>
      <vt:lpstr>Characteristics, continued</vt:lpstr>
      <vt:lpstr>Indications for first use of Mgen test during relevant episode of care among audited individuals</vt:lpstr>
      <vt:lpstr>Resistance testing</vt:lpstr>
      <vt:lpstr>Treatment of Mgen</vt:lpstr>
      <vt:lpstr>Test of cure</vt:lpstr>
      <vt:lpstr>Timing of first TOC after start of treatment, among individuals for whom this was reported as done</vt:lpstr>
      <vt:lpstr>Outcome of TOC</vt:lpstr>
      <vt:lpstr>Reporting of treatment failure</vt:lpstr>
      <vt:lpstr>Partner notification</vt:lpstr>
      <vt:lpstr>Provision of written information</vt:lpstr>
      <vt:lpstr>SHHAPT coding</vt:lpstr>
      <vt:lpstr>Conclusions</vt:lpstr>
      <vt:lpstr>Access to and use of Mgen testing</vt:lpstr>
      <vt:lpstr>Other auditable outcomes and recommendations in guideline</vt:lpstr>
      <vt:lpstr>Other auditable outcomes and recommendations in guideline, continued</vt:lpstr>
      <vt:lpstr>Acknowledgements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Management of Mycoplasma genitalium (Mgen)</dc:title>
  <dc:creator>Hilary Curtis</dc:creator>
  <cp:lastModifiedBy>Hilary Curtis</cp:lastModifiedBy>
  <cp:revision>2</cp:revision>
  <dcterms:created xsi:type="dcterms:W3CDTF">2022-11-28T08:48:27Z</dcterms:created>
  <dcterms:modified xsi:type="dcterms:W3CDTF">2022-12-15T10:20:43Z</dcterms:modified>
</cp:coreProperties>
</file>