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58" r:id="rId4"/>
    <p:sldId id="291" r:id="rId5"/>
    <p:sldId id="259" r:id="rId6"/>
    <p:sldId id="260" r:id="rId7"/>
    <p:sldId id="261" r:id="rId8"/>
    <p:sldId id="262" r:id="rId9"/>
    <p:sldId id="271" r:id="rId10"/>
    <p:sldId id="272" r:id="rId11"/>
    <p:sldId id="270" r:id="rId12"/>
    <p:sldId id="263" r:id="rId13"/>
    <p:sldId id="280" r:id="rId14"/>
    <p:sldId id="285" r:id="rId15"/>
    <p:sldId id="290" r:id="rId16"/>
    <p:sldId id="265" r:id="rId17"/>
    <p:sldId id="266" r:id="rId18"/>
    <p:sldId id="273" r:id="rId19"/>
    <p:sldId id="269" r:id="rId20"/>
    <p:sldId id="268" r:id="rId21"/>
    <p:sldId id="286" r:id="rId22"/>
    <p:sldId id="292" r:id="rId23"/>
    <p:sldId id="267" r:id="rId24"/>
    <p:sldId id="274" r:id="rId25"/>
    <p:sldId id="289" r:id="rId26"/>
    <p:sldId id="275" r:id="rId27"/>
    <p:sldId id="276" r:id="rId28"/>
    <p:sldId id="277" r:id="rId29"/>
    <p:sldId id="288" r:id="rId30"/>
    <p:sldId id="278" r:id="rId31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84" autoAdjust="0"/>
    <p:restoredTop sz="88203" autoAdjust="0"/>
  </p:normalViewPr>
  <p:slideViewPr>
    <p:cSldViewPr>
      <p:cViewPr>
        <p:scale>
          <a:sx n="60" d="100"/>
          <a:sy n="60" d="100"/>
        </p:scale>
        <p:origin x="-1320" y="-7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7FB6B1-EC6E-43F6-AD15-7AFB9D918B83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C75F6-F040-440D-89CF-6AE8A17ED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98743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8C6C1-184C-46F8-A69B-58A1A54343EC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F9F4A-F2E7-49A6-A438-9BFB4D613D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247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9F4A-F2E7-49A6-A438-9BFB4D613D0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866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9F4A-F2E7-49A6-A438-9BFB4D613D0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4264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9F4A-F2E7-49A6-A438-9BFB4D613D0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4654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9F4A-F2E7-49A6-A438-9BFB4D613D0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0387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9F4A-F2E7-49A6-A438-9BFB4D613D0C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8699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9F4A-F2E7-49A6-A438-9BFB4D613D0C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8577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9F4A-F2E7-49A6-A438-9BFB4D613D0C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5365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9F4A-F2E7-49A6-A438-9BFB4D613D0C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41159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9F4A-F2E7-49A6-A438-9BFB4D613D0C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9412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9F4A-F2E7-49A6-A438-9BFB4D613D0C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8920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9F4A-F2E7-49A6-A438-9BFB4D613D0C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835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9F4A-F2E7-49A6-A438-9BFB4D613D0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5869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9F4A-F2E7-49A6-A438-9BFB4D613D0C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1244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9F4A-F2E7-49A6-A438-9BFB4D613D0C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4822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9F4A-F2E7-49A6-A438-9BFB4D613D0C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460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9F4A-F2E7-49A6-A438-9BFB4D613D0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8358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9F4A-F2E7-49A6-A438-9BFB4D613D0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963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9F4A-F2E7-49A6-A438-9BFB4D613D0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6654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9F4A-F2E7-49A6-A438-9BFB4D613D0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8916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9F4A-F2E7-49A6-A438-9BFB4D613D0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7181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9F4A-F2E7-49A6-A438-9BFB4D613D0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914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9F4A-F2E7-49A6-A438-9BFB4D613D0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185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5B1DA-7E6A-4134-93E9-CE44E10A71D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02F60-05F2-43AB-B0C8-69BBCE561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909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5B1DA-7E6A-4134-93E9-CE44E10A71D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02F60-05F2-43AB-B0C8-69BBCE561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950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5B1DA-7E6A-4134-93E9-CE44E10A71D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02F60-05F2-43AB-B0C8-69BBCE561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5520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5B1DA-7E6A-4134-93E9-CE44E10A71D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02F60-05F2-43AB-B0C8-69BBCE561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077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5B1DA-7E6A-4134-93E9-CE44E10A71D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02F60-05F2-43AB-B0C8-69BBCE561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477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5B1DA-7E6A-4134-93E9-CE44E10A71D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02F60-05F2-43AB-B0C8-69BBCE561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73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5B1DA-7E6A-4134-93E9-CE44E10A71D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02F60-05F2-43AB-B0C8-69BBCE561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564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5B1DA-7E6A-4134-93E9-CE44E10A71D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02F60-05F2-43AB-B0C8-69BBCE561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045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5B1DA-7E6A-4134-93E9-CE44E10A71D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02F60-05F2-43AB-B0C8-69BBCE561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774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5B1DA-7E6A-4134-93E9-CE44E10A71D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02F60-05F2-43AB-B0C8-69BBCE561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748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5B1DA-7E6A-4134-93E9-CE44E10A71D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02F60-05F2-43AB-B0C8-69BBCE561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719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5B1DA-7E6A-4134-93E9-CE44E10A71D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02F60-05F2-43AB-B0C8-69BBCE561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718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0D5D3.4344EA3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0D5D3.4344EA30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0D5D3.4344EA3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cid:image001.png@01D0D5D3.4344EA30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0D5D3.4344EA30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png@01D0D5D3.4344EA30" TargetMode="Externa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0D5D3.4344EA30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0D5D3.4344EA30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0D5D3.4344EA30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0D5D3.4344EA30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0D5D3.4344EA3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0D5D3.4344EA30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0D5D3.4344EA30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0D5D3.4344EA30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0D5D3.4344EA30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0D5D3.4344EA30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0D5D3.4344EA3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0D5D3.4344EA3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0D5D3.4344EA30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0D5D3.4344EA3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0D5D3.4344EA3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0D5D3.4344EA3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0D5D3.4344EA30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0D5D3.4344EA3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0D5D3.4344EA3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0D5D3.4344EA3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0D5D3.4344EA3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0D5D3.4344EA3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0D5D3.4344EA3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0D5D3.4344EA3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1844824"/>
            <a:ext cx="7543800" cy="1922733"/>
          </a:xfrm>
        </p:spPr>
        <p:txBody>
          <a:bodyPr>
            <a:normAutofit fontScale="90000"/>
          </a:bodyPr>
          <a:lstStyle/>
          <a:p>
            <a:pPr algn="ctr"/>
            <a:r>
              <a:rPr lang="en-GB" sz="6600" dirty="0">
                <a:latin typeface="Calibri Light" panose="020F0302020204030204" pitchFamily="34" charset="0"/>
              </a:rPr>
              <a:t>HIV </a:t>
            </a:r>
            <a:r>
              <a:rPr lang="en-GB" sz="6600" dirty="0" smtClean="0">
                <a:latin typeface="Calibri Light" panose="020F0302020204030204" pitchFamily="34" charset="0"/>
              </a:rPr>
              <a:t>Partner </a:t>
            </a:r>
            <a:r>
              <a:rPr lang="en-GB" sz="6600" dirty="0">
                <a:latin typeface="Calibri Light" panose="020F0302020204030204" pitchFamily="34" charset="0"/>
              </a:rPr>
              <a:t>N</a:t>
            </a:r>
            <a:r>
              <a:rPr lang="en-GB" sz="6600" dirty="0" smtClean="0">
                <a:latin typeface="Calibri Light" panose="020F0302020204030204" pitchFamily="34" charset="0"/>
              </a:rPr>
              <a:t>otification </a:t>
            </a:r>
            <a:r>
              <a:rPr lang="en-GB" sz="6600" dirty="0">
                <a:latin typeface="Calibri Light" panose="020F0302020204030204" pitchFamily="34" charset="0"/>
              </a:rPr>
              <a:t>(PN)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79104"/>
          </a:xfrm>
        </p:spPr>
        <p:txBody>
          <a:bodyPr>
            <a:normAutofit fontScale="25000" lnSpcReduction="20000"/>
          </a:bodyPr>
          <a:lstStyle/>
          <a:p>
            <a:r>
              <a:rPr lang="en-GB" sz="12800" dirty="0">
                <a:latin typeface="Calibri Light" panose="020F0302020204030204" pitchFamily="34" charset="0"/>
              </a:rPr>
              <a:t>2018 audit against 2015 </a:t>
            </a:r>
            <a:r>
              <a:rPr lang="en-GB" sz="12800" dirty="0" smtClean="0">
                <a:latin typeface="Calibri Light" panose="020F0302020204030204" pitchFamily="34" charset="0"/>
              </a:rPr>
              <a:t>standards</a:t>
            </a:r>
          </a:p>
          <a:p>
            <a:endParaRPr lang="en-GB" sz="7200" dirty="0">
              <a:latin typeface="Calibri Light" panose="020F0302020204030204" pitchFamily="34" charset="0"/>
            </a:endParaRPr>
          </a:p>
          <a:p>
            <a:endParaRPr lang="en-GB" cap="small" dirty="0">
              <a:solidFill>
                <a:srgbClr val="575F6D"/>
              </a:solidFill>
              <a:latin typeface="Calibri Light" panose="020F0302020204030204" pitchFamily="34" charset="0"/>
              <a:ea typeface="Calibri"/>
              <a:cs typeface="Calibri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8000" cap="small" dirty="0" smtClean="0">
                <a:solidFill>
                  <a:srgbClr val="575F6D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</a:rPr>
              <a:t>Presented by Vanessa Apea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8000" cap="small" dirty="0" smtClean="0">
                <a:solidFill>
                  <a:srgbClr val="575F6D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</a:rPr>
              <a:t>Written by Lauren Bull and Hilary Curtis</a:t>
            </a:r>
            <a:endParaRPr lang="en-GB" sz="8000" cap="small" dirty="0">
              <a:solidFill>
                <a:srgbClr val="575F6D"/>
              </a:solidFill>
              <a:latin typeface="Calibri Light" panose="020F0302020204030204" pitchFamily="34" charset="0"/>
              <a:ea typeface="Calibri"/>
              <a:cs typeface="Calibri Light" panose="020F03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8000" cap="small" dirty="0">
                <a:solidFill>
                  <a:srgbClr val="575F6D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</a:rPr>
              <a:t>on Behalf of the </a:t>
            </a:r>
            <a:r>
              <a:rPr lang="en-GB" sz="8000" cap="small" dirty="0" err="1">
                <a:solidFill>
                  <a:srgbClr val="575F6D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</a:rPr>
              <a:t>Bashh</a:t>
            </a:r>
            <a:r>
              <a:rPr lang="en-GB" sz="8000" cap="small" dirty="0">
                <a:solidFill>
                  <a:srgbClr val="575F6D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</a:rPr>
              <a:t> National Audit Group </a:t>
            </a:r>
            <a:endParaRPr lang="en-GB" sz="8000" cap="small" dirty="0" smtClean="0">
              <a:solidFill>
                <a:srgbClr val="575F6D"/>
              </a:solidFill>
              <a:latin typeface="Calibri Light" panose="020F0302020204030204" pitchFamily="34" charset="0"/>
              <a:ea typeface="Calibri"/>
              <a:cs typeface="Calibri Light" panose="020F03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6400" cap="small" dirty="0">
              <a:solidFill>
                <a:srgbClr val="575F6D"/>
              </a:solidFill>
              <a:latin typeface="Calibri Light" panose="020F0302020204030204" pitchFamily="34" charset="0"/>
              <a:ea typeface="Calibri"/>
              <a:cs typeface="Calibri Light" panose="020F03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6400" b="1" cap="small" dirty="0">
                <a:solidFill>
                  <a:srgbClr val="575F6D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</a:rPr>
              <a:t>Joint BHIVA/BASHH Spring Conference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6400" b="1" cap="small" dirty="0">
                <a:solidFill>
                  <a:srgbClr val="575F6D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</a:rPr>
              <a:t>April 2018</a:t>
            </a:r>
          </a:p>
          <a:p>
            <a:endParaRPr lang="en-GB" dirty="0"/>
          </a:p>
        </p:txBody>
      </p:sp>
      <p:pic>
        <p:nvPicPr>
          <p:cNvPr id="1026" name="Picture 1" descr="cid:image001.png@01D0D5D3.4344EA30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16632"/>
            <a:ext cx="1691382" cy="1295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981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Site characteristics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5574298"/>
              </p:ext>
            </p:extLst>
          </p:nvPr>
        </p:nvGraphicFramePr>
        <p:xfrm>
          <a:off x="457200" y="1600200"/>
          <a:ext cx="8229600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10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985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 Light" panose="020F0302020204030204" pitchFamily="34" charset="0"/>
                        </a:rPr>
                        <a:t>Total responses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149 (100%)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 Light" panose="020F0302020204030204" pitchFamily="34" charset="0"/>
                        </a:rPr>
                        <a:t>Provide ongoing HIV treatment/care</a:t>
                      </a:r>
                    </a:p>
                    <a:p>
                      <a:r>
                        <a:rPr lang="en-GB" dirty="0">
                          <a:latin typeface="Calibri Light" panose="020F0302020204030204" pitchFamily="34" charset="0"/>
                        </a:rPr>
                        <a:t>Provide</a:t>
                      </a:r>
                      <a:r>
                        <a:rPr lang="en-GB" baseline="0" dirty="0">
                          <a:latin typeface="Calibri Light" panose="020F0302020204030204" pitchFamily="34" charset="0"/>
                        </a:rPr>
                        <a:t> HIV testing but not ongoing treatment/care</a:t>
                      </a:r>
                      <a:endParaRPr lang="en-GB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123 (82.6%)</a:t>
                      </a:r>
                    </a:p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26 (17.4%)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 Light" panose="020F0302020204030204" pitchFamily="34" charset="0"/>
                        </a:rPr>
                        <a:t>Provide HIV PN</a:t>
                      </a:r>
                    </a:p>
                    <a:p>
                      <a:r>
                        <a:rPr lang="en-GB" dirty="0">
                          <a:latin typeface="Calibri Light" panose="020F0302020204030204" pitchFamily="34" charset="0"/>
                        </a:rPr>
                        <a:t>HIV</a:t>
                      </a:r>
                      <a:r>
                        <a:rPr lang="en-GB" baseline="0" dirty="0">
                          <a:latin typeface="Calibri Light" panose="020F0302020204030204" pitchFamily="34" charset="0"/>
                        </a:rPr>
                        <a:t> PN provided elsewhere</a:t>
                      </a:r>
                    </a:p>
                    <a:p>
                      <a:r>
                        <a:rPr lang="en-GB" baseline="0" dirty="0">
                          <a:latin typeface="Calibri Light" panose="020F0302020204030204" pitchFamily="34" charset="0"/>
                        </a:rPr>
                        <a:t>Other arrangement</a:t>
                      </a:r>
                      <a:endParaRPr lang="en-GB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131 (87.9%)</a:t>
                      </a:r>
                    </a:p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8 (5.4%)</a:t>
                      </a:r>
                    </a:p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10 (6.7%)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 Light" panose="020F0302020204030204" pitchFamily="34" charset="0"/>
                        </a:rPr>
                        <a:t>HIV PN</a:t>
                      </a:r>
                      <a:r>
                        <a:rPr lang="en-GB" baseline="0" dirty="0">
                          <a:latin typeface="Calibri Light" panose="020F0302020204030204" pitchFamily="34" charset="0"/>
                        </a:rPr>
                        <a:t> included in contract/formal agreement:</a:t>
                      </a:r>
                    </a:p>
                    <a:p>
                      <a:pPr lvl="1"/>
                      <a:r>
                        <a:rPr lang="en-GB" baseline="0" dirty="0">
                          <a:latin typeface="Calibri Light" panose="020F0302020204030204" pitchFamily="34" charset="0"/>
                        </a:rPr>
                        <a:t>Yes, this clinic, in service spec</a:t>
                      </a:r>
                    </a:p>
                    <a:p>
                      <a:pPr lvl="1"/>
                      <a:r>
                        <a:rPr lang="en-GB" baseline="0" dirty="0">
                          <a:latin typeface="Calibri Light" panose="020F0302020204030204" pitchFamily="34" charset="0"/>
                        </a:rPr>
                        <a:t>Yes, another service</a:t>
                      </a:r>
                      <a:endParaRPr lang="en-GB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libri Light" panose="020F0302020204030204" pitchFamily="34" charset="0"/>
                      </a:endParaRPr>
                    </a:p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114</a:t>
                      </a:r>
                      <a:r>
                        <a:rPr lang="en-GB" baseline="0" dirty="0">
                          <a:latin typeface="Calibri Light" panose="020F0302020204030204" pitchFamily="34" charset="0"/>
                        </a:rPr>
                        <a:t> (76.5%)</a:t>
                      </a:r>
                    </a:p>
                    <a:p>
                      <a:pPr algn="ctr"/>
                      <a:r>
                        <a:rPr lang="en-GB" baseline="0" dirty="0">
                          <a:latin typeface="Calibri Light" panose="020F0302020204030204" pitchFamily="34" charset="0"/>
                        </a:rPr>
                        <a:t>9 (6.0%)</a:t>
                      </a:r>
                      <a:endParaRPr lang="en-GB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 Light" panose="020F0302020204030204" pitchFamily="34" charset="0"/>
                        </a:rPr>
                        <a:t>HIV</a:t>
                      </a:r>
                      <a:r>
                        <a:rPr lang="en-GB" baseline="0" dirty="0">
                          <a:latin typeface="Calibri Light" panose="020F0302020204030204" pitchFamily="34" charset="0"/>
                        </a:rPr>
                        <a:t> PN provided in accordance with 2015 </a:t>
                      </a:r>
                      <a:r>
                        <a:rPr lang="en-GB" i="1" baseline="0" dirty="0">
                          <a:latin typeface="Calibri Light" panose="020F0302020204030204" pitchFamily="34" charset="0"/>
                        </a:rPr>
                        <a:t>Standards</a:t>
                      </a:r>
                      <a:r>
                        <a:rPr lang="en-GB" baseline="0" dirty="0">
                          <a:latin typeface="Calibri Light" panose="020F0302020204030204" pitchFamily="34" charset="0"/>
                        </a:rPr>
                        <a:t>:</a:t>
                      </a:r>
                    </a:p>
                    <a:p>
                      <a:pPr lvl="1"/>
                      <a:r>
                        <a:rPr lang="en-GB" baseline="0" dirty="0">
                          <a:latin typeface="Calibri Light" panose="020F0302020204030204" pitchFamily="34" charset="0"/>
                        </a:rPr>
                        <a:t>Yes, this clinic</a:t>
                      </a:r>
                    </a:p>
                    <a:p>
                      <a:pPr lvl="1"/>
                      <a:r>
                        <a:rPr lang="en-GB" baseline="0" dirty="0">
                          <a:latin typeface="Calibri Light" panose="020F0302020204030204" pitchFamily="34" charset="0"/>
                        </a:rPr>
                        <a:t>Yes, another service</a:t>
                      </a:r>
                      <a:endParaRPr lang="en-GB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libri Light" panose="020F0302020204030204" pitchFamily="34" charset="0"/>
                      </a:endParaRPr>
                    </a:p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114 (76.5%)</a:t>
                      </a:r>
                    </a:p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11 (7.4%)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pic>
        <p:nvPicPr>
          <p:cNvPr id="5" name="Picture 1" descr="cid:image001.png@01D0D5D3.4344EA3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2257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Case-note review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Adults (16+) diagnosed with HIV during 2016 or 2017</a:t>
            </a:r>
          </a:p>
        </p:txBody>
      </p:sp>
      <p:pic>
        <p:nvPicPr>
          <p:cNvPr id="6" name="Picture 1" descr="cid:image001.png@01D0D5D3.4344EA30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9538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Demographics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59787145"/>
              </p:ext>
            </p:extLst>
          </p:nvPr>
        </p:nvGraphicFramePr>
        <p:xfrm>
          <a:off x="749300" y="1749216"/>
          <a:ext cx="3746500" cy="4464050"/>
        </p:xfrm>
        <a:graphic>
          <a:graphicData uri="http://schemas.openxmlformats.org/drawingml/2006/table">
            <a:tbl>
              <a:tblPr/>
              <a:tblGrid>
                <a:gridCol w="3429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511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3495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Number (%)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495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 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2755 (100)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495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 Male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2139 (77.6)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MSM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1474 (53.5)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Heterosexual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517 (18.8)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IDU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22 (0.8)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Other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42 (1.5)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Not known/not answered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84 (3.0)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495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 Female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598 (21.7)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Heterosexual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564 (20.5)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IDU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8 (0.3)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Other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7 (0.3)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Not known/not answered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19 (0.7)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3495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 Trans or non-binary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13 (0.5)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MSM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6 (0.2)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Heterosexual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5 (0.2)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Other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2 (0.1)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3495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 Not stated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5 (0.2)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MSM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5 (0.2)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</a:tbl>
          </a:graphicData>
        </a:graphic>
      </p:graphicFrame>
      <p:graphicFrame>
        <p:nvGraphicFramePr>
          <p:cNvPr id="10" name="Content Placeholder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04022112"/>
              </p:ext>
            </p:extLst>
          </p:nvPr>
        </p:nvGraphicFramePr>
        <p:xfrm>
          <a:off x="4572000" y="1749216"/>
          <a:ext cx="3482975" cy="2733040"/>
        </p:xfrm>
        <a:graphic>
          <a:graphicData uri="http://schemas.openxmlformats.org/drawingml/2006/table">
            <a:tbl>
              <a:tblPr/>
              <a:tblGrid>
                <a:gridCol w="793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511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3495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Number (%)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495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 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2755 (100)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495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Ethnicity </a:t>
                      </a:r>
                    </a:p>
                    <a:p>
                      <a:pPr lvl="1"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 White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1800 (65.3)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4950">
                <a:tc gridSpan="2">
                  <a:txBody>
                    <a:bodyPr/>
                    <a:lstStyle/>
                    <a:p>
                      <a:pPr lvl="1"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 Black African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401 (14.6)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4950">
                <a:tc gridSpan="2">
                  <a:txBody>
                    <a:bodyPr/>
                    <a:lstStyle/>
                    <a:p>
                      <a:pPr lvl="1"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 Other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482 (17.5)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4950">
                <a:tc gridSpan="2">
                  <a:txBody>
                    <a:bodyPr/>
                    <a:lstStyle/>
                    <a:p>
                      <a:pPr lvl="1"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 Not stated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72 (2.6)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4950">
                <a:tc gridSpan="2">
                  <a:txBody>
                    <a:bodyPr/>
                    <a:lstStyle/>
                    <a:p>
                      <a:pPr lvl="0" algn="l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Age</a:t>
                      </a:r>
                    </a:p>
                    <a:p>
                      <a:pPr lvl="1"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 16-29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746 (27.1)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4950">
                <a:tc gridSpan="2">
                  <a:txBody>
                    <a:bodyPr/>
                    <a:lstStyle/>
                    <a:p>
                      <a:pPr lvl="1"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 30-49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1405 (51.0)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4950">
                <a:tc gridSpan="2">
                  <a:txBody>
                    <a:bodyPr/>
                    <a:lstStyle/>
                    <a:p>
                      <a:pPr lvl="1"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 &gt;50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557 (20.2)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34950">
                <a:tc gridSpan="2">
                  <a:txBody>
                    <a:bodyPr/>
                    <a:lstStyle/>
                    <a:p>
                      <a:pPr lvl="1"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 Not stated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47 (1.7)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xmlns="" id="{392FAAB4-26FF-4ABD-8343-68D165EC2BEF}"/>
              </a:ext>
            </a:extLst>
          </p:cNvPr>
          <p:cNvSpPr/>
          <p:nvPr/>
        </p:nvSpPr>
        <p:spPr>
          <a:xfrm>
            <a:off x="3563888" y="2204864"/>
            <a:ext cx="864096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1426606A-9478-45B7-8B9F-A7B6371370CD}"/>
              </a:ext>
            </a:extLst>
          </p:cNvPr>
          <p:cNvSpPr/>
          <p:nvPr/>
        </p:nvSpPr>
        <p:spPr>
          <a:xfrm>
            <a:off x="7020272" y="3717033"/>
            <a:ext cx="1034703" cy="6161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xmlns="" id="{49A1213E-C16D-464E-B9E4-95AA09106BE7}"/>
              </a:ext>
            </a:extLst>
          </p:cNvPr>
          <p:cNvSpPr/>
          <p:nvPr/>
        </p:nvSpPr>
        <p:spPr>
          <a:xfrm>
            <a:off x="3563888" y="2447075"/>
            <a:ext cx="864096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5A8EAD7D-81C1-4470-B09B-3FF38E925181}"/>
              </a:ext>
            </a:extLst>
          </p:cNvPr>
          <p:cNvSpPr/>
          <p:nvPr/>
        </p:nvSpPr>
        <p:spPr>
          <a:xfrm>
            <a:off x="7142017" y="2377437"/>
            <a:ext cx="864096" cy="35767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" descr="cid:image001.png@01D0D5D3.4344EA3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1251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>
                <a:latin typeface="Calibri Light" panose="020F0302020204030204" pitchFamily="34" charset="0"/>
              </a:rPr>
              <a:t>Prior HIV testing history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5669097"/>
              </p:ext>
            </p:extLst>
          </p:nvPr>
        </p:nvGraphicFramePr>
        <p:xfrm>
          <a:off x="395536" y="2348880"/>
          <a:ext cx="8229600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47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187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187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1871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1871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b="1" i="1" dirty="0">
                        <a:latin typeface="Calibri Light" panose="020F03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All index cases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M MSM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M het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F het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latin typeface="Calibri Light" panose="020F0302020204030204" pitchFamily="34" charset="0"/>
                        </a:rPr>
                        <a:t>Previous negative test for HIV: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latin typeface="Calibri Light" panose="020F0302020204030204" pitchFamily="34" charset="0"/>
                        </a:rPr>
                        <a:t>At any time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latin typeface="Calibri Light" panose="020F0302020204030204" pitchFamily="34" charset="0"/>
                        </a:rPr>
                        <a:t>During</a:t>
                      </a:r>
                      <a:r>
                        <a:rPr lang="en-GB" b="1" baseline="0" dirty="0">
                          <a:latin typeface="Calibri Light" panose="020F0302020204030204" pitchFamily="34" charset="0"/>
                        </a:rPr>
                        <a:t> 2015-17</a:t>
                      </a:r>
                      <a:endParaRPr lang="en-GB" b="1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Calibri Light" panose="020F0302020204030204" pitchFamily="34" charset="0"/>
                      </a:endParaRPr>
                    </a:p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53.9%</a:t>
                      </a:r>
                    </a:p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28.7%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Calibri Light" panose="020F0302020204030204" pitchFamily="34" charset="0"/>
                      </a:endParaRPr>
                    </a:p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68.8%</a:t>
                      </a:r>
                    </a:p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43.1%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Calibri Light" panose="020F0302020204030204" pitchFamily="34" charset="0"/>
                      </a:endParaRPr>
                    </a:p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32.3%</a:t>
                      </a:r>
                    </a:p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10.8%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Calibri Light" panose="020F0302020204030204" pitchFamily="34" charset="0"/>
                      </a:endParaRPr>
                    </a:p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39.5%</a:t>
                      </a:r>
                    </a:p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12.1%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latin typeface="Calibri Light" panose="020F0302020204030204" pitchFamily="34" charset="0"/>
                        </a:rPr>
                        <a:t>Likely</a:t>
                      </a:r>
                      <a:r>
                        <a:rPr lang="en-GB" b="1" baseline="0" dirty="0">
                          <a:latin typeface="Calibri Light" panose="020F0302020204030204" pitchFamily="34" charset="0"/>
                        </a:rPr>
                        <a:t> recent infection, within 6 months</a:t>
                      </a:r>
                      <a:endParaRPr lang="en-GB" b="1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20.9%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29.8%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11.6%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10.1%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4" name="Picture 1" descr="cid:image001.png@01D0D5D3.4344EA3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346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838140"/>
          </a:xfrm>
        </p:spPr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Total contacts per index case</a:t>
            </a: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00" y="1268760"/>
            <a:ext cx="7715415" cy="5040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1" descr="cid:image001.png@01D0D5D3.4344EA30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18272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latin typeface="Calibri Light" panose="020F0302020204030204" pitchFamily="34" charset="0"/>
              </a:rPr>
              <a:t>Outcome 1 </a:t>
            </a:r>
            <a:r>
              <a:rPr lang="en-GB" dirty="0">
                <a:latin typeface="Calibri Light" panose="020F0302020204030204" pitchFamily="34" charset="0"/>
              </a:rPr>
              <a:t/>
            </a:r>
            <a:br>
              <a:rPr lang="en-GB" dirty="0">
                <a:latin typeface="Calibri Light" panose="020F0302020204030204" pitchFamily="34" charset="0"/>
              </a:rPr>
            </a:br>
            <a:r>
              <a:rPr lang="en-GB" sz="2800" dirty="0">
                <a:latin typeface="Calibri Light" panose="020F0302020204030204" pitchFamily="34" charset="0"/>
              </a:rPr>
              <a:t>Number of contacts tested per index case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496105"/>
              </p:ext>
            </p:extLst>
          </p:nvPr>
        </p:nvGraphicFramePr>
        <p:xfrm>
          <a:off x="827584" y="1846263"/>
          <a:ext cx="7538542" cy="431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45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584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584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5848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5848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 Light" panose="020F0302020204030204" pitchFamily="34" charset="0"/>
                        </a:rPr>
                        <a:t>Relevant</a:t>
                      </a:r>
                      <a:r>
                        <a:rPr lang="en-GB" baseline="0" dirty="0">
                          <a:latin typeface="Calibri Light" panose="020F0302020204030204" pitchFamily="34" charset="0"/>
                        </a:rPr>
                        <a:t> c</a:t>
                      </a:r>
                      <a:r>
                        <a:rPr lang="en-GB" dirty="0">
                          <a:latin typeface="Calibri Light" panose="020F0302020204030204" pitchFamily="34" charset="0"/>
                        </a:rPr>
                        <a:t>ontacts</a:t>
                      </a:r>
                      <a:r>
                        <a:rPr lang="en-GB" baseline="0" dirty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GB" i="1" baseline="0" dirty="0">
                          <a:latin typeface="Calibri Light" panose="020F0302020204030204" pitchFamily="34" charset="0"/>
                        </a:rPr>
                        <a:t>per index case</a:t>
                      </a:r>
                      <a:endParaRPr lang="en-GB" i="1" dirty="0">
                        <a:latin typeface="Calibri Light" panose="020F0302020204030204" pitchFamily="34" charset="0"/>
                      </a:endParaRPr>
                    </a:p>
                  </a:txBody>
                  <a:tcPr marL="83820" marR="8382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All index cases</a:t>
                      </a:r>
                    </a:p>
                  </a:txBody>
                  <a:tcPr marL="83820" marR="8382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M MSM</a:t>
                      </a:r>
                    </a:p>
                  </a:txBody>
                  <a:tcPr marL="83820" marR="8382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M het</a:t>
                      </a:r>
                    </a:p>
                  </a:txBody>
                  <a:tcPr marL="83820" marR="8382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F het</a:t>
                      </a:r>
                    </a:p>
                  </a:txBody>
                  <a:tcPr marL="83820" marR="8382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 Light" panose="020F0302020204030204" pitchFamily="34" charset="0"/>
                        </a:rPr>
                        <a:t>Status known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0.67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0.72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0.58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0.62</a:t>
                      </a:r>
                    </a:p>
                  </a:txBody>
                  <a:tcPr marL="83820" marR="8382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 Light" panose="020F0302020204030204" pitchFamily="34" charset="0"/>
                        </a:rPr>
                        <a:t>Status</a:t>
                      </a:r>
                      <a:r>
                        <a:rPr lang="en-GB" baseline="0" dirty="0">
                          <a:latin typeface="Calibri Light" panose="020F0302020204030204" pitchFamily="34" charset="0"/>
                        </a:rPr>
                        <a:t> unknown contactable</a:t>
                      </a:r>
                      <a:endParaRPr lang="en-GB" dirty="0">
                        <a:latin typeface="Calibri Light" panose="020F0302020204030204" pitchFamily="34" charset="0"/>
                      </a:endParaRP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0.74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0.93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0.55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0.50</a:t>
                      </a:r>
                    </a:p>
                  </a:txBody>
                  <a:tcPr marL="83820" marR="8382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 Light" panose="020F0302020204030204" pitchFamily="34" charset="0"/>
                        </a:rPr>
                        <a:t>Status unknown contactable,</a:t>
                      </a:r>
                      <a:r>
                        <a:rPr lang="en-GB" baseline="0" dirty="0">
                          <a:latin typeface="Calibri Light" panose="020F0302020204030204" pitchFamily="34" charset="0"/>
                        </a:rPr>
                        <a:t> HCW verified tested</a:t>
                      </a:r>
                      <a:endParaRPr lang="en-GB" dirty="0">
                        <a:latin typeface="Calibri Light" panose="020F0302020204030204" pitchFamily="34" charset="0"/>
                      </a:endParaRP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0.23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0.25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0.22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0.18</a:t>
                      </a:r>
                    </a:p>
                  </a:txBody>
                  <a:tcPr marL="83820" marR="8382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 Light" panose="020F0302020204030204" pitchFamily="34" charset="0"/>
                        </a:rPr>
                        <a:t>Status unknown contactable, index reported tested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0.13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0.17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0.09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0.08</a:t>
                      </a:r>
                    </a:p>
                  </a:txBody>
                  <a:tcPr marL="83820" marR="8382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latin typeface="Calibri Light" panose="020F0302020204030204" pitchFamily="34" charset="0"/>
                        </a:rPr>
                        <a:t>Tested*: HCW verified (standard</a:t>
                      </a:r>
                      <a:r>
                        <a:rPr lang="en-GB" b="1" baseline="0" dirty="0" smtClean="0">
                          <a:latin typeface="Calibri Light" panose="020F0302020204030204" pitchFamily="34" charset="0"/>
                        </a:rPr>
                        <a:t> 0.6)</a:t>
                      </a:r>
                      <a:endParaRPr lang="en-GB" b="1" dirty="0" smtClean="0">
                        <a:latin typeface="Calibri Light" panose="020F0302020204030204" pitchFamily="34" charset="0"/>
                      </a:endParaRP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latin typeface="Calibri Light" panose="020F0302020204030204" pitchFamily="34" charset="0"/>
                        </a:rPr>
                        <a:t>0.9</a:t>
                      </a:r>
                      <a:endParaRPr lang="en-GB" b="1" dirty="0">
                        <a:latin typeface="Calibri Light" panose="020F0302020204030204" pitchFamily="34" charset="0"/>
                      </a:endParaRP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latin typeface="Calibri Light" panose="020F0302020204030204" pitchFamily="34" charset="0"/>
                        </a:rPr>
                        <a:t>0.98</a:t>
                      </a:r>
                      <a:endParaRPr lang="en-GB" b="1" dirty="0">
                        <a:latin typeface="Calibri Light" panose="020F0302020204030204" pitchFamily="34" charset="0"/>
                      </a:endParaRP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latin typeface="Calibri Light" panose="020F0302020204030204" pitchFamily="34" charset="0"/>
                        </a:rPr>
                        <a:t>0.80</a:t>
                      </a:r>
                      <a:endParaRPr lang="en-GB" b="1" dirty="0">
                        <a:latin typeface="Calibri Light" panose="020F0302020204030204" pitchFamily="34" charset="0"/>
                      </a:endParaRP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latin typeface="Calibri Light" panose="020F0302020204030204" pitchFamily="34" charset="0"/>
                        </a:rPr>
                        <a:t>0.80</a:t>
                      </a:r>
                      <a:endParaRPr lang="en-GB" b="1" dirty="0">
                        <a:latin typeface="Calibri Light" panose="020F0302020204030204" pitchFamily="34" charset="0"/>
                      </a:endParaRPr>
                    </a:p>
                  </a:txBody>
                  <a:tcPr marL="83820" marR="8382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latin typeface="Calibri Light" panose="020F0302020204030204" pitchFamily="34" charset="0"/>
                        </a:rPr>
                        <a:t>Tested*:</a:t>
                      </a:r>
                      <a:r>
                        <a:rPr lang="en-GB" b="1" baseline="0" dirty="0" smtClean="0">
                          <a:latin typeface="Calibri Light" panose="020F0302020204030204" pitchFamily="34" charset="0"/>
                        </a:rPr>
                        <a:t> index reported or HCW verified (standard 0.8)</a:t>
                      </a:r>
                      <a:endParaRPr lang="en-GB" b="1" dirty="0">
                        <a:latin typeface="Calibri Light" panose="020F0302020204030204" pitchFamily="34" charset="0"/>
                      </a:endParaRP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latin typeface="Calibri Light" panose="020F0302020204030204" pitchFamily="34" charset="0"/>
                        </a:rPr>
                        <a:t>1.03</a:t>
                      </a:r>
                      <a:endParaRPr lang="en-GB" b="1" dirty="0">
                        <a:latin typeface="Calibri Light" panose="020F0302020204030204" pitchFamily="34" charset="0"/>
                      </a:endParaRP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latin typeface="Calibri Light" panose="020F0302020204030204" pitchFamily="34" charset="0"/>
                        </a:rPr>
                        <a:t>1.15</a:t>
                      </a:r>
                      <a:endParaRPr lang="en-GB" b="1" dirty="0">
                        <a:latin typeface="Calibri Light" panose="020F0302020204030204" pitchFamily="34" charset="0"/>
                      </a:endParaRP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latin typeface="Calibri Light" panose="020F0302020204030204" pitchFamily="34" charset="0"/>
                        </a:rPr>
                        <a:t>0.89</a:t>
                      </a:r>
                      <a:endParaRPr lang="en-GB" b="1" dirty="0">
                        <a:latin typeface="Calibri Light" panose="020F0302020204030204" pitchFamily="34" charset="0"/>
                      </a:endParaRP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latin typeface="Calibri Light" panose="020F0302020204030204" pitchFamily="34" charset="0"/>
                        </a:rPr>
                        <a:t>0.88</a:t>
                      </a:r>
                      <a:endParaRPr lang="en-GB" b="1" dirty="0">
                        <a:latin typeface="Calibri Light" panose="020F0302020204030204" pitchFamily="34" charset="0"/>
                      </a:endParaRPr>
                    </a:p>
                  </a:txBody>
                  <a:tcPr marL="83820" marR="83820"/>
                </a:tc>
                <a:extLst>
                  <a:ext uri="{0D108BD9-81ED-4DB2-BD59-A6C34878D82A}">
                    <a16:rowId xmlns:a16="http://schemas.microsoft.com/office/drawing/2014/main" xmlns="" val="2680934789"/>
                  </a:ext>
                </a:extLst>
              </a:tr>
              <a:tr h="370840">
                <a:tc gridSpan="5">
                  <a:txBody>
                    <a:bodyPr/>
                    <a:lstStyle/>
                    <a:p>
                      <a:r>
                        <a:rPr lang="en-GB" b="0" dirty="0">
                          <a:latin typeface="Calibri Light" panose="020F0302020204030204" pitchFamily="34" charset="0"/>
                        </a:rPr>
                        <a:t>*Tested = status known + tested</a:t>
                      </a:r>
                      <a:r>
                        <a:rPr lang="en-GB" b="0" baseline="0" dirty="0">
                          <a:latin typeface="Calibri Light" panose="020F0302020204030204" pitchFamily="34" charset="0"/>
                        </a:rPr>
                        <a:t> status unknown contactable</a:t>
                      </a:r>
                      <a:endParaRPr lang="en-GB" b="0" dirty="0">
                        <a:latin typeface="Calibri Light" panose="020F0302020204030204" pitchFamily="34" charset="0"/>
                      </a:endParaRPr>
                    </a:p>
                  </a:txBody>
                  <a:tcPr marL="83820" marR="83820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xmlns="" id="{2AA4BD6D-3B62-4E33-9F1E-81827E2B2021}"/>
              </a:ext>
            </a:extLst>
          </p:cNvPr>
          <p:cNvSpPr/>
          <p:nvPr/>
        </p:nvSpPr>
        <p:spPr>
          <a:xfrm>
            <a:off x="4355976" y="4509120"/>
            <a:ext cx="720080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80B73607-0205-4B56-9DDD-D6C0E060E0CF}"/>
              </a:ext>
            </a:extLst>
          </p:cNvPr>
          <p:cNvSpPr/>
          <p:nvPr/>
        </p:nvSpPr>
        <p:spPr>
          <a:xfrm>
            <a:off x="5364088" y="4509120"/>
            <a:ext cx="720080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A8BFA247-F3D2-45AF-87A0-02B9E9AF9A09}"/>
              </a:ext>
            </a:extLst>
          </p:cNvPr>
          <p:cNvSpPr/>
          <p:nvPr/>
        </p:nvSpPr>
        <p:spPr>
          <a:xfrm>
            <a:off x="4355976" y="5118127"/>
            <a:ext cx="720080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679167B7-7EE7-4192-9E79-F81619C2400D}"/>
              </a:ext>
            </a:extLst>
          </p:cNvPr>
          <p:cNvSpPr/>
          <p:nvPr/>
        </p:nvSpPr>
        <p:spPr>
          <a:xfrm flipH="1">
            <a:off x="5364088" y="5126004"/>
            <a:ext cx="720080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1" descr="cid:image001.png@01D0D5D3.4344EA3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919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latin typeface="Calibri Light" panose="020F0302020204030204" pitchFamily="34" charset="0"/>
              </a:rPr>
              <a:t>Outcome 2</a:t>
            </a:r>
            <a:r>
              <a:rPr lang="en-GB" sz="3100" dirty="0">
                <a:latin typeface="Calibri Light" panose="020F0302020204030204" pitchFamily="34" charset="0"/>
              </a:rPr>
              <a:t/>
            </a:r>
            <a:br>
              <a:rPr lang="en-GB" sz="3100" dirty="0">
                <a:latin typeface="Calibri Light" panose="020F0302020204030204" pitchFamily="34" charset="0"/>
              </a:rPr>
            </a:br>
            <a:r>
              <a:rPr lang="en-GB" sz="3100" dirty="0">
                <a:latin typeface="Calibri Light" panose="020F0302020204030204" pitchFamily="34" charset="0"/>
              </a:rPr>
              <a:t>Proportion of contactable partners who have been tested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1706099"/>
              </p:ext>
            </p:extLst>
          </p:nvPr>
        </p:nvGraphicFramePr>
        <p:xfrm>
          <a:off x="457200" y="1600200"/>
          <a:ext cx="82296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07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647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47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647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647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i="1" dirty="0">
                        <a:latin typeface="Calibri Light" panose="020F03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All index cases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M MSM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M het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F het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latin typeface="Calibri Light" panose="020F0302020204030204" pitchFamily="34" charset="0"/>
                        </a:rPr>
                        <a:t>Proportion of </a:t>
                      </a:r>
                      <a:r>
                        <a:rPr lang="en-GB" b="1" baseline="0" dirty="0" smtClean="0">
                          <a:latin typeface="Calibri Light" panose="020F0302020204030204" pitchFamily="34" charset="0"/>
                        </a:rPr>
                        <a:t>contactable contacts t</a:t>
                      </a:r>
                      <a:r>
                        <a:rPr lang="en-GB" b="1" dirty="0" smtClean="0">
                          <a:latin typeface="Calibri Light" panose="020F0302020204030204" pitchFamily="34" charset="0"/>
                        </a:rPr>
                        <a:t>ested*: HCW verified (standard</a:t>
                      </a:r>
                      <a:r>
                        <a:rPr lang="en-GB" b="1" baseline="0" dirty="0" smtClean="0">
                          <a:latin typeface="Calibri Light" panose="020F0302020204030204" pitchFamily="34" charset="0"/>
                        </a:rPr>
                        <a:t> 65%)</a:t>
                      </a:r>
                      <a:r>
                        <a:rPr lang="en-GB" b="1" dirty="0" smtClean="0">
                          <a:latin typeface="Calibri Light" panose="020F03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latin typeface="Calibri Light" panose="020F0302020204030204" pitchFamily="34" charset="0"/>
                        </a:rPr>
                        <a:t>63.6%</a:t>
                      </a:r>
                    </a:p>
                    <a:p>
                      <a:pPr algn="ctr"/>
                      <a:endParaRPr lang="en-GB" b="1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latin typeface="Calibri Light" panose="020F0302020204030204" pitchFamily="34" charset="0"/>
                        </a:rPr>
                        <a:t>59.0%</a:t>
                      </a:r>
                    </a:p>
                    <a:p>
                      <a:pPr algn="ctr"/>
                      <a:endParaRPr lang="en-GB" b="1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latin typeface="Calibri Light" panose="020F0302020204030204" pitchFamily="34" charset="0"/>
                        </a:rPr>
                        <a:t>70.9%</a:t>
                      </a:r>
                    </a:p>
                    <a:p>
                      <a:pPr algn="ctr"/>
                      <a:endParaRPr lang="en-GB" b="1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latin typeface="Calibri Light" panose="020F0302020204030204" pitchFamily="34" charset="0"/>
                        </a:rPr>
                        <a:t>71.1%</a:t>
                      </a:r>
                    </a:p>
                    <a:p>
                      <a:pPr algn="ctr"/>
                      <a:endParaRPr lang="en-GB" b="1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latin typeface="Calibri Light" panose="020F0302020204030204" pitchFamily="34" charset="0"/>
                        </a:rPr>
                        <a:t>Proportion of contactable</a:t>
                      </a:r>
                      <a:r>
                        <a:rPr lang="en-GB" b="1" baseline="0" dirty="0" smtClean="0">
                          <a:latin typeface="Calibri Light" panose="020F0302020204030204" pitchFamily="34" charset="0"/>
                        </a:rPr>
                        <a:t> contacts t</a:t>
                      </a:r>
                      <a:r>
                        <a:rPr lang="en-GB" b="1" dirty="0" smtClean="0">
                          <a:latin typeface="Calibri Light" panose="020F0302020204030204" pitchFamily="34" charset="0"/>
                        </a:rPr>
                        <a:t>ested*:</a:t>
                      </a:r>
                      <a:r>
                        <a:rPr lang="en-GB" b="1" baseline="0" dirty="0" smtClean="0">
                          <a:latin typeface="Calibri Light" panose="020F0302020204030204" pitchFamily="34" charset="0"/>
                        </a:rPr>
                        <a:t> index reported or HCW verified (standard 85%)</a:t>
                      </a:r>
                      <a:endParaRPr lang="en-GB" b="1" dirty="0" smtClean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latin typeface="Calibri Light" panose="020F0302020204030204" pitchFamily="34" charset="0"/>
                        </a:rPr>
                        <a:t>72.8%</a:t>
                      </a:r>
                      <a:endParaRPr lang="en-GB" b="1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latin typeface="Calibri Light" panose="020F0302020204030204" pitchFamily="34" charset="0"/>
                        </a:rPr>
                        <a:t>69.2%</a:t>
                      </a:r>
                      <a:endParaRPr lang="en-GB" b="1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latin typeface="Calibri Light" panose="020F0302020204030204" pitchFamily="34" charset="0"/>
                        </a:rPr>
                        <a:t>79.1%</a:t>
                      </a:r>
                      <a:endParaRPr lang="en-GB" b="1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latin typeface="Calibri Light" panose="020F0302020204030204" pitchFamily="34" charset="0"/>
                        </a:rPr>
                        <a:t>78.2%</a:t>
                      </a:r>
                      <a:endParaRPr lang="en-GB" b="1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 gridSpan="5">
                  <a:txBody>
                    <a:bodyPr/>
                    <a:lstStyle/>
                    <a:p>
                      <a:r>
                        <a:rPr lang="en-GB" b="0" dirty="0">
                          <a:latin typeface="Calibri Light" panose="020F0302020204030204" pitchFamily="34" charset="0"/>
                        </a:rPr>
                        <a:t>*Tested, </a:t>
                      </a:r>
                      <a:r>
                        <a:rPr lang="en-GB" b="0" dirty="0" err="1">
                          <a:latin typeface="Calibri Light" panose="020F0302020204030204" pitchFamily="34" charset="0"/>
                        </a:rPr>
                        <a:t>ie</a:t>
                      </a:r>
                      <a:r>
                        <a:rPr lang="en-GB" b="0" dirty="0">
                          <a:latin typeface="Calibri Light" panose="020F0302020204030204" pitchFamily="34" charset="0"/>
                        </a:rPr>
                        <a:t> numerator = status known + tested</a:t>
                      </a:r>
                      <a:r>
                        <a:rPr lang="en-GB" b="0" baseline="0" dirty="0">
                          <a:latin typeface="Calibri Light" panose="020F0302020204030204" pitchFamily="34" charset="0"/>
                        </a:rPr>
                        <a:t> status unknown contactable</a:t>
                      </a:r>
                    </a:p>
                    <a:p>
                      <a:r>
                        <a:rPr lang="en-GB" b="0" baseline="0" dirty="0">
                          <a:latin typeface="Calibri Light" panose="020F0302020204030204" pitchFamily="34" charset="0"/>
                        </a:rPr>
                        <a:t>Denominator = status known + status unknown contactable</a:t>
                      </a:r>
                      <a:endParaRPr lang="en-GB" b="0" dirty="0">
                        <a:latin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xmlns="" id="{61EEABC0-8A5C-4A33-B30D-F846AA367B00}"/>
              </a:ext>
            </a:extLst>
          </p:cNvPr>
          <p:cNvSpPr/>
          <p:nvPr/>
        </p:nvSpPr>
        <p:spPr>
          <a:xfrm>
            <a:off x="5532402" y="2268240"/>
            <a:ext cx="936104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1E83D2FB-14AB-41DC-8361-CA7DF44A2DAD}"/>
              </a:ext>
            </a:extLst>
          </p:cNvPr>
          <p:cNvSpPr/>
          <p:nvPr/>
        </p:nvSpPr>
        <p:spPr>
          <a:xfrm>
            <a:off x="5505829" y="2852936"/>
            <a:ext cx="3098619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" descr="cid:image001.png@01D0D5D3.4344EA3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5699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latin typeface="Calibri Light" panose="020F0302020204030204" pitchFamily="34" charset="0"/>
              </a:rPr>
              <a:t>Outcome 3:</a:t>
            </a:r>
            <a:r>
              <a:rPr lang="en-GB" dirty="0">
                <a:latin typeface="Calibri Light" panose="020F0302020204030204" pitchFamily="34" charset="0"/>
              </a:rPr>
              <a:t/>
            </a:r>
            <a:br>
              <a:rPr lang="en-GB" dirty="0">
                <a:latin typeface="Calibri Light" panose="020F0302020204030204" pitchFamily="34" charset="0"/>
              </a:rPr>
            </a:br>
            <a:r>
              <a:rPr lang="en-GB" sz="3100" dirty="0">
                <a:latin typeface="Calibri Light" panose="020F0302020204030204" pitchFamily="34" charset="0"/>
              </a:rPr>
              <a:t>PN plan documented within 4 weeks (standard 97%)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5628400"/>
              </p:ext>
            </p:extLst>
          </p:nvPr>
        </p:nvGraphicFramePr>
        <p:xfrm>
          <a:off x="457200" y="2013457"/>
          <a:ext cx="8229600" cy="22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47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187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187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1871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1871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51740">
                <a:tc>
                  <a:txBody>
                    <a:bodyPr/>
                    <a:lstStyle/>
                    <a:p>
                      <a:endParaRPr lang="en-GB" i="1" dirty="0">
                        <a:latin typeface="Calibri Light" panose="020F03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All index cases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M MSM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M het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F het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4480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Calibri Light" panose="020F0302020204030204" pitchFamily="34" charset="0"/>
                        </a:rPr>
                        <a:t>With PN 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80.4%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81.4%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79.9%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79.3%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4480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Calibri Light" panose="020F0302020204030204" pitchFamily="34" charset="0"/>
                        </a:rPr>
                        <a:t>With PN plan and/or</a:t>
                      </a:r>
                      <a:r>
                        <a:rPr lang="en-GB" b="1" baseline="0" dirty="0">
                          <a:latin typeface="Calibri Light" panose="020F0302020204030204" pitchFamily="34" charset="0"/>
                        </a:rPr>
                        <a:t> *PN resolved</a:t>
                      </a:r>
                      <a:endParaRPr lang="en-GB" b="1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93.5%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93.6%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94.2%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93.6%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84480">
                <a:tc gridSpan="5">
                  <a:txBody>
                    <a:bodyPr/>
                    <a:lstStyle/>
                    <a:p>
                      <a:r>
                        <a:rPr lang="en-GB" b="0" dirty="0">
                          <a:latin typeface="Calibri Light" panose="020F0302020204030204" pitchFamily="34" charset="0"/>
                        </a:rPr>
                        <a:t>*PN resolved:</a:t>
                      </a:r>
                      <a:r>
                        <a:rPr lang="en-GB" b="0" baseline="0" dirty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GB" b="0" baseline="0" dirty="0" err="1">
                          <a:latin typeface="Calibri Light" panose="020F0302020204030204" pitchFamily="34" charset="0"/>
                        </a:rPr>
                        <a:t>ie</a:t>
                      </a:r>
                      <a:r>
                        <a:rPr lang="en-GB" b="0" baseline="0" dirty="0">
                          <a:latin typeface="Calibri Light" panose="020F0302020204030204" pitchFamily="34" charset="0"/>
                        </a:rPr>
                        <a:t> t</a:t>
                      </a:r>
                      <a:r>
                        <a:rPr lang="en-GB" b="0" dirty="0">
                          <a:latin typeface="Calibri Light" panose="020F0302020204030204" pitchFamily="34" charset="0"/>
                        </a:rPr>
                        <a:t>otal</a:t>
                      </a:r>
                      <a:r>
                        <a:rPr lang="en-GB" b="0" baseline="0" dirty="0">
                          <a:latin typeface="Calibri Light" panose="020F0302020204030204" pitchFamily="34" charset="0"/>
                        </a:rPr>
                        <a:t> contacts ≥1, indicating PN initiated AND all status unknown contactable contacts tested (verified or reported) so no further action needed.</a:t>
                      </a:r>
                      <a:endParaRPr lang="en-GB" b="0" dirty="0">
                        <a:latin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xmlns="" id="{C104916D-7F8B-464A-ABDF-D256C4A9326E}"/>
              </a:ext>
            </a:extLst>
          </p:cNvPr>
          <p:cNvSpPr/>
          <p:nvPr/>
        </p:nvSpPr>
        <p:spPr>
          <a:xfrm>
            <a:off x="4283968" y="2564904"/>
            <a:ext cx="1008112" cy="5731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4E47083D-4E16-4B92-B18C-CC3E4CC00570}"/>
              </a:ext>
            </a:extLst>
          </p:cNvPr>
          <p:cNvSpPr/>
          <p:nvPr/>
        </p:nvSpPr>
        <p:spPr>
          <a:xfrm>
            <a:off x="4283968" y="3100817"/>
            <a:ext cx="1008112" cy="5731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" descr="cid:image001.png@01D0D5D3.4344EA3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2700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431032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alibri Light" panose="020F0302020204030204" pitchFamily="34" charset="0"/>
              </a:rPr>
              <a:t/>
            </a:r>
            <a:br>
              <a:rPr lang="en-GB" dirty="0">
                <a:latin typeface="Calibri Light" panose="020F0302020204030204" pitchFamily="34" charset="0"/>
              </a:rPr>
            </a:br>
            <a:r>
              <a:rPr lang="en-GB" sz="4400" b="1" dirty="0">
                <a:latin typeface="Calibri Light" panose="020F0302020204030204" pitchFamily="34" charset="0"/>
              </a:rPr>
              <a:t>Outcome 4: </a:t>
            </a:r>
            <a:r>
              <a:rPr lang="en-GB" sz="4400" u="sng" dirty="0">
                <a:latin typeface="Calibri Light" panose="020F0302020204030204" pitchFamily="34" charset="0"/>
              </a:rPr>
              <a:t/>
            </a:r>
            <a:br>
              <a:rPr lang="en-GB" sz="4400" u="sng" dirty="0">
                <a:latin typeface="Calibri Light" panose="020F0302020204030204" pitchFamily="34" charset="0"/>
              </a:rPr>
            </a:br>
            <a:r>
              <a:rPr lang="en-GB" sz="3100">
                <a:latin typeface="Calibri Light" panose="020F0302020204030204" pitchFamily="34" charset="0"/>
              </a:rPr>
              <a:t>PN </a:t>
            </a:r>
            <a:r>
              <a:rPr lang="en-GB" sz="3100" smtClean="0">
                <a:latin typeface="Calibri Light" panose="020F0302020204030204" pitchFamily="34" charset="0"/>
              </a:rPr>
              <a:t>discussion </a:t>
            </a:r>
            <a:r>
              <a:rPr lang="en-GB" sz="3100" dirty="0">
                <a:latin typeface="Calibri Light" panose="020F0302020204030204" pitchFamily="34" charset="0"/>
              </a:rPr>
              <a:t>at </a:t>
            </a:r>
            <a:r>
              <a:rPr lang="en-GB" sz="3100">
                <a:latin typeface="Calibri Light" panose="020F0302020204030204" pitchFamily="34" charset="0"/>
              </a:rPr>
              <a:t>diagnosis </a:t>
            </a:r>
            <a:r>
              <a:rPr lang="en-GB" sz="3100" smtClean="0">
                <a:latin typeface="Calibri Light" panose="020F0302020204030204" pitchFamily="34" charset="0"/>
              </a:rPr>
              <a:t>re: </a:t>
            </a:r>
            <a:r>
              <a:rPr lang="en-GB" sz="3100" dirty="0">
                <a:latin typeface="Calibri Light" panose="020F0302020204030204" pitchFamily="34" charset="0"/>
              </a:rPr>
              <a:t>PEP eligibility of contacts (standard 97%)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085665"/>
              </p:ext>
            </p:extLst>
          </p:nvPr>
        </p:nvGraphicFramePr>
        <p:xfrm>
          <a:off x="395536" y="2996952"/>
          <a:ext cx="82296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47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187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187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1871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1871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i="1" dirty="0">
                        <a:latin typeface="Calibri Light" panose="020F03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All index cases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M MSM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M het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F het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latin typeface="Calibri Light" panose="020F0302020204030204" pitchFamily="34" charset="0"/>
                        </a:rPr>
                        <a:t>Overall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69.3%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69.9%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72.1%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67.2%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4" name="Picture 1" descr="cid:image001.png@01D0D5D3.4344EA3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82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Calibri Light" panose="020F0302020204030204" pitchFamily="34" charset="0"/>
              </a:rPr>
              <a:t>Characteristics of status known contacts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2427677"/>
              </p:ext>
            </p:extLst>
          </p:nvPr>
        </p:nvGraphicFramePr>
        <p:xfrm>
          <a:off x="457200" y="1600200"/>
          <a:ext cx="8229600" cy="303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47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187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187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1871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1871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i="1" dirty="0">
                          <a:latin typeface="Calibri Light" panose="020F0302020204030204" pitchFamily="34" charset="0"/>
                        </a:rPr>
                        <a:t>Status</a:t>
                      </a:r>
                      <a:r>
                        <a:rPr lang="en-GB" i="1" baseline="0" dirty="0">
                          <a:latin typeface="Calibri Light" panose="020F0302020204030204" pitchFamily="34" charset="0"/>
                        </a:rPr>
                        <a:t> known contacts per index case</a:t>
                      </a:r>
                      <a:endParaRPr lang="en-GB" i="1" dirty="0">
                        <a:latin typeface="Calibri Light" panose="020F03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All index</a:t>
                      </a:r>
                      <a:r>
                        <a:rPr lang="en-GB" baseline="0" dirty="0">
                          <a:latin typeface="Calibri Light" panose="020F0302020204030204" pitchFamily="34" charset="0"/>
                        </a:rPr>
                        <a:t> cases</a:t>
                      </a:r>
                      <a:endParaRPr lang="en-GB" dirty="0">
                        <a:latin typeface="Calibri Light" panose="020F03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M MSM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M het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F het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8640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Calibri Light" panose="020F0302020204030204" pitchFamily="34" charset="0"/>
                        </a:rPr>
                        <a:t>Total status known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0.67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0.72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0.58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0.62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8640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Calibri Light" panose="020F0302020204030204" pitchFamily="34" charset="0"/>
                        </a:rPr>
                        <a:t>Tested</a:t>
                      </a:r>
                      <a:r>
                        <a:rPr lang="en-GB" b="1" baseline="0" dirty="0">
                          <a:latin typeface="Calibri Light" panose="020F0302020204030204" pitchFamily="34" charset="0"/>
                        </a:rPr>
                        <a:t> HIV positive before index case diagnosis</a:t>
                      </a:r>
                      <a:endParaRPr lang="en-GB" b="1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0.31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0.33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0.28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0.28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baseline="0" dirty="0">
                          <a:latin typeface="Calibri Light" panose="020F0302020204030204" pitchFamily="34" charset="0"/>
                        </a:rPr>
                        <a:t>Tested HIV negative &gt;4w after last possible exposure but before index case diagnosis </a:t>
                      </a:r>
                      <a:endParaRPr lang="en-GB" b="1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0.34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0.38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0.26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0.28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latin typeface="Calibri Light" panose="020F0302020204030204" pitchFamily="34" charset="0"/>
                        </a:rPr>
                        <a:t>Deceased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0.03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0.01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0.03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0.06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pic>
        <p:nvPicPr>
          <p:cNvPr id="4" name="Picture 1" descr="cid:image001.png@01D0D5D3.4344EA3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3059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Background: 2013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>
                <a:latin typeface="Calibri Light" panose="020F0302020204030204" pitchFamily="34" charset="0"/>
              </a:rPr>
              <a:t>2013 joint BASHH/BHIVA audit of HIV PN</a:t>
            </a:r>
            <a:r>
              <a:rPr lang="en-GB" baseline="30000" dirty="0">
                <a:latin typeface="Calibri Light" panose="020F0302020204030204" pitchFamily="34" charset="0"/>
              </a:rPr>
              <a:t>1</a:t>
            </a:r>
            <a:r>
              <a:rPr lang="en-GB" dirty="0">
                <a:latin typeface="Calibri Light" panose="020F030202020403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Calibri Light" panose="020F0302020204030204" pitchFamily="34" charset="0"/>
              </a:rPr>
              <a:t>2964 index cases diagnosed during 2011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Calibri Light" panose="020F0302020204030204" pitchFamily="34" charset="0"/>
              </a:rPr>
              <a:t>PN highly effective for diagnosing HIV:</a:t>
            </a:r>
          </a:p>
          <a:p>
            <a:pPr lvl="1"/>
            <a:r>
              <a:rPr lang="en-GB" dirty="0">
                <a:latin typeface="Calibri Light" panose="020F0302020204030204" pitchFamily="34" charset="0"/>
              </a:rPr>
              <a:t>20.9% prevalence among tested contacts</a:t>
            </a:r>
          </a:p>
          <a:p>
            <a:pPr lvl="1"/>
            <a:r>
              <a:rPr lang="en-GB" dirty="0">
                <a:latin typeface="Calibri Light" panose="020F0302020204030204" pitchFamily="34" charset="0"/>
              </a:rPr>
              <a:t>1 new diagnosis per 10 index cases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Calibri Light" panose="020F0302020204030204" pitchFamily="34" charset="0"/>
              </a:rPr>
              <a:t>But, wide variation, inconsistent definitions, lack of clarity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Calibri Light" panose="020F0302020204030204" pitchFamily="34" charset="0"/>
              </a:rPr>
              <a:t>Uncertainty re how to report contacts whose status already known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7544" y="6453336"/>
            <a:ext cx="79928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1. Rayment M et al. Sex </a:t>
            </a:r>
            <a:r>
              <a:rPr lang="en-GB" sz="1200" dirty="0" err="1"/>
              <a:t>Transm</a:t>
            </a:r>
            <a:r>
              <a:rPr lang="en-GB" sz="1200" dirty="0"/>
              <a:t> Infect 2016;0:1–6. doi:10.1136/sextrans-2015-052532   </a:t>
            </a:r>
          </a:p>
        </p:txBody>
      </p:sp>
      <p:pic>
        <p:nvPicPr>
          <p:cNvPr id="5" name="Picture 1" descr="cid:image001.png@01D0D5D3.4344EA3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691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“Added value” of PN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4422040"/>
              </p:ext>
            </p:extLst>
          </p:nvPr>
        </p:nvGraphicFramePr>
        <p:xfrm>
          <a:off x="457200" y="1600200"/>
          <a:ext cx="8229600" cy="3808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47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187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187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1871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1871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i="1" dirty="0">
                        <a:latin typeface="Calibri Light" panose="020F03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All index</a:t>
                      </a:r>
                      <a:r>
                        <a:rPr lang="en-GB" baseline="0" dirty="0">
                          <a:latin typeface="Calibri Light" panose="020F0302020204030204" pitchFamily="34" charset="0"/>
                        </a:rPr>
                        <a:t> cases</a:t>
                      </a:r>
                      <a:endParaRPr lang="en-GB" dirty="0">
                        <a:latin typeface="Calibri Light" panose="020F03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M MSM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M het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F het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8640">
                <a:tc>
                  <a:txBody>
                    <a:bodyPr/>
                    <a:lstStyle/>
                    <a:p>
                      <a:r>
                        <a:rPr lang="en-GB" b="1" i="1" dirty="0">
                          <a:latin typeface="Calibri Light" panose="020F0302020204030204" pitchFamily="34" charset="0"/>
                        </a:rPr>
                        <a:t>Total status unknown contactable </a:t>
                      </a:r>
                      <a:r>
                        <a:rPr lang="en-GB" b="1" i="0" dirty="0">
                          <a:latin typeface="Calibri Light" panose="020F0302020204030204" pitchFamily="34" charset="0"/>
                        </a:rPr>
                        <a:t>contacts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2046 (100%)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1376 (100%)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285 (100%)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284 (100%)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84664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Calibri Light" panose="020F0302020204030204" pitchFamily="34" charset="0"/>
                        </a:rPr>
                        <a:t>Tested,</a:t>
                      </a:r>
                      <a:r>
                        <a:rPr lang="en-GB" b="0" i="0" baseline="0" dirty="0">
                          <a:latin typeface="Calibri Light" panose="020F0302020204030204" pitchFamily="34" charset="0"/>
                        </a:rPr>
                        <a:t> verified by HCW</a:t>
                      </a:r>
                    </a:p>
                    <a:p>
                      <a:r>
                        <a:rPr lang="en-GB" b="0" i="0" baseline="0" dirty="0">
                          <a:latin typeface="Calibri Light" panose="020F0302020204030204" pitchFamily="34" charset="0"/>
                        </a:rPr>
                        <a:t>Tested, reported by index</a:t>
                      </a:r>
                    </a:p>
                    <a:p>
                      <a:r>
                        <a:rPr lang="en-GB" b="1" i="0" baseline="0" dirty="0">
                          <a:latin typeface="Calibri Light" panose="020F0302020204030204" pitchFamily="34" charset="0"/>
                        </a:rPr>
                        <a:t>Total tested</a:t>
                      </a:r>
                    </a:p>
                    <a:p>
                      <a:endParaRPr lang="en-GB" b="1" i="0" baseline="0" dirty="0">
                        <a:latin typeface="Calibri Light" panose="020F0302020204030204" pitchFamily="34" charset="0"/>
                      </a:endParaRPr>
                    </a:p>
                    <a:p>
                      <a:r>
                        <a:rPr lang="en-GB" b="0" i="0" baseline="0" dirty="0">
                          <a:latin typeface="Calibri Light" panose="020F0302020204030204" pitchFamily="34" charset="0"/>
                        </a:rPr>
                        <a:t>Tested per index case</a:t>
                      </a:r>
                      <a:r>
                        <a:rPr lang="en-GB" b="0" i="0" baseline="0" dirty="0" smtClean="0">
                          <a:latin typeface="Calibri Light" panose="020F0302020204030204" pitchFamily="34" charset="0"/>
                        </a:rPr>
                        <a:t>:</a:t>
                      </a:r>
                      <a:endParaRPr lang="en-GB" b="0" i="0" baseline="0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30.7%</a:t>
                      </a:r>
                    </a:p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17.5%</a:t>
                      </a:r>
                    </a:p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48.3%</a:t>
                      </a:r>
                    </a:p>
                    <a:p>
                      <a:pPr algn="ctr"/>
                      <a:endParaRPr lang="en-GB" b="0" dirty="0">
                        <a:latin typeface="Calibri Light" panose="020F0302020204030204" pitchFamily="34" charset="0"/>
                      </a:endParaRPr>
                    </a:p>
                    <a:p>
                      <a:pPr algn="ctr"/>
                      <a:r>
                        <a:rPr lang="en-GB" b="0" dirty="0" smtClean="0">
                          <a:latin typeface="Calibri Light" panose="020F0302020204030204" pitchFamily="34" charset="0"/>
                        </a:rPr>
                        <a:t>0.36</a:t>
                      </a:r>
                      <a:endParaRPr lang="en-GB" b="0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27.2%</a:t>
                      </a:r>
                    </a:p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18.2%</a:t>
                      </a:r>
                    </a:p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45.3%</a:t>
                      </a:r>
                    </a:p>
                    <a:p>
                      <a:pPr algn="ctr"/>
                      <a:endParaRPr lang="en-GB" b="1" dirty="0">
                        <a:latin typeface="Calibri Light" panose="020F0302020204030204" pitchFamily="34" charset="0"/>
                      </a:endParaRPr>
                    </a:p>
                    <a:p>
                      <a:pPr algn="ctr"/>
                      <a:r>
                        <a:rPr lang="en-GB" b="0" dirty="0" smtClean="0">
                          <a:latin typeface="Calibri Light" panose="020F0302020204030204" pitchFamily="34" charset="0"/>
                        </a:rPr>
                        <a:t>0.42</a:t>
                      </a:r>
                      <a:endParaRPr lang="en-GB" b="0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40.4%</a:t>
                      </a:r>
                    </a:p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16.8%</a:t>
                      </a:r>
                    </a:p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57.2%</a:t>
                      </a:r>
                    </a:p>
                    <a:p>
                      <a:pPr algn="ctr"/>
                      <a:endParaRPr lang="en-GB" b="1" dirty="0">
                        <a:latin typeface="Calibri Light" panose="020F0302020204030204" pitchFamily="34" charset="0"/>
                      </a:endParaRPr>
                    </a:p>
                    <a:p>
                      <a:pPr algn="ctr"/>
                      <a:r>
                        <a:rPr lang="en-GB" b="0" dirty="0" smtClean="0">
                          <a:latin typeface="Calibri Light" panose="020F0302020204030204" pitchFamily="34" charset="0"/>
                        </a:rPr>
                        <a:t>0.32</a:t>
                      </a:r>
                      <a:endParaRPr lang="en-GB" b="0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35.6%</a:t>
                      </a:r>
                    </a:p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15.7%</a:t>
                      </a:r>
                    </a:p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51.4%</a:t>
                      </a:r>
                    </a:p>
                    <a:p>
                      <a:pPr algn="ctr"/>
                      <a:endParaRPr lang="en-GB" b="1" dirty="0">
                        <a:latin typeface="Calibri Light" panose="020F0302020204030204" pitchFamily="34" charset="0"/>
                      </a:endParaRPr>
                    </a:p>
                    <a:p>
                      <a:pPr algn="ctr"/>
                      <a:r>
                        <a:rPr lang="en-GB" b="0" dirty="0" smtClean="0">
                          <a:latin typeface="Calibri Light" panose="020F0302020204030204" pitchFamily="34" charset="0"/>
                        </a:rPr>
                        <a:t>0.26</a:t>
                      </a:r>
                      <a:endParaRPr lang="en-GB" b="0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4664">
                <a:tc>
                  <a:txBody>
                    <a:bodyPr/>
                    <a:lstStyle/>
                    <a:p>
                      <a:pPr lvl="0"/>
                      <a:r>
                        <a:rPr lang="en-GB" b="0" i="0" dirty="0">
                          <a:latin typeface="Calibri Light" panose="020F0302020204030204" pitchFamily="34" charset="0"/>
                        </a:rPr>
                        <a:t>Notified </a:t>
                      </a:r>
                      <a:r>
                        <a:rPr lang="en-GB" b="0" i="0" baseline="0" dirty="0">
                          <a:latin typeface="Calibri Light" panose="020F0302020204030204" pitchFamily="34" charset="0"/>
                        </a:rPr>
                        <a:t>but not known to have been tested</a:t>
                      </a:r>
                      <a:endParaRPr lang="en-GB" b="0" i="0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31.6%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34.4%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24.2%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27.8%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0568">
                <a:tc>
                  <a:txBody>
                    <a:bodyPr/>
                    <a:lstStyle/>
                    <a:p>
                      <a:pPr lvl="0"/>
                      <a:r>
                        <a:rPr lang="en-GB" b="0" i="0" dirty="0">
                          <a:latin typeface="Calibri Light" panose="020F0302020204030204" pitchFamily="34" charset="0"/>
                        </a:rPr>
                        <a:t>Notified or tested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79.9%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79.8%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81.4%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79.2%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pic>
        <p:nvPicPr>
          <p:cNvPr id="4" name="Picture 1" descr="cid:image001.png@01D0D5D3.4344EA3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37899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Results of testing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4378791"/>
              </p:ext>
            </p:extLst>
          </p:nvPr>
        </p:nvGraphicFramePr>
        <p:xfrm>
          <a:off x="822655" y="1787786"/>
          <a:ext cx="7543799" cy="290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18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254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254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2548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254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i="1" dirty="0">
                        <a:latin typeface="Calibri Light" panose="020F0302020204030204" pitchFamily="34" charset="0"/>
                      </a:endParaRPr>
                    </a:p>
                  </a:txBody>
                  <a:tcPr marL="83820" marR="8382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All index</a:t>
                      </a:r>
                      <a:r>
                        <a:rPr lang="en-GB" baseline="0" dirty="0">
                          <a:latin typeface="Calibri Light" panose="020F0302020204030204" pitchFamily="34" charset="0"/>
                        </a:rPr>
                        <a:t> cases</a:t>
                      </a:r>
                      <a:endParaRPr lang="en-GB" dirty="0">
                        <a:latin typeface="Calibri Light" panose="020F0302020204030204" pitchFamily="34" charset="0"/>
                      </a:endParaRPr>
                    </a:p>
                  </a:txBody>
                  <a:tcPr marL="83820" marR="8382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M MSM</a:t>
                      </a:r>
                    </a:p>
                  </a:txBody>
                  <a:tcPr marL="83820" marR="8382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M het</a:t>
                      </a:r>
                    </a:p>
                  </a:txBody>
                  <a:tcPr marL="83820" marR="8382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F het</a:t>
                      </a:r>
                    </a:p>
                  </a:txBody>
                  <a:tcPr marL="83820" marR="8382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8640">
                <a:tc>
                  <a:txBody>
                    <a:bodyPr/>
                    <a:lstStyle/>
                    <a:p>
                      <a:r>
                        <a:rPr lang="en-GB" b="1" i="1" dirty="0">
                          <a:latin typeface="Calibri Light" panose="020F0302020204030204" pitchFamily="34" charset="0"/>
                        </a:rPr>
                        <a:t>Total status unknown contactable </a:t>
                      </a:r>
                      <a:r>
                        <a:rPr lang="en-GB" b="1" i="0" dirty="0">
                          <a:latin typeface="Calibri Light" panose="020F0302020204030204" pitchFamily="34" charset="0"/>
                        </a:rPr>
                        <a:t>contacts who were tested (verified</a:t>
                      </a:r>
                      <a:r>
                        <a:rPr lang="en-GB" b="1" i="0" baseline="0" dirty="0">
                          <a:latin typeface="Calibri Light" panose="020F0302020204030204" pitchFamily="34" charset="0"/>
                        </a:rPr>
                        <a:t> or reported)</a:t>
                      </a:r>
                      <a:endParaRPr lang="en-GB" b="1" i="0" dirty="0">
                        <a:latin typeface="Calibri Light" panose="020F0302020204030204" pitchFamily="34" charset="0"/>
                      </a:endParaRP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988</a:t>
                      </a:r>
                    </a:p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(100%)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624</a:t>
                      </a:r>
                    </a:p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 (100%)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163</a:t>
                      </a:r>
                    </a:p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(100%)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146</a:t>
                      </a:r>
                    </a:p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(100%)</a:t>
                      </a:r>
                    </a:p>
                  </a:txBody>
                  <a:tcPr marL="83820" marR="8382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84664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Calibri Light" panose="020F0302020204030204" pitchFamily="34" charset="0"/>
                        </a:rPr>
                        <a:t>Tested</a:t>
                      </a:r>
                      <a:r>
                        <a:rPr lang="en-GB" b="0" i="0" baseline="0" dirty="0">
                          <a:latin typeface="Calibri Light" panose="020F0302020204030204" pitchFamily="34" charset="0"/>
                        </a:rPr>
                        <a:t> positive</a:t>
                      </a:r>
                    </a:p>
                    <a:p>
                      <a:r>
                        <a:rPr lang="en-GB" b="0" i="0" baseline="0" dirty="0">
                          <a:latin typeface="Calibri Light" panose="020F0302020204030204" pitchFamily="34" charset="0"/>
                        </a:rPr>
                        <a:t>Tested negative</a:t>
                      </a:r>
                    </a:p>
                    <a:p>
                      <a:r>
                        <a:rPr lang="en-GB" b="0" i="0" baseline="0" dirty="0">
                          <a:latin typeface="Calibri Light" panose="020F0302020204030204" pitchFamily="34" charset="0"/>
                        </a:rPr>
                        <a:t>Tested, but result not reported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18.2%</a:t>
                      </a:r>
                    </a:p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63.0%</a:t>
                      </a:r>
                    </a:p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18.8%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14.9%</a:t>
                      </a:r>
                    </a:p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63.8%</a:t>
                      </a:r>
                    </a:p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21.3%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22.7%</a:t>
                      </a:r>
                    </a:p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62.0%</a:t>
                      </a:r>
                    </a:p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15.3%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28.8%</a:t>
                      </a:r>
                    </a:p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57.5%</a:t>
                      </a:r>
                    </a:p>
                    <a:p>
                      <a:pPr algn="ctr"/>
                      <a:r>
                        <a:rPr lang="en-GB" b="0" dirty="0">
                          <a:latin typeface="Calibri Light" panose="020F0302020204030204" pitchFamily="34" charset="0"/>
                        </a:rPr>
                        <a:t>13.7%</a:t>
                      </a:r>
                    </a:p>
                  </a:txBody>
                  <a:tcPr marL="83820" marR="8382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i="0" baseline="0" dirty="0">
                          <a:latin typeface="Calibri Light" panose="020F0302020204030204" pitchFamily="34" charset="0"/>
                        </a:rPr>
                        <a:t>New positive tests per index case</a:t>
                      </a:r>
                      <a:endParaRPr lang="en-GB" b="1" i="0" dirty="0">
                        <a:latin typeface="Calibri Light" panose="020F0302020204030204" pitchFamily="34" charset="0"/>
                      </a:endParaRP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0.066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0.063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0.071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alibri Light" panose="020F0302020204030204" pitchFamily="34" charset="0"/>
                        </a:rPr>
                        <a:t>0.076</a:t>
                      </a:r>
                    </a:p>
                  </a:txBody>
                  <a:tcPr marL="83820" marR="8382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BF54908-2DE7-4E7F-B054-E074F2D81A61}"/>
              </a:ext>
            </a:extLst>
          </p:cNvPr>
          <p:cNvSpPr txBox="1"/>
          <p:nvPr/>
        </p:nvSpPr>
        <p:spPr>
          <a:xfrm>
            <a:off x="800100" y="4696706"/>
            <a:ext cx="754379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libri Light" panose="020F0302020204030204" pitchFamily="34" charset="0"/>
              </a:rPr>
              <a:t>Number of new positive cases per index is quite low however one or more positive or deceased contacts were already known or identified via PN for: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 Light" panose="020F0302020204030204" pitchFamily="34" charset="0"/>
              </a:rPr>
              <a:t>29.0% of all index cases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 Light" panose="020F0302020204030204" pitchFamily="34" charset="0"/>
              </a:rPr>
              <a:t>28.9% of M MSM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 Light" panose="020F0302020204030204" pitchFamily="34" charset="0"/>
              </a:rPr>
              <a:t>28.8% of M heterosexuals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 Light" panose="020F0302020204030204" pitchFamily="34" charset="0"/>
              </a:rPr>
              <a:t>33.5% of F heterosexuals</a:t>
            </a:r>
          </a:p>
          <a:p>
            <a:r>
              <a:rPr lang="en-GB" dirty="0"/>
              <a:t> </a:t>
            </a:r>
          </a:p>
        </p:txBody>
      </p:sp>
      <p:pic>
        <p:nvPicPr>
          <p:cNvPr id="5" name="Picture 1" descr="cid:image001.png@01D0D5D3.4344EA3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2434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Process 2"/>
          <p:cNvSpPr/>
          <p:nvPr/>
        </p:nvSpPr>
        <p:spPr>
          <a:xfrm>
            <a:off x="948190" y="1357213"/>
            <a:ext cx="1620000" cy="448537"/>
          </a:xfrm>
          <a:prstGeom prst="flowChartProcess">
            <a:avLst/>
          </a:prstGeom>
          <a:solidFill>
            <a:srgbClr val="1F497D">
              <a:lumMod val="20000"/>
              <a:lumOff val="80000"/>
            </a:srgbClr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2755 Index </a:t>
            </a: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cases</a:t>
            </a:r>
          </a:p>
        </p:txBody>
      </p:sp>
      <p:sp>
        <p:nvSpPr>
          <p:cNvPr id="4" name="Flowchart: Process 3"/>
          <p:cNvSpPr/>
          <p:nvPr/>
        </p:nvSpPr>
        <p:spPr>
          <a:xfrm>
            <a:off x="948190" y="2143026"/>
            <a:ext cx="1620000" cy="720000"/>
          </a:xfrm>
          <a:prstGeom prst="flowChartProcess">
            <a:avLst/>
          </a:prstGeom>
          <a:solidFill>
            <a:srgbClr val="1F497D">
              <a:lumMod val="20000"/>
              <a:lumOff val="80000"/>
            </a:srgbClr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en-GB" sz="1400" b="1" kern="0" dirty="0">
                <a:solidFill>
                  <a:sysClr val="windowText" lastClr="000000"/>
                </a:solidFill>
              </a:rPr>
              <a:t>All contacts:</a:t>
            </a:r>
          </a:p>
          <a:p>
            <a:pPr lvl="0" algn="ctr" defTabSz="914400">
              <a:defRPr/>
            </a:pPr>
            <a:r>
              <a:rPr lang="en-GB" sz="1400" b="1" kern="0" dirty="0">
                <a:solidFill>
                  <a:sysClr val="windowText" lastClr="000000"/>
                </a:solidFill>
              </a:rPr>
              <a:t> ??</a:t>
            </a:r>
          </a:p>
        </p:txBody>
      </p:sp>
      <p:sp>
        <p:nvSpPr>
          <p:cNvPr id="5" name="Flowchart: Process 4"/>
          <p:cNvSpPr/>
          <p:nvPr/>
        </p:nvSpPr>
        <p:spPr>
          <a:xfrm>
            <a:off x="3026228" y="2143026"/>
            <a:ext cx="2787650" cy="725487"/>
          </a:xfrm>
          <a:prstGeom prst="flowChartProcess">
            <a:avLst/>
          </a:prstGeom>
          <a:solidFill>
            <a:srgbClr val="1F497D">
              <a:lumMod val="20000"/>
              <a:lumOff val="80000"/>
            </a:srgbClr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en-GB" sz="1400" b="1" kern="0" dirty="0">
                <a:solidFill>
                  <a:sysClr val="windowText" lastClr="000000"/>
                </a:solidFill>
              </a:rPr>
              <a:t>Status unknown, </a:t>
            </a:r>
            <a:r>
              <a:rPr lang="en-GB" sz="1400" b="1" kern="0" dirty="0" err="1">
                <a:solidFill>
                  <a:sysClr val="windowText" lastClr="000000"/>
                </a:solidFill>
              </a:rPr>
              <a:t>uncontactable</a:t>
            </a:r>
            <a:r>
              <a:rPr lang="en-GB" sz="1400" b="1" kern="0" dirty="0">
                <a:solidFill>
                  <a:sysClr val="windowText" lastClr="000000"/>
                </a:solidFill>
              </a:rPr>
              <a:t> (no action possible): ?7382</a:t>
            </a:r>
          </a:p>
        </p:txBody>
      </p:sp>
      <p:sp>
        <p:nvSpPr>
          <p:cNvPr id="6" name="Flowchart: Process 5"/>
          <p:cNvSpPr/>
          <p:nvPr/>
        </p:nvSpPr>
        <p:spPr>
          <a:xfrm>
            <a:off x="1234312" y="3420963"/>
            <a:ext cx="1804634" cy="725488"/>
          </a:xfrm>
          <a:prstGeom prst="flowChartProcess">
            <a:avLst/>
          </a:prstGeom>
          <a:solidFill>
            <a:srgbClr val="92D05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>
              <a:defRPr/>
            </a:pPr>
            <a:r>
              <a:rPr lang="en-GB" sz="1400" b="1" kern="0" dirty="0">
                <a:solidFill>
                  <a:sysClr val="windowText" lastClr="000000"/>
                </a:solidFill>
              </a:rPr>
              <a:t>Status known </a:t>
            </a:r>
            <a:r>
              <a:rPr lang="en-GB" sz="1400" b="1" kern="0" dirty="0" smtClean="0">
                <a:solidFill>
                  <a:sysClr val="windowText" lastClr="000000"/>
                </a:solidFill>
              </a:rPr>
              <a:t>                  (</a:t>
            </a:r>
            <a:r>
              <a:rPr lang="en-GB" sz="1400" b="1" kern="0" dirty="0">
                <a:solidFill>
                  <a:sysClr val="windowText" lastClr="000000"/>
                </a:solidFill>
              </a:rPr>
              <a:t>no action necessary): </a:t>
            </a:r>
            <a:r>
              <a:rPr lang="en-GB" sz="1400" b="1" kern="0" dirty="0" smtClean="0">
                <a:solidFill>
                  <a:sysClr val="windowText" lastClr="000000"/>
                </a:solidFill>
              </a:rPr>
              <a:t>1848</a:t>
            </a:r>
            <a:r>
              <a:rPr kumimoji="0" lang="en-GB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lowchart: Process 6"/>
          <p:cNvSpPr/>
          <p:nvPr/>
        </p:nvSpPr>
        <p:spPr>
          <a:xfrm>
            <a:off x="3933078" y="3420963"/>
            <a:ext cx="1804634" cy="725488"/>
          </a:xfrm>
          <a:prstGeom prst="flowChartProcess">
            <a:avLst/>
          </a:prstGeom>
          <a:solidFill>
            <a:srgbClr val="1F497D">
              <a:lumMod val="20000"/>
              <a:lumOff val="80000"/>
            </a:srgbClr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en-GB" sz="1400" b="1" kern="0" dirty="0">
                <a:solidFill>
                  <a:sysClr val="windowText" lastClr="000000"/>
                </a:solidFill>
              </a:rPr>
              <a:t>Status unknown, contactable: 2046</a:t>
            </a:r>
          </a:p>
        </p:txBody>
      </p:sp>
      <p:sp>
        <p:nvSpPr>
          <p:cNvPr id="8" name="Flowchart: Process 7"/>
          <p:cNvSpPr/>
          <p:nvPr/>
        </p:nvSpPr>
        <p:spPr>
          <a:xfrm>
            <a:off x="945016" y="4516338"/>
            <a:ext cx="1011237" cy="396875"/>
          </a:xfrm>
          <a:prstGeom prst="flowChartProcess">
            <a:avLst/>
          </a:prstGeom>
          <a:solidFill>
            <a:srgbClr val="92D05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en-GB" sz="1400" b="1" kern="0" dirty="0">
                <a:solidFill>
                  <a:sysClr val="windowText" lastClr="000000"/>
                </a:solidFill>
              </a:rPr>
              <a:t>Positive: 845</a:t>
            </a:r>
          </a:p>
        </p:txBody>
      </p:sp>
      <p:sp>
        <p:nvSpPr>
          <p:cNvPr id="9" name="Flowchart: Process 8"/>
          <p:cNvSpPr/>
          <p:nvPr/>
        </p:nvSpPr>
        <p:spPr>
          <a:xfrm>
            <a:off x="951366" y="5089426"/>
            <a:ext cx="1011237" cy="396875"/>
          </a:xfrm>
          <a:prstGeom prst="flowChartProcess">
            <a:avLst/>
          </a:prstGeom>
          <a:solidFill>
            <a:srgbClr val="92D05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en-GB" sz="1400" b="1" kern="0" dirty="0">
                <a:solidFill>
                  <a:sysClr val="windowText" lastClr="000000"/>
                </a:solidFill>
              </a:rPr>
              <a:t>Negative: 933</a:t>
            </a:r>
          </a:p>
        </p:txBody>
      </p:sp>
      <p:sp>
        <p:nvSpPr>
          <p:cNvPr id="10" name="Flowchart: Process 9"/>
          <p:cNvSpPr/>
          <p:nvPr/>
        </p:nvSpPr>
        <p:spPr>
          <a:xfrm>
            <a:off x="951366" y="5611713"/>
            <a:ext cx="1011237" cy="396875"/>
          </a:xfrm>
          <a:prstGeom prst="flowChartProcess">
            <a:avLst/>
          </a:prstGeom>
          <a:solidFill>
            <a:srgbClr val="92D05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en-GB" sz="1400" b="1" kern="0" dirty="0">
                <a:solidFill>
                  <a:sysClr val="windowText" lastClr="000000"/>
                </a:solidFill>
              </a:rPr>
              <a:t>Deceased:</a:t>
            </a:r>
          </a:p>
          <a:p>
            <a:pPr lvl="0" algn="ctr" defTabSz="914400">
              <a:defRPr/>
            </a:pPr>
            <a:r>
              <a:rPr lang="en-GB" sz="1400" b="1" kern="0" dirty="0">
                <a:solidFill>
                  <a:sysClr val="windowText" lastClr="000000"/>
                </a:solidFill>
              </a:rPr>
              <a:t>70</a:t>
            </a:r>
          </a:p>
        </p:txBody>
      </p:sp>
      <p:sp>
        <p:nvSpPr>
          <p:cNvPr id="11" name="Flowchart: Process 10"/>
          <p:cNvSpPr/>
          <p:nvPr/>
        </p:nvSpPr>
        <p:spPr>
          <a:xfrm>
            <a:off x="2710703" y="4516338"/>
            <a:ext cx="964847" cy="1504950"/>
          </a:xfrm>
          <a:prstGeom prst="flowChartProcess">
            <a:avLst/>
          </a:prstGeom>
          <a:solidFill>
            <a:srgbClr val="92D05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en-GB" sz="1400" b="1" kern="0" dirty="0">
                <a:solidFill>
                  <a:sysClr val="windowText" lastClr="000000"/>
                </a:solidFill>
              </a:rPr>
              <a:t>Tested, verified by HCW:</a:t>
            </a:r>
          </a:p>
          <a:p>
            <a:pPr lvl="0" algn="ctr" defTabSz="914400">
              <a:defRPr/>
            </a:pPr>
            <a:r>
              <a:rPr lang="en-GB" sz="1400" b="1" kern="0" dirty="0">
                <a:solidFill>
                  <a:sysClr val="windowText" lastClr="000000"/>
                </a:solidFill>
              </a:rPr>
              <a:t>629</a:t>
            </a:r>
          </a:p>
        </p:txBody>
      </p:sp>
      <p:sp>
        <p:nvSpPr>
          <p:cNvPr id="12" name="Flowchart: Process 11"/>
          <p:cNvSpPr/>
          <p:nvPr/>
        </p:nvSpPr>
        <p:spPr>
          <a:xfrm>
            <a:off x="3933078" y="4516338"/>
            <a:ext cx="964848" cy="1504950"/>
          </a:xfrm>
          <a:prstGeom prst="flowChartProcess">
            <a:avLst/>
          </a:prstGeom>
          <a:solidFill>
            <a:srgbClr val="FFC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en-GB" sz="1400" b="1" kern="0" dirty="0">
                <a:solidFill>
                  <a:sysClr val="windowText" lastClr="000000"/>
                </a:solidFill>
              </a:rPr>
              <a:t>Tested, reported by index case:</a:t>
            </a:r>
          </a:p>
          <a:p>
            <a:pPr lvl="0" algn="ctr" defTabSz="914400">
              <a:defRPr/>
            </a:pPr>
            <a:r>
              <a:rPr lang="en-GB" sz="1400" b="1" kern="0" dirty="0">
                <a:solidFill>
                  <a:sysClr val="windowText" lastClr="000000"/>
                </a:solidFill>
              </a:rPr>
              <a:t>359</a:t>
            </a:r>
          </a:p>
        </p:txBody>
      </p:sp>
      <p:sp>
        <p:nvSpPr>
          <p:cNvPr id="13" name="Flowchart: Process 12"/>
          <p:cNvSpPr/>
          <p:nvPr/>
        </p:nvSpPr>
        <p:spPr>
          <a:xfrm>
            <a:off x="5155453" y="4516338"/>
            <a:ext cx="964847" cy="1504950"/>
          </a:xfrm>
          <a:prstGeom prst="flowChartProcess">
            <a:avLst/>
          </a:prstGeom>
          <a:solidFill>
            <a:srgbClr val="C0504D">
              <a:lumMod val="40000"/>
              <a:lumOff val="60000"/>
            </a:srgbClr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en-GB" sz="1400" b="1" kern="0" dirty="0">
                <a:solidFill>
                  <a:sysClr val="windowText" lastClr="000000"/>
                </a:solidFill>
              </a:rPr>
              <a:t>Notified, unknown if tested:</a:t>
            </a:r>
          </a:p>
          <a:p>
            <a:pPr lvl="0" algn="ctr" defTabSz="914400">
              <a:defRPr/>
            </a:pPr>
            <a:r>
              <a:rPr lang="en-GB" sz="1400" b="1" kern="0" dirty="0">
                <a:solidFill>
                  <a:sysClr val="windowText" lastClr="000000"/>
                </a:solidFill>
              </a:rPr>
              <a:t>647</a:t>
            </a:r>
          </a:p>
        </p:txBody>
      </p:sp>
      <p:sp>
        <p:nvSpPr>
          <p:cNvPr id="14" name="Flowchart: Process 13"/>
          <p:cNvSpPr/>
          <p:nvPr/>
        </p:nvSpPr>
        <p:spPr>
          <a:xfrm>
            <a:off x="6384178" y="4516338"/>
            <a:ext cx="964847" cy="1504950"/>
          </a:xfrm>
          <a:prstGeom prst="flowChartProcess">
            <a:avLst/>
          </a:prstGeom>
          <a:solidFill>
            <a:srgbClr val="C0504D">
              <a:lumMod val="40000"/>
              <a:lumOff val="60000"/>
            </a:srgbClr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en-GB" sz="1400" b="1" kern="0" dirty="0">
                <a:solidFill>
                  <a:sysClr val="windowText" lastClr="000000"/>
                </a:solidFill>
              </a:rPr>
              <a:t>Not</a:t>
            </a:r>
          </a:p>
          <a:p>
            <a:pPr lvl="0" algn="ctr" defTabSz="914400">
              <a:defRPr/>
            </a:pPr>
            <a:r>
              <a:rPr lang="en-GB" sz="1400" b="1" kern="0" dirty="0">
                <a:solidFill>
                  <a:sysClr val="windowText" lastClr="000000"/>
                </a:solidFill>
              </a:rPr>
              <a:t>notified:</a:t>
            </a:r>
          </a:p>
          <a:p>
            <a:pPr lvl="0" algn="ctr" defTabSz="914400">
              <a:defRPr/>
            </a:pPr>
            <a:r>
              <a:rPr lang="en-GB" sz="1400" b="1" kern="0" dirty="0">
                <a:solidFill>
                  <a:sysClr val="windowText" lastClr="000000"/>
                </a:solidFill>
              </a:rPr>
              <a:t>411</a:t>
            </a:r>
          </a:p>
        </p:txBody>
      </p:sp>
      <p:cxnSp>
        <p:nvCxnSpPr>
          <p:cNvPr id="15" name="Elbow Connector 29"/>
          <p:cNvCxnSpPr>
            <a:stCxn id="3" idx="2"/>
            <a:endCxn id="4" idx="0"/>
          </p:cNvCxnSpPr>
          <p:nvPr/>
        </p:nvCxnSpPr>
        <p:spPr>
          <a:xfrm>
            <a:off x="1758190" y="1805750"/>
            <a:ext cx="0" cy="337276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16" name="Straight Connector 15"/>
          <p:cNvCxnSpPr>
            <a:stCxn id="5" idx="1"/>
            <a:endCxn id="4" idx="3"/>
          </p:cNvCxnSpPr>
          <p:nvPr/>
        </p:nvCxnSpPr>
        <p:spPr>
          <a:xfrm flipH="1" flipV="1">
            <a:off x="2568190" y="2503026"/>
            <a:ext cx="458038" cy="2744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17" name="Elbow Connector 16"/>
          <p:cNvCxnSpPr>
            <a:stCxn id="4" idx="2"/>
            <a:endCxn id="6" idx="0"/>
          </p:cNvCxnSpPr>
          <p:nvPr/>
        </p:nvCxnSpPr>
        <p:spPr>
          <a:xfrm rot="16200000" flipH="1">
            <a:off x="1668441" y="2952774"/>
            <a:ext cx="557937" cy="378439"/>
          </a:xfrm>
          <a:prstGeom prst="bentConnector3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18" name="Elbow Connector 17"/>
          <p:cNvCxnSpPr>
            <a:stCxn id="4" idx="2"/>
            <a:endCxn id="7" idx="0"/>
          </p:cNvCxnSpPr>
          <p:nvPr/>
        </p:nvCxnSpPr>
        <p:spPr>
          <a:xfrm rot="16200000" flipH="1">
            <a:off x="3017824" y="1603391"/>
            <a:ext cx="557937" cy="3077205"/>
          </a:xfrm>
          <a:prstGeom prst="bentConnector3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19" name="Elbow Connector 18"/>
          <p:cNvCxnSpPr>
            <a:stCxn id="6" idx="2"/>
            <a:endCxn id="8" idx="3"/>
          </p:cNvCxnSpPr>
          <p:nvPr/>
        </p:nvCxnSpPr>
        <p:spPr>
          <a:xfrm rot="5400000">
            <a:off x="1762126" y="4340579"/>
            <a:ext cx="568325" cy="180071"/>
          </a:xfrm>
          <a:prstGeom prst="bent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20" name="Elbow Connector 19"/>
          <p:cNvCxnSpPr>
            <a:stCxn id="6" idx="2"/>
            <a:endCxn id="9" idx="3"/>
          </p:cNvCxnSpPr>
          <p:nvPr/>
        </p:nvCxnSpPr>
        <p:spPr>
          <a:xfrm rot="5400000">
            <a:off x="1478758" y="4630297"/>
            <a:ext cx="1141413" cy="173721"/>
          </a:xfrm>
          <a:prstGeom prst="bent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21" name="Elbow Connector 20"/>
          <p:cNvCxnSpPr>
            <a:stCxn id="6" idx="2"/>
            <a:endCxn id="10" idx="3"/>
          </p:cNvCxnSpPr>
          <p:nvPr/>
        </p:nvCxnSpPr>
        <p:spPr>
          <a:xfrm rot="5400000">
            <a:off x="1217614" y="4891441"/>
            <a:ext cx="1663701" cy="173721"/>
          </a:xfrm>
          <a:prstGeom prst="bent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22" name="Elbow Connector 21"/>
          <p:cNvCxnSpPr>
            <a:stCxn id="7" idx="2"/>
            <a:endCxn id="11" idx="0"/>
          </p:cNvCxnSpPr>
          <p:nvPr/>
        </p:nvCxnSpPr>
        <p:spPr>
          <a:xfrm rot="5400000">
            <a:off x="3829470" y="3510107"/>
            <a:ext cx="369887" cy="1642575"/>
          </a:xfrm>
          <a:prstGeom prst="bentConnector3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23" name="Elbow Connector 22"/>
          <p:cNvCxnSpPr>
            <a:stCxn id="7" idx="2"/>
            <a:endCxn id="12" idx="0"/>
          </p:cNvCxnSpPr>
          <p:nvPr/>
        </p:nvCxnSpPr>
        <p:spPr>
          <a:xfrm rot="5400000">
            <a:off x="4440657" y="4121295"/>
            <a:ext cx="369887" cy="420200"/>
          </a:xfrm>
          <a:prstGeom prst="bentConnector3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24" name="Elbow Connector 23"/>
          <p:cNvCxnSpPr>
            <a:stCxn id="7" idx="2"/>
            <a:endCxn id="13" idx="0"/>
          </p:cNvCxnSpPr>
          <p:nvPr/>
        </p:nvCxnSpPr>
        <p:spPr>
          <a:xfrm rot="16200000" flipH="1">
            <a:off x="5051844" y="3930307"/>
            <a:ext cx="369887" cy="802175"/>
          </a:xfrm>
          <a:prstGeom prst="bentConnector3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25" name="Elbow Connector 24"/>
          <p:cNvCxnSpPr>
            <a:stCxn id="7" idx="2"/>
            <a:endCxn id="14" idx="0"/>
          </p:cNvCxnSpPr>
          <p:nvPr/>
        </p:nvCxnSpPr>
        <p:spPr>
          <a:xfrm rot="16200000" flipH="1">
            <a:off x="5666206" y="3315945"/>
            <a:ext cx="369887" cy="2030900"/>
          </a:xfrm>
          <a:prstGeom prst="bentConnector3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Summary of outcomes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2823854" y="1379501"/>
            <a:ext cx="2814021" cy="338554"/>
            <a:chOff x="3486171" y="1379501"/>
            <a:chExt cx="3030044" cy="338554"/>
          </a:xfrm>
        </p:grpSpPr>
        <p:cxnSp>
          <p:nvCxnSpPr>
            <p:cNvPr id="29" name="Straight Arrow Connector 28"/>
            <p:cNvCxnSpPr/>
            <p:nvPr/>
          </p:nvCxnSpPr>
          <p:spPr>
            <a:xfrm flipH="1">
              <a:off x="3486171" y="1564167"/>
              <a:ext cx="18938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3707904" y="1379501"/>
              <a:ext cx="280831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alibri Light" panose="020F0302020204030204" pitchFamily="34" charset="0"/>
                </a:rPr>
                <a:t>Denominator for outcome 1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120300" y="3614430"/>
            <a:ext cx="2814021" cy="338554"/>
            <a:chOff x="3486171" y="1379501"/>
            <a:chExt cx="3030044" cy="338554"/>
          </a:xfrm>
        </p:grpSpPr>
        <p:cxnSp>
          <p:nvCxnSpPr>
            <p:cNvPr id="39" name="Straight Arrow Connector 38"/>
            <p:cNvCxnSpPr/>
            <p:nvPr/>
          </p:nvCxnSpPr>
          <p:spPr>
            <a:xfrm flipH="1">
              <a:off x="3486171" y="1564167"/>
              <a:ext cx="18938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3707904" y="1379501"/>
              <a:ext cx="280831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alibri Light" panose="020F0302020204030204" pitchFamily="34" charset="0"/>
                </a:rPr>
                <a:t>Denominator for outcome 2</a:t>
              </a:r>
            </a:p>
          </p:txBody>
        </p:sp>
      </p:grpSp>
      <p:sp>
        <p:nvSpPr>
          <p:cNvPr id="41" name="Left Bracket 40"/>
          <p:cNvSpPr/>
          <p:nvPr/>
        </p:nvSpPr>
        <p:spPr>
          <a:xfrm rot="16200000">
            <a:off x="2628939" y="3967769"/>
            <a:ext cx="537617" cy="4212601"/>
          </a:xfrm>
          <a:prstGeom prst="leftBracket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TextBox 41"/>
          <p:cNvSpPr txBox="1"/>
          <p:nvPr/>
        </p:nvSpPr>
        <p:spPr>
          <a:xfrm>
            <a:off x="791447" y="6054848"/>
            <a:ext cx="4212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PN outcome successful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193126" y="3573016"/>
            <a:ext cx="5867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+</a:t>
            </a:r>
          </a:p>
        </p:txBody>
      </p:sp>
      <p:pic>
        <p:nvPicPr>
          <p:cNvPr id="36" name="Picture 1" descr="cid:image001.png@01D0D5D3.4344EA3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1618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41" grpId="0" animBg="1"/>
      <p:bldP spid="4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Calibri Light" panose="020F0302020204030204" pitchFamily="34" charset="0"/>
              </a:rPr>
              <a:t>Comparison of 2013 and 2018 audits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180993"/>
              </p:ext>
            </p:extLst>
          </p:nvPr>
        </p:nvGraphicFramePr>
        <p:xfrm>
          <a:off x="764096" y="1607677"/>
          <a:ext cx="7624328" cy="413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40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latin typeface="Calibri Light" panose="020F0302020204030204" pitchFamily="34" charset="0"/>
                      </a:endParaRP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Standard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2013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2018</a:t>
                      </a:r>
                    </a:p>
                  </a:txBody>
                  <a:tcPr marL="83820" marR="8382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GB" dirty="0">
                          <a:latin typeface="Calibri Light" panose="020F0302020204030204" pitchFamily="34" charset="0"/>
                        </a:rPr>
                        <a:t>Status known contacts per index case</a:t>
                      </a:r>
                    </a:p>
                    <a:p>
                      <a:pPr lvl="0"/>
                      <a:r>
                        <a:rPr lang="en-GB" dirty="0">
                          <a:latin typeface="Calibri Light" panose="020F0302020204030204" pitchFamily="34" charset="0"/>
                        </a:rPr>
                        <a:t>Status</a:t>
                      </a:r>
                      <a:r>
                        <a:rPr lang="en-GB" baseline="0" dirty="0">
                          <a:latin typeface="Calibri Light" panose="020F0302020204030204" pitchFamily="34" charset="0"/>
                        </a:rPr>
                        <a:t> unknown contactable contacts per index case</a:t>
                      </a:r>
                      <a:endParaRPr lang="en-GB" dirty="0">
                        <a:latin typeface="Calibri Light" panose="020F0302020204030204" pitchFamily="34" charset="0"/>
                      </a:endParaRP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libri Light" panose="020F0302020204030204" pitchFamily="34" charset="0"/>
                      </a:endParaRP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~</a:t>
                      </a:r>
                      <a:r>
                        <a:rPr lang="en-GB" i="1" dirty="0">
                          <a:latin typeface="Calibri Light" panose="020F0302020204030204" pitchFamily="34" charset="0"/>
                        </a:rPr>
                        <a:t>0.18</a:t>
                      </a:r>
                    </a:p>
                    <a:p>
                      <a:pPr algn="ctr"/>
                      <a:r>
                        <a:rPr lang="en-GB" i="1" dirty="0">
                          <a:latin typeface="Calibri Light" panose="020F0302020204030204" pitchFamily="34" charset="0"/>
                        </a:rPr>
                        <a:t>~0.88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0.67</a:t>
                      </a:r>
                    </a:p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0.74</a:t>
                      </a:r>
                    </a:p>
                  </a:txBody>
                  <a:tcPr marL="83820" marR="8382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 Light" panose="020F0302020204030204" pitchFamily="34" charset="0"/>
                        </a:rPr>
                        <a:t>Outcome 1: Contacts tested per index case </a:t>
                      </a:r>
                    </a:p>
                    <a:p>
                      <a:pPr lvl="1"/>
                      <a:r>
                        <a:rPr lang="en-GB" dirty="0">
                          <a:latin typeface="Calibri Light" panose="020F0302020204030204" pitchFamily="34" charset="0"/>
                        </a:rPr>
                        <a:t>Verified</a:t>
                      </a:r>
                    </a:p>
                    <a:p>
                      <a:pPr lvl="1"/>
                      <a:r>
                        <a:rPr lang="en-GB" dirty="0">
                          <a:latin typeface="Calibri Light" panose="020F0302020204030204" pitchFamily="34" charset="0"/>
                        </a:rPr>
                        <a:t>Reported or verified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libri Light" panose="020F0302020204030204" pitchFamily="34" charset="0"/>
                      </a:endParaRPr>
                    </a:p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0.6</a:t>
                      </a:r>
                    </a:p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0.8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libri Light" panose="020F0302020204030204" pitchFamily="34" charset="0"/>
                      </a:endParaRPr>
                    </a:p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0.45</a:t>
                      </a:r>
                    </a:p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0.64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libri Light" panose="020F0302020204030204" pitchFamily="34" charset="0"/>
                      </a:endParaRPr>
                    </a:p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0.90</a:t>
                      </a:r>
                    </a:p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1.03</a:t>
                      </a:r>
                    </a:p>
                  </a:txBody>
                  <a:tcPr marL="83820" marR="8382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 Light" panose="020F0302020204030204" pitchFamily="34" charset="0"/>
                        </a:rPr>
                        <a:t>Outcome 2: Proportion of contactable contacts tested </a:t>
                      </a:r>
                    </a:p>
                    <a:p>
                      <a:pPr lvl="1"/>
                      <a:r>
                        <a:rPr lang="en-GB" dirty="0">
                          <a:latin typeface="Calibri Light" panose="020F0302020204030204" pitchFamily="34" charset="0"/>
                        </a:rPr>
                        <a:t>Verified</a:t>
                      </a:r>
                    </a:p>
                    <a:p>
                      <a:pPr lvl="1"/>
                      <a:r>
                        <a:rPr lang="en-GB" dirty="0">
                          <a:latin typeface="Calibri Light" panose="020F0302020204030204" pitchFamily="34" charset="0"/>
                        </a:rPr>
                        <a:t>Reported or verified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libri Light" panose="020F0302020204030204" pitchFamily="34" charset="0"/>
                      </a:endParaRPr>
                    </a:p>
                    <a:p>
                      <a:pPr algn="ctr"/>
                      <a:endParaRPr lang="en-GB" dirty="0">
                        <a:latin typeface="Calibri Light" panose="020F0302020204030204" pitchFamily="34" charset="0"/>
                      </a:endParaRPr>
                    </a:p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65%</a:t>
                      </a:r>
                    </a:p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85%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endParaRPr lang="en-GB" i="1" dirty="0">
                        <a:latin typeface="Calibri Light" panose="020F0302020204030204" pitchFamily="34" charset="0"/>
                      </a:endParaRPr>
                    </a:p>
                    <a:p>
                      <a:pPr algn="ctr"/>
                      <a:endParaRPr lang="en-GB" i="1" dirty="0">
                        <a:latin typeface="Calibri Light" panose="020F0302020204030204" pitchFamily="34" charset="0"/>
                      </a:endParaRPr>
                    </a:p>
                    <a:p>
                      <a:pPr algn="ctr"/>
                      <a:r>
                        <a:rPr lang="en-GB" i="1" dirty="0">
                          <a:latin typeface="Calibri Light" panose="020F0302020204030204" pitchFamily="34" charset="0"/>
                        </a:rPr>
                        <a:t>~53%</a:t>
                      </a:r>
                    </a:p>
                    <a:p>
                      <a:pPr algn="ctr"/>
                      <a:r>
                        <a:rPr lang="en-GB" i="1" dirty="0">
                          <a:latin typeface="Calibri Light" panose="020F0302020204030204" pitchFamily="34" charset="0"/>
                        </a:rPr>
                        <a:t>~75%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libri Light" panose="020F0302020204030204" pitchFamily="34" charset="0"/>
                      </a:endParaRPr>
                    </a:p>
                    <a:p>
                      <a:pPr algn="ctr"/>
                      <a:endParaRPr lang="en-GB" dirty="0">
                        <a:latin typeface="Calibri Light" panose="020F0302020204030204" pitchFamily="34" charset="0"/>
                      </a:endParaRPr>
                    </a:p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63.6%</a:t>
                      </a:r>
                    </a:p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72.8%</a:t>
                      </a:r>
                    </a:p>
                  </a:txBody>
                  <a:tcPr marL="83820" marR="8382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>
                          <a:latin typeface="Calibri Light" panose="020F0302020204030204" pitchFamily="34" charset="0"/>
                        </a:rPr>
                        <a:t>Seropositivity</a:t>
                      </a:r>
                      <a:r>
                        <a:rPr lang="en-GB" dirty="0">
                          <a:latin typeface="Calibri Light" panose="020F0302020204030204" pitchFamily="34" charset="0"/>
                        </a:rPr>
                        <a:t> among newly tested contacts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libri Light" panose="020F0302020204030204" pitchFamily="34" charset="0"/>
                      </a:endParaRP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20.9%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18.2%</a:t>
                      </a:r>
                    </a:p>
                  </a:txBody>
                  <a:tcPr marL="83820" marR="8382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 Light" panose="020F0302020204030204" pitchFamily="34" charset="0"/>
                        </a:rPr>
                        <a:t>Index cases per new diagnosis among contacts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libri Light" panose="020F0302020204030204" pitchFamily="34" charset="0"/>
                      </a:endParaRP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10</a:t>
                      </a:r>
                    </a:p>
                  </a:txBody>
                  <a:tcPr marL="83820" marR="838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alibri Light" panose="020F0302020204030204" pitchFamily="34" charset="0"/>
                        </a:rPr>
                        <a:t>15.3</a:t>
                      </a:r>
                    </a:p>
                  </a:txBody>
                  <a:tcPr marL="83820" marR="8382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55576" y="5733256"/>
            <a:ext cx="7851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alibri Light" panose="020F0302020204030204" pitchFamily="34" charset="0"/>
              </a:rPr>
              <a:t>NB </a:t>
            </a:r>
            <a:r>
              <a:rPr lang="en-GB" b="1" dirty="0">
                <a:latin typeface="Calibri Light" panose="020F0302020204030204" pitchFamily="34" charset="0"/>
              </a:rPr>
              <a:t>O</a:t>
            </a:r>
            <a:r>
              <a:rPr lang="en-GB" b="1" dirty="0" smtClean="0">
                <a:latin typeface="Calibri Light" panose="020F0302020204030204" pitchFamily="34" charset="0"/>
              </a:rPr>
              <a:t>utcome </a:t>
            </a:r>
            <a:r>
              <a:rPr lang="en-GB" b="1" dirty="0">
                <a:latin typeface="Calibri Light" panose="020F0302020204030204" pitchFamily="34" charset="0"/>
              </a:rPr>
              <a:t>2 depends on the number of status unknown contactable contacts, which was not well defined in the 2013 audit</a:t>
            </a:r>
            <a:r>
              <a:rPr lang="en-GB" b="1" dirty="0"/>
              <a:t>.</a:t>
            </a:r>
          </a:p>
        </p:txBody>
      </p:sp>
      <p:pic>
        <p:nvPicPr>
          <p:cNvPr id="5" name="Picture 1" descr="cid:image001.png@01D0D5D3.4344EA3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644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Summary of outcomes (standards)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3500" b="1" dirty="0">
                <a:latin typeface="Calibri Light" panose="020F0302020204030204" pitchFamily="34" charset="0"/>
              </a:rPr>
              <a:t>Outcome 1: </a:t>
            </a:r>
            <a:r>
              <a:rPr lang="en-GB" sz="3500" dirty="0">
                <a:latin typeface="Calibri Light" panose="020F0302020204030204" pitchFamily="34" charset="0"/>
              </a:rPr>
              <a:t>contacts tested per index case;</a:t>
            </a:r>
          </a:p>
          <a:p>
            <a:r>
              <a:rPr lang="en-GB" sz="3500" dirty="0">
                <a:latin typeface="Calibri Light" panose="020F0302020204030204" pitchFamily="34" charset="0"/>
              </a:rPr>
              <a:t>HCW verified (0.6): 0.90 </a:t>
            </a:r>
            <a:r>
              <a:rPr lang="en-GB" sz="3500" i="1" dirty="0">
                <a:latin typeface="Calibri Light" panose="020F0302020204030204" pitchFamily="34" charset="0"/>
              </a:rPr>
              <a:t>met</a:t>
            </a:r>
          </a:p>
          <a:p>
            <a:r>
              <a:rPr lang="en-GB" sz="3500" dirty="0">
                <a:latin typeface="Calibri Light" panose="020F0302020204030204" pitchFamily="34" charset="0"/>
              </a:rPr>
              <a:t>Verified or reported (0.8): 1.03 </a:t>
            </a:r>
            <a:r>
              <a:rPr lang="en-GB" sz="3500" i="1" dirty="0">
                <a:latin typeface="Calibri Light" panose="020F0302020204030204" pitchFamily="34" charset="0"/>
              </a:rPr>
              <a:t>met</a:t>
            </a:r>
          </a:p>
          <a:p>
            <a:endParaRPr lang="en-GB" sz="3500" i="1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en-GB" sz="3500" b="1" dirty="0">
                <a:latin typeface="Calibri Light" panose="020F0302020204030204" pitchFamily="34" charset="0"/>
              </a:rPr>
              <a:t>Outcome 2: </a:t>
            </a:r>
            <a:r>
              <a:rPr lang="en-GB" sz="3500" dirty="0">
                <a:latin typeface="Calibri Light" panose="020F0302020204030204" pitchFamily="34" charset="0"/>
              </a:rPr>
              <a:t>proportion of contactable contacts tested:</a:t>
            </a:r>
          </a:p>
          <a:p>
            <a:r>
              <a:rPr lang="en-GB" sz="3500" dirty="0">
                <a:latin typeface="Calibri Light" panose="020F0302020204030204" pitchFamily="34" charset="0"/>
              </a:rPr>
              <a:t>HCW verified (65%): 63.6% </a:t>
            </a:r>
            <a:r>
              <a:rPr lang="en-GB" sz="3500" i="1" dirty="0">
                <a:latin typeface="Calibri Light" panose="020F0302020204030204" pitchFamily="34" charset="0"/>
              </a:rPr>
              <a:t>not met (met for M/F heterosexuals)</a:t>
            </a:r>
          </a:p>
          <a:p>
            <a:r>
              <a:rPr lang="en-GB" sz="3500" dirty="0">
                <a:latin typeface="Calibri Light" panose="020F0302020204030204" pitchFamily="34" charset="0"/>
              </a:rPr>
              <a:t>Verified or reported (85%): 72.8% </a:t>
            </a:r>
            <a:r>
              <a:rPr lang="en-GB" sz="3500" i="1" dirty="0">
                <a:latin typeface="Calibri Light" panose="020F0302020204030204" pitchFamily="34" charset="0"/>
              </a:rPr>
              <a:t>not met</a:t>
            </a:r>
          </a:p>
          <a:p>
            <a:endParaRPr lang="en-GB" sz="5900" i="1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1" descr="cid:image001.png@01D0D5D3.4344EA30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493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Summary of outcomes (standards)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>
                <a:latin typeface="Calibri Light" panose="020F0302020204030204" pitchFamily="34" charset="0"/>
              </a:rPr>
              <a:t>Outcome </a:t>
            </a:r>
            <a:r>
              <a:rPr lang="en-GB" b="1" dirty="0">
                <a:latin typeface="Calibri Light" panose="020F0302020204030204" pitchFamily="34" charset="0"/>
              </a:rPr>
              <a:t>3: </a:t>
            </a:r>
            <a:r>
              <a:rPr lang="en-GB" dirty="0">
                <a:latin typeface="Calibri Light" panose="020F0302020204030204" pitchFamily="34" charset="0"/>
              </a:rPr>
              <a:t>PN plan in notes (97%): 80.4% or 93.5% when modified </a:t>
            </a:r>
            <a:r>
              <a:rPr lang="en-GB" i="1" dirty="0">
                <a:latin typeface="Calibri Light" panose="020F0302020204030204" pitchFamily="34" charset="0"/>
              </a:rPr>
              <a:t>not </a:t>
            </a:r>
            <a:r>
              <a:rPr lang="en-GB" i="1" dirty="0" smtClean="0">
                <a:latin typeface="Calibri Light" panose="020F0302020204030204" pitchFamily="34" charset="0"/>
              </a:rPr>
              <a:t>met</a:t>
            </a:r>
          </a:p>
          <a:p>
            <a:pPr marL="0" indent="0">
              <a:buNone/>
            </a:pPr>
            <a:endParaRPr lang="en-GB" i="1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en-GB" b="1" dirty="0">
                <a:latin typeface="Calibri Light" panose="020F0302020204030204" pitchFamily="34" charset="0"/>
              </a:rPr>
              <a:t>Outcome 4: </a:t>
            </a:r>
            <a:r>
              <a:rPr lang="en-GB" dirty="0">
                <a:latin typeface="Calibri Light" panose="020F0302020204030204" pitchFamily="34" charset="0"/>
              </a:rPr>
              <a:t>PN at diagnosis re PEP (97%): 69.3% </a:t>
            </a:r>
            <a:r>
              <a:rPr lang="en-GB" i="1" dirty="0">
                <a:latin typeface="Calibri Light" panose="020F0302020204030204" pitchFamily="34" charset="0"/>
              </a:rPr>
              <a:t>not met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1" descr="cid:image001.png@01D0D5D3.4344EA30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00230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sz="3000" dirty="0">
                <a:latin typeface="Calibri Light" panose="020F0302020204030204" pitchFamily="34" charset="0"/>
              </a:rPr>
              <a:t>Performance against outcome 1 improved significantly between the 2013 and 2018 audits</a:t>
            </a:r>
          </a:p>
          <a:p>
            <a:r>
              <a:rPr lang="en-GB" sz="3000" dirty="0">
                <a:latin typeface="Calibri Light" panose="020F0302020204030204" pitchFamily="34" charset="0"/>
              </a:rPr>
              <a:t>This may be largely due to better recording and/or ascertainment of status known contacts</a:t>
            </a:r>
          </a:p>
          <a:p>
            <a:r>
              <a:rPr lang="en-GB" sz="3000" dirty="0">
                <a:latin typeface="Calibri Light" panose="020F0302020204030204" pitchFamily="34" charset="0"/>
              </a:rPr>
              <a:t>Standards were not met for other outcomes</a:t>
            </a:r>
          </a:p>
          <a:p>
            <a:r>
              <a:rPr lang="en-GB" sz="3000" dirty="0">
                <a:latin typeface="Calibri Light" panose="020F0302020204030204" pitchFamily="34" charset="0"/>
              </a:rPr>
              <a:t>Most index cases did not have a positive or deceased contact identified</a:t>
            </a:r>
          </a:p>
        </p:txBody>
      </p:sp>
      <p:pic>
        <p:nvPicPr>
          <p:cNvPr id="4" name="Picture 1" descr="cid:image001.png@01D0D5D3.4344EA3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45672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Conclusions,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latin typeface="Calibri Light" panose="020F0302020204030204" pitchFamily="34" charset="0"/>
              </a:rPr>
              <a:t>Impact of PN in making new HIV diagnoses declined between 2013 and 2018 audits, but remained high:</a:t>
            </a:r>
          </a:p>
          <a:p>
            <a:r>
              <a:rPr lang="en-GB" b="1" dirty="0">
                <a:latin typeface="Calibri Light" panose="020F0302020204030204" pitchFamily="34" charset="0"/>
              </a:rPr>
              <a:t>2013: </a:t>
            </a:r>
            <a:r>
              <a:rPr lang="en-GB" dirty="0">
                <a:latin typeface="Calibri Light" panose="020F0302020204030204" pitchFamily="34" charset="0"/>
              </a:rPr>
              <a:t>one contact newly tested positive per 10 index cases</a:t>
            </a:r>
          </a:p>
          <a:p>
            <a:r>
              <a:rPr lang="en-GB" b="1" dirty="0">
                <a:latin typeface="Calibri Light" panose="020F0302020204030204" pitchFamily="34" charset="0"/>
              </a:rPr>
              <a:t>2018: </a:t>
            </a:r>
            <a:r>
              <a:rPr lang="en-GB" dirty="0">
                <a:latin typeface="Calibri Light" panose="020F0302020204030204" pitchFamily="34" charset="0"/>
              </a:rPr>
              <a:t>one contact newly tested positive per 15 index cases</a:t>
            </a:r>
          </a:p>
          <a:p>
            <a:endParaRPr lang="en-GB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Calibri Light" panose="020F0302020204030204" pitchFamily="34" charset="0"/>
              </a:rPr>
              <a:t>This probably reflects wider improvement in testing/treatment, hence lower prevalence of undiagnosed HIV</a:t>
            </a:r>
          </a:p>
        </p:txBody>
      </p:sp>
      <p:pic>
        <p:nvPicPr>
          <p:cNvPr id="4" name="Picture 1" descr="cid:image001.png@01D0D5D3.4344EA30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86785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Services should continue to pursue PN as an effective way of diagnosing HIV</a:t>
            </a:r>
          </a:p>
          <a:p>
            <a:endParaRPr lang="en-GB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Calibri Light" panose="020F0302020204030204" pitchFamily="34" charset="0"/>
              </a:rPr>
              <a:t>BASHH/BHIVA/SHHA/NAT should:</a:t>
            </a:r>
          </a:p>
          <a:p>
            <a:r>
              <a:rPr lang="en-GB" dirty="0">
                <a:latin typeface="Calibri Light" panose="020F0302020204030204" pitchFamily="34" charset="0"/>
              </a:rPr>
              <a:t>Revise and update HIV PN standards to clarify definitions further</a:t>
            </a:r>
          </a:p>
          <a:p>
            <a:r>
              <a:rPr lang="en-GB" dirty="0">
                <a:latin typeface="Calibri Light" panose="020F0302020204030204" pitchFamily="34" charset="0"/>
              </a:rPr>
              <a:t>Consider developing a pro-forma/template for consistent recording</a:t>
            </a:r>
          </a:p>
          <a:p>
            <a:endParaRPr lang="en-GB" dirty="0"/>
          </a:p>
        </p:txBody>
      </p:sp>
      <p:pic>
        <p:nvPicPr>
          <p:cNvPr id="4" name="Picture 1" descr="cid:image001.png@01D0D5D3.4344EA30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82582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Suggested modified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dirty="0">
              <a:latin typeface="+mj-lt"/>
            </a:endParaRPr>
          </a:p>
          <a:p>
            <a:pPr marL="0" indent="0">
              <a:buNone/>
            </a:pPr>
            <a:r>
              <a:rPr lang="en-GB" b="1" dirty="0">
                <a:latin typeface="Calibri Light" panose="020F0302020204030204" pitchFamily="34" charset="0"/>
              </a:rPr>
              <a:t>Outcome 3: </a:t>
            </a:r>
            <a:r>
              <a:rPr lang="en-GB" dirty="0">
                <a:latin typeface="Calibri Light" panose="020F0302020204030204" pitchFamily="34" charset="0"/>
              </a:rPr>
              <a:t>Index cases with a documented PN plan within 4 weeks of diagnosis </a:t>
            </a:r>
            <a:r>
              <a:rPr lang="en-GB" i="1" dirty="0">
                <a:latin typeface="Calibri Light" panose="020F0302020204030204" pitchFamily="34" charset="0"/>
              </a:rPr>
              <a:t>or PN fully resolved by this time point</a:t>
            </a:r>
            <a:r>
              <a:rPr lang="en-GB" dirty="0">
                <a:latin typeface="Calibri Light" panose="020F0302020204030204" pitchFamily="34" charset="0"/>
              </a:rPr>
              <a:t>:</a:t>
            </a:r>
          </a:p>
          <a:p>
            <a:r>
              <a:rPr lang="en-GB" b="1" dirty="0">
                <a:latin typeface="Calibri Light" panose="020F0302020204030204" pitchFamily="34" charset="0"/>
              </a:rPr>
              <a:t>Standard: 97</a:t>
            </a:r>
            <a:r>
              <a:rPr lang="en-GB" b="1" dirty="0" smtClean="0">
                <a:latin typeface="Calibri Light" panose="020F0302020204030204" pitchFamily="34" charset="0"/>
              </a:rPr>
              <a:t>%</a:t>
            </a:r>
          </a:p>
          <a:p>
            <a:pPr marL="0" indent="0">
              <a:buNone/>
            </a:pPr>
            <a:endParaRPr lang="en-GB" dirty="0">
              <a:latin typeface="Calibri Light" panose="020F0302020204030204" pitchFamily="34" charset="0"/>
            </a:endParaRPr>
          </a:p>
          <a:p>
            <a:pPr marL="0" lvl="0" indent="0">
              <a:buNone/>
            </a:pPr>
            <a:r>
              <a:rPr lang="en-GB" b="1" dirty="0">
                <a:solidFill>
                  <a:prstClr val="black"/>
                </a:solidFill>
                <a:latin typeface="Calibri Light" panose="020F0302020204030204" pitchFamily="34" charset="0"/>
              </a:rPr>
              <a:t>Outcome 4: </a:t>
            </a:r>
            <a:r>
              <a:rPr lang="en-GB" dirty="0">
                <a:solidFill>
                  <a:prstClr val="black"/>
                </a:solidFill>
                <a:latin typeface="Calibri Light" panose="020F0302020204030204" pitchFamily="34" charset="0"/>
              </a:rPr>
              <a:t>Index cases with documented PN discussion at diagnosis to identify risk contact within previous 72 hours and refer partners potentially eligible for PEP </a:t>
            </a:r>
            <a:r>
              <a:rPr lang="en-GB" i="1" dirty="0">
                <a:solidFill>
                  <a:prstClr val="black"/>
                </a:solidFill>
                <a:latin typeface="Calibri Light" panose="020F0302020204030204" pitchFamily="34" charset="0"/>
              </a:rPr>
              <a:t>or documented evidence of no need</a:t>
            </a:r>
            <a:r>
              <a:rPr lang="en-GB" dirty="0">
                <a:solidFill>
                  <a:prstClr val="black"/>
                </a:solidFill>
                <a:latin typeface="Calibri Light" panose="020F0302020204030204" pitchFamily="34" charset="0"/>
              </a:rPr>
              <a:t>:</a:t>
            </a:r>
          </a:p>
          <a:p>
            <a:pPr lvl="0"/>
            <a:r>
              <a:rPr lang="en-GB" b="1" dirty="0">
                <a:solidFill>
                  <a:prstClr val="black"/>
                </a:solidFill>
                <a:latin typeface="Calibri Light" panose="020F0302020204030204" pitchFamily="34" charset="0"/>
              </a:rPr>
              <a:t>Standard: 97%</a:t>
            </a:r>
          </a:p>
          <a:p>
            <a:endParaRPr lang="en-GB" dirty="0"/>
          </a:p>
        </p:txBody>
      </p:sp>
      <p:pic>
        <p:nvPicPr>
          <p:cNvPr id="4" name="Picture 1" descr="cid:image001.png@01D0D5D3.4344EA3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4724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Background: Standards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>
                <a:latin typeface="Calibri Light" panose="020F0302020204030204" pitchFamily="34" charset="0"/>
              </a:rPr>
              <a:t>HIV Partner Notification for Adults: Definitions, Outcomes and Standards (NAT, BASHH, SSHA, BHIVA 2015) defines contacts as: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 smtClean="0">
                <a:latin typeface="Calibri Light" panose="020F0302020204030204" pitchFamily="34" charset="0"/>
              </a:rPr>
              <a:t>Status </a:t>
            </a:r>
            <a:r>
              <a:rPr lang="en-GB" b="1" dirty="0">
                <a:latin typeface="Calibri Light" panose="020F0302020204030204" pitchFamily="34" charset="0"/>
              </a:rPr>
              <a:t>known: </a:t>
            </a:r>
            <a:r>
              <a:rPr lang="en-GB" dirty="0">
                <a:latin typeface="Calibri Light" panose="020F0302020204030204" pitchFamily="34" charset="0"/>
              </a:rPr>
              <a:t>known positive, known negative (test 4w+ post last exposure), or deceased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 smtClean="0">
                <a:latin typeface="Calibri Light" panose="020F0302020204030204" pitchFamily="34" charset="0"/>
              </a:rPr>
              <a:t>Status </a:t>
            </a:r>
            <a:r>
              <a:rPr lang="en-GB" b="1" dirty="0">
                <a:latin typeface="Calibri Light" panose="020F0302020204030204" pitchFamily="34" charset="0"/>
              </a:rPr>
              <a:t>unknown contactable: </a:t>
            </a:r>
            <a:r>
              <a:rPr lang="en-GB" dirty="0">
                <a:latin typeface="Calibri Light" panose="020F0302020204030204" pitchFamily="34" charset="0"/>
              </a:rPr>
              <a:t>means of contact available, or able to be “found” via past service attendance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 smtClean="0">
                <a:latin typeface="Calibri Light" panose="020F0302020204030204" pitchFamily="34" charset="0"/>
              </a:rPr>
              <a:t>Status </a:t>
            </a:r>
            <a:r>
              <a:rPr lang="en-GB" b="1" dirty="0">
                <a:latin typeface="Calibri Light" panose="020F0302020204030204" pitchFamily="34" charset="0"/>
              </a:rPr>
              <a:t>unknown uncontactable: </a:t>
            </a:r>
            <a:r>
              <a:rPr lang="en-GB" dirty="0">
                <a:latin typeface="Calibri Light" panose="020F0302020204030204" pitchFamily="34" charset="0"/>
              </a:rPr>
              <a:t>no means of contact</a:t>
            </a:r>
          </a:p>
        </p:txBody>
      </p:sp>
      <p:pic>
        <p:nvPicPr>
          <p:cNvPr id="4" name="Picture 1" descr="cid:image001.png@01D0D5D3.4344EA3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743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>
                <a:latin typeface="Calibri Light" panose="020F0302020204030204" pitchFamily="34" charset="0"/>
              </a:rPr>
              <a:t>Thanks to all clinical services which provided data</a:t>
            </a:r>
          </a:p>
          <a:p>
            <a:endParaRPr lang="en-GB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en-GB" b="1" dirty="0">
                <a:latin typeface="Calibri Light" panose="020F0302020204030204" pitchFamily="34" charset="0"/>
              </a:rPr>
              <a:t>BASHH NAG: </a:t>
            </a:r>
            <a:r>
              <a:rPr lang="en-GB" dirty="0">
                <a:latin typeface="Calibri Light" panose="020F0302020204030204" pitchFamily="34" charset="0"/>
              </a:rPr>
              <a:t>L Anderson, V </a:t>
            </a:r>
            <a:r>
              <a:rPr lang="en-GB" dirty="0" err="1">
                <a:latin typeface="Calibri Light" panose="020F0302020204030204" pitchFamily="34" charset="0"/>
              </a:rPr>
              <a:t>Apea</a:t>
            </a:r>
            <a:r>
              <a:rPr lang="en-GB" dirty="0">
                <a:latin typeface="Calibri Light" panose="020F0302020204030204" pitchFamily="34" charset="0"/>
              </a:rPr>
              <a:t>, S Basavaraj, S Brady, E </a:t>
            </a:r>
            <a:r>
              <a:rPr lang="en-GB" dirty="0" err="1">
                <a:latin typeface="Calibri Light" panose="020F0302020204030204" pitchFamily="34" charset="0"/>
              </a:rPr>
              <a:t>Buitendam</a:t>
            </a:r>
            <a:r>
              <a:rPr lang="en-GB" dirty="0">
                <a:latin typeface="Calibri Light" panose="020F0302020204030204" pitchFamily="34" charset="0"/>
              </a:rPr>
              <a:t>, L Bull, C Cunningham, L Cunningham, S Davies, S </a:t>
            </a:r>
            <a:r>
              <a:rPr lang="en-GB" dirty="0" err="1">
                <a:latin typeface="Calibri Light" panose="020F0302020204030204" pitchFamily="34" charset="0"/>
              </a:rPr>
              <a:t>Estreich</a:t>
            </a:r>
            <a:r>
              <a:rPr lang="en-GB" dirty="0">
                <a:latin typeface="Calibri Light" panose="020F0302020204030204" pitchFamily="34" charset="0"/>
              </a:rPr>
              <a:t>, L Goodall, A Hughes, E McCarty, H McClean, V McNamara, A Menon-Johansson, N Pal, M </a:t>
            </a:r>
            <a:r>
              <a:rPr lang="en-GB" dirty="0" err="1">
                <a:latin typeface="Calibri Light" panose="020F0302020204030204" pitchFamily="34" charset="0"/>
              </a:rPr>
              <a:t>Pammi</a:t>
            </a:r>
            <a:r>
              <a:rPr lang="en-GB" dirty="0">
                <a:latin typeface="Calibri Light" panose="020F0302020204030204" pitchFamily="34" charset="0"/>
              </a:rPr>
              <a:t>, H Price, C Saxon, J Saunders, S Scofield, A Sullivan (chair), M Symonds, S </a:t>
            </a:r>
            <a:r>
              <a:rPr lang="en-GB" dirty="0" err="1">
                <a:latin typeface="Calibri Light" panose="020F0302020204030204" pitchFamily="34" charset="0"/>
              </a:rPr>
              <a:t>Tayal</a:t>
            </a:r>
            <a:r>
              <a:rPr lang="en-GB" dirty="0">
                <a:latin typeface="Calibri Light" panose="020F0302020204030204" pitchFamily="34" charset="0"/>
              </a:rPr>
              <a:t>, H Wallace, H Ward, H Wiggins, A Williams. </a:t>
            </a:r>
          </a:p>
          <a:p>
            <a:pPr marL="0" indent="0">
              <a:buNone/>
            </a:pPr>
            <a:r>
              <a:rPr lang="en-GB" b="1" dirty="0">
                <a:latin typeface="Calibri Light" panose="020F0302020204030204" pitchFamily="34" charset="0"/>
              </a:rPr>
              <a:t>Co-ordinator: </a:t>
            </a:r>
            <a:r>
              <a:rPr lang="en-GB" dirty="0">
                <a:latin typeface="Calibri Light" panose="020F0302020204030204" pitchFamily="34" charset="0"/>
              </a:rPr>
              <a:t>H Curtis.</a:t>
            </a:r>
          </a:p>
        </p:txBody>
      </p:sp>
      <p:pic>
        <p:nvPicPr>
          <p:cNvPr id="4" name="Picture 1" descr="cid:image001.png@01D0D5D3.4344EA30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5177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Process 2"/>
          <p:cNvSpPr/>
          <p:nvPr/>
        </p:nvSpPr>
        <p:spPr>
          <a:xfrm>
            <a:off x="948190" y="1357213"/>
            <a:ext cx="1620000" cy="448537"/>
          </a:xfrm>
          <a:prstGeom prst="flowChartProcess">
            <a:avLst/>
          </a:prstGeom>
          <a:solidFill>
            <a:srgbClr val="1F497D">
              <a:lumMod val="20000"/>
              <a:lumOff val="80000"/>
            </a:srgbClr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Index cases</a:t>
            </a:r>
          </a:p>
        </p:txBody>
      </p:sp>
      <p:sp>
        <p:nvSpPr>
          <p:cNvPr id="4" name="Flowchart: Process 3"/>
          <p:cNvSpPr/>
          <p:nvPr/>
        </p:nvSpPr>
        <p:spPr>
          <a:xfrm>
            <a:off x="948190" y="2143026"/>
            <a:ext cx="1620000" cy="720000"/>
          </a:xfrm>
          <a:prstGeom prst="flowChartProcess">
            <a:avLst/>
          </a:prstGeom>
          <a:solidFill>
            <a:srgbClr val="1F497D">
              <a:lumMod val="20000"/>
              <a:lumOff val="80000"/>
            </a:srgbClr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All contacts</a:t>
            </a:r>
          </a:p>
        </p:txBody>
      </p:sp>
      <p:sp>
        <p:nvSpPr>
          <p:cNvPr id="5" name="Flowchart: Process 4"/>
          <p:cNvSpPr/>
          <p:nvPr/>
        </p:nvSpPr>
        <p:spPr>
          <a:xfrm>
            <a:off x="3026228" y="2143026"/>
            <a:ext cx="2787650" cy="725487"/>
          </a:xfrm>
          <a:prstGeom prst="flowChartProcess">
            <a:avLst/>
          </a:prstGeom>
          <a:solidFill>
            <a:srgbClr val="1F497D">
              <a:lumMod val="20000"/>
              <a:lumOff val="80000"/>
            </a:srgbClr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Status unknown, uncontactable (no action possible)</a:t>
            </a:r>
          </a:p>
        </p:txBody>
      </p:sp>
      <p:sp>
        <p:nvSpPr>
          <p:cNvPr id="6" name="Flowchart: Process 5"/>
          <p:cNvSpPr/>
          <p:nvPr/>
        </p:nvSpPr>
        <p:spPr>
          <a:xfrm>
            <a:off x="1234312" y="3420963"/>
            <a:ext cx="1804634" cy="725488"/>
          </a:xfrm>
          <a:prstGeom prst="flowChartProcess">
            <a:avLst/>
          </a:prstGeom>
          <a:solidFill>
            <a:srgbClr val="92D05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Status </a:t>
            </a:r>
            <a:r>
              <a:rPr kumimoji="0" lang="en-GB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known                  </a:t>
            </a: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(no action necessary)</a:t>
            </a:r>
          </a:p>
        </p:txBody>
      </p:sp>
      <p:sp>
        <p:nvSpPr>
          <p:cNvPr id="7" name="Flowchart: Process 6"/>
          <p:cNvSpPr/>
          <p:nvPr/>
        </p:nvSpPr>
        <p:spPr>
          <a:xfrm>
            <a:off x="3933078" y="3420963"/>
            <a:ext cx="1804634" cy="725488"/>
          </a:xfrm>
          <a:prstGeom prst="flowChartProcess">
            <a:avLst/>
          </a:prstGeom>
          <a:solidFill>
            <a:srgbClr val="1F497D">
              <a:lumMod val="20000"/>
              <a:lumOff val="80000"/>
            </a:srgbClr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Status unknown, contactable</a:t>
            </a:r>
          </a:p>
        </p:txBody>
      </p:sp>
      <p:sp>
        <p:nvSpPr>
          <p:cNvPr id="8" name="Flowchart: Process 7"/>
          <p:cNvSpPr/>
          <p:nvPr/>
        </p:nvSpPr>
        <p:spPr>
          <a:xfrm>
            <a:off x="945016" y="4516338"/>
            <a:ext cx="1011237" cy="396875"/>
          </a:xfrm>
          <a:prstGeom prst="flowChartProcess">
            <a:avLst/>
          </a:prstGeom>
          <a:solidFill>
            <a:srgbClr val="92D05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Positive</a:t>
            </a:r>
          </a:p>
        </p:txBody>
      </p:sp>
      <p:sp>
        <p:nvSpPr>
          <p:cNvPr id="9" name="Flowchart: Process 8"/>
          <p:cNvSpPr/>
          <p:nvPr/>
        </p:nvSpPr>
        <p:spPr>
          <a:xfrm>
            <a:off x="951366" y="5089426"/>
            <a:ext cx="1011237" cy="396875"/>
          </a:xfrm>
          <a:prstGeom prst="flowChartProcess">
            <a:avLst/>
          </a:prstGeom>
          <a:solidFill>
            <a:srgbClr val="92D05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Negative</a:t>
            </a:r>
          </a:p>
        </p:txBody>
      </p:sp>
      <p:sp>
        <p:nvSpPr>
          <p:cNvPr id="10" name="Flowchart: Process 9"/>
          <p:cNvSpPr/>
          <p:nvPr/>
        </p:nvSpPr>
        <p:spPr>
          <a:xfrm>
            <a:off x="951366" y="5611713"/>
            <a:ext cx="1011237" cy="396875"/>
          </a:xfrm>
          <a:prstGeom prst="flowChartProcess">
            <a:avLst/>
          </a:prstGeom>
          <a:solidFill>
            <a:srgbClr val="92D05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Deceased</a:t>
            </a:r>
          </a:p>
        </p:txBody>
      </p:sp>
      <p:sp>
        <p:nvSpPr>
          <p:cNvPr id="11" name="Flowchart: Process 10"/>
          <p:cNvSpPr/>
          <p:nvPr/>
        </p:nvSpPr>
        <p:spPr>
          <a:xfrm>
            <a:off x="2710703" y="4516338"/>
            <a:ext cx="964847" cy="1504950"/>
          </a:xfrm>
          <a:prstGeom prst="flowChartProcess">
            <a:avLst/>
          </a:prstGeom>
          <a:solidFill>
            <a:srgbClr val="92D05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Tested, verified by HCW</a:t>
            </a:r>
          </a:p>
        </p:txBody>
      </p:sp>
      <p:sp>
        <p:nvSpPr>
          <p:cNvPr id="12" name="Flowchart: Process 11"/>
          <p:cNvSpPr/>
          <p:nvPr/>
        </p:nvSpPr>
        <p:spPr>
          <a:xfrm>
            <a:off x="3933078" y="4516338"/>
            <a:ext cx="964848" cy="1504950"/>
          </a:xfrm>
          <a:prstGeom prst="flowChartProcess">
            <a:avLst/>
          </a:prstGeom>
          <a:solidFill>
            <a:srgbClr val="FFC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Tested, reported by index case</a:t>
            </a:r>
          </a:p>
        </p:txBody>
      </p:sp>
      <p:sp>
        <p:nvSpPr>
          <p:cNvPr id="13" name="Flowchart: Process 12"/>
          <p:cNvSpPr/>
          <p:nvPr/>
        </p:nvSpPr>
        <p:spPr>
          <a:xfrm>
            <a:off x="5155453" y="4516338"/>
            <a:ext cx="964847" cy="1504950"/>
          </a:xfrm>
          <a:prstGeom prst="flowChartProcess">
            <a:avLst/>
          </a:prstGeom>
          <a:solidFill>
            <a:srgbClr val="C0504D">
              <a:lumMod val="40000"/>
              <a:lumOff val="60000"/>
            </a:srgbClr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Notified, unknown</a:t>
            </a:r>
            <a:r>
              <a:rPr kumimoji="0" lang="en-GB" sz="1400" b="1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if tested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Flowchart: Process 13"/>
          <p:cNvSpPr/>
          <p:nvPr/>
        </p:nvSpPr>
        <p:spPr>
          <a:xfrm>
            <a:off x="6384178" y="4516338"/>
            <a:ext cx="964847" cy="1504950"/>
          </a:xfrm>
          <a:prstGeom prst="flowChartProcess">
            <a:avLst/>
          </a:prstGeom>
          <a:solidFill>
            <a:srgbClr val="C0504D">
              <a:lumMod val="40000"/>
              <a:lumOff val="60000"/>
            </a:srgbClr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Not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notified</a:t>
            </a:r>
          </a:p>
        </p:txBody>
      </p:sp>
      <p:cxnSp>
        <p:nvCxnSpPr>
          <p:cNvPr id="15" name="Elbow Connector 29"/>
          <p:cNvCxnSpPr>
            <a:stCxn id="3" idx="2"/>
            <a:endCxn id="4" idx="0"/>
          </p:cNvCxnSpPr>
          <p:nvPr/>
        </p:nvCxnSpPr>
        <p:spPr>
          <a:xfrm>
            <a:off x="1758190" y="1805750"/>
            <a:ext cx="0" cy="337276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16" name="Straight Connector 15"/>
          <p:cNvCxnSpPr>
            <a:stCxn id="5" idx="1"/>
            <a:endCxn id="4" idx="3"/>
          </p:cNvCxnSpPr>
          <p:nvPr/>
        </p:nvCxnSpPr>
        <p:spPr>
          <a:xfrm flipH="1" flipV="1">
            <a:off x="2568190" y="2503026"/>
            <a:ext cx="458038" cy="2744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17" name="Elbow Connector 16"/>
          <p:cNvCxnSpPr>
            <a:stCxn id="4" idx="2"/>
            <a:endCxn id="6" idx="0"/>
          </p:cNvCxnSpPr>
          <p:nvPr/>
        </p:nvCxnSpPr>
        <p:spPr>
          <a:xfrm rot="16200000" flipH="1">
            <a:off x="1668441" y="2952774"/>
            <a:ext cx="557937" cy="378439"/>
          </a:xfrm>
          <a:prstGeom prst="bentConnector3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18" name="Elbow Connector 17"/>
          <p:cNvCxnSpPr>
            <a:stCxn id="4" idx="2"/>
            <a:endCxn id="7" idx="0"/>
          </p:cNvCxnSpPr>
          <p:nvPr/>
        </p:nvCxnSpPr>
        <p:spPr>
          <a:xfrm rot="16200000" flipH="1">
            <a:off x="3017824" y="1603391"/>
            <a:ext cx="557937" cy="3077205"/>
          </a:xfrm>
          <a:prstGeom prst="bentConnector3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19" name="Elbow Connector 18"/>
          <p:cNvCxnSpPr>
            <a:stCxn id="6" idx="2"/>
            <a:endCxn id="8" idx="3"/>
          </p:cNvCxnSpPr>
          <p:nvPr/>
        </p:nvCxnSpPr>
        <p:spPr>
          <a:xfrm rot="5400000">
            <a:off x="1762126" y="4340579"/>
            <a:ext cx="568325" cy="180071"/>
          </a:xfrm>
          <a:prstGeom prst="bent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20" name="Elbow Connector 19"/>
          <p:cNvCxnSpPr>
            <a:stCxn id="6" idx="2"/>
            <a:endCxn id="9" idx="3"/>
          </p:cNvCxnSpPr>
          <p:nvPr/>
        </p:nvCxnSpPr>
        <p:spPr>
          <a:xfrm rot="5400000">
            <a:off x="1478758" y="4630297"/>
            <a:ext cx="1141413" cy="173721"/>
          </a:xfrm>
          <a:prstGeom prst="bent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21" name="Elbow Connector 20"/>
          <p:cNvCxnSpPr>
            <a:stCxn id="6" idx="2"/>
            <a:endCxn id="10" idx="3"/>
          </p:cNvCxnSpPr>
          <p:nvPr/>
        </p:nvCxnSpPr>
        <p:spPr>
          <a:xfrm rot="5400000">
            <a:off x="1217614" y="4891441"/>
            <a:ext cx="1663701" cy="173721"/>
          </a:xfrm>
          <a:prstGeom prst="bent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22" name="Elbow Connector 21"/>
          <p:cNvCxnSpPr>
            <a:stCxn id="7" idx="2"/>
            <a:endCxn id="11" idx="0"/>
          </p:cNvCxnSpPr>
          <p:nvPr/>
        </p:nvCxnSpPr>
        <p:spPr>
          <a:xfrm rot="5400000">
            <a:off x="3829470" y="3510107"/>
            <a:ext cx="369887" cy="1642575"/>
          </a:xfrm>
          <a:prstGeom prst="bentConnector3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23" name="Elbow Connector 22"/>
          <p:cNvCxnSpPr>
            <a:stCxn id="7" idx="2"/>
            <a:endCxn id="12" idx="0"/>
          </p:cNvCxnSpPr>
          <p:nvPr/>
        </p:nvCxnSpPr>
        <p:spPr>
          <a:xfrm rot="5400000">
            <a:off x="4440657" y="4121295"/>
            <a:ext cx="369887" cy="420200"/>
          </a:xfrm>
          <a:prstGeom prst="bentConnector3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24" name="Elbow Connector 23"/>
          <p:cNvCxnSpPr>
            <a:stCxn id="7" idx="2"/>
            <a:endCxn id="13" idx="0"/>
          </p:cNvCxnSpPr>
          <p:nvPr/>
        </p:nvCxnSpPr>
        <p:spPr>
          <a:xfrm rot="16200000" flipH="1">
            <a:off x="5051844" y="3930307"/>
            <a:ext cx="369887" cy="802175"/>
          </a:xfrm>
          <a:prstGeom prst="bentConnector3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25" name="Elbow Connector 24"/>
          <p:cNvCxnSpPr>
            <a:stCxn id="7" idx="2"/>
            <a:endCxn id="14" idx="0"/>
          </p:cNvCxnSpPr>
          <p:nvPr/>
        </p:nvCxnSpPr>
        <p:spPr>
          <a:xfrm rot="16200000" flipH="1">
            <a:off x="5666206" y="3315945"/>
            <a:ext cx="369887" cy="2030900"/>
          </a:xfrm>
          <a:prstGeom prst="bentConnector3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Outcomes flow chart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2823854" y="1379501"/>
            <a:ext cx="2814021" cy="338554"/>
            <a:chOff x="3486171" y="1379501"/>
            <a:chExt cx="3030044" cy="338554"/>
          </a:xfrm>
        </p:grpSpPr>
        <p:cxnSp>
          <p:nvCxnSpPr>
            <p:cNvPr id="29" name="Straight Arrow Connector 28"/>
            <p:cNvCxnSpPr/>
            <p:nvPr/>
          </p:nvCxnSpPr>
          <p:spPr>
            <a:xfrm flipH="1">
              <a:off x="3486171" y="1564167"/>
              <a:ext cx="18938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3707904" y="1379501"/>
              <a:ext cx="280831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alibri Light" panose="020F0302020204030204" pitchFamily="34" charset="0"/>
                </a:rPr>
                <a:t>Denominator for outcome 1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120300" y="3614430"/>
            <a:ext cx="2814021" cy="338554"/>
            <a:chOff x="3486171" y="1379501"/>
            <a:chExt cx="3030044" cy="338554"/>
          </a:xfrm>
        </p:grpSpPr>
        <p:cxnSp>
          <p:nvCxnSpPr>
            <p:cNvPr id="39" name="Straight Arrow Connector 38"/>
            <p:cNvCxnSpPr/>
            <p:nvPr/>
          </p:nvCxnSpPr>
          <p:spPr>
            <a:xfrm flipH="1">
              <a:off x="3486171" y="1564167"/>
              <a:ext cx="18938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3707904" y="1379501"/>
              <a:ext cx="280831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alibri Light" panose="020F0302020204030204" pitchFamily="34" charset="0"/>
                </a:rPr>
                <a:t>Denominator for outcome 2</a:t>
              </a:r>
            </a:p>
          </p:txBody>
        </p:sp>
      </p:grpSp>
      <p:sp>
        <p:nvSpPr>
          <p:cNvPr id="41" name="Left Bracket 40"/>
          <p:cNvSpPr/>
          <p:nvPr/>
        </p:nvSpPr>
        <p:spPr>
          <a:xfrm rot="16200000">
            <a:off x="2628939" y="3967769"/>
            <a:ext cx="537617" cy="4212601"/>
          </a:xfrm>
          <a:prstGeom prst="leftBracket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TextBox 41"/>
          <p:cNvSpPr txBox="1"/>
          <p:nvPr/>
        </p:nvSpPr>
        <p:spPr>
          <a:xfrm>
            <a:off x="791447" y="6054848"/>
            <a:ext cx="4212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PN outcome successful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193126" y="3573016"/>
            <a:ext cx="5867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+</a:t>
            </a:r>
          </a:p>
        </p:txBody>
      </p:sp>
      <p:pic>
        <p:nvPicPr>
          <p:cNvPr id="36" name="Picture 1" descr="cid:image001.png@01D0D5D3.4344EA3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9047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41" grpId="0" animBg="1"/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Standards: </a:t>
            </a:r>
            <a:r>
              <a:rPr lang="en-GB" dirty="0" smtClean="0">
                <a:latin typeface="Calibri Light" panose="020F0302020204030204" pitchFamily="34" charset="0"/>
              </a:rPr>
              <a:t>Outcome </a:t>
            </a:r>
            <a:r>
              <a:rPr lang="en-GB" dirty="0">
                <a:latin typeface="Calibri Light" panose="020F0302020204030204" pitchFamily="34" charset="0"/>
              </a:rPr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Calibri Light" panose="020F0302020204030204" pitchFamily="34" charset="0"/>
              </a:rPr>
              <a:t>Contacts tested per index case, at 3 months:</a:t>
            </a:r>
          </a:p>
          <a:p>
            <a:pPr marL="0" indent="0">
              <a:buNone/>
            </a:pPr>
            <a:r>
              <a:rPr lang="en-GB" b="1" dirty="0">
                <a:latin typeface="Calibri Light" panose="020F0302020204030204" pitchFamily="34" charset="0"/>
              </a:rPr>
              <a:t>Definition:</a:t>
            </a:r>
          </a:p>
          <a:p>
            <a:pPr marL="400050" lvl="1" indent="0">
              <a:buNone/>
            </a:pPr>
            <a:r>
              <a:rPr lang="en-GB" dirty="0">
                <a:latin typeface="Calibri Light" panose="020F0302020204030204" pitchFamily="34" charset="0"/>
              </a:rPr>
              <a:t>Numerator: Status known contacts + status unknown contactable contacts who are tested </a:t>
            </a:r>
          </a:p>
          <a:p>
            <a:pPr marL="400050" lvl="1" indent="0">
              <a:buNone/>
            </a:pPr>
            <a:r>
              <a:rPr lang="en-GB" dirty="0">
                <a:latin typeface="Calibri Light" panose="020F0302020204030204" pitchFamily="34" charset="0"/>
              </a:rPr>
              <a:t>Divided by denominator: Number of index cases</a:t>
            </a:r>
          </a:p>
          <a:p>
            <a:pPr marL="0" indent="0">
              <a:buNone/>
            </a:pPr>
            <a:r>
              <a:rPr lang="en-GB" b="1" dirty="0">
                <a:latin typeface="Calibri Light" panose="020F0302020204030204" pitchFamily="34" charset="0"/>
              </a:rPr>
              <a:t>Standard:</a:t>
            </a:r>
          </a:p>
          <a:p>
            <a:pPr marL="400050" lvl="1" indent="0">
              <a:buNone/>
            </a:pPr>
            <a:r>
              <a:rPr lang="en-GB" dirty="0">
                <a:latin typeface="Calibri Light" panose="020F0302020204030204" pitchFamily="34" charset="0"/>
              </a:rPr>
              <a:t>Verified by HCW: 0.6</a:t>
            </a:r>
          </a:p>
          <a:p>
            <a:pPr marL="400050" lvl="1" indent="0">
              <a:buNone/>
            </a:pPr>
            <a:r>
              <a:rPr lang="en-GB" dirty="0">
                <a:latin typeface="Calibri Light" panose="020F0302020204030204" pitchFamily="34" charset="0"/>
              </a:rPr>
              <a:t>Index reported or verified by HCW: 0.8</a:t>
            </a:r>
          </a:p>
          <a:p>
            <a:pPr marL="0" indent="0">
              <a:buNone/>
            </a:pPr>
            <a:endParaRPr lang="en-GB" dirty="0"/>
          </a:p>
          <a:p>
            <a:pPr marL="400050" lvl="1" indent="0">
              <a:buNone/>
            </a:pPr>
            <a:endParaRPr lang="en-GB" sz="1800" dirty="0"/>
          </a:p>
        </p:txBody>
      </p:sp>
      <p:pic>
        <p:nvPicPr>
          <p:cNvPr id="4" name="Picture 1" descr="cid:image001.png@01D0D5D3.4344EA3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575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Standards: </a:t>
            </a:r>
            <a:r>
              <a:rPr lang="en-GB" dirty="0" smtClean="0">
                <a:latin typeface="Calibri Light" panose="020F0302020204030204" pitchFamily="34" charset="0"/>
              </a:rPr>
              <a:t>Outcome </a:t>
            </a:r>
            <a:r>
              <a:rPr lang="en-GB" dirty="0">
                <a:latin typeface="Calibri Light" panose="020F0302020204030204" pitchFamily="34" charset="0"/>
              </a:rPr>
              <a:t>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Calibri Light" panose="020F0302020204030204" pitchFamily="34" charset="0"/>
              </a:rPr>
              <a:t>Proportion of contactable contacts who are tested, at 3 months:</a:t>
            </a:r>
          </a:p>
          <a:p>
            <a:pPr marL="0" indent="0">
              <a:buNone/>
            </a:pPr>
            <a:r>
              <a:rPr lang="en-GB" sz="2800" b="1" dirty="0">
                <a:latin typeface="Calibri Light" panose="020F0302020204030204" pitchFamily="34" charset="0"/>
              </a:rPr>
              <a:t>Definition:</a:t>
            </a:r>
          </a:p>
          <a:p>
            <a:pPr marL="400050" lvl="1" indent="0">
              <a:buNone/>
            </a:pPr>
            <a:r>
              <a:rPr lang="en-GB" dirty="0">
                <a:latin typeface="Calibri Light" panose="020F0302020204030204" pitchFamily="34" charset="0"/>
              </a:rPr>
              <a:t>Numerator: Status known contacts + status unknown contactable contacts who are tested</a:t>
            </a:r>
          </a:p>
          <a:p>
            <a:pPr marL="400050" lvl="1" indent="0">
              <a:buNone/>
            </a:pPr>
            <a:r>
              <a:rPr lang="en-GB" dirty="0">
                <a:latin typeface="Calibri Light" panose="020F0302020204030204" pitchFamily="34" charset="0"/>
              </a:rPr>
              <a:t>Divided by denominator: Status known contacts + status unknown contactable contacts</a:t>
            </a:r>
          </a:p>
          <a:p>
            <a:pPr marL="0" indent="0">
              <a:buNone/>
            </a:pPr>
            <a:r>
              <a:rPr lang="en-GB" sz="2800" b="1" dirty="0">
                <a:latin typeface="Calibri Light" panose="020F0302020204030204" pitchFamily="34" charset="0"/>
              </a:rPr>
              <a:t>Standard:</a:t>
            </a:r>
          </a:p>
          <a:p>
            <a:pPr marL="400050" lvl="1" indent="0">
              <a:buNone/>
            </a:pPr>
            <a:r>
              <a:rPr lang="en-GB" dirty="0">
                <a:latin typeface="Calibri Light" panose="020F0302020204030204" pitchFamily="34" charset="0"/>
              </a:rPr>
              <a:t>Verified by HCW: 65%</a:t>
            </a:r>
          </a:p>
          <a:p>
            <a:pPr marL="400050" lvl="1" indent="0">
              <a:buNone/>
            </a:pPr>
            <a:r>
              <a:rPr lang="en-GB" dirty="0">
                <a:latin typeface="Calibri Light" panose="020F0302020204030204" pitchFamily="34" charset="0"/>
              </a:rPr>
              <a:t>Index reported or verified by HCW: 85%</a:t>
            </a:r>
          </a:p>
          <a:p>
            <a:pPr marL="0" indent="0">
              <a:buNone/>
            </a:pPr>
            <a:endParaRPr lang="en-GB" sz="2200" dirty="0"/>
          </a:p>
        </p:txBody>
      </p:sp>
      <p:pic>
        <p:nvPicPr>
          <p:cNvPr id="4" name="Picture 1" descr="cid:image001.png@01D0D5D3.4344EA3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525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Standards: </a:t>
            </a:r>
            <a:r>
              <a:rPr lang="en-GB" dirty="0" smtClean="0">
                <a:latin typeface="Calibri Light" panose="020F0302020204030204" pitchFamily="34" charset="0"/>
              </a:rPr>
              <a:t>Outcomes </a:t>
            </a:r>
            <a:r>
              <a:rPr lang="en-GB" dirty="0">
                <a:latin typeface="Calibri Light" panose="020F0302020204030204" pitchFamily="34" charset="0"/>
              </a:rPr>
              <a:t>3 &amp;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>
                <a:latin typeface="Calibri Light" panose="020F0302020204030204" pitchFamily="34" charset="0"/>
              </a:rPr>
              <a:t>Outcome 3: </a:t>
            </a:r>
            <a:r>
              <a:rPr lang="en-GB" dirty="0">
                <a:latin typeface="Calibri Light" panose="020F0302020204030204" pitchFamily="34" charset="0"/>
              </a:rPr>
              <a:t>Index cases with a documented PN plan within 4 weeks of diagnosis:</a:t>
            </a:r>
          </a:p>
          <a:p>
            <a:r>
              <a:rPr lang="en-GB" b="1" dirty="0">
                <a:latin typeface="Calibri Light" panose="020F0302020204030204" pitchFamily="34" charset="0"/>
              </a:rPr>
              <a:t>Standard: 97%</a:t>
            </a:r>
          </a:p>
          <a:p>
            <a:endParaRPr lang="en-GB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en-GB" b="1" dirty="0" smtClean="0">
                <a:latin typeface="Calibri Light" panose="020F0302020204030204" pitchFamily="34" charset="0"/>
              </a:rPr>
              <a:t>Outcome 4: </a:t>
            </a:r>
            <a:r>
              <a:rPr lang="en-GB" dirty="0" smtClean="0">
                <a:latin typeface="Calibri Light" panose="020F0302020204030204" pitchFamily="34" charset="0"/>
              </a:rPr>
              <a:t>Index </a:t>
            </a:r>
            <a:r>
              <a:rPr lang="en-GB" dirty="0">
                <a:latin typeface="Calibri Light" panose="020F0302020204030204" pitchFamily="34" charset="0"/>
              </a:rPr>
              <a:t>cases with documented PN discussion at diagnosis to identify risk contact within previous 72 hours and refer partners potentially eligible for PEP:</a:t>
            </a:r>
          </a:p>
          <a:p>
            <a:r>
              <a:rPr lang="en-GB" b="1" dirty="0">
                <a:latin typeface="Calibri Light" panose="020F0302020204030204" pitchFamily="34" charset="0"/>
              </a:rPr>
              <a:t>Standard: 97%</a:t>
            </a:r>
          </a:p>
          <a:p>
            <a:endParaRPr lang="en-GB" dirty="0"/>
          </a:p>
        </p:txBody>
      </p:sp>
      <p:pic>
        <p:nvPicPr>
          <p:cNvPr id="4" name="Picture 1" descr="cid:image001.png@01D0D5D3.4344EA3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3276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2018 BASHH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latin typeface="Calibri Light" panose="020F0302020204030204" pitchFamily="34" charset="0"/>
              </a:rPr>
              <a:t>Survey about clinic’s role in HIV PN</a:t>
            </a:r>
          </a:p>
          <a:p>
            <a:endParaRPr lang="en-GB" dirty="0">
              <a:latin typeface="Calibri Light" panose="020F0302020204030204" pitchFamily="34" charset="0"/>
            </a:endParaRPr>
          </a:p>
          <a:p>
            <a:r>
              <a:rPr lang="en-GB" dirty="0">
                <a:latin typeface="Calibri Light" panose="020F0302020204030204" pitchFamily="34" charset="0"/>
              </a:rPr>
              <a:t>Case-note review of last 40 adult (16+) index cases diagnosed with HIV during 2016 or 2017 at each clinic, or all if &lt;40</a:t>
            </a:r>
          </a:p>
          <a:p>
            <a:pPr marL="0" indent="0">
              <a:buNone/>
            </a:pPr>
            <a:endParaRPr lang="en-GB" dirty="0">
              <a:latin typeface="Calibri Light" panose="020F0302020204030204" pitchFamily="34" charset="0"/>
            </a:endParaRPr>
          </a:p>
          <a:p>
            <a:r>
              <a:rPr lang="en-GB" dirty="0">
                <a:latin typeface="Calibri Light" panose="020F0302020204030204" pitchFamily="34" charset="0"/>
              </a:rPr>
              <a:t>All BHIVA HIV services invited to participate as well as those regularly participating in BASHH audits</a:t>
            </a:r>
          </a:p>
        </p:txBody>
      </p:sp>
      <p:pic>
        <p:nvPicPr>
          <p:cNvPr id="4" name="Picture 1" descr="cid:image001.png@01D0D5D3.4344EA3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825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</a:rPr>
              <a:t>Site survey</a:t>
            </a:r>
          </a:p>
        </p:txBody>
      </p:sp>
      <p:pic>
        <p:nvPicPr>
          <p:cNvPr id="3" name="Picture 1" descr="cid:image001.png@01D0D5D3.4344EA30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067311"/>
            <a:ext cx="1008112" cy="7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2954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10946</TotalTime>
  <Words>1996</Words>
  <Application>Microsoft Office PowerPoint</Application>
  <PresentationFormat>On-screen Show (4:3)</PresentationFormat>
  <Paragraphs>525</Paragraphs>
  <Slides>30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HIV Partner Notification (PN)</vt:lpstr>
      <vt:lpstr>Background: 2013 audit</vt:lpstr>
      <vt:lpstr>Background: Standards</vt:lpstr>
      <vt:lpstr>Outcomes flow chart</vt:lpstr>
      <vt:lpstr>Standards: Outcome 1</vt:lpstr>
      <vt:lpstr>Standards: Outcome 2</vt:lpstr>
      <vt:lpstr>Standards: Outcomes 3 &amp; 4</vt:lpstr>
      <vt:lpstr>2018 BASHH audit</vt:lpstr>
      <vt:lpstr>Site survey</vt:lpstr>
      <vt:lpstr>Site characteristics</vt:lpstr>
      <vt:lpstr>Case-note review</vt:lpstr>
      <vt:lpstr>Demographics</vt:lpstr>
      <vt:lpstr>Prior HIV testing history</vt:lpstr>
      <vt:lpstr>Total contacts per index case</vt:lpstr>
      <vt:lpstr>Outcome 1  Number of contacts tested per index case</vt:lpstr>
      <vt:lpstr>Outcome 2 Proportion of contactable partners who have been tested</vt:lpstr>
      <vt:lpstr>Outcome 3: PN plan documented within 4 weeks (standard 97%)</vt:lpstr>
      <vt:lpstr> Outcome 4:  PN discussion at diagnosis re: PEP eligibility of contacts (standard 97%)</vt:lpstr>
      <vt:lpstr>Characteristics of status known contacts</vt:lpstr>
      <vt:lpstr>“Added value” of PN</vt:lpstr>
      <vt:lpstr>Results of testing</vt:lpstr>
      <vt:lpstr>Summary of outcomes</vt:lpstr>
      <vt:lpstr>Comparison of 2013 and 2018 audits</vt:lpstr>
      <vt:lpstr>Summary of outcomes (standards)</vt:lpstr>
      <vt:lpstr>Summary of outcomes (standards)</vt:lpstr>
      <vt:lpstr>Conclusions</vt:lpstr>
      <vt:lpstr>Conclusions, continued</vt:lpstr>
      <vt:lpstr>Recommendations</vt:lpstr>
      <vt:lpstr>Suggested modified outcomes</vt:lpstr>
      <vt:lpstr>Acknowledgements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HIV partner notification (PN)</dc:title>
  <dc:creator>Hilary</dc:creator>
  <cp:lastModifiedBy>Price Huw (RQ8) Mid Essex Hospital</cp:lastModifiedBy>
  <cp:revision>144</cp:revision>
  <cp:lastPrinted>2018-04-16T19:37:51Z</cp:lastPrinted>
  <dcterms:created xsi:type="dcterms:W3CDTF">2018-02-19T09:47:57Z</dcterms:created>
  <dcterms:modified xsi:type="dcterms:W3CDTF">2018-05-01T07:25:04Z</dcterms:modified>
</cp:coreProperties>
</file>