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302" r:id="rId2"/>
    <p:sldId id="303" r:id="rId3"/>
    <p:sldId id="304" r:id="rId4"/>
    <p:sldId id="305" r:id="rId5"/>
    <p:sldId id="306" r:id="rId6"/>
    <p:sldId id="307" r:id="rId7"/>
    <p:sldId id="308" r:id="rId8"/>
    <p:sldId id="309" r:id="rId9"/>
    <p:sldId id="310" r:id="rId10"/>
    <p:sldId id="311" r:id="rId11"/>
    <p:sldId id="312" r:id="rId12"/>
    <p:sldId id="313" r:id="rId13"/>
    <p:sldId id="314" r:id="rId14"/>
    <p:sldId id="315" r:id="rId15"/>
    <p:sldId id="316" r:id="rId16"/>
    <p:sldId id="317" r:id="rId17"/>
  </p:sldIdLst>
  <p:sldSz cx="9144000" cy="5143500" type="screen16x9"/>
  <p:notesSz cx="6858000" cy="9144000"/>
  <p:defaultTextStyle>
    <a:defPPr>
      <a:defRPr lang="en-US"/>
    </a:defPPr>
    <a:lvl1pPr marL="0" algn="l" defTabSz="914243" rtl="0" eaLnBrk="1" latinLnBrk="0" hangingPunct="1">
      <a:defRPr sz="1800" kern="1200">
        <a:solidFill>
          <a:schemeClr val="tx1"/>
        </a:solidFill>
        <a:latin typeface="+mn-lt"/>
        <a:ea typeface="+mn-ea"/>
        <a:cs typeface="+mn-cs"/>
      </a:defRPr>
    </a:lvl1pPr>
    <a:lvl2pPr marL="457118" algn="l" defTabSz="914243" rtl="0" eaLnBrk="1" latinLnBrk="0" hangingPunct="1">
      <a:defRPr sz="1800" kern="1200">
        <a:solidFill>
          <a:schemeClr val="tx1"/>
        </a:solidFill>
        <a:latin typeface="+mn-lt"/>
        <a:ea typeface="+mn-ea"/>
        <a:cs typeface="+mn-cs"/>
      </a:defRPr>
    </a:lvl2pPr>
    <a:lvl3pPr marL="914243" algn="l" defTabSz="914243" rtl="0" eaLnBrk="1" latinLnBrk="0" hangingPunct="1">
      <a:defRPr sz="1800" kern="1200">
        <a:solidFill>
          <a:schemeClr val="tx1"/>
        </a:solidFill>
        <a:latin typeface="+mn-lt"/>
        <a:ea typeface="+mn-ea"/>
        <a:cs typeface="+mn-cs"/>
      </a:defRPr>
    </a:lvl3pPr>
    <a:lvl4pPr marL="1371362" algn="l" defTabSz="914243" rtl="0" eaLnBrk="1" latinLnBrk="0" hangingPunct="1">
      <a:defRPr sz="1800" kern="1200">
        <a:solidFill>
          <a:schemeClr val="tx1"/>
        </a:solidFill>
        <a:latin typeface="+mn-lt"/>
        <a:ea typeface="+mn-ea"/>
        <a:cs typeface="+mn-cs"/>
      </a:defRPr>
    </a:lvl4pPr>
    <a:lvl5pPr marL="1828484" algn="l" defTabSz="914243" rtl="0" eaLnBrk="1" latinLnBrk="0" hangingPunct="1">
      <a:defRPr sz="1800" kern="1200">
        <a:solidFill>
          <a:schemeClr val="tx1"/>
        </a:solidFill>
        <a:latin typeface="+mn-lt"/>
        <a:ea typeface="+mn-ea"/>
        <a:cs typeface="+mn-cs"/>
      </a:defRPr>
    </a:lvl5pPr>
    <a:lvl6pPr marL="2285601" algn="l" defTabSz="914243" rtl="0" eaLnBrk="1" latinLnBrk="0" hangingPunct="1">
      <a:defRPr sz="1800" kern="1200">
        <a:solidFill>
          <a:schemeClr val="tx1"/>
        </a:solidFill>
        <a:latin typeface="+mn-lt"/>
        <a:ea typeface="+mn-ea"/>
        <a:cs typeface="+mn-cs"/>
      </a:defRPr>
    </a:lvl6pPr>
    <a:lvl7pPr marL="2742719" algn="l" defTabSz="914243" rtl="0" eaLnBrk="1" latinLnBrk="0" hangingPunct="1">
      <a:defRPr sz="1800" kern="1200">
        <a:solidFill>
          <a:schemeClr val="tx1"/>
        </a:solidFill>
        <a:latin typeface="+mn-lt"/>
        <a:ea typeface="+mn-ea"/>
        <a:cs typeface="+mn-cs"/>
      </a:defRPr>
    </a:lvl7pPr>
    <a:lvl8pPr marL="3199840" algn="l" defTabSz="914243" rtl="0" eaLnBrk="1" latinLnBrk="0" hangingPunct="1">
      <a:defRPr sz="1800" kern="1200">
        <a:solidFill>
          <a:schemeClr val="tx1"/>
        </a:solidFill>
        <a:latin typeface="+mn-lt"/>
        <a:ea typeface="+mn-ea"/>
        <a:cs typeface="+mn-cs"/>
      </a:defRPr>
    </a:lvl8pPr>
    <a:lvl9pPr marL="3656960" algn="l" defTabSz="91424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0809" autoAdjust="0"/>
    <p:restoredTop sz="94660"/>
  </p:normalViewPr>
  <p:slideViewPr>
    <p:cSldViewPr>
      <p:cViewPr varScale="1">
        <p:scale>
          <a:sx n="87" d="100"/>
          <a:sy n="87" d="100"/>
        </p:scale>
        <p:origin x="-576" y="-78"/>
      </p:cViewPr>
      <p:guideLst>
        <p:guide orient="horz" pos="1620"/>
        <p:guide pos="2880"/>
      </p:guideLst>
    </p:cSldViewPr>
  </p:slideViewPr>
  <p:notesTextViewPr>
    <p:cViewPr>
      <p:scale>
        <a:sx n="1" d="1"/>
        <a:sy n="1" d="1"/>
      </p:scale>
      <p:origin x="0" y="0"/>
    </p:cViewPr>
  </p:notesTextViewPr>
  <p:sorterViewPr>
    <p:cViewPr>
      <p:scale>
        <a:sx n="100" d="100"/>
        <a:sy n="100" d="100"/>
      </p:scale>
      <p:origin x="0" y="7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86EEA9-DA19-4F7C-B49F-45D81B4DFD1F}" type="datetimeFigureOut">
              <a:rPr lang="en-GB" smtClean="0"/>
              <a:t>11/07/2016</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602A92-75FD-43A9-8A82-CC9332E9AC92}" type="slidenum">
              <a:rPr lang="en-GB" smtClean="0"/>
              <a:t>‹#›</a:t>
            </a:fld>
            <a:endParaRPr lang="en-GB"/>
          </a:p>
        </p:txBody>
      </p:sp>
    </p:spTree>
    <p:extLst>
      <p:ext uri="{BB962C8B-B14F-4D97-AF65-F5344CB8AC3E}">
        <p14:creationId xmlns:p14="http://schemas.microsoft.com/office/powerpoint/2010/main" val="4129348465"/>
      </p:ext>
    </p:extLst>
  </p:cSld>
  <p:clrMap bg1="lt1" tx1="dk1" bg2="lt2" tx2="dk2" accent1="accent1" accent2="accent2" accent3="accent3" accent4="accent4" accent5="accent5" accent6="accent6" hlink="hlink" folHlink="folHlink"/>
  <p:notesStyle>
    <a:lvl1pPr marL="0" algn="l" defTabSz="914243" rtl="0" eaLnBrk="1" latinLnBrk="0" hangingPunct="1">
      <a:defRPr sz="1200" kern="1200">
        <a:solidFill>
          <a:schemeClr val="tx1"/>
        </a:solidFill>
        <a:latin typeface="+mn-lt"/>
        <a:ea typeface="+mn-ea"/>
        <a:cs typeface="+mn-cs"/>
      </a:defRPr>
    </a:lvl1pPr>
    <a:lvl2pPr marL="457118" algn="l" defTabSz="914243" rtl="0" eaLnBrk="1" latinLnBrk="0" hangingPunct="1">
      <a:defRPr sz="1200" kern="1200">
        <a:solidFill>
          <a:schemeClr val="tx1"/>
        </a:solidFill>
        <a:latin typeface="+mn-lt"/>
        <a:ea typeface="+mn-ea"/>
        <a:cs typeface="+mn-cs"/>
      </a:defRPr>
    </a:lvl2pPr>
    <a:lvl3pPr marL="914243" algn="l" defTabSz="914243" rtl="0" eaLnBrk="1" latinLnBrk="0" hangingPunct="1">
      <a:defRPr sz="1200" kern="1200">
        <a:solidFill>
          <a:schemeClr val="tx1"/>
        </a:solidFill>
        <a:latin typeface="+mn-lt"/>
        <a:ea typeface="+mn-ea"/>
        <a:cs typeface="+mn-cs"/>
      </a:defRPr>
    </a:lvl3pPr>
    <a:lvl4pPr marL="1371362" algn="l" defTabSz="914243" rtl="0" eaLnBrk="1" latinLnBrk="0" hangingPunct="1">
      <a:defRPr sz="1200" kern="1200">
        <a:solidFill>
          <a:schemeClr val="tx1"/>
        </a:solidFill>
        <a:latin typeface="+mn-lt"/>
        <a:ea typeface="+mn-ea"/>
        <a:cs typeface="+mn-cs"/>
      </a:defRPr>
    </a:lvl4pPr>
    <a:lvl5pPr marL="1828484" algn="l" defTabSz="914243" rtl="0" eaLnBrk="1" latinLnBrk="0" hangingPunct="1">
      <a:defRPr sz="1200" kern="1200">
        <a:solidFill>
          <a:schemeClr val="tx1"/>
        </a:solidFill>
        <a:latin typeface="+mn-lt"/>
        <a:ea typeface="+mn-ea"/>
        <a:cs typeface="+mn-cs"/>
      </a:defRPr>
    </a:lvl5pPr>
    <a:lvl6pPr marL="2285601" algn="l" defTabSz="914243" rtl="0" eaLnBrk="1" latinLnBrk="0" hangingPunct="1">
      <a:defRPr sz="1200" kern="1200">
        <a:solidFill>
          <a:schemeClr val="tx1"/>
        </a:solidFill>
        <a:latin typeface="+mn-lt"/>
        <a:ea typeface="+mn-ea"/>
        <a:cs typeface="+mn-cs"/>
      </a:defRPr>
    </a:lvl6pPr>
    <a:lvl7pPr marL="2742719" algn="l" defTabSz="914243" rtl="0" eaLnBrk="1" latinLnBrk="0" hangingPunct="1">
      <a:defRPr sz="1200" kern="1200">
        <a:solidFill>
          <a:schemeClr val="tx1"/>
        </a:solidFill>
        <a:latin typeface="+mn-lt"/>
        <a:ea typeface="+mn-ea"/>
        <a:cs typeface="+mn-cs"/>
      </a:defRPr>
    </a:lvl7pPr>
    <a:lvl8pPr marL="3199840" algn="l" defTabSz="914243" rtl="0" eaLnBrk="1" latinLnBrk="0" hangingPunct="1">
      <a:defRPr sz="1200" kern="1200">
        <a:solidFill>
          <a:schemeClr val="tx1"/>
        </a:solidFill>
        <a:latin typeface="+mn-lt"/>
        <a:ea typeface="+mn-ea"/>
        <a:cs typeface="+mn-cs"/>
      </a:defRPr>
    </a:lvl8pPr>
    <a:lvl9pPr marL="3656960" algn="l" defTabSz="91424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B24D979-AA07-4B72-9B1D-8D14C082E92B}" type="slidenum">
              <a:rPr lang="en-GB" smtClean="0">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714771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14" name="标题 13"/>
          <p:cNvSpPr>
            <a:spLocks noGrp="1"/>
          </p:cNvSpPr>
          <p:nvPr>
            <p:ph type="ctrTitle"/>
          </p:nvPr>
        </p:nvSpPr>
        <p:spPr>
          <a:xfrm>
            <a:off x="1432560" y="269923"/>
            <a:ext cx="7406640" cy="1104138"/>
          </a:xfrm>
        </p:spPr>
        <p:txBody>
          <a:bodyPr anchor="b"/>
          <a:lstStyle>
            <a:lvl1pPr algn="l">
              <a:defRPr/>
            </a:lvl1pPr>
            <a:extLst/>
          </a:lstStyle>
          <a:p>
            <a:r>
              <a:rPr kumimoji="0" lang="zh-CN" altLang="en-US" smtClean="0"/>
              <a:t>单击此处编辑母版标题样式</a:t>
            </a:r>
            <a:endParaRPr kumimoji="0" lang="en-US"/>
          </a:p>
        </p:txBody>
      </p:sp>
      <p:sp>
        <p:nvSpPr>
          <p:cNvPr id="22" name="副标题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CN" altLang="en-US" smtClean="0"/>
              <a:t>单击此处编辑母版副标题样式</a:t>
            </a:r>
            <a:endParaRPr kumimoji="0" lang="en-US"/>
          </a:p>
        </p:txBody>
      </p:sp>
      <p:sp>
        <p:nvSpPr>
          <p:cNvPr id="7" name="日期占位符 6"/>
          <p:cNvSpPr>
            <a:spLocks noGrp="1"/>
          </p:cNvSpPr>
          <p:nvPr>
            <p:ph type="dt" sz="half" idx="10"/>
          </p:nvPr>
        </p:nvSpPr>
        <p:spPr/>
        <p:txBody>
          <a:bodyPr/>
          <a:lstStyle>
            <a:extLst/>
          </a:lstStyle>
          <a:p>
            <a:fld id="{54AB02A5-4FE5-49D9-9E24-09F23B90C450}" type="datetimeFigureOut">
              <a:rPr lang="en-US" smtClean="0">
                <a:solidFill>
                  <a:srgbClr val="ACCBF9">
                    <a:shade val="50000"/>
                    <a:satMod val="200000"/>
                  </a:srgbClr>
                </a:solidFill>
              </a:rPr>
              <a:pPr/>
              <a:t>7/11/2016</a:t>
            </a:fld>
            <a:endParaRPr lang="en-US">
              <a:solidFill>
                <a:srgbClr val="ACCBF9">
                  <a:shade val="50000"/>
                  <a:satMod val="200000"/>
                </a:srgbClr>
              </a:solidFill>
            </a:endParaRPr>
          </a:p>
        </p:txBody>
      </p:sp>
      <p:sp>
        <p:nvSpPr>
          <p:cNvPr id="20" name="页脚占位符 19"/>
          <p:cNvSpPr>
            <a:spLocks noGrp="1"/>
          </p:cNvSpPr>
          <p:nvPr>
            <p:ph type="ftr" sz="quarter" idx="11"/>
          </p:nvPr>
        </p:nvSpPr>
        <p:spPr/>
        <p:txBody>
          <a:bodyPr/>
          <a:lstStyle>
            <a:extLst/>
          </a:lstStyle>
          <a:p>
            <a:endParaRPr lang="en-US">
              <a:solidFill>
                <a:srgbClr val="ACCBF9">
                  <a:shade val="50000"/>
                  <a:satMod val="200000"/>
                </a:srgbClr>
              </a:solidFill>
            </a:endParaRPr>
          </a:p>
        </p:txBody>
      </p:sp>
      <p:sp>
        <p:nvSpPr>
          <p:cNvPr id="10" name="幻灯片编号占位符 9"/>
          <p:cNvSpPr>
            <a:spLocks noGrp="1"/>
          </p:cNvSpPr>
          <p:nvPr>
            <p:ph type="sldNum" sz="quarter" idx="12"/>
          </p:nvPr>
        </p:nvSpPr>
        <p:spPr/>
        <p:txBody>
          <a:bodyPr/>
          <a:lstStyle>
            <a:extLst/>
          </a:lstStyle>
          <a:p>
            <a:fld id="{6294C92D-0306-4E69-9CD3-20855E849650}" type="slidenum">
              <a:rPr lang="en-US" smtClean="0">
                <a:solidFill>
                  <a:srgbClr val="ACCBF9">
                    <a:shade val="50000"/>
                    <a:satMod val="200000"/>
                  </a:srgbClr>
                </a:solidFill>
              </a:rPr>
              <a:pPr/>
              <a:t>‹#›</a:t>
            </a:fld>
            <a:endParaRPr lang="en-US">
              <a:solidFill>
                <a:srgbClr val="ACCBF9">
                  <a:shade val="50000"/>
                  <a:satMod val="200000"/>
                </a:srgbClr>
              </a:solidFill>
            </a:endParaRPr>
          </a:p>
        </p:txBody>
      </p:sp>
      <p:sp>
        <p:nvSpPr>
          <p:cNvPr id="8" name="椭圆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defTabSz="914400"/>
            <a:endParaRPr lang="en-US">
              <a:solidFill>
                <a:prstClr val="black"/>
              </a:solidFill>
            </a:endParaRPr>
          </a:p>
        </p:txBody>
      </p:sp>
      <p:sp>
        <p:nvSpPr>
          <p:cNvPr id="9" name="椭圆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defTabSz="914400"/>
            <a:endParaRPr lang="en-US">
              <a:solidFill>
                <a:prstClr val="black"/>
              </a:solidFill>
            </a:endParaRPr>
          </a:p>
        </p:txBody>
      </p:sp>
    </p:spTree>
    <p:extLst>
      <p:ext uri="{BB962C8B-B14F-4D97-AF65-F5344CB8AC3E}">
        <p14:creationId xmlns:p14="http://schemas.microsoft.com/office/powerpoint/2010/main" val="95223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竖排文本占位符 2"/>
          <p:cNvSpPr>
            <a:spLocks noGrp="1"/>
          </p:cNvSpPr>
          <p:nvPr>
            <p:ph type="body" orient="vert" idx="1"/>
          </p:nvPr>
        </p:nvSpPr>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二级</a:t>
            </a:r>
          </a:p>
          <a:p>
            <a:pPr lvl="2" eaLnBrk="1" latinLnBrk="0" hangingPunct="1"/>
            <a:r>
              <a:rPr lang="zh-CN" altLang="en-US" smtClean="0"/>
              <a:t>三级</a:t>
            </a:r>
          </a:p>
          <a:p>
            <a:pPr lvl="3" eaLnBrk="1" latinLnBrk="0" hangingPunct="1"/>
            <a:r>
              <a:rPr lang="zh-CN" altLang="en-US" smtClean="0"/>
              <a:t>四级</a:t>
            </a:r>
          </a:p>
          <a:p>
            <a:pPr lvl="4" eaLnBrk="1" latinLnBrk="0" hangingPunct="1"/>
            <a:r>
              <a:rPr lang="zh-CN" altLang="en-US" smtClean="0"/>
              <a:t>五级</a:t>
            </a:r>
            <a:endParaRPr kumimoji="0" lang="en-US"/>
          </a:p>
        </p:txBody>
      </p:sp>
      <p:sp>
        <p:nvSpPr>
          <p:cNvPr id="4" name="日期占位符 3"/>
          <p:cNvSpPr>
            <a:spLocks noGrp="1"/>
          </p:cNvSpPr>
          <p:nvPr>
            <p:ph type="dt" sz="half" idx="10"/>
          </p:nvPr>
        </p:nvSpPr>
        <p:spPr/>
        <p:txBody>
          <a:bodyPr/>
          <a:lstStyle>
            <a:extLst/>
          </a:lstStyle>
          <a:p>
            <a:fld id="{54AB02A5-4FE5-49D9-9E24-09F23B90C450}" type="datetimeFigureOut">
              <a:rPr lang="en-US" smtClean="0">
                <a:solidFill>
                  <a:srgbClr val="ACCBF9">
                    <a:shade val="50000"/>
                    <a:satMod val="200000"/>
                  </a:srgbClr>
                </a:solidFill>
              </a:rPr>
              <a:pPr/>
              <a:t>7/11/2016</a:t>
            </a:fld>
            <a:endParaRPr lang="en-US">
              <a:solidFill>
                <a:srgbClr val="ACCBF9">
                  <a:shade val="50000"/>
                  <a:satMod val="200000"/>
                </a:srgbClr>
              </a:solidFill>
            </a:endParaRPr>
          </a:p>
        </p:txBody>
      </p:sp>
      <p:sp>
        <p:nvSpPr>
          <p:cNvPr id="5" name="页脚占位符 4"/>
          <p:cNvSpPr>
            <a:spLocks noGrp="1"/>
          </p:cNvSpPr>
          <p:nvPr>
            <p:ph type="ftr" sz="quarter" idx="11"/>
          </p:nvPr>
        </p:nvSpPr>
        <p:spPr/>
        <p:txBody>
          <a:bodyPr/>
          <a:lstStyle>
            <a:extLst/>
          </a:lstStyle>
          <a:p>
            <a:endParaRPr lang="en-US">
              <a:solidFill>
                <a:srgbClr val="ACCBF9">
                  <a:shade val="50000"/>
                  <a:satMod val="200000"/>
                </a:srgbClr>
              </a:solidFill>
            </a:endParaRPr>
          </a:p>
        </p:txBody>
      </p:sp>
      <p:sp>
        <p:nvSpPr>
          <p:cNvPr id="6" name="幻灯片编号占位符 5"/>
          <p:cNvSpPr>
            <a:spLocks noGrp="1"/>
          </p:cNvSpPr>
          <p:nvPr>
            <p:ph type="sldNum" sz="quarter" idx="12"/>
          </p:nvPr>
        </p:nvSpPr>
        <p:spPr/>
        <p:txBody>
          <a:bodyPr/>
          <a:lstStyle>
            <a:extLst/>
          </a:lstStyle>
          <a:p>
            <a:fld id="{6294C92D-0306-4E69-9CD3-20855E849650}" type="slidenum">
              <a:rPr lang="en-US" smtClean="0">
                <a:solidFill>
                  <a:srgbClr val="ACCBF9">
                    <a:shade val="50000"/>
                    <a:satMod val="200000"/>
                  </a:srgbClr>
                </a:solidFill>
              </a:rPr>
              <a:pPr/>
              <a:t>‹#›</a:t>
            </a:fld>
            <a:endParaRPr lang="en-US">
              <a:solidFill>
                <a:srgbClr val="ACCBF9">
                  <a:shade val="50000"/>
                  <a:satMod val="200000"/>
                </a:srgbClr>
              </a:solidFill>
            </a:endParaRPr>
          </a:p>
        </p:txBody>
      </p:sp>
    </p:spTree>
    <p:extLst>
      <p:ext uri="{BB962C8B-B14F-4D97-AF65-F5344CB8AC3E}">
        <p14:creationId xmlns:p14="http://schemas.microsoft.com/office/powerpoint/2010/main" val="2557742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58000" y="205980"/>
            <a:ext cx="1828800" cy="4388644"/>
          </a:xfrm>
        </p:spPr>
        <p:txBody>
          <a:bodyPr vert="eaVert"/>
          <a:lstStyle>
            <a:extLst/>
          </a:lstStyle>
          <a:p>
            <a:r>
              <a:rPr kumimoji="0" lang="zh-CN" altLang="en-US" smtClean="0"/>
              <a:t>单击此处编辑母版标题样式</a:t>
            </a:r>
            <a:endParaRPr kumimoji="0" lang="en-US"/>
          </a:p>
        </p:txBody>
      </p:sp>
      <p:sp>
        <p:nvSpPr>
          <p:cNvPr id="3" name="竖排文本占位符 2"/>
          <p:cNvSpPr>
            <a:spLocks noGrp="1"/>
          </p:cNvSpPr>
          <p:nvPr>
            <p:ph type="body" orient="vert" idx="1"/>
          </p:nvPr>
        </p:nvSpPr>
        <p:spPr>
          <a:xfrm>
            <a:off x="1143000" y="205980"/>
            <a:ext cx="5562600" cy="4388644"/>
          </a:xfrm>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二级</a:t>
            </a:r>
          </a:p>
          <a:p>
            <a:pPr lvl="2" eaLnBrk="1" latinLnBrk="0" hangingPunct="1"/>
            <a:r>
              <a:rPr lang="zh-CN" altLang="en-US" smtClean="0"/>
              <a:t>三级</a:t>
            </a:r>
          </a:p>
          <a:p>
            <a:pPr lvl="3" eaLnBrk="1" latinLnBrk="0" hangingPunct="1"/>
            <a:r>
              <a:rPr lang="zh-CN" altLang="en-US" smtClean="0"/>
              <a:t>四级</a:t>
            </a:r>
          </a:p>
          <a:p>
            <a:pPr lvl="4" eaLnBrk="1" latinLnBrk="0" hangingPunct="1"/>
            <a:r>
              <a:rPr lang="zh-CN" altLang="en-US" smtClean="0"/>
              <a:t>五级</a:t>
            </a:r>
            <a:endParaRPr kumimoji="0" lang="en-US"/>
          </a:p>
        </p:txBody>
      </p:sp>
      <p:sp>
        <p:nvSpPr>
          <p:cNvPr id="4" name="日期占位符 3"/>
          <p:cNvSpPr>
            <a:spLocks noGrp="1"/>
          </p:cNvSpPr>
          <p:nvPr>
            <p:ph type="dt" sz="half" idx="10"/>
          </p:nvPr>
        </p:nvSpPr>
        <p:spPr/>
        <p:txBody>
          <a:bodyPr/>
          <a:lstStyle>
            <a:extLst/>
          </a:lstStyle>
          <a:p>
            <a:fld id="{54AB02A5-4FE5-49D9-9E24-09F23B90C450}" type="datetimeFigureOut">
              <a:rPr lang="en-US" smtClean="0">
                <a:solidFill>
                  <a:srgbClr val="ACCBF9">
                    <a:shade val="50000"/>
                    <a:satMod val="200000"/>
                  </a:srgbClr>
                </a:solidFill>
              </a:rPr>
              <a:pPr/>
              <a:t>7/11/2016</a:t>
            </a:fld>
            <a:endParaRPr lang="en-US">
              <a:solidFill>
                <a:srgbClr val="ACCBF9">
                  <a:shade val="50000"/>
                  <a:satMod val="200000"/>
                </a:srgbClr>
              </a:solidFill>
            </a:endParaRPr>
          </a:p>
        </p:txBody>
      </p:sp>
      <p:sp>
        <p:nvSpPr>
          <p:cNvPr id="5" name="页脚占位符 4"/>
          <p:cNvSpPr>
            <a:spLocks noGrp="1"/>
          </p:cNvSpPr>
          <p:nvPr>
            <p:ph type="ftr" sz="quarter" idx="11"/>
          </p:nvPr>
        </p:nvSpPr>
        <p:spPr/>
        <p:txBody>
          <a:bodyPr/>
          <a:lstStyle>
            <a:extLst/>
          </a:lstStyle>
          <a:p>
            <a:endParaRPr lang="en-US">
              <a:solidFill>
                <a:srgbClr val="ACCBF9">
                  <a:shade val="50000"/>
                  <a:satMod val="200000"/>
                </a:srgbClr>
              </a:solidFill>
            </a:endParaRPr>
          </a:p>
        </p:txBody>
      </p:sp>
      <p:sp>
        <p:nvSpPr>
          <p:cNvPr id="6" name="幻灯片编号占位符 5"/>
          <p:cNvSpPr>
            <a:spLocks noGrp="1"/>
          </p:cNvSpPr>
          <p:nvPr>
            <p:ph type="sldNum" sz="quarter" idx="12"/>
          </p:nvPr>
        </p:nvSpPr>
        <p:spPr/>
        <p:txBody>
          <a:bodyPr/>
          <a:lstStyle>
            <a:extLst/>
          </a:lstStyle>
          <a:p>
            <a:fld id="{6294C92D-0306-4E69-9CD3-20855E849650}" type="slidenum">
              <a:rPr lang="en-US" smtClean="0">
                <a:solidFill>
                  <a:srgbClr val="ACCBF9">
                    <a:shade val="50000"/>
                    <a:satMod val="200000"/>
                  </a:srgbClr>
                </a:solidFill>
              </a:rPr>
              <a:pPr/>
              <a:t>‹#›</a:t>
            </a:fld>
            <a:endParaRPr lang="en-US">
              <a:solidFill>
                <a:srgbClr val="ACCBF9">
                  <a:shade val="50000"/>
                  <a:satMod val="200000"/>
                </a:srgbClr>
              </a:solidFill>
            </a:endParaRPr>
          </a:p>
        </p:txBody>
      </p:sp>
    </p:spTree>
    <p:extLst>
      <p:ext uri="{BB962C8B-B14F-4D97-AF65-F5344CB8AC3E}">
        <p14:creationId xmlns:p14="http://schemas.microsoft.com/office/powerpoint/2010/main" val="2140169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extLst/>
          </a:lstStyle>
          <a:p>
            <a:pPr lvl="0" eaLnBrk="1" latinLnBrk="0" hangingPunct="1"/>
            <a:r>
              <a:rPr lang="zh-CN" altLang="en-US" smtClean="0"/>
              <a:t>单击此处编辑母版文本样式</a:t>
            </a:r>
          </a:p>
          <a:p>
            <a:pPr lvl="1" eaLnBrk="1" latinLnBrk="0" hangingPunct="1"/>
            <a:r>
              <a:rPr lang="zh-CN" altLang="en-US" smtClean="0"/>
              <a:t>二级</a:t>
            </a:r>
          </a:p>
          <a:p>
            <a:pPr lvl="2" eaLnBrk="1" latinLnBrk="0" hangingPunct="1"/>
            <a:r>
              <a:rPr lang="zh-CN" altLang="en-US" smtClean="0"/>
              <a:t>三级</a:t>
            </a:r>
          </a:p>
          <a:p>
            <a:pPr lvl="3" eaLnBrk="1" latinLnBrk="0" hangingPunct="1"/>
            <a:r>
              <a:rPr lang="zh-CN" altLang="en-US" smtClean="0"/>
              <a:t>四级</a:t>
            </a:r>
          </a:p>
          <a:p>
            <a:pPr lvl="4" eaLnBrk="1" latinLnBrk="0" hangingPunct="1"/>
            <a:r>
              <a:rPr lang="zh-CN" altLang="en-US" smtClean="0"/>
              <a:t>五级</a:t>
            </a:r>
            <a:endParaRPr kumimoji="0" lang="en-US"/>
          </a:p>
        </p:txBody>
      </p:sp>
      <p:sp>
        <p:nvSpPr>
          <p:cNvPr id="4" name="日期占位符 3"/>
          <p:cNvSpPr>
            <a:spLocks noGrp="1"/>
          </p:cNvSpPr>
          <p:nvPr>
            <p:ph type="dt" sz="half" idx="10"/>
          </p:nvPr>
        </p:nvSpPr>
        <p:spPr/>
        <p:txBody>
          <a:bodyPr/>
          <a:lstStyle>
            <a:extLst/>
          </a:lstStyle>
          <a:p>
            <a:fld id="{54AB02A5-4FE5-49D9-9E24-09F23B90C450}" type="datetimeFigureOut">
              <a:rPr lang="en-US" smtClean="0">
                <a:solidFill>
                  <a:srgbClr val="ACCBF9">
                    <a:shade val="50000"/>
                    <a:satMod val="200000"/>
                  </a:srgbClr>
                </a:solidFill>
              </a:rPr>
              <a:pPr/>
              <a:t>7/11/2016</a:t>
            </a:fld>
            <a:endParaRPr lang="en-US">
              <a:solidFill>
                <a:srgbClr val="ACCBF9">
                  <a:shade val="50000"/>
                  <a:satMod val="200000"/>
                </a:srgbClr>
              </a:solidFill>
            </a:endParaRPr>
          </a:p>
        </p:txBody>
      </p:sp>
      <p:sp>
        <p:nvSpPr>
          <p:cNvPr id="5" name="页脚占位符 4"/>
          <p:cNvSpPr>
            <a:spLocks noGrp="1"/>
          </p:cNvSpPr>
          <p:nvPr>
            <p:ph type="ftr" sz="quarter" idx="11"/>
          </p:nvPr>
        </p:nvSpPr>
        <p:spPr/>
        <p:txBody>
          <a:bodyPr/>
          <a:lstStyle>
            <a:extLst/>
          </a:lstStyle>
          <a:p>
            <a:endParaRPr lang="en-US">
              <a:solidFill>
                <a:srgbClr val="ACCBF9">
                  <a:shade val="50000"/>
                  <a:satMod val="200000"/>
                </a:srgbClr>
              </a:solidFill>
            </a:endParaRPr>
          </a:p>
        </p:txBody>
      </p:sp>
      <p:sp>
        <p:nvSpPr>
          <p:cNvPr id="6" name="幻灯片编号占位符 5"/>
          <p:cNvSpPr>
            <a:spLocks noGrp="1"/>
          </p:cNvSpPr>
          <p:nvPr>
            <p:ph type="sldNum" sz="quarter" idx="12"/>
          </p:nvPr>
        </p:nvSpPr>
        <p:spPr/>
        <p:txBody>
          <a:bodyPr/>
          <a:lstStyle>
            <a:extLst/>
          </a:lstStyle>
          <a:p>
            <a:fld id="{6294C92D-0306-4E69-9CD3-20855E849650}" type="slidenum">
              <a:rPr lang="en-US" smtClean="0">
                <a:solidFill>
                  <a:srgbClr val="ACCBF9">
                    <a:shade val="50000"/>
                    <a:satMod val="200000"/>
                  </a:srgbClr>
                </a:solidFill>
              </a:rPr>
              <a:pPr/>
              <a:t>‹#›</a:t>
            </a:fld>
            <a:endParaRPr lang="en-US">
              <a:solidFill>
                <a:srgbClr val="ACCBF9">
                  <a:shade val="50000"/>
                  <a:satMod val="200000"/>
                </a:srgbClr>
              </a:solidFill>
            </a:endParaRPr>
          </a:p>
        </p:txBody>
      </p:sp>
    </p:spTree>
    <p:extLst>
      <p:ext uri="{BB962C8B-B14F-4D97-AF65-F5344CB8AC3E}">
        <p14:creationId xmlns:p14="http://schemas.microsoft.com/office/powerpoint/2010/main" val="2506909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7" name="矩形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defTabSz="914400"/>
            <a:endParaRPr lang="en-US">
              <a:solidFill>
                <a:prstClr val="white"/>
              </a:solidFill>
            </a:endParaRPr>
          </a:p>
        </p:txBody>
      </p:sp>
      <p:sp>
        <p:nvSpPr>
          <p:cNvPr id="2" name="标题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extLst/>
          </a:lstStyle>
          <a:p>
            <a:fld id="{54AB02A5-4FE5-49D9-9E24-09F23B90C450}" type="datetimeFigureOut">
              <a:rPr lang="en-US" smtClean="0">
                <a:solidFill>
                  <a:srgbClr val="ACCBF9">
                    <a:shade val="50000"/>
                    <a:satMod val="200000"/>
                  </a:srgbClr>
                </a:solidFill>
              </a:rPr>
              <a:pPr/>
              <a:t>7/11/2016</a:t>
            </a:fld>
            <a:endParaRPr lang="en-US">
              <a:solidFill>
                <a:srgbClr val="ACCBF9">
                  <a:shade val="50000"/>
                  <a:satMod val="200000"/>
                </a:srgbClr>
              </a:solidFill>
            </a:endParaRPr>
          </a:p>
        </p:txBody>
      </p:sp>
      <p:sp>
        <p:nvSpPr>
          <p:cNvPr id="5" name="页脚占位符 4"/>
          <p:cNvSpPr>
            <a:spLocks noGrp="1"/>
          </p:cNvSpPr>
          <p:nvPr>
            <p:ph type="ftr" sz="quarter" idx="11"/>
          </p:nvPr>
        </p:nvSpPr>
        <p:spPr/>
        <p:txBody>
          <a:bodyPr/>
          <a:lstStyle>
            <a:extLst/>
          </a:lstStyle>
          <a:p>
            <a:endParaRPr lang="en-US">
              <a:solidFill>
                <a:srgbClr val="ACCBF9">
                  <a:shade val="50000"/>
                  <a:satMod val="200000"/>
                </a:srgbClr>
              </a:solidFill>
            </a:endParaRPr>
          </a:p>
        </p:txBody>
      </p:sp>
      <p:sp>
        <p:nvSpPr>
          <p:cNvPr id="6" name="幻灯片编号占位符 5"/>
          <p:cNvSpPr>
            <a:spLocks noGrp="1"/>
          </p:cNvSpPr>
          <p:nvPr>
            <p:ph type="sldNum" sz="quarter" idx="12"/>
          </p:nvPr>
        </p:nvSpPr>
        <p:spPr/>
        <p:txBody>
          <a:bodyPr/>
          <a:lstStyle>
            <a:extLst/>
          </a:lstStyle>
          <a:p>
            <a:fld id="{6294C92D-0306-4E69-9CD3-20855E849650}" type="slidenum">
              <a:rPr lang="en-US" smtClean="0">
                <a:solidFill>
                  <a:srgbClr val="ACCBF9">
                    <a:shade val="50000"/>
                    <a:satMod val="200000"/>
                  </a:srgbClr>
                </a:solidFill>
              </a:rPr>
              <a:pPr/>
              <a:t>‹#›</a:t>
            </a:fld>
            <a:endParaRPr lang="en-US">
              <a:solidFill>
                <a:srgbClr val="ACCBF9">
                  <a:shade val="50000"/>
                  <a:satMod val="200000"/>
                </a:srgbClr>
              </a:solidFill>
            </a:endParaRPr>
          </a:p>
        </p:txBody>
      </p:sp>
      <p:sp>
        <p:nvSpPr>
          <p:cNvPr id="10" name="矩形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defTabSz="914400"/>
            <a:endParaRPr lang="en-US">
              <a:solidFill>
                <a:prstClr val="white"/>
              </a:solidFill>
            </a:endParaRPr>
          </a:p>
        </p:txBody>
      </p:sp>
      <p:sp>
        <p:nvSpPr>
          <p:cNvPr id="8" name="椭圆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defTabSz="914400"/>
            <a:endParaRPr lang="en-US">
              <a:solidFill>
                <a:prstClr val="black"/>
              </a:solidFill>
            </a:endParaRPr>
          </a:p>
        </p:txBody>
      </p:sp>
      <p:sp>
        <p:nvSpPr>
          <p:cNvPr id="9" name="椭圆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defTabSz="914400"/>
            <a:endParaRPr lang="en-US">
              <a:solidFill>
                <a:prstClr val="black"/>
              </a:solidFill>
            </a:endParaRPr>
          </a:p>
        </p:txBody>
      </p:sp>
    </p:spTree>
    <p:extLst>
      <p:ext uri="{BB962C8B-B14F-4D97-AF65-F5344CB8AC3E}">
        <p14:creationId xmlns:p14="http://schemas.microsoft.com/office/powerpoint/2010/main" val="1043541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1435608" y="205740"/>
            <a:ext cx="7498080" cy="857250"/>
          </a:xfrm>
        </p:spPr>
        <p:txBody>
          <a:bodyPr/>
          <a:lstStyle>
            <a:extLst/>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二级</a:t>
            </a:r>
          </a:p>
          <a:p>
            <a:pPr lvl="2" eaLnBrk="1" latinLnBrk="0" hangingPunct="1"/>
            <a:r>
              <a:rPr lang="zh-CN" altLang="en-US" smtClean="0"/>
              <a:t>三级</a:t>
            </a:r>
          </a:p>
          <a:p>
            <a:pPr lvl="3" eaLnBrk="1" latinLnBrk="0" hangingPunct="1"/>
            <a:r>
              <a:rPr lang="zh-CN" altLang="en-US" smtClean="0"/>
              <a:t>四级</a:t>
            </a:r>
          </a:p>
          <a:p>
            <a:pPr lvl="4" eaLnBrk="1" latinLnBrk="0" hangingPunct="1"/>
            <a:r>
              <a:rPr lang="zh-CN" altLang="en-US" smtClean="0"/>
              <a:t>五级</a:t>
            </a:r>
            <a:endParaRPr kumimoji="0" lang="en-US"/>
          </a:p>
        </p:txBody>
      </p:sp>
      <p:sp>
        <p:nvSpPr>
          <p:cNvPr id="4" name="内容占位符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二级</a:t>
            </a:r>
          </a:p>
          <a:p>
            <a:pPr lvl="2" eaLnBrk="1" latinLnBrk="0" hangingPunct="1"/>
            <a:r>
              <a:rPr lang="zh-CN" altLang="en-US" smtClean="0"/>
              <a:t>三级</a:t>
            </a:r>
          </a:p>
          <a:p>
            <a:pPr lvl="3" eaLnBrk="1" latinLnBrk="0" hangingPunct="1"/>
            <a:r>
              <a:rPr lang="zh-CN" altLang="en-US" smtClean="0"/>
              <a:t>四级</a:t>
            </a:r>
          </a:p>
          <a:p>
            <a:pPr lvl="4" eaLnBrk="1" latinLnBrk="0" hangingPunct="1"/>
            <a:r>
              <a:rPr lang="zh-CN" altLang="en-US" smtClean="0"/>
              <a:t>五级</a:t>
            </a:r>
            <a:endParaRPr kumimoji="0" lang="en-US"/>
          </a:p>
        </p:txBody>
      </p:sp>
      <p:sp>
        <p:nvSpPr>
          <p:cNvPr id="5" name="日期占位符 4"/>
          <p:cNvSpPr>
            <a:spLocks noGrp="1"/>
          </p:cNvSpPr>
          <p:nvPr>
            <p:ph type="dt" sz="half" idx="10"/>
          </p:nvPr>
        </p:nvSpPr>
        <p:spPr/>
        <p:txBody>
          <a:bodyPr/>
          <a:lstStyle>
            <a:extLst/>
          </a:lstStyle>
          <a:p>
            <a:fld id="{54AB02A5-4FE5-49D9-9E24-09F23B90C450}" type="datetimeFigureOut">
              <a:rPr lang="en-US" smtClean="0">
                <a:solidFill>
                  <a:srgbClr val="ACCBF9">
                    <a:shade val="50000"/>
                    <a:satMod val="200000"/>
                  </a:srgbClr>
                </a:solidFill>
              </a:rPr>
              <a:pPr/>
              <a:t>7/11/2016</a:t>
            </a:fld>
            <a:endParaRPr lang="en-US">
              <a:solidFill>
                <a:srgbClr val="ACCBF9">
                  <a:shade val="50000"/>
                  <a:satMod val="200000"/>
                </a:srgbClr>
              </a:solidFill>
            </a:endParaRPr>
          </a:p>
        </p:txBody>
      </p:sp>
      <p:sp>
        <p:nvSpPr>
          <p:cNvPr id="6" name="页脚占位符 5"/>
          <p:cNvSpPr>
            <a:spLocks noGrp="1"/>
          </p:cNvSpPr>
          <p:nvPr>
            <p:ph type="ftr" sz="quarter" idx="11"/>
          </p:nvPr>
        </p:nvSpPr>
        <p:spPr/>
        <p:txBody>
          <a:bodyPr/>
          <a:lstStyle>
            <a:extLst/>
          </a:lstStyle>
          <a:p>
            <a:endParaRPr lang="en-US">
              <a:solidFill>
                <a:srgbClr val="ACCBF9">
                  <a:shade val="50000"/>
                  <a:satMod val="200000"/>
                </a:srgbClr>
              </a:solidFill>
            </a:endParaRPr>
          </a:p>
        </p:txBody>
      </p:sp>
      <p:sp>
        <p:nvSpPr>
          <p:cNvPr id="7" name="幻灯片编号占位符 6"/>
          <p:cNvSpPr>
            <a:spLocks noGrp="1"/>
          </p:cNvSpPr>
          <p:nvPr>
            <p:ph type="sldNum" sz="quarter" idx="12"/>
          </p:nvPr>
        </p:nvSpPr>
        <p:spPr/>
        <p:txBody>
          <a:bodyPr/>
          <a:lstStyle>
            <a:extLst/>
          </a:lstStyle>
          <a:p>
            <a:fld id="{6294C92D-0306-4E69-9CD3-20855E849650}" type="slidenum">
              <a:rPr lang="en-US" smtClean="0">
                <a:solidFill>
                  <a:srgbClr val="ACCBF9">
                    <a:shade val="50000"/>
                    <a:satMod val="200000"/>
                  </a:srgbClr>
                </a:solidFill>
              </a:rPr>
              <a:pPr/>
              <a:t>‹#›</a:t>
            </a:fld>
            <a:endParaRPr lang="en-US">
              <a:solidFill>
                <a:srgbClr val="ACCBF9">
                  <a:shade val="50000"/>
                  <a:satMod val="200000"/>
                </a:srgbClr>
              </a:solidFill>
            </a:endParaRPr>
          </a:p>
        </p:txBody>
      </p:sp>
    </p:spTree>
    <p:extLst>
      <p:ext uri="{BB962C8B-B14F-4D97-AF65-F5344CB8AC3E}">
        <p14:creationId xmlns:p14="http://schemas.microsoft.com/office/powerpoint/2010/main" val="2094596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CN" altLang="en-US" smtClean="0"/>
              <a:t>单击此处编辑母版文本样式</a:t>
            </a:r>
          </a:p>
          <a:p>
            <a:pPr lvl="1" eaLnBrk="1" latinLnBrk="0" hangingPunct="1"/>
            <a:r>
              <a:rPr lang="zh-CN" altLang="en-US" smtClean="0"/>
              <a:t>二级</a:t>
            </a:r>
          </a:p>
          <a:p>
            <a:pPr lvl="2" eaLnBrk="1" latinLnBrk="0" hangingPunct="1"/>
            <a:r>
              <a:rPr lang="zh-CN" altLang="en-US" smtClean="0"/>
              <a:t>三级</a:t>
            </a:r>
          </a:p>
          <a:p>
            <a:pPr lvl="3" eaLnBrk="1" latinLnBrk="0" hangingPunct="1"/>
            <a:r>
              <a:rPr lang="zh-CN" altLang="en-US" smtClean="0"/>
              <a:t>四级</a:t>
            </a:r>
          </a:p>
          <a:p>
            <a:pPr lvl="4" eaLnBrk="1" latinLnBrk="0" hangingPunct="1"/>
            <a:r>
              <a:rPr lang="zh-CN" altLang="en-US" smtClean="0"/>
              <a:t>五级</a:t>
            </a:r>
            <a:endParaRPr kumimoji="0" lang="en-US"/>
          </a:p>
        </p:txBody>
      </p:sp>
      <p:sp>
        <p:nvSpPr>
          <p:cNvPr id="6" name="内容占位符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CN" altLang="en-US" smtClean="0"/>
              <a:t>单击此处编辑母版文本样式</a:t>
            </a:r>
          </a:p>
          <a:p>
            <a:pPr lvl="1" eaLnBrk="1" latinLnBrk="0" hangingPunct="1"/>
            <a:r>
              <a:rPr lang="zh-CN" altLang="en-US" smtClean="0"/>
              <a:t>二级</a:t>
            </a:r>
          </a:p>
          <a:p>
            <a:pPr lvl="2" eaLnBrk="1" latinLnBrk="0" hangingPunct="1"/>
            <a:r>
              <a:rPr lang="zh-CN" altLang="en-US" smtClean="0"/>
              <a:t>三级</a:t>
            </a:r>
          </a:p>
          <a:p>
            <a:pPr lvl="3" eaLnBrk="1" latinLnBrk="0" hangingPunct="1"/>
            <a:r>
              <a:rPr lang="zh-CN" altLang="en-US" smtClean="0"/>
              <a:t>四级</a:t>
            </a:r>
          </a:p>
          <a:p>
            <a:pPr lvl="4" eaLnBrk="1" latinLnBrk="0" hangingPunct="1"/>
            <a:r>
              <a:rPr lang="zh-CN" altLang="en-US" smtClean="0"/>
              <a:t>五级</a:t>
            </a:r>
            <a:endParaRPr kumimoji="0" lang="en-US"/>
          </a:p>
        </p:txBody>
      </p:sp>
      <p:sp>
        <p:nvSpPr>
          <p:cNvPr id="7" name="日期占位符 6"/>
          <p:cNvSpPr>
            <a:spLocks noGrp="1"/>
          </p:cNvSpPr>
          <p:nvPr>
            <p:ph type="dt" sz="half" idx="10"/>
          </p:nvPr>
        </p:nvSpPr>
        <p:spPr/>
        <p:txBody>
          <a:bodyPr/>
          <a:lstStyle>
            <a:extLst/>
          </a:lstStyle>
          <a:p>
            <a:fld id="{54AB02A5-4FE5-49D9-9E24-09F23B90C450}" type="datetimeFigureOut">
              <a:rPr lang="en-US" smtClean="0">
                <a:solidFill>
                  <a:srgbClr val="ACCBF9">
                    <a:shade val="50000"/>
                    <a:satMod val="200000"/>
                  </a:srgbClr>
                </a:solidFill>
              </a:rPr>
              <a:pPr/>
              <a:t>7/11/2016</a:t>
            </a:fld>
            <a:endParaRPr lang="en-US">
              <a:solidFill>
                <a:srgbClr val="ACCBF9">
                  <a:shade val="50000"/>
                  <a:satMod val="200000"/>
                </a:srgbClr>
              </a:solidFill>
            </a:endParaRPr>
          </a:p>
        </p:txBody>
      </p:sp>
      <p:sp>
        <p:nvSpPr>
          <p:cNvPr id="8" name="页脚占位符 7"/>
          <p:cNvSpPr>
            <a:spLocks noGrp="1"/>
          </p:cNvSpPr>
          <p:nvPr>
            <p:ph type="ftr" sz="quarter" idx="11"/>
          </p:nvPr>
        </p:nvSpPr>
        <p:spPr/>
        <p:txBody>
          <a:bodyPr/>
          <a:lstStyle>
            <a:extLst/>
          </a:lstStyle>
          <a:p>
            <a:endParaRPr lang="en-US">
              <a:solidFill>
                <a:srgbClr val="ACCBF9">
                  <a:shade val="50000"/>
                  <a:satMod val="200000"/>
                </a:srgbClr>
              </a:solidFill>
            </a:endParaRPr>
          </a:p>
        </p:txBody>
      </p:sp>
      <p:sp>
        <p:nvSpPr>
          <p:cNvPr id="9" name="幻灯片编号占位符 8"/>
          <p:cNvSpPr>
            <a:spLocks noGrp="1"/>
          </p:cNvSpPr>
          <p:nvPr>
            <p:ph type="sldNum" sz="quarter" idx="12"/>
          </p:nvPr>
        </p:nvSpPr>
        <p:spPr/>
        <p:txBody>
          <a:bodyPr/>
          <a:lstStyle>
            <a:extLst/>
          </a:lstStyle>
          <a:p>
            <a:fld id="{6294C92D-0306-4E69-9CD3-20855E849650}" type="slidenum">
              <a:rPr lang="en-US" smtClean="0">
                <a:solidFill>
                  <a:srgbClr val="ACCBF9">
                    <a:shade val="50000"/>
                    <a:satMod val="200000"/>
                  </a:srgbClr>
                </a:solidFill>
              </a:rPr>
              <a:pPr/>
              <a:t>‹#›</a:t>
            </a:fld>
            <a:endParaRPr lang="en-US">
              <a:solidFill>
                <a:srgbClr val="ACCBF9">
                  <a:shade val="50000"/>
                  <a:satMod val="200000"/>
                </a:srgbClr>
              </a:solidFill>
            </a:endParaRPr>
          </a:p>
        </p:txBody>
      </p:sp>
    </p:spTree>
    <p:extLst>
      <p:ext uri="{BB962C8B-B14F-4D97-AF65-F5344CB8AC3E}">
        <p14:creationId xmlns:p14="http://schemas.microsoft.com/office/powerpoint/2010/main" val="262319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435608" y="205740"/>
            <a:ext cx="7498080" cy="857250"/>
          </a:xfrm>
        </p:spPr>
        <p:txBody>
          <a:bodyPr anchor="ctr"/>
          <a:lstStyle>
            <a:extLst/>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extLst/>
          </a:lstStyle>
          <a:p>
            <a:fld id="{54AB02A5-4FE5-49D9-9E24-09F23B90C450}" type="datetimeFigureOut">
              <a:rPr lang="en-US" smtClean="0">
                <a:solidFill>
                  <a:srgbClr val="ACCBF9">
                    <a:shade val="50000"/>
                    <a:satMod val="200000"/>
                  </a:srgbClr>
                </a:solidFill>
              </a:rPr>
              <a:pPr/>
              <a:t>7/11/2016</a:t>
            </a:fld>
            <a:endParaRPr lang="en-US">
              <a:solidFill>
                <a:srgbClr val="ACCBF9">
                  <a:shade val="50000"/>
                  <a:satMod val="200000"/>
                </a:srgbClr>
              </a:solidFill>
            </a:endParaRPr>
          </a:p>
        </p:txBody>
      </p:sp>
      <p:sp>
        <p:nvSpPr>
          <p:cNvPr id="4" name="页脚占位符 3"/>
          <p:cNvSpPr>
            <a:spLocks noGrp="1"/>
          </p:cNvSpPr>
          <p:nvPr>
            <p:ph type="ftr" sz="quarter" idx="11"/>
          </p:nvPr>
        </p:nvSpPr>
        <p:spPr/>
        <p:txBody>
          <a:bodyPr/>
          <a:lstStyle>
            <a:extLst/>
          </a:lstStyle>
          <a:p>
            <a:endParaRPr lang="en-US">
              <a:solidFill>
                <a:srgbClr val="ACCBF9">
                  <a:shade val="50000"/>
                  <a:satMod val="200000"/>
                </a:srgbClr>
              </a:solidFill>
            </a:endParaRPr>
          </a:p>
        </p:txBody>
      </p:sp>
      <p:sp>
        <p:nvSpPr>
          <p:cNvPr id="5" name="幻灯片编号占位符 4"/>
          <p:cNvSpPr>
            <a:spLocks noGrp="1"/>
          </p:cNvSpPr>
          <p:nvPr>
            <p:ph type="sldNum" sz="quarter" idx="12"/>
          </p:nvPr>
        </p:nvSpPr>
        <p:spPr/>
        <p:txBody>
          <a:bodyPr/>
          <a:lstStyle>
            <a:extLst/>
          </a:lstStyle>
          <a:p>
            <a:fld id="{6294C92D-0306-4E69-9CD3-20855E849650}" type="slidenum">
              <a:rPr lang="en-US" smtClean="0">
                <a:solidFill>
                  <a:srgbClr val="ACCBF9">
                    <a:shade val="50000"/>
                    <a:satMod val="200000"/>
                  </a:srgbClr>
                </a:solidFill>
              </a:rPr>
              <a:pPr/>
              <a:t>‹#›</a:t>
            </a:fld>
            <a:endParaRPr lang="en-US">
              <a:solidFill>
                <a:srgbClr val="ACCBF9">
                  <a:shade val="50000"/>
                  <a:satMod val="200000"/>
                </a:srgbClr>
              </a:solidFill>
            </a:endParaRPr>
          </a:p>
        </p:txBody>
      </p:sp>
    </p:spTree>
    <p:extLst>
      <p:ext uri="{BB962C8B-B14F-4D97-AF65-F5344CB8AC3E}">
        <p14:creationId xmlns:p14="http://schemas.microsoft.com/office/powerpoint/2010/main" val="707474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矩形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defTabSz="914400"/>
            <a:endParaRPr lang="en-US">
              <a:solidFill>
                <a:prstClr val="white"/>
              </a:solidFill>
            </a:endParaRPr>
          </a:p>
        </p:txBody>
      </p:sp>
      <p:sp>
        <p:nvSpPr>
          <p:cNvPr id="2" name="日期占位符 1"/>
          <p:cNvSpPr>
            <a:spLocks noGrp="1"/>
          </p:cNvSpPr>
          <p:nvPr>
            <p:ph type="dt" sz="half" idx="10"/>
          </p:nvPr>
        </p:nvSpPr>
        <p:spPr/>
        <p:txBody>
          <a:bodyPr/>
          <a:lstStyle>
            <a:extLst/>
          </a:lstStyle>
          <a:p>
            <a:fld id="{54AB02A5-4FE5-49D9-9E24-09F23B90C450}" type="datetimeFigureOut">
              <a:rPr lang="en-US" smtClean="0">
                <a:solidFill>
                  <a:srgbClr val="ACCBF9">
                    <a:shade val="50000"/>
                    <a:satMod val="200000"/>
                  </a:srgbClr>
                </a:solidFill>
              </a:rPr>
              <a:pPr/>
              <a:t>7/11/2016</a:t>
            </a:fld>
            <a:endParaRPr lang="en-US">
              <a:solidFill>
                <a:srgbClr val="ACCBF9">
                  <a:shade val="50000"/>
                  <a:satMod val="200000"/>
                </a:srgbClr>
              </a:solidFill>
            </a:endParaRPr>
          </a:p>
        </p:txBody>
      </p:sp>
      <p:sp>
        <p:nvSpPr>
          <p:cNvPr id="3" name="页脚占位符 2"/>
          <p:cNvSpPr>
            <a:spLocks noGrp="1"/>
          </p:cNvSpPr>
          <p:nvPr>
            <p:ph type="ftr" sz="quarter" idx="11"/>
          </p:nvPr>
        </p:nvSpPr>
        <p:spPr/>
        <p:txBody>
          <a:bodyPr/>
          <a:lstStyle>
            <a:extLst/>
          </a:lstStyle>
          <a:p>
            <a:endParaRPr lang="en-US">
              <a:solidFill>
                <a:srgbClr val="ACCBF9">
                  <a:shade val="50000"/>
                  <a:satMod val="200000"/>
                </a:srgbClr>
              </a:solidFill>
            </a:endParaRPr>
          </a:p>
        </p:txBody>
      </p:sp>
      <p:sp>
        <p:nvSpPr>
          <p:cNvPr id="4" name="幻灯片编号占位符 3"/>
          <p:cNvSpPr>
            <a:spLocks noGrp="1"/>
          </p:cNvSpPr>
          <p:nvPr>
            <p:ph type="sldNum" sz="quarter" idx="12"/>
          </p:nvPr>
        </p:nvSpPr>
        <p:spPr/>
        <p:txBody>
          <a:bodyPr/>
          <a:lstStyle>
            <a:extLst/>
          </a:lstStyle>
          <a:p>
            <a:fld id="{6294C92D-0306-4E69-9CD3-20855E849650}" type="slidenum">
              <a:rPr lang="en-US" smtClean="0">
                <a:solidFill>
                  <a:srgbClr val="ACCBF9">
                    <a:shade val="50000"/>
                    <a:satMod val="200000"/>
                  </a:srgbClr>
                </a:solidFill>
              </a:rPr>
              <a:pPr/>
              <a:t>‹#›</a:t>
            </a:fld>
            <a:endParaRPr lang="en-US">
              <a:solidFill>
                <a:srgbClr val="ACCBF9">
                  <a:shade val="50000"/>
                  <a:satMod val="200000"/>
                </a:srgbClr>
              </a:solidFill>
            </a:endParaRPr>
          </a:p>
        </p:txBody>
      </p:sp>
      <p:sp>
        <p:nvSpPr>
          <p:cNvPr id="6" name="矩形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defTabSz="914400"/>
            <a:endParaRPr lang="en-US">
              <a:solidFill>
                <a:prstClr val="white"/>
              </a:solidFill>
            </a:endParaRPr>
          </a:p>
        </p:txBody>
      </p:sp>
    </p:spTree>
    <p:extLst>
      <p:ext uri="{BB962C8B-B14F-4D97-AF65-F5344CB8AC3E}">
        <p14:creationId xmlns:p14="http://schemas.microsoft.com/office/powerpoint/2010/main" val="1989960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CN" altLang="en-US" smtClean="0"/>
              <a:t>单击此处编辑母版文本样式</a:t>
            </a:r>
          </a:p>
          <a:p>
            <a:pPr lvl="1" eaLnBrk="1" latinLnBrk="0" hangingPunct="1"/>
            <a:r>
              <a:rPr lang="zh-CN" altLang="en-US" smtClean="0"/>
              <a:t>二级</a:t>
            </a:r>
          </a:p>
          <a:p>
            <a:pPr lvl="2" eaLnBrk="1" latinLnBrk="0" hangingPunct="1"/>
            <a:r>
              <a:rPr lang="zh-CN" altLang="en-US" smtClean="0"/>
              <a:t>三级</a:t>
            </a:r>
          </a:p>
          <a:p>
            <a:pPr lvl="3" eaLnBrk="1" latinLnBrk="0" hangingPunct="1"/>
            <a:r>
              <a:rPr lang="zh-CN" altLang="en-US" smtClean="0"/>
              <a:t>四级</a:t>
            </a:r>
          </a:p>
          <a:p>
            <a:pPr lvl="4" eaLnBrk="1" latinLnBrk="0" hangingPunct="1"/>
            <a:r>
              <a:rPr lang="zh-CN" altLang="en-US" smtClean="0"/>
              <a:t>五级</a:t>
            </a:r>
            <a:endParaRPr kumimoji="0" lang="en-US"/>
          </a:p>
        </p:txBody>
      </p:sp>
      <p:sp>
        <p:nvSpPr>
          <p:cNvPr id="5" name="日期占位符 4"/>
          <p:cNvSpPr>
            <a:spLocks noGrp="1"/>
          </p:cNvSpPr>
          <p:nvPr>
            <p:ph type="dt" sz="half" idx="10"/>
          </p:nvPr>
        </p:nvSpPr>
        <p:spPr/>
        <p:txBody>
          <a:bodyPr/>
          <a:lstStyle>
            <a:extLst/>
          </a:lstStyle>
          <a:p>
            <a:fld id="{54AB02A5-4FE5-49D9-9E24-09F23B90C450}" type="datetimeFigureOut">
              <a:rPr lang="en-US" smtClean="0">
                <a:solidFill>
                  <a:srgbClr val="ACCBF9">
                    <a:shade val="50000"/>
                    <a:satMod val="200000"/>
                  </a:srgbClr>
                </a:solidFill>
              </a:rPr>
              <a:pPr/>
              <a:t>7/11/2016</a:t>
            </a:fld>
            <a:endParaRPr lang="en-US">
              <a:solidFill>
                <a:srgbClr val="ACCBF9">
                  <a:shade val="50000"/>
                  <a:satMod val="200000"/>
                </a:srgbClr>
              </a:solidFill>
            </a:endParaRPr>
          </a:p>
        </p:txBody>
      </p:sp>
      <p:sp>
        <p:nvSpPr>
          <p:cNvPr id="6" name="页脚占位符 5"/>
          <p:cNvSpPr>
            <a:spLocks noGrp="1"/>
          </p:cNvSpPr>
          <p:nvPr>
            <p:ph type="ftr" sz="quarter" idx="11"/>
          </p:nvPr>
        </p:nvSpPr>
        <p:spPr/>
        <p:txBody>
          <a:bodyPr/>
          <a:lstStyle>
            <a:extLst/>
          </a:lstStyle>
          <a:p>
            <a:endParaRPr lang="en-US">
              <a:solidFill>
                <a:srgbClr val="ACCBF9">
                  <a:shade val="50000"/>
                  <a:satMod val="200000"/>
                </a:srgbClr>
              </a:solidFill>
            </a:endParaRPr>
          </a:p>
        </p:txBody>
      </p:sp>
      <p:sp>
        <p:nvSpPr>
          <p:cNvPr id="7" name="幻灯片编号占位符 6"/>
          <p:cNvSpPr>
            <a:spLocks noGrp="1"/>
          </p:cNvSpPr>
          <p:nvPr>
            <p:ph type="sldNum" sz="quarter" idx="12"/>
          </p:nvPr>
        </p:nvSpPr>
        <p:spPr/>
        <p:txBody>
          <a:bodyPr/>
          <a:lstStyle>
            <a:extLst/>
          </a:lstStyle>
          <a:p>
            <a:fld id="{6294C92D-0306-4E69-9CD3-20855E849650}" type="slidenum">
              <a:rPr lang="en-US" smtClean="0">
                <a:solidFill>
                  <a:srgbClr val="ACCBF9">
                    <a:shade val="50000"/>
                    <a:satMod val="200000"/>
                  </a:srgbClr>
                </a:solidFill>
              </a:rPr>
              <a:pPr/>
              <a:t>‹#›</a:t>
            </a:fld>
            <a:endParaRPr lang="en-US">
              <a:solidFill>
                <a:srgbClr val="ACCBF9">
                  <a:shade val="50000"/>
                  <a:satMod val="200000"/>
                </a:srgbClr>
              </a:solidFill>
            </a:endParaRPr>
          </a:p>
        </p:txBody>
      </p:sp>
    </p:spTree>
    <p:extLst>
      <p:ext uri="{BB962C8B-B14F-4D97-AF65-F5344CB8AC3E}">
        <p14:creationId xmlns:p14="http://schemas.microsoft.com/office/powerpoint/2010/main" val="4292484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extLst/>
          </a:lstStyle>
          <a:p>
            <a:fld id="{54AB02A5-4FE5-49D9-9E24-09F23B90C450}" type="datetimeFigureOut">
              <a:rPr lang="en-US" smtClean="0">
                <a:solidFill>
                  <a:srgbClr val="ACCBF9">
                    <a:shade val="50000"/>
                    <a:satMod val="200000"/>
                  </a:srgbClr>
                </a:solidFill>
              </a:rPr>
              <a:pPr/>
              <a:t>7/11/2016</a:t>
            </a:fld>
            <a:endParaRPr lang="en-US">
              <a:solidFill>
                <a:srgbClr val="ACCBF9">
                  <a:shade val="50000"/>
                  <a:satMod val="200000"/>
                </a:srgbClr>
              </a:solidFill>
            </a:endParaRPr>
          </a:p>
        </p:txBody>
      </p:sp>
      <p:sp>
        <p:nvSpPr>
          <p:cNvPr id="6" name="页脚占位符 5"/>
          <p:cNvSpPr>
            <a:spLocks noGrp="1"/>
          </p:cNvSpPr>
          <p:nvPr>
            <p:ph type="ftr" sz="quarter" idx="11"/>
          </p:nvPr>
        </p:nvSpPr>
        <p:spPr/>
        <p:txBody>
          <a:bodyPr/>
          <a:lstStyle>
            <a:extLst/>
          </a:lstStyle>
          <a:p>
            <a:endParaRPr lang="en-US">
              <a:solidFill>
                <a:srgbClr val="ACCBF9">
                  <a:shade val="50000"/>
                  <a:satMod val="200000"/>
                </a:srgbClr>
              </a:solidFill>
            </a:endParaRPr>
          </a:p>
        </p:txBody>
      </p:sp>
      <p:sp>
        <p:nvSpPr>
          <p:cNvPr id="7" name="幻灯片编号占位符 6"/>
          <p:cNvSpPr>
            <a:spLocks noGrp="1"/>
          </p:cNvSpPr>
          <p:nvPr>
            <p:ph type="sldNum" sz="quarter" idx="12"/>
          </p:nvPr>
        </p:nvSpPr>
        <p:spPr/>
        <p:txBody>
          <a:bodyPr/>
          <a:lstStyle>
            <a:extLst/>
          </a:lstStyle>
          <a:p>
            <a:fld id="{6294C92D-0306-4E69-9CD3-20855E849650}" type="slidenum">
              <a:rPr lang="en-US" smtClean="0">
                <a:solidFill>
                  <a:srgbClr val="ACCBF9">
                    <a:shade val="50000"/>
                    <a:satMod val="200000"/>
                  </a:srgbClr>
                </a:solidFill>
              </a:rPr>
              <a:pPr/>
              <a:t>‹#›</a:t>
            </a:fld>
            <a:endParaRPr lang="en-US">
              <a:solidFill>
                <a:srgbClr val="ACCBF9">
                  <a:shade val="50000"/>
                  <a:satMod val="200000"/>
                </a:srgbClr>
              </a:solidFill>
            </a:endParaRPr>
          </a:p>
        </p:txBody>
      </p:sp>
      <p:sp>
        <p:nvSpPr>
          <p:cNvPr id="8" name="矩形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indent="-283464" defTabSz="914400">
              <a:lnSpc>
                <a:spcPts val="3000"/>
              </a:lnSpc>
              <a:spcBef>
                <a:spcPts val="600"/>
              </a:spcBef>
              <a:buClr>
                <a:srgbClr val="629DD1"/>
              </a:buClr>
              <a:buSzPct val="80000"/>
              <a:buFont typeface="Wingdings 2"/>
              <a:buNone/>
            </a:pPr>
            <a:endParaRPr lang="en-US" sz="3200">
              <a:solidFill>
                <a:prstClr val="black"/>
              </a:solidFill>
            </a:endParaRPr>
          </a:p>
        </p:txBody>
      </p:sp>
      <p:sp>
        <p:nvSpPr>
          <p:cNvPr id="3" name="图片占位符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zh-CN" altLang="en-US" smtClean="0"/>
              <a:t>将图片拖动到占位符，或单击添加图标</a:t>
            </a:r>
            <a:endParaRPr kumimoji="0" lang="en-US" dirty="0"/>
          </a:p>
        </p:txBody>
      </p:sp>
      <p:sp>
        <p:nvSpPr>
          <p:cNvPr id="9" name="进程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defTabSz="914400"/>
            <a:endParaRPr lang="en-US">
              <a:solidFill>
                <a:prstClr val="white"/>
              </a:solidFill>
            </a:endParaRPr>
          </a:p>
        </p:txBody>
      </p:sp>
      <p:sp>
        <p:nvSpPr>
          <p:cNvPr id="10" name="进程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defTabSz="914400"/>
            <a:endParaRPr lang="en-US" dirty="0">
              <a:solidFill>
                <a:prstClr val="white"/>
              </a:solidFill>
            </a:endParaRPr>
          </a:p>
        </p:txBody>
      </p:sp>
      <p:sp>
        <p:nvSpPr>
          <p:cNvPr id="4" name="文本占位符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zh-CN" altLang="en-US" smtClean="0"/>
              <a:t>单击此处编辑母版文本样式</a:t>
            </a:r>
          </a:p>
        </p:txBody>
      </p:sp>
    </p:spTree>
    <p:extLst>
      <p:ext uri="{BB962C8B-B14F-4D97-AF65-F5344CB8AC3E}">
        <p14:creationId xmlns:p14="http://schemas.microsoft.com/office/powerpoint/2010/main" val="808622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饼图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defTabSz="914400"/>
            <a:endParaRPr lang="en-US">
              <a:solidFill>
                <a:prstClr val="white"/>
              </a:solidFill>
            </a:endParaRPr>
          </a:p>
        </p:txBody>
      </p:sp>
      <p:sp>
        <p:nvSpPr>
          <p:cNvPr id="8" name="椭圆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defTabSz="914400"/>
            <a:endParaRPr lang="en-US">
              <a:solidFill>
                <a:prstClr val="white"/>
              </a:solidFill>
            </a:endParaRPr>
          </a:p>
        </p:txBody>
      </p:sp>
      <p:sp>
        <p:nvSpPr>
          <p:cNvPr id="11" name="同心圆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defTabSz="914400"/>
            <a:endParaRPr lang="en-US">
              <a:solidFill>
                <a:prstClr val="white"/>
              </a:solidFill>
            </a:endParaRPr>
          </a:p>
        </p:txBody>
      </p:sp>
      <p:sp>
        <p:nvSpPr>
          <p:cNvPr id="12" name="矩形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defTabSz="914400"/>
            <a:endParaRPr lang="en-US">
              <a:solidFill>
                <a:prstClr val="white"/>
              </a:solidFill>
            </a:endParaRPr>
          </a:p>
        </p:txBody>
      </p:sp>
      <p:sp>
        <p:nvSpPr>
          <p:cNvPr id="5" name="标题占位符 4"/>
          <p:cNvSpPr>
            <a:spLocks noGrp="1"/>
          </p:cNvSpPr>
          <p:nvPr>
            <p:ph type="title"/>
          </p:nvPr>
        </p:nvSpPr>
        <p:spPr>
          <a:xfrm>
            <a:off x="1435608" y="205979"/>
            <a:ext cx="7498080" cy="857250"/>
          </a:xfrm>
          <a:prstGeom prst="rect">
            <a:avLst/>
          </a:prstGeom>
        </p:spPr>
        <p:txBody>
          <a:bodyPr anchor="ctr">
            <a:normAutofit/>
          </a:bodyPr>
          <a:lstStyle>
            <a:extLst/>
          </a:lstStyle>
          <a:p>
            <a:r>
              <a:rPr kumimoji="0" lang="zh-CN" altLang="en-US" smtClean="0"/>
              <a:t>单击此处编辑母版标题样式</a:t>
            </a:r>
            <a:endParaRPr kumimoji="0" lang="en-US"/>
          </a:p>
        </p:txBody>
      </p:sp>
      <p:sp>
        <p:nvSpPr>
          <p:cNvPr id="9" name="文本占位符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zh-CN" altLang="en-US" smtClean="0"/>
              <a:t>单击此处编辑母版文本样式</a:t>
            </a:r>
          </a:p>
          <a:p>
            <a:pPr lvl="1" eaLnBrk="1" latinLnBrk="0" hangingPunct="1"/>
            <a:r>
              <a:rPr kumimoji="0" lang="zh-CN" altLang="en-US" smtClean="0"/>
              <a:t>二级</a:t>
            </a:r>
          </a:p>
          <a:p>
            <a:pPr lvl="2" eaLnBrk="1" latinLnBrk="0" hangingPunct="1"/>
            <a:r>
              <a:rPr kumimoji="0" lang="zh-CN" altLang="en-US" smtClean="0"/>
              <a:t>三级</a:t>
            </a:r>
          </a:p>
          <a:p>
            <a:pPr lvl="3" eaLnBrk="1" latinLnBrk="0" hangingPunct="1"/>
            <a:r>
              <a:rPr kumimoji="0" lang="zh-CN" altLang="en-US" smtClean="0"/>
              <a:t>四级</a:t>
            </a:r>
          </a:p>
          <a:p>
            <a:pPr lvl="4" eaLnBrk="1" latinLnBrk="0" hangingPunct="1"/>
            <a:r>
              <a:rPr kumimoji="0" lang="zh-CN" altLang="en-US" smtClean="0"/>
              <a:t>五级</a:t>
            </a:r>
            <a:endParaRPr kumimoji="0" lang="en-US"/>
          </a:p>
        </p:txBody>
      </p:sp>
      <p:sp>
        <p:nvSpPr>
          <p:cNvPr id="24" name="日期占位符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defTabSz="914400"/>
            <a:fld id="{54AB02A5-4FE5-49D9-9E24-09F23B90C450}" type="datetimeFigureOut">
              <a:rPr lang="en-US" smtClean="0">
                <a:solidFill>
                  <a:srgbClr val="ACCBF9">
                    <a:shade val="50000"/>
                    <a:satMod val="200000"/>
                  </a:srgbClr>
                </a:solidFill>
              </a:rPr>
              <a:pPr defTabSz="914400"/>
              <a:t>7/11/2016</a:t>
            </a:fld>
            <a:endParaRPr lang="en-US">
              <a:solidFill>
                <a:srgbClr val="ACCBF9">
                  <a:shade val="50000"/>
                </a:srgbClr>
              </a:solidFill>
            </a:endParaRPr>
          </a:p>
        </p:txBody>
      </p:sp>
      <p:sp>
        <p:nvSpPr>
          <p:cNvPr id="10" name="页脚占位符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defTabSz="914400"/>
            <a:endParaRPr lang="en-US">
              <a:solidFill>
                <a:srgbClr val="ACCBF9">
                  <a:shade val="50000"/>
                </a:srgbClr>
              </a:solidFill>
            </a:endParaRPr>
          </a:p>
        </p:txBody>
      </p:sp>
      <p:sp>
        <p:nvSpPr>
          <p:cNvPr id="22" name="幻灯片编号占位符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defTabSz="914400"/>
            <a:fld id="{6294C92D-0306-4E69-9CD3-20855E849650}" type="slidenum">
              <a:rPr lang="en-US" smtClean="0">
                <a:solidFill>
                  <a:srgbClr val="ACCBF9">
                    <a:shade val="50000"/>
                    <a:satMod val="200000"/>
                  </a:srgbClr>
                </a:solidFill>
              </a:rPr>
              <a:pPr defTabSz="914400"/>
              <a:t>‹#›</a:t>
            </a:fld>
            <a:endParaRPr lang="en-US">
              <a:solidFill>
                <a:srgbClr val="ACCBF9">
                  <a:shade val="50000"/>
                </a:srgbClr>
              </a:solidFill>
            </a:endParaRPr>
          </a:p>
        </p:txBody>
      </p:sp>
      <p:sp>
        <p:nvSpPr>
          <p:cNvPr id="15" name="矩形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defTabSz="914400"/>
            <a:endParaRPr lang="en-US">
              <a:solidFill>
                <a:prstClr val="white"/>
              </a:solidFill>
            </a:endParaRPr>
          </a:p>
        </p:txBody>
      </p:sp>
      <p:pic>
        <p:nvPicPr>
          <p:cNvPr id="13"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8100392" y="4155926"/>
            <a:ext cx="73183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Footer Placeholder 4"/>
          <p:cNvSpPr txBox="1">
            <a:spLocks/>
          </p:cNvSpPr>
          <p:nvPr userDrawn="1"/>
        </p:nvSpPr>
        <p:spPr>
          <a:xfrm>
            <a:off x="60260" y="4536033"/>
            <a:ext cx="4367724" cy="628005"/>
          </a:xfrm>
          <a:prstGeom prst="rect">
            <a:avLst/>
          </a:prstGeom>
        </p:spPr>
        <p:txBody>
          <a:bodyPr/>
          <a:lstStyle>
            <a:defPPr>
              <a:defRPr lang="en-US"/>
            </a:defPPr>
            <a:lvl1pPr marL="0" algn="l" defTabSz="914400" rtl="0" eaLnBrk="1" latinLnBrk="0" hangingPunct="1">
              <a:defRPr sz="18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smtClean="0">
                <a:solidFill>
                  <a:srgbClr val="242852"/>
                </a:solidFill>
              </a:rPr>
              <a:t>BASHH Conference – Oxford 2016</a:t>
            </a:r>
            <a:endParaRPr lang="en-GB" dirty="0">
              <a:solidFill>
                <a:srgbClr val="242852"/>
              </a:solidFill>
            </a:endParaRPr>
          </a:p>
        </p:txBody>
      </p:sp>
    </p:spTree>
    <p:extLst>
      <p:ext uri="{BB962C8B-B14F-4D97-AF65-F5344CB8AC3E}">
        <p14:creationId xmlns:p14="http://schemas.microsoft.com/office/powerpoint/2010/main" val="14505031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9.png"/><Relationship Id="rId4" Type="http://schemas.openxmlformats.org/officeDocument/2006/relationships/package" Target="../embeddings/Microsoft_Word_Document1.docx"/></Relationships>
</file>

<file path=ppt/slides/_rels/slide8.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259632" y="771550"/>
            <a:ext cx="8453523" cy="1808438"/>
          </a:xfrm>
        </p:spPr>
        <p:txBody>
          <a:bodyPr>
            <a:normAutofit fontScale="90000"/>
          </a:bodyPr>
          <a:lstStyle/>
          <a:p>
            <a:r>
              <a:rPr kumimoji="1" lang="en-US" altLang="zh-CN" b="1" dirty="0" smtClean="0">
                <a:solidFill>
                  <a:schemeClr val="bg2">
                    <a:lumMod val="25000"/>
                  </a:schemeClr>
                </a:solidFill>
              </a:rPr>
              <a:t>CONFIDENTIALITY</a:t>
            </a:r>
            <a:r>
              <a:rPr kumimoji="1" lang="zh-CN" altLang="en-US" b="1" dirty="0" smtClean="0">
                <a:solidFill>
                  <a:schemeClr val="bg2">
                    <a:lumMod val="25000"/>
                  </a:schemeClr>
                </a:solidFill>
              </a:rPr>
              <a:t> </a:t>
            </a:r>
            <a:r>
              <a:rPr kumimoji="1" lang="en-US" altLang="zh-CN" b="1" dirty="0" smtClean="0">
                <a:solidFill>
                  <a:schemeClr val="bg2">
                    <a:lumMod val="25000"/>
                  </a:schemeClr>
                </a:solidFill>
              </a:rPr>
              <a:t>AND</a:t>
            </a:r>
            <a:r>
              <a:rPr kumimoji="1" lang="zh-CN" altLang="en-US" b="1" dirty="0" smtClean="0">
                <a:solidFill>
                  <a:schemeClr val="bg2">
                    <a:lumMod val="25000"/>
                  </a:schemeClr>
                </a:solidFill>
              </a:rPr>
              <a:t> </a:t>
            </a:r>
            <a:r>
              <a:rPr kumimoji="1" lang="en-US" altLang="zh-CN" b="1" dirty="0" smtClean="0">
                <a:solidFill>
                  <a:schemeClr val="bg2">
                    <a:lumMod val="25000"/>
                  </a:schemeClr>
                </a:solidFill>
              </a:rPr>
              <a:t/>
            </a:r>
            <a:br>
              <a:rPr kumimoji="1" lang="en-US" altLang="zh-CN" b="1" dirty="0" smtClean="0">
                <a:solidFill>
                  <a:schemeClr val="bg2">
                    <a:lumMod val="25000"/>
                  </a:schemeClr>
                </a:solidFill>
              </a:rPr>
            </a:br>
            <a:r>
              <a:rPr kumimoji="1" lang="en-US" altLang="zh-CN" b="1" dirty="0" smtClean="0">
                <a:solidFill>
                  <a:schemeClr val="bg2">
                    <a:lumMod val="25000"/>
                  </a:schemeClr>
                </a:solidFill>
              </a:rPr>
              <a:t>GP</a:t>
            </a:r>
            <a:r>
              <a:rPr kumimoji="1" lang="zh-CN" altLang="en-US" b="1" dirty="0" smtClean="0">
                <a:solidFill>
                  <a:schemeClr val="bg2">
                    <a:lumMod val="25000"/>
                  </a:schemeClr>
                </a:solidFill>
              </a:rPr>
              <a:t> </a:t>
            </a:r>
            <a:r>
              <a:rPr kumimoji="1" lang="en-US" altLang="zh-CN" b="1" dirty="0" smtClean="0">
                <a:solidFill>
                  <a:schemeClr val="bg2">
                    <a:lumMod val="25000"/>
                  </a:schemeClr>
                </a:solidFill>
              </a:rPr>
              <a:t>DISCLOSURE</a:t>
            </a:r>
            <a:r>
              <a:rPr kumimoji="1" lang="zh-CN" altLang="en-US" b="1" dirty="0" smtClean="0">
                <a:solidFill>
                  <a:schemeClr val="bg2">
                    <a:lumMod val="25000"/>
                  </a:schemeClr>
                </a:solidFill>
              </a:rPr>
              <a:t> </a:t>
            </a:r>
            <a:r>
              <a:rPr kumimoji="1" lang="en-US" altLang="zh-CN" b="1" dirty="0" smtClean="0">
                <a:solidFill>
                  <a:schemeClr val="bg2">
                    <a:lumMod val="25000"/>
                  </a:schemeClr>
                </a:solidFill>
              </a:rPr>
              <a:t>IN</a:t>
            </a:r>
            <a:r>
              <a:rPr kumimoji="1" lang="zh-CN" altLang="en-US" b="1" dirty="0" smtClean="0">
                <a:solidFill>
                  <a:schemeClr val="bg2">
                    <a:lumMod val="25000"/>
                  </a:schemeClr>
                </a:solidFill>
              </a:rPr>
              <a:t> </a:t>
            </a:r>
            <a:r>
              <a:rPr kumimoji="1" lang="en-US" altLang="zh-CN" b="1" dirty="0" smtClean="0">
                <a:solidFill>
                  <a:schemeClr val="bg2">
                    <a:lumMod val="25000"/>
                  </a:schemeClr>
                </a:solidFill>
              </a:rPr>
              <a:t/>
            </a:r>
            <a:br>
              <a:rPr kumimoji="1" lang="en-US" altLang="zh-CN" b="1" dirty="0" smtClean="0">
                <a:solidFill>
                  <a:schemeClr val="bg2">
                    <a:lumMod val="25000"/>
                  </a:schemeClr>
                </a:solidFill>
              </a:rPr>
            </a:br>
            <a:r>
              <a:rPr kumimoji="1" lang="en-US" altLang="zh-CN" b="1" dirty="0" smtClean="0">
                <a:solidFill>
                  <a:schemeClr val="bg2">
                    <a:lumMod val="25000"/>
                  </a:schemeClr>
                </a:solidFill>
              </a:rPr>
              <a:t>GUM</a:t>
            </a:r>
            <a:r>
              <a:rPr kumimoji="1" lang="zh-CN" altLang="en-US" b="1" dirty="0" smtClean="0">
                <a:solidFill>
                  <a:schemeClr val="bg2">
                    <a:lumMod val="25000"/>
                  </a:schemeClr>
                </a:solidFill>
              </a:rPr>
              <a:t> </a:t>
            </a:r>
            <a:r>
              <a:rPr kumimoji="1" lang="en-US" altLang="zh-CN" b="1" dirty="0" smtClean="0">
                <a:solidFill>
                  <a:schemeClr val="bg2">
                    <a:lumMod val="25000"/>
                  </a:schemeClr>
                </a:solidFill>
              </a:rPr>
              <a:t>CLINICS</a:t>
            </a:r>
            <a:endParaRPr kumimoji="1" lang="zh-CN" altLang="en-US" b="1" dirty="0">
              <a:solidFill>
                <a:schemeClr val="bg2">
                  <a:lumMod val="25000"/>
                </a:schemeClr>
              </a:solidFill>
            </a:endParaRPr>
          </a:p>
        </p:txBody>
      </p:sp>
      <p:sp>
        <p:nvSpPr>
          <p:cNvPr id="3" name="副标题 2"/>
          <p:cNvSpPr>
            <a:spLocks noGrp="1"/>
          </p:cNvSpPr>
          <p:nvPr>
            <p:ph type="subTitle" idx="1"/>
          </p:nvPr>
        </p:nvSpPr>
        <p:spPr>
          <a:xfrm>
            <a:off x="1331640" y="3003798"/>
            <a:ext cx="7406640" cy="1314450"/>
          </a:xfrm>
        </p:spPr>
        <p:txBody>
          <a:bodyPr>
            <a:normAutofit/>
          </a:bodyPr>
          <a:lstStyle/>
          <a:p>
            <a:r>
              <a:rPr kumimoji="1" lang="en-US" altLang="zh-CN" sz="2400" dirty="0" err="1" smtClean="0">
                <a:latin typeface="+mj-lt"/>
                <a:cs typeface="Calibri"/>
              </a:rPr>
              <a:t>Qiang</a:t>
            </a:r>
            <a:r>
              <a:rPr kumimoji="1" lang="zh-CN" altLang="en-US" sz="2400" dirty="0" smtClean="0">
                <a:latin typeface="+mj-lt"/>
                <a:cs typeface="Calibri"/>
              </a:rPr>
              <a:t> </a:t>
            </a:r>
            <a:r>
              <a:rPr kumimoji="1" lang="en-US" altLang="zh-CN" sz="2400" dirty="0" smtClean="0">
                <a:latin typeface="+mj-lt"/>
                <a:cs typeface="Calibri"/>
              </a:rPr>
              <a:t>Lu</a:t>
            </a:r>
            <a:r>
              <a:rPr kumimoji="1" lang="zh-CN" altLang="en-US" sz="2400" dirty="0" smtClean="0">
                <a:latin typeface="+mj-lt"/>
                <a:cs typeface="Calibri"/>
              </a:rPr>
              <a:t> </a:t>
            </a:r>
            <a:endParaRPr kumimoji="1" lang="en-US" altLang="zh-CN" sz="2400" dirty="0" smtClean="0">
              <a:latin typeface="+mj-lt"/>
              <a:cs typeface="Calibri"/>
            </a:endParaRPr>
          </a:p>
          <a:p>
            <a:r>
              <a:rPr kumimoji="1" lang="en-US" altLang="zh-CN" sz="2400" dirty="0" smtClean="0">
                <a:latin typeface="+mj-lt"/>
                <a:cs typeface="Calibri"/>
              </a:rPr>
              <a:t>University of Southampton </a:t>
            </a:r>
          </a:p>
          <a:p>
            <a:r>
              <a:rPr kumimoji="1" lang="en-US" altLang="zh-CN" sz="2400" dirty="0" smtClean="0">
                <a:latin typeface="+mj-lt"/>
                <a:cs typeface="Calibri"/>
              </a:rPr>
              <a:t>Supervisors:</a:t>
            </a:r>
            <a:r>
              <a:rPr kumimoji="1" lang="zh-CN" altLang="en-US" sz="2400" dirty="0" smtClean="0">
                <a:latin typeface="+mj-lt"/>
                <a:cs typeface="Calibri"/>
              </a:rPr>
              <a:t> </a:t>
            </a:r>
            <a:r>
              <a:rPr kumimoji="1" lang="en-US" altLang="zh-CN" sz="2400" dirty="0" err="1" smtClean="0">
                <a:latin typeface="+mj-lt"/>
                <a:cs typeface="Calibri"/>
              </a:rPr>
              <a:t>Dr</a:t>
            </a:r>
            <a:r>
              <a:rPr kumimoji="1" lang="zh-CN" altLang="en-US" sz="2400" dirty="0" smtClean="0">
                <a:latin typeface="+mj-lt"/>
                <a:cs typeface="Calibri"/>
              </a:rPr>
              <a:t> </a:t>
            </a:r>
            <a:r>
              <a:rPr kumimoji="1" lang="en-US" altLang="zh-CN" sz="2400" dirty="0" smtClean="0">
                <a:latin typeface="+mj-lt"/>
                <a:cs typeface="Calibri"/>
              </a:rPr>
              <a:t>Emily</a:t>
            </a:r>
            <a:r>
              <a:rPr kumimoji="1" lang="zh-CN" altLang="en-US" sz="2400" dirty="0" smtClean="0">
                <a:latin typeface="+mj-lt"/>
                <a:cs typeface="Calibri"/>
              </a:rPr>
              <a:t> </a:t>
            </a:r>
            <a:r>
              <a:rPr kumimoji="1" lang="en-US" altLang="zh-CN" sz="2400" dirty="0" smtClean="0">
                <a:latin typeface="+mj-lt"/>
                <a:cs typeface="Calibri"/>
              </a:rPr>
              <a:t>Clarke</a:t>
            </a:r>
            <a:r>
              <a:rPr kumimoji="1" lang="zh-CN" altLang="en-US" sz="2400" dirty="0" smtClean="0">
                <a:latin typeface="+mj-lt"/>
                <a:cs typeface="Calibri"/>
              </a:rPr>
              <a:t>, </a:t>
            </a:r>
            <a:r>
              <a:rPr kumimoji="1" lang="en-US" altLang="zh-CN" sz="2400" dirty="0" err="1" smtClean="0">
                <a:latin typeface="+mj-lt"/>
                <a:cs typeface="Calibri"/>
              </a:rPr>
              <a:t>Dr</a:t>
            </a:r>
            <a:r>
              <a:rPr kumimoji="1" lang="zh-CN" altLang="en-US" sz="2400" dirty="0" smtClean="0">
                <a:latin typeface="+mj-lt"/>
                <a:cs typeface="Calibri"/>
              </a:rPr>
              <a:t> </a:t>
            </a:r>
            <a:r>
              <a:rPr kumimoji="1" lang="en-US" altLang="zh-CN" sz="2400" dirty="0" smtClean="0">
                <a:latin typeface="+mj-lt"/>
                <a:cs typeface="Calibri"/>
              </a:rPr>
              <a:t>Raj</a:t>
            </a:r>
            <a:r>
              <a:rPr kumimoji="1" lang="zh-CN" altLang="en-US" sz="2400" dirty="0" smtClean="0">
                <a:latin typeface="+mj-lt"/>
                <a:cs typeface="Calibri"/>
              </a:rPr>
              <a:t> </a:t>
            </a:r>
            <a:r>
              <a:rPr kumimoji="1" lang="en-US" altLang="zh-CN" sz="2400" dirty="0" smtClean="0">
                <a:latin typeface="+mj-lt"/>
                <a:cs typeface="Calibri"/>
              </a:rPr>
              <a:t>Patel</a:t>
            </a:r>
            <a:r>
              <a:rPr kumimoji="1" lang="zh-CN" altLang="en-US" sz="2400" dirty="0" smtClean="0">
                <a:latin typeface="+mj-lt"/>
                <a:cs typeface="Calibri"/>
              </a:rPr>
              <a:t> </a:t>
            </a:r>
            <a:endParaRPr kumimoji="1" lang="zh-CN" altLang="en-US" sz="2400" dirty="0">
              <a:latin typeface="+mj-lt"/>
              <a:cs typeface="Calibri"/>
            </a:endParaRPr>
          </a:p>
        </p:txBody>
      </p:sp>
      <p:pic>
        <p:nvPicPr>
          <p:cNvPr id="4" name="Picture 6"/>
          <p:cNvPicPr>
            <a:picLocks noChangeAspect="1"/>
          </p:cNvPicPr>
          <p:nvPr/>
        </p:nvPicPr>
        <p:blipFill>
          <a:blip r:embed="rId2"/>
          <a:stretch>
            <a:fillRect/>
          </a:stretch>
        </p:blipFill>
        <p:spPr>
          <a:xfrm>
            <a:off x="4572000" y="195486"/>
            <a:ext cx="2319006" cy="426117"/>
          </a:xfrm>
          <a:prstGeom prst="rect">
            <a:avLst/>
          </a:prstGeom>
        </p:spPr>
      </p:pic>
      <p:pic>
        <p:nvPicPr>
          <p:cNvPr id="5" name="Picture 5"/>
          <p:cNvPicPr>
            <a:picLocks noChangeAspect="1"/>
          </p:cNvPicPr>
          <p:nvPr/>
        </p:nvPicPr>
        <p:blipFill>
          <a:blip r:embed="rId3"/>
          <a:stretch>
            <a:fillRect/>
          </a:stretch>
        </p:blipFill>
        <p:spPr>
          <a:xfrm>
            <a:off x="6804248" y="123478"/>
            <a:ext cx="1995165" cy="440521"/>
          </a:xfrm>
          <a:prstGeom prst="rect">
            <a:avLst/>
          </a:prstGeom>
        </p:spPr>
      </p:pic>
    </p:spTree>
    <p:extLst>
      <p:ext uri="{BB962C8B-B14F-4D97-AF65-F5344CB8AC3E}">
        <p14:creationId xmlns:p14="http://schemas.microsoft.com/office/powerpoint/2010/main" val="23596912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CN" sz="2800" dirty="0" smtClean="0">
                <a:cs typeface="Times"/>
              </a:rPr>
              <a:t>3.</a:t>
            </a:r>
            <a:r>
              <a:rPr lang="zh-CN" altLang="en-US" sz="2800" dirty="0" smtClean="0">
                <a:cs typeface="Times"/>
              </a:rPr>
              <a:t> </a:t>
            </a:r>
            <a:r>
              <a:rPr lang="en-US" altLang="zh-CN" sz="2800" dirty="0" smtClean="0">
                <a:cs typeface="Times"/>
              </a:rPr>
              <a:t>Irrelevant</a:t>
            </a:r>
            <a:r>
              <a:rPr lang="zh-CN" altLang="en-US" sz="2800" dirty="0" smtClean="0">
                <a:cs typeface="Times"/>
              </a:rPr>
              <a:t> </a:t>
            </a:r>
            <a:r>
              <a:rPr lang="en-US" altLang="zh-CN" sz="2800" dirty="0" smtClean="0">
                <a:cs typeface="Times"/>
              </a:rPr>
              <a:t>to</a:t>
            </a:r>
            <a:r>
              <a:rPr lang="zh-CN" altLang="en-US" sz="2800" dirty="0" smtClean="0">
                <a:cs typeface="Times"/>
              </a:rPr>
              <a:t> </a:t>
            </a:r>
            <a:r>
              <a:rPr lang="en-US" altLang="zh-CN" sz="2800" dirty="0" smtClean="0">
                <a:cs typeface="Times"/>
              </a:rPr>
              <a:t>GP</a:t>
            </a:r>
            <a:r>
              <a:rPr lang="zh-CN" altLang="en-US" sz="2800" dirty="0" smtClean="0">
                <a:cs typeface="Times"/>
              </a:rPr>
              <a:t> </a:t>
            </a:r>
            <a:r>
              <a:rPr lang="en-US" altLang="zh-CN" sz="2800" dirty="0" smtClean="0">
                <a:cs typeface="Times"/>
              </a:rPr>
              <a:t>care</a:t>
            </a:r>
            <a:endParaRPr lang="en-GB" sz="2800" dirty="0">
              <a:cs typeface="Times"/>
            </a:endParaRPr>
          </a:p>
        </p:txBody>
      </p:sp>
      <p:sp>
        <p:nvSpPr>
          <p:cNvPr id="3" name="Content Placeholder 2"/>
          <p:cNvSpPr>
            <a:spLocks noGrp="1"/>
          </p:cNvSpPr>
          <p:nvPr>
            <p:ph idx="1"/>
          </p:nvPr>
        </p:nvSpPr>
        <p:spPr>
          <a:xfrm>
            <a:off x="1210525" y="1063229"/>
            <a:ext cx="7498080" cy="3600450"/>
          </a:xfrm>
        </p:spPr>
        <p:txBody>
          <a:bodyPr>
            <a:normAutofit/>
          </a:bodyPr>
          <a:lstStyle/>
          <a:p>
            <a:r>
              <a:rPr lang="en-GB" sz="2000" i="1" dirty="0" smtClean="0"/>
              <a:t>“There </a:t>
            </a:r>
            <a:r>
              <a:rPr lang="en-GB" sz="2000" i="1" dirty="0"/>
              <a:t>is no point going to GP, they are not sexual health specialist doctor. What are they going to do? They can’t do anything and will just refer you back to sexual health clinic, so what’s the </a:t>
            </a:r>
            <a:r>
              <a:rPr lang="en-GB" sz="2000" i="1" dirty="0" smtClean="0"/>
              <a:t>point.”</a:t>
            </a:r>
          </a:p>
          <a:p>
            <a:endParaRPr lang="en-GB" sz="2000" i="1" dirty="0" smtClean="0"/>
          </a:p>
          <a:p>
            <a:r>
              <a:rPr lang="en-US" altLang="zh-CN" sz="2000" i="1" dirty="0" smtClean="0"/>
              <a:t>“None</a:t>
            </a:r>
            <a:r>
              <a:rPr lang="zh-CN" altLang="en-US" sz="2000" i="1" dirty="0" smtClean="0"/>
              <a:t> </a:t>
            </a:r>
            <a:r>
              <a:rPr lang="en-US" altLang="zh-CN" sz="2000" i="1" dirty="0" smtClean="0"/>
              <a:t>of</a:t>
            </a:r>
            <a:r>
              <a:rPr lang="zh-CN" altLang="en-US" sz="2000" i="1" dirty="0" smtClean="0"/>
              <a:t> </a:t>
            </a:r>
            <a:r>
              <a:rPr lang="en-US" altLang="zh-CN" sz="2000" i="1" dirty="0" smtClean="0"/>
              <a:t>their</a:t>
            </a:r>
            <a:r>
              <a:rPr lang="zh-CN" altLang="en-US" sz="2000" i="1" dirty="0" smtClean="0"/>
              <a:t> </a:t>
            </a:r>
            <a:r>
              <a:rPr lang="en-US" altLang="zh-CN" sz="2000" i="1" dirty="0" smtClean="0"/>
              <a:t>business.”</a:t>
            </a:r>
            <a:endParaRPr lang="en-GB" sz="2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4128" y="2211710"/>
            <a:ext cx="2978294" cy="1815535"/>
          </a:xfrm>
          <a:prstGeom prst="mathMultiply">
            <a:avLst/>
          </a:prstGeom>
        </p:spPr>
      </p:pic>
    </p:spTree>
    <p:extLst>
      <p:ext uri="{BB962C8B-B14F-4D97-AF65-F5344CB8AC3E}">
        <p14:creationId xmlns:p14="http://schemas.microsoft.com/office/powerpoint/2010/main" val="26757553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50037"/>
            <a:ext cx="7498080" cy="841271"/>
          </a:xfrm>
        </p:spPr>
        <p:txBody>
          <a:bodyPr>
            <a:noAutofit/>
          </a:bodyPr>
          <a:lstStyle/>
          <a:p>
            <a:r>
              <a:rPr lang="en-US" altLang="zh-CN" sz="2800" dirty="0" smtClean="0">
                <a:cs typeface="Times"/>
              </a:rPr>
              <a:t>4.Breach</a:t>
            </a:r>
            <a:r>
              <a:rPr lang="zh-CN" altLang="en-US" sz="2800" dirty="0" smtClean="0">
                <a:cs typeface="Times"/>
              </a:rPr>
              <a:t> </a:t>
            </a:r>
            <a:r>
              <a:rPr lang="en-US" altLang="zh-CN" sz="2800" dirty="0" smtClean="0">
                <a:cs typeface="Times"/>
              </a:rPr>
              <a:t>of</a:t>
            </a:r>
            <a:r>
              <a:rPr lang="zh-CN" altLang="en-US" sz="2800" dirty="0" smtClean="0">
                <a:cs typeface="Times"/>
              </a:rPr>
              <a:t> </a:t>
            </a:r>
            <a:r>
              <a:rPr lang="en-US" altLang="zh-CN" sz="2800" dirty="0" smtClean="0">
                <a:cs typeface="Times"/>
              </a:rPr>
              <a:t>confidentiality</a:t>
            </a:r>
            <a:r>
              <a:rPr lang="zh-CN" altLang="en-US" sz="2800" dirty="0" smtClean="0">
                <a:cs typeface="Times"/>
              </a:rPr>
              <a:t> </a:t>
            </a:r>
            <a:r>
              <a:rPr lang="en-US" altLang="zh-CN" sz="2800" dirty="0" smtClean="0">
                <a:cs typeface="Times"/>
              </a:rPr>
              <a:t>by administrative</a:t>
            </a:r>
            <a:r>
              <a:rPr lang="zh-CN" altLang="en-US" sz="2800" dirty="0" smtClean="0">
                <a:cs typeface="Times"/>
              </a:rPr>
              <a:t> </a:t>
            </a:r>
            <a:r>
              <a:rPr lang="en-US" altLang="zh-CN" sz="2800" dirty="0" smtClean="0">
                <a:cs typeface="Times"/>
              </a:rPr>
              <a:t>staff.</a:t>
            </a:r>
            <a:r>
              <a:rPr lang="zh-CN" altLang="en-US" sz="2800" dirty="0" smtClean="0">
                <a:cs typeface="Times"/>
              </a:rPr>
              <a:t> </a:t>
            </a:r>
            <a:endParaRPr lang="en-GB" sz="2800" dirty="0">
              <a:cs typeface="Times"/>
            </a:endParaRPr>
          </a:p>
        </p:txBody>
      </p:sp>
      <p:pic>
        <p:nvPicPr>
          <p:cNvPr id="5" name="图片 4" descr="bfeae8132c9fba254d2c5976bdae5e18.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3928" y="2139702"/>
            <a:ext cx="4896544" cy="2871824"/>
          </a:xfrm>
          <a:prstGeom prst="rect">
            <a:avLst/>
          </a:prstGeom>
        </p:spPr>
      </p:pic>
      <p:sp>
        <p:nvSpPr>
          <p:cNvPr id="3" name="Content Placeholder 2"/>
          <p:cNvSpPr>
            <a:spLocks noGrp="1"/>
          </p:cNvSpPr>
          <p:nvPr>
            <p:ph idx="1"/>
          </p:nvPr>
        </p:nvSpPr>
        <p:spPr>
          <a:xfrm>
            <a:off x="1115616" y="843558"/>
            <a:ext cx="7795586" cy="3902445"/>
          </a:xfrm>
        </p:spPr>
        <p:txBody>
          <a:bodyPr>
            <a:normAutofit/>
          </a:bodyPr>
          <a:lstStyle/>
          <a:p>
            <a:pPr lvl="0"/>
            <a:r>
              <a:rPr lang="en-GB" sz="2000" i="1" dirty="0" smtClean="0"/>
              <a:t>“…</a:t>
            </a:r>
            <a:r>
              <a:rPr lang="en-GB" sz="2000" i="1" dirty="0"/>
              <a:t>when you go to see your GP, the receptionist will ask you why </a:t>
            </a:r>
            <a:r>
              <a:rPr lang="en-GB" sz="2000" i="1" dirty="0" smtClean="0"/>
              <a:t>did </a:t>
            </a:r>
            <a:r>
              <a:rPr lang="en-GB" sz="2000" i="1" dirty="0"/>
              <a:t>you come to see your GP today, but I don’t want them to know. …What do you want me to tell her in front of everybody standing in the queue</a:t>
            </a:r>
            <a:r>
              <a:rPr lang="en-GB" sz="2000" i="1" dirty="0" smtClean="0"/>
              <a:t>?”</a:t>
            </a:r>
            <a:endParaRPr lang="en-GB" sz="2000" dirty="0"/>
          </a:p>
        </p:txBody>
      </p:sp>
    </p:spTree>
    <p:extLst>
      <p:ext uri="{BB962C8B-B14F-4D97-AF65-F5344CB8AC3E}">
        <p14:creationId xmlns:p14="http://schemas.microsoft.com/office/powerpoint/2010/main" val="3724970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339501"/>
            <a:ext cx="7498080" cy="723727"/>
          </a:xfrm>
        </p:spPr>
        <p:txBody>
          <a:bodyPr>
            <a:noAutofit/>
          </a:bodyPr>
          <a:lstStyle/>
          <a:p>
            <a:r>
              <a:rPr lang="en-US" altLang="zh-CN" sz="2800" dirty="0" smtClean="0">
                <a:cs typeface="Times New Roman"/>
              </a:rPr>
              <a:t>Limited</a:t>
            </a:r>
            <a:r>
              <a:rPr lang="zh-CN" altLang="en-US" sz="2800" dirty="0" smtClean="0">
                <a:cs typeface="Times New Roman"/>
              </a:rPr>
              <a:t> </a:t>
            </a:r>
            <a:r>
              <a:rPr lang="en-US" altLang="zh-CN" sz="2800" dirty="0" smtClean="0">
                <a:cs typeface="Times New Roman"/>
              </a:rPr>
              <a:t>understanding</a:t>
            </a:r>
            <a:r>
              <a:rPr lang="zh-CN" altLang="en-US" sz="2800" dirty="0" smtClean="0">
                <a:cs typeface="Times New Roman"/>
              </a:rPr>
              <a:t> </a:t>
            </a:r>
            <a:r>
              <a:rPr lang="en-US" altLang="zh-CN" sz="2800" dirty="0" smtClean="0">
                <a:cs typeface="Times New Roman"/>
              </a:rPr>
              <a:t>of</a:t>
            </a:r>
            <a:r>
              <a:rPr lang="zh-CN" altLang="en-US" sz="2800" dirty="0" smtClean="0">
                <a:cs typeface="Times New Roman"/>
              </a:rPr>
              <a:t> </a:t>
            </a:r>
            <a:r>
              <a:rPr lang="en-US" altLang="zh-CN" sz="2800" dirty="0" smtClean="0">
                <a:cs typeface="Times New Roman"/>
              </a:rPr>
              <a:t>the</a:t>
            </a:r>
            <a:r>
              <a:rPr lang="zh-CN" altLang="en-US" sz="2800" dirty="0" smtClean="0">
                <a:cs typeface="Times New Roman"/>
              </a:rPr>
              <a:t> </a:t>
            </a:r>
            <a:r>
              <a:rPr lang="en-US" altLang="zh-CN" sz="2800" dirty="0" smtClean="0">
                <a:cs typeface="Times New Roman"/>
              </a:rPr>
              <a:t>confidentiality</a:t>
            </a:r>
            <a:r>
              <a:rPr lang="zh-CN" altLang="en-US" sz="2800" dirty="0" smtClean="0">
                <a:cs typeface="Times New Roman"/>
              </a:rPr>
              <a:t> </a:t>
            </a:r>
            <a:r>
              <a:rPr lang="en-US" altLang="zh-CN" sz="2800" dirty="0" smtClean="0">
                <a:cs typeface="Times New Roman"/>
              </a:rPr>
              <a:t>policy</a:t>
            </a:r>
            <a:r>
              <a:rPr lang="zh-CN" altLang="en-US" sz="2800" dirty="0" smtClean="0">
                <a:cs typeface="Times New Roman"/>
              </a:rPr>
              <a:t> </a:t>
            </a:r>
            <a:r>
              <a:rPr lang="en-US" altLang="zh-CN" sz="2800" dirty="0" smtClean="0">
                <a:cs typeface="Times New Roman"/>
              </a:rPr>
              <a:t>in</a:t>
            </a:r>
            <a:r>
              <a:rPr lang="zh-CN" altLang="en-US" sz="2800" dirty="0" smtClean="0">
                <a:cs typeface="Times New Roman"/>
              </a:rPr>
              <a:t> </a:t>
            </a:r>
            <a:r>
              <a:rPr lang="en-US" altLang="zh-CN" sz="2800" dirty="0" smtClean="0">
                <a:cs typeface="Times New Roman"/>
              </a:rPr>
              <a:t>GUM</a:t>
            </a:r>
            <a:r>
              <a:rPr lang="zh-CN" altLang="en-US" sz="2800" dirty="0" smtClean="0">
                <a:cs typeface="Times New Roman"/>
              </a:rPr>
              <a:t> </a:t>
            </a:r>
            <a:r>
              <a:rPr lang="en-US" altLang="zh-CN" sz="2800" dirty="0" smtClean="0">
                <a:cs typeface="Times New Roman"/>
              </a:rPr>
              <a:t>clinics</a:t>
            </a:r>
            <a:br>
              <a:rPr lang="en-US" altLang="zh-CN" sz="2800" dirty="0" smtClean="0">
                <a:cs typeface="Times New Roman"/>
              </a:rPr>
            </a:br>
            <a:endParaRPr lang="en-GB" sz="2800" dirty="0">
              <a:cs typeface="Times New Roman"/>
            </a:endParaRPr>
          </a:p>
        </p:txBody>
      </p:sp>
      <p:sp>
        <p:nvSpPr>
          <p:cNvPr id="3" name="Content Placeholder 2"/>
          <p:cNvSpPr>
            <a:spLocks noGrp="1"/>
          </p:cNvSpPr>
          <p:nvPr>
            <p:ph idx="1"/>
          </p:nvPr>
        </p:nvSpPr>
        <p:spPr>
          <a:xfrm>
            <a:off x="1435608" y="1085850"/>
            <a:ext cx="7498080" cy="3286100"/>
          </a:xfrm>
        </p:spPr>
        <p:txBody>
          <a:bodyPr>
            <a:normAutofit/>
          </a:bodyPr>
          <a:lstStyle/>
          <a:p>
            <a:pPr lvl="0"/>
            <a:r>
              <a:rPr lang="en-GB" sz="2000" i="1" dirty="0" smtClean="0"/>
              <a:t>“Because </a:t>
            </a:r>
            <a:r>
              <a:rPr lang="en-GB" sz="2000" i="1" dirty="0"/>
              <a:t>it just seems like if you put your GP down, the information is just going to go straight to them</a:t>
            </a:r>
            <a:r>
              <a:rPr lang="en-GB" sz="2000" i="1" dirty="0" smtClean="0"/>
              <a:t>.”</a:t>
            </a:r>
          </a:p>
          <a:p>
            <a:pPr marL="82296" lvl="0" indent="0">
              <a:buNone/>
            </a:pPr>
            <a:endParaRPr lang="en-GB" sz="2000" i="1" dirty="0" smtClean="0"/>
          </a:p>
          <a:p>
            <a:pPr lvl="0"/>
            <a:r>
              <a:rPr lang="en-GB" sz="2000" i="1" dirty="0" smtClean="0"/>
              <a:t>“…I </a:t>
            </a:r>
            <a:r>
              <a:rPr lang="en-GB" sz="2000" i="1" dirty="0"/>
              <a:t>used to think, </a:t>
            </a:r>
            <a:r>
              <a:rPr lang="en-GB" sz="2000" i="1" dirty="0" smtClean="0"/>
              <a:t>before </a:t>
            </a:r>
            <a:r>
              <a:rPr lang="en-GB" sz="2000" i="1" dirty="0"/>
              <a:t>I joined NHS, that this would been shared with my GP</a:t>
            </a:r>
            <a:r>
              <a:rPr lang="en-GB" sz="2000" i="1" dirty="0" smtClean="0"/>
              <a:t>.”</a:t>
            </a:r>
          </a:p>
          <a:p>
            <a:pPr marL="82296" lvl="0" indent="0">
              <a:buNone/>
            </a:pPr>
            <a:endParaRPr lang="en-GB" sz="2000" i="1" dirty="0" smtClean="0"/>
          </a:p>
          <a:p>
            <a:pPr lvl="0"/>
            <a:r>
              <a:rPr lang="en-GB" sz="2000" i="1" dirty="0" smtClean="0"/>
              <a:t>“..what </a:t>
            </a:r>
            <a:r>
              <a:rPr lang="en-GB" sz="2000" i="1" dirty="0"/>
              <a:t>would have made me more secure about sharing my details is a website, or something provided by the </a:t>
            </a:r>
            <a:r>
              <a:rPr lang="en-GB" sz="2000" i="1" dirty="0" smtClean="0"/>
              <a:t>NHS, of </a:t>
            </a:r>
            <a:r>
              <a:rPr lang="en-GB" sz="2000" i="1" dirty="0"/>
              <a:t>exactly where my information is </a:t>
            </a:r>
            <a:r>
              <a:rPr lang="en-GB" sz="2000" i="1" dirty="0" smtClean="0"/>
              <a:t>stored.”</a:t>
            </a:r>
            <a:endParaRPr lang="en-GB" sz="2000" dirty="0"/>
          </a:p>
        </p:txBody>
      </p:sp>
    </p:spTree>
    <p:extLst>
      <p:ext uri="{BB962C8B-B14F-4D97-AF65-F5344CB8AC3E}">
        <p14:creationId xmlns:p14="http://schemas.microsoft.com/office/powerpoint/2010/main" val="19708947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75656" y="0"/>
            <a:ext cx="7498080" cy="857250"/>
          </a:xfrm>
        </p:spPr>
        <p:txBody>
          <a:bodyPr/>
          <a:lstStyle/>
          <a:p>
            <a:r>
              <a:rPr kumimoji="1" lang="en-GB" altLang="zh-CN" dirty="0" smtClean="0"/>
              <a:t>Discussions </a:t>
            </a:r>
            <a:endParaRPr kumimoji="1" lang="zh-CN" altLang="en-US" dirty="0"/>
          </a:p>
        </p:txBody>
      </p:sp>
      <p:sp>
        <p:nvSpPr>
          <p:cNvPr id="3" name="内容占位符 2"/>
          <p:cNvSpPr>
            <a:spLocks noGrp="1"/>
          </p:cNvSpPr>
          <p:nvPr>
            <p:ph idx="1"/>
          </p:nvPr>
        </p:nvSpPr>
        <p:spPr>
          <a:xfrm>
            <a:off x="1430002" y="915566"/>
            <a:ext cx="7708392" cy="4057650"/>
          </a:xfrm>
        </p:spPr>
        <p:txBody>
          <a:bodyPr>
            <a:normAutofit fontScale="55000" lnSpcReduction="20000"/>
          </a:bodyPr>
          <a:lstStyle/>
          <a:p>
            <a:r>
              <a:rPr kumimoji="1" lang="en-GB" altLang="zh-CN" sz="3600" dirty="0" smtClean="0"/>
              <a:t>Patient education on information sharing and confidentiality protections.</a:t>
            </a:r>
          </a:p>
          <a:p>
            <a:pPr marL="82296" indent="0">
              <a:buNone/>
            </a:pPr>
            <a:endParaRPr kumimoji="1" lang="en-GB" altLang="zh-CN" sz="3600" dirty="0" smtClean="0"/>
          </a:p>
          <a:p>
            <a:r>
              <a:rPr kumimoji="1" lang="en-US" altLang="zh-CN" sz="3600" dirty="0" smtClean="0"/>
              <a:t>GP</a:t>
            </a:r>
            <a:r>
              <a:rPr kumimoji="1" lang="zh-CN" altLang="en-US" sz="3600" dirty="0" smtClean="0"/>
              <a:t> </a:t>
            </a:r>
            <a:r>
              <a:rPr kumimoji="1" lang="en-US" altLang="zh-CN" sz="3600" dirty="0" smtClean="0"/>
              <a:t>practices</a:t>
            </a:r>
            <a:r>
              <a:rPr kumimoji="1" lang="zh-CN" altLang="en-US" sz="3600" dirty="0" smtClean="0"/>
              <a:t> </a:t>
            </a:r>
            <a:r>
              <a:rPr kumimoji="1" lang="en-US" altLang="zh-CN" sz="3600" dirty="0" smtClean="0"/>
              <a:t>should</a:t>
            </a:r>
            <a:r>
              <a:rPr kumimoji="1" lang="zh-CN" altLang="en-US" sz="3600" dirty="0" smtClean="0"/>
              <a:t> </a:t>
            </a:r>
            <a:r>
              <a:rPr kumimoji="1" lang="en-US" altLang="zh-CN" sz="3600" dirty="0" smtClean="0"/>
              <a:t>provide</a:t>
            </a:r>
            <a:r>
              <a:rPr kumimoji="1" lang="zh-CN" altLang="en-US" sz="3600" dirty="0" smtClean="0"/>
              <a:t> </a:t>
            </a:r>
            <a:r>
              <a:rPr kumimoji="1" lang="en-US" altLang="zh-CN" sz="3600" dirty="0" smtClean="0"/>
              <a:t>relevant</a:t>
            </a:r>
            <a:r>
              <a:rPr kumimoji="1" lang="zh-CN" altLang="en-US" sz="3600" dirty="0" smtClean="0"/>
              <a:t> </a:t>
            </a:r>
            <a:r>
              <a:rPr kumimoji="1" lang="en-GB" altLang="zh-CN" sz="3600" dirty="0" smtClean="0"/>
              <a:t>confidentiality training to all </a:t>
            </a:r>
            <a:r>
              <a:rPr kumimoji="1" lang="en-US" altLang="zh-CN" sz="3600" dirty="0" smtClean="0"/>
              <a:t>members</a:t>
            </a:r>
            <a:r>
              <a:rPr kumimoji="1" lang="zh-CN" altLang="en-US" sz="3600" dirty="0" smtClean="0"/>
              <a:t> </a:t>
            </a:r>
            <a:r>
              <a:rPr kumimoji="1" lang="en-US" altLang="zh-CN" sz="3600" dirty="0" smtClean="0"/>
              <a:t>of</a:t>
            </a:r>
            <a:r>
              <a:rPr kumimoji="1" lang="zh-CN" altLang="en-US" sz="3600" dirty="0" smtClean="0"/>
              <a:t> </a:t>
            </a:r>
            <a:r>
              <a:rPr kumimoji="1" lang="en-GB" altLang="zh-CN" sz="3600" dirty="0" smtClean="0"/>
              <a:t>staff. </a:t>
            </a:r>
          </a:p>
          <a:p>
            <a:pPr marL="82296" indent="0">
              <a:buNone/>
            </a:pPr>
            <a:endParaRPr kumimoji="1" lang="en-GB" altLang="zh-CN" sz="3600" dirty="0" smtClean="0"/>
          </a:p>
          <a:p>
            <a:r>
              <a:rPr kumimoji="1" lang="en-US" altLang="zh-CN" sz="3600" dirty="0" smtClean="0"/>
              <a:t>However,</a:t>
            </a:r>
            <a:r>
              <a:rPr kumimoji="1" lang="zh-CN" altLang="en-US" sz="3600" dirty="0" smtClean="0"/>
              <a:t> </a:t>
            </a:r>
            <a:r>
              <a:rPr kumimoji="1" lang="en-US" altLang="zh-CN" sz="3600" dirty="0" smtClean="0"/>
              <a:t>some</a:t>
            </a:r>
            <a:r>
              <a:rPr kumimoji="1" lang="zh-CN" altLang="en-US" sz="3600" dirty="0" smtClean="0"/>
              <a:t> </a:t>
            </a:r>
            <a:r>
              <a:rPr kumimoji="1" lang="en-US" altLang="zh-CN" sz="3600" dirty="0" smtClean="0"/>
              <a:t>patient</a:t>
            </a:r>
            <a:r>
              <a:rPr kumimoji="1" lang="zh-CN" altLang="en-US" sz="3600" dirty="0" smtClean="0"/>
              <a:t> </a:t>
            </a:r>
            <a:r>
              <a:rPr kumimoji="1" lang="en-US" altLang="zh-CN" sz="3600" dirty="0" smtClean="0"/>
              <a:t>concerns</a:t>
            </a:r>
            <a:r>
              <a:rPr kumimoji="1" lang="zh-CN" altLang="en-US" sz="3600" dirty="0" smtClean="0"/>
              <a:t> </a:t>
            </a:r>
            <a:r>
              <a:rPr kumimoji="1" lang="en-US" altLang="zh-CN" sz="3600" dirty="0" smtClean="0"/>
              <a:t>are</a:t>
            </a:r>
            <a:r>
              <a:rPr kumimoji="1" lang="zh-CN" altLang="en-US" sz="3600" dirty="0" smtClean="0"/>
              <a:t> </a:t>
            </a:r>
            <a:r>
              <a:rPr kumimoji="1" lang="en-US" altLang="zh-CN" sz="3600" dirty="0" smtClean="0"/>
              <a:t>difficult</a:t>
            </a:r>
            <a:r>
              <a:rPr kumimoji="1" lang="zh-CN" altLang="en-US" sz="3600" dirty="0" smtClean="0"/>
              <a:t> </a:t>
            </a:r>
            <a:r>
              <a:rPr kumimoji="1" lang="en-US" altLang="zh-CN" sz="3600" dirty="0" smtClean="0"/>
              <a:t>to</a:t>
            </a:r>
            <a:r>
              <a:rPr kumimoji="1" lang="zh-CN" altLang="en-US" sz="3600" dirty="0" smtClean="0"/>
              <a:t> </a:t>
            </a:r>
            <a:r>
              <a:rPr kumimoji="1" lang="en-US" altLang="zh-CN" sz="3600" dirty="0" smtClean="0"/>
              <a:t>deal</a:t>
            </a:r>
            <a:r>
              <a:rPr kumimoji="1" lang="zh-CN" altLang="en-US" sz="3600" dirty="0" smtClean="0"/>
              <a:t> </a:t>
            </a:r>
            <a:r>
              <a:rPr kumimoji="1" lang="en-US" altLang="zh-CN" sz="3600" dirty="0" smtClean="0"/>
              <a:t>with</a:t>
            </a:r>
            <a:r>
              <a:rPr kumimoji="1" lang="zh-CN" altLang="en-US" sz="3600" dirty="0" smtClean="0"/>
              <a:t> </a:t>
            </a:r>
            <a:r>
              <a:rPr kumimoji="1" lang="en-US" altLang="zh-CN" sz="3600" dirty="0" smtClean="0"/>
              <a:t>due</a:t>
            </a:r>
            <a:r>
              <a:rPr kumimoji="1" lang="zh-CN" altLang="en-US" sz="3600" dirty="0" smtClean="0"/>
              <a:t> </a:t>
            </a:r>
            <a:r>
              <a:rPr kumimoji="1" lang="en-US" altLang="zh-CN" sz="3600" dirty="0" smtClean="0"/>
              <a:t>to</a:t>
            </a:r>
            <a:r>
              <a:rPr kumimoji="1" lang="zh-CN" altLang="en-US" sz="3600" dirty="0" smtClean="0"/>
              <a:t> </a:t>
            </a:r>
            <a:r>
              <a:rPr kumimoji="1" lang="en-US" altLang="zh-CN" sz="3600" dirty="0" smtClean="0"/>
              <a:t>the</a:t>
            </a:r>
            <a:r>
              <a:rPr kumimoji="1" lang="zh-CN" altLang="en-US" sz="3600" dirty="0" smtClean="0"/>
              <a:t> </a:t>
            </a:r>
            <a:r>
              <a:rPr kumimoji="1" lang="en-US" altLang="zh-CN" sz="3600" dirty="0" smtClean="0"/>
              <a:t>stigma</a:t>
            </a:r>
            <a:r>
              <a:rPr kumimoji="1" lang="zh-CN" altLang="en-US" sz="3600" dirty="0" smtClean="0"/>
              <a:t> </a:t>
            </a:r>
            <a:r>
              <a:rPr kumimoji="1" lang="en-US" altLang="zh-CN" sz="3600" dirty="0" smtClean="0"/>
              <a:t>around</a:t>
            </a:r>
            <a:r>
              <a:rPr kumimoji="1" lang="zh-CN" altLang="en-US" sz="3600" dirty="0" smtClean="0"/>
              <a:t> </a:t>
            </a:r>
            <a:r>
              <a:rPr kumimoji="1" lang="en-US" altLang="zh-CN" sz="3600" dirty="0" smtClean="0"/>
              <a:t>sexual</a:t>
            </a:r>
            <a:r>
              <a:rPr kumimoji="1" lang="zh-CN" altLang="en-US" sz="3600" dirty="0" smtClean="0"/>
              <a:t> </a:t>
            </a:r>
            <a:r>
              <a:rPr kumimoji="1" lang="en-US" altLang="zh-CN" sz="3600" dirty="0" smtClean="0"/>
              <a:t>health</a:t>
            </a:r>
            <a:r>
              <a:rPr kumimoji="1" lang="zh-CN" altLang="en-US" sz="3600" dirty="0" smtClean="0"/>
              <a:t>.</a:t>
            </a:r>
            <a:endParaRPr kumimoji="1" lang="en-US" altLang="zh-CN" sz="3600" dirty="0" smtClean="0"/>
          </a:p>
          <a:p>
            <a:pPr marL="82296" indent="0">
              <a:buNone/>
            </a:pPr>
            <a:endParaRPr kumimoji="1" lang="en-US" altLang="zh-CN" sz="3600" dirty="0"/>
          </a:p>
          <a:p>
            <a:r>
              <a:rPr kumimoji="1" lang="en-US" altLang="zh-CN" sz="3600" dirty="0" smtClean="0"/>
              <a:t>Reception area is a particularly troublesome source of confidentiality breach - consider</a:t>
            </a:r>
            <a:r>
              <a:rPr kumimoji="1" lang="zh-CN" altLang="en-US" sz="3600" dirty="0" smtClean="0"/>
              <a:t> </a:t>
            </a:r>
            <a:r>
              <a:rPr kumimoji="1" lang="en-US" altLang="zh-CN" sz="3600" dirty="0" smtClean="0"/>
              <a:t>the</a:t>
            </a:r>
            <a:r>
              <a:rPr kumimoji="1" lang="zh-CN" altLang="en-US" sz="3600" dirty="0" smtClean="0"/>
              <a:t> </a:t>
            </a:r>
            <a:r>
              <a:rPr kumimoji="1" lang="en-US" altLang="zh-CN" sz="3600" dirty="0" smtClean="0"/>
              <a:t>use</a:t>
            </a:r>
            <a:r>
              <a:rPr kumimoji="1" lang="zh-CN" altLang="en-US" sz="3600" dirty="0" smtClean="0"/>
              <a:t> </a:t>
            </a:r>
            <a:r>
              <a:rPr kumimoji="1" lang="en-US" altLang="zh-CN" sz="3600" dirty="0" smtClean="0"/>
              <a:t>of</a:t>
            </a:r>
            <a:r>
              <a:rPr kumimoji="1" lang="zh-CN" altLang="en-US" sz="3600" dirty="0" smtClean="0"/>
              <a:t> </a:t>
            </a:r>
            <a:r>
              <a:rPr kumimoji="1" lang="en-US" altLang="zh-CN" sz="3600" dirty="0" smtClean="0"/>
              <a:t>electronic</a:t>
            </a:r>
            <a:r>
              <a:rPr kumimoji="1" lang="zh-CN" altLang="en-US" sz="3600" dirty="0" smtClean="0"/>
              <a:t> </a:t>
            </a:r>
            <a:r>
              <a:rPr kumimoji="1" lang="en-US" altLang="zh-CN" sz="3600" dirty="0" smtClean="0"/>
              <a:t>check-in</a:t>
            </a:r>
            <a:r>
              <a:rPr kumimoji="1" lang="zh-CN" altLang="en-US" sz="3600" dirty="0" smtClean="0"/>
              <a:t> </a:t>
            </a:r>
            <a:r>
              <a:rPr kumimoji="1" lang="en-US" altLang="zh-CN" sz="3600" dirty="0" smtClean="0"/>
              <a:t>services</a:t>
            </a:r>
            <a:r>
              <a:rPr kumimoji="1" lang="zh-CN" altLang="en-US" sz="3600" dirty="0" smtClean="0"/>
              <a:t> </a:t>
            </a:r>
            <a:r>
              <a:rPr kumimoji="1" lang="en-US" altLang="zh-CN" sz="3600" dirty="0" smtClean="0"/>
              <a:t>to</a:t>
            </a:r>
            <a:r>
              <a:rPr kumimoji="1" lang="zh-CN" altLang="en-US" sz="3600" dirty="0" smtClean="0"/>
              <a:t> </a:t>
            </a:r>
            <a:r>
              <a:rPr kumimoji="1" lang="en-US" altLang="zh-CN" sz="3600" dirty="0" smtClean="0"/>
              <a:t>better</a:t>
            </a:r>
            <a:r>
              <a:rPr kumimoji="1" lang="zh-CN" altLang="en-US" sz="3600" dirty="0" smtClean="0"/>
              <a:t> </a:t>
            </a:r>
            <a:r>
              <a:rPr kumimoji="1" lang="en-US" altLang="zh-CN" sz="3600" dirty="0" smtClean="0"/>
              <a:t>protect</a:t>
            </a:r>
            <a:r>
              <a:rPr kumimoji="1" lang="zh-CN" altLang="en-US" sz="3600" dirty="0" smtClean="0"/>
              <a:t> </a:t>
            </a:r>
            <a:r>
              <a:rPr kumimoji="1" lang="en-US" altLang="zh-CN" sz="3600" dirty="0" smtClean="0"/>
              <a:t>patient</a:t>
            </a:r>
            <a:r>
              <a:rPr kumimoji="1" lang="zh-CN" altLang="en-US" sz="3600" dirty="0" smtClean="0"/>
              <a:t> </a:t>
            </a:r>
            <a:r>
              <a:rPr kumimoji="1" lang="en-US" altLang="zh-CN" sz="3600" dirty="0" smtClean="0"/>
              <a:t>privacy.</a:t>
            </a:r>
            <a:r>
              <a:rPr kumimoji="1" lang="zh-CN" altLang="en-US" sz="3600" dirty="0" smtClean="0"/>
              <a:t> </a:t>
            </a:r>
            <a:endParaRPr kumimoji="1" lang="en-GB" altLang="zh-CN" sz="3600" dirty="0" smtClean="0"/>
          </a:p>
          <a:p>
            <a:pPr marL="82296" indent="0">
              <a:buNone/>
            </a:pPr>
            <a:r>
              <a:rPr kumimoji="1" lang="en-GB" altLang="zh-CN" dirty="0" smtClean="0"/>
              <a:t> </a:t>
            </a:r>
          </a:p>
          <a:p>
            <a:endParaRPr kumimoji="1" lang="en-GB" altLang="zh-CN" dirty="0" smtClean="0"/>
          </a:p>
        </p:txBody>
      </p:sp>
    </p:spTree>
    <p:extLst>
      <p:ext uri="{BB962C8B-B14F-4D97-AF65-F5344CB8AC3E}">
        <p14:creationId xmlns:p14="http://schemas.microsoft.com/office/powerpoint/2010/main" val="18445347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7498080" cy="857250"/>
          </a:xfrm>
        </p:spPr>
        <p:txBody>
          <a:bodyPr/>
          <a:lstStyle/>
          <a:p>
            <a:r>
              <a:rPr lang="en-GB" dirty="0" smtClean="0"/>
              <a:t>Limitations</a:t>
            </a:r>
            <a:endParaRPr lang="en-GB" dirty="0"/>
          </a:p>
        </p:txBody>
      </p:sp>
      <p:sp>
        <p:nvSpPr>
          <p:cNvPr id="3" name="Content Placeholder 2"/>
          <p:cNvSpPr>
            <a:spLocks noGrp="1"/>
          </p:cNvSpPr>
          <p:nvPr>
            <p:ph idx="1"/>
          </p:nvPr>
        </p:nvSpPr>
        <p:spPr/>
        <p:txBody>
          <a:bodyPr>
            <a:normAutofit/>
          </a:bodyPr>
          <a:lstStyle/>
          <a:p>
            <a:r>
              <a:rPr lang="en-GB" sz="2400" dirty="0" smtClean="0"/>
              <a:t>Study was carried out only in two GUM clinics. Representative of the rest of the UK? </a:t>
            </a:r>
          </a:p>
          <a:p>
            <a:endParaRPr lang="en-GB" sz="2400" dirty="0" smtClean="0"/>
          </a:p>
          <a:p>
            <a:r>
              <a:rPr lang="en-GB" sz="2400" dirty="0" smtClean="0"/>
              <a:t>Small sample size for the interview phase. Data saturation? </a:t>
            </a:r>
          </a:p>
          <a:p>
            <a:pPr marL="82296" indent="0">
              <a:buNone/>
            </a:pPr>
            <a:endParaRPr lang="en-GB" sz="2700" dirty="0" smtClean="0"/>
          </a:p>
          <a:p>
            <a:endParaRPr lang="en-GB" sz="2700" dirty="0" smtClean="0"/>
          </a:p>
          <a:p>
            <a:pPr marL="82296" indent="0">
              <a:buNone/>
            </a:pPr>
            <a:endParaRPr lang="en-GB" dirty="0"/>
          </a:p>
        </p:txBody>
      </p:sp>
    </p:spTree>
    <p:extLst>
      <p:ext uri="{BB962C8B-B14F-4D97-AF65-F5344CB8AC3E}">
        <p14:creationId xmlns:p14="http://schemas.microsoft.com/office/powerpoint/2010/main" val="41360270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75656" y="0"/>
            <a:ext cx="7498080" cy="857250"/>
          </a:xfrm>
        </p:spPr>
        <p:txBody>
          <a:bodyPr/>
          <a:lstStyle/>
          <a:p>
            <a:r>
              <a:rPr kumimoji="1" lang="en-US" altLang="zh-CN" dirty="0" smtClean="0"/>
              <a:t>References</a:t>
            </a:r>
            <a:r>
              <a:rPr kumimoji="1" lang="zh-CN" altLang="en-US" dirty="0" smtClean="0"/>
              <a:t> </a:t>
            </a:r>
            <a:endParaRPr kumimoji="1" lang="zh-CN" altLang="en-US" dirty="0"/>
          </a:p>
        </p:txBody>
      </p:sp>
      <p:sp>
        <p:nvSpPr>
          <p:cNvPr id="3" name="内容占位符 2"/>
          <p:cNvSpPr>
            <a:spLocks noGrp="1"/>
          </p:cNvSpPr>
          <p:nvPr>
            <p:ph idx="1"/>
          </p:nvPr>
        </p:nvSpPr>
        <p:spPr>
          <a:xfrm>
            <a:off x="1435608" y="1085850"/>
            <a:ext cx="6736792" cy="3358108"/>
          </a:xfrm>
        </p:spPr>
        <p:txBody>
          <a:bodyPr>
            <a:normAutofit fontScale="70000" lnSpcReduction="20000"/>
          </a:bodyPr>
          <a:lstStyle/>
          <a:p>
            <a:pPr lvl="0"/>
            <a:r>
              <a:rPr lang="en-GB" altLang="zh-CN" sz="2300" dirty="0"/>
              <a:t>Alder MW, French P, </a:t>
            </a:r>
            <a:r>
              <a:rPr lang="en-GB" altLang="zh-CN" sz="2300" dirty="0" err="1"/>
              <a:t>McNab</a:t>
            </a:r>
            <a:r>
              <a:rPr lang="en-GB" altLang="zh-CN" sz="2300" dirty="0"/>
              <a:t> A, Smith C, </a:t>
            </a:r>
            <a:r>
              <a:rPr lang="en-GB" altLang="zh-CN" sz="2300" dirty="0" err="1"/>
              <a:t>Wellsteed</a:t>
            </a:r>
            <a:r>
              <a:rPr lang="en-GB" altLang="zh-CN" sz="2300" dirty="0"/>
              <a:t> S. The national strategy for sexual health and HIV: implications for genitourinary medicine. </a:t>
            </a:r>
            <a:r>
              <a:rPr lang="en-GB" altLang="zh-CN" sz="2300" i="1" dirty="0"/>
              <a:t>Sex </a:t>
            </a:r>
            <a:r>
              <a:rPr lang="en-GB" altLang="zh-CN" sz="2300" i="1" dirty="0" err="1"/>
              <a:t>Transm</a:t>
            </a:r>
            <a:r>
              <a:rPr lang="en-GB" altLang="zh-CN" sz="2300" i="1" dirty="0"/>
              <a:t> Infect. </a:t>
            </a:r>
            <a:r>
              <a:rPr lang="en-GB" altLang="zh-CN" sz="2300" dirty="0"/>
              <a:t>2002; 78: 83-86.</a:t>
            </a:r>
            <a:endParaRPr lang="en-US" altLang="zh-CN" sz="2300" dirty="0"/>
          </a:p>
          <a:p>
            <a:pPr lvl="0"/>
            <a:r>
              <a:rPr lang="en-GB" altLang="zh-CN" sz="2300" dirty="0"/>
              <a:t>Beauchamp TL, Childress J. </a:t>
            </a:r>
            <a:r>
              <a:rPr lang="en-GB" altLang="zh-CN" sz="2300" i="1" dirty="0"/>
              <a:t>Principles of biomedical ethics</a:t>
            </a:r>
            <a:r>
              <a:rPr lang="en-GB" altLang="zh-CN" sz="2300" dirty="0"/>
              <a:t>, 6th ed. New York: Oxford University Press; 2009.</a:t>
            </a:r>
            <a:endParaRPr lang="en-US" altLang="zh-CN" sz="2300" dirty="0"/>
          </a:p>
          <a:p>
            <a:pPr lvl="0"/>
            <a:r>
              <a:rPr lang="en-GB" altLang="zh-CN" sz="2300" dirty="0"/>
              <a:t>Higgins GL. The History of Confidentiality in Medicine. </a:t>
            </a:r>
            <a:r>
              <a:rPr lang="en-GB" altLang="zh-CN" sz="2300" i="1" dirty="0"/>
              <a:t>Canadian Family Physician</a:t>
            </a:r>
            <a:r>
              <a:rPr lang="en-GB" altLang="zh-CN" sz="2300" dirty="0"/>
              <a:t>. 1989; 35:921-914.</a:t>
            </a:r>
            <a:endParaRPr lang="en-US" altLang="zh-CN" sz="2300" dirty="0"/>
          </a:p>
          <a:p>
            <a:pPr lvl="0"/>
            <a:r>
              <a:rPr lang="en-GB" altLang="zh-CN" sz="2300" dirty="0"/>
              <a:t>British Medical Association. </a:t>
            </a:r>
            <a:r>
              <a:rPr lang="en-GB" altLang="zh-CN" sz="2300" i="1" dirty="0"/>
              <a:t>Confidentiality and disclosure of health information toolkit. </a:t>
            </a:r>
            <a:r>
              <a:rPr lang="en-GB" altLang="zh-CN" sz="2300" dirty="0"/>
              <a:t>http://</a:t>
            </a:r>
            <a:r>
              <a:rPr lang="en-GB" altLang="zh-CN" sz="2300" dirty="0" err="1"/>
              <a:t>bma.org.uk</a:t>
            </a:r>
            <a:r>
              <a:rPr lang="en-GB" altLang="zh-CN" sz="2300" dirty="0"/>
              <a:t>/practical-support-at-work/ethics/confidentiality-tool-kit (accessed 15 December 2015). </a:t>
            </a:r>
            <a:endParaRPr lang="en-US" altLang="zh-CN" sz="2300" dirty="0"/>
          </a:p>
          <a:p>
            <a:pPr lvl="0"/>
            <a:r>
              <a:rPr lang="en-GB" altLang="zh-CN" sz="2300" dirty="0"/>
              <a:t>Hope T, </a:t>
            </a:r>
            <a:r>
              <a:rPr lang="en-GB" altLang="zh-CN" sz="2300" dirty="0" err="1"/>
              <a:t>Savulescu</a:t>
            </a:r>
            <a:r>
              <a:rPr lang="en-GB" altLang="zh-CN" sz="2300" dirty="0"/>
              <a:t> J, </a:t>
            </a:r>
            <a:r>
              <a:rPr lang="en-GB" altLang="zh-CN" sz="2300" dirty="0" err="1"/>
              <a:t>Hendrick</a:t>
            </a:r>
            <a:r>
              <a:rPr lang="en-GB" altLang="zh-CN" sz="2300" dirty="0"/>
              <a:t> J. </a:t>
            </a:r>
            <a:r>
              <a:rPr lang="en-GB" altLang="zh-CN" sz="2300" i="1" dirty="0"/>
              <a:t>Medical Ethics and Law: The Core Curriculum,</a:t>
            </a:r>
            <a:r>
              <a:rPr lang="en-GB" altLang="zh-CN" sz="2300" dirty="0"/>
              <a:t> 2nd ed. Edinburgh: Churchill Livingstone; 2008.</a:t>
            </a:r>
            <a:endParaRPr lang="en-US" altLang="zh-CN" sz="2300" dirty="0"/>
          </a:p>
          <a:p>
            <a:endParaRPr kumimoji="1" lang="zh-CN" altLang="en-US" dirty="0"/>
          </a:p>
        </p:txBody>
      </p:sp>
    </p:spTree>
    <p:extLst>
      <p:ext uri="{BB962C8B-B14F-4D97-AF65-F5344CB8AC3E}">
        <p14:creationId xmlns:p14="http://schemas.microsoft.com/office/powerpoint/2010/main" val="35361648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03648" y="0"/>
            <a:ext cx="7498080" cy="857250"/>
          </a:xfrm>
        </p:spPr>
        <p:txBody>
          <a:bodyPr/>
          <a:lstStyle/>
          <a:p>
            <a:r>
              <a:rPr kumimoji="1" lang="en-US" altLang="zh-CN" dirty="0" smtClean="0"/>
              <a:t>Acknowledgements</a:t>
            </a:r>
            <a:r>
              <a:rPr kumimoji="1" lang="zh-CN" altLang="en-US" dirty="0" smtClean="0"/>
              <a:t> </a:t>
            </a:r>
            <a:endParaRPr kumimoji="1" lang="zh-CN" altLang="en-US" dirty="0"/>
          </a:p>
        </p:txBody>
      </p:sp>
      <p:sp>
        <p:nvSpPr>
          <p:cNvPr id="3" name="内容占位符 2"/>
          <p:cNvSpPr>
            <a:spLocks noGrp="1"/>
          </p:cNvSpPr>
          <p:nvPr>
            <p:ph idx="1"/>
          </p:nvPr>
        </p:nvSpPr>
        <p:spPr/>
        <p:txBody>
          <a:bodyPr>
            <a:normAutofit/>
          </a:bodyPr>
          <a:lstStyle/>
          <a:p>
            <a:r>
              <a:rPr kumimoji="1" lang="en-US" altLang="zh-CN" sz="2000" dirty="0" err="1" smtClean="0"/>
              <a:t>Dr</a:t>
            </a:r>
            <a:r>
              <a:rPr kumimoji="1" lang="zh-CN" altLang="en-US" sz="2000" dirty="0" smtClean="0"/>
              <a:t> </a:t>
            </a:r>
            <a:r>
              <a:rPr kumimoji="1" lang="en-US" altLang="zh-CN" sz="2000" dirty="0" smtClean="0"/>
              <a:t>Emily</a:t>
            </a:r>
            <a:r>
              <a:rPr kumimoji="1" lang="zh-CN" altLang="en-US" sz="2000" dirty="0" smtClean="0"/>
              <a:t> </a:t>
            </a:r>
            <a:r>
              <a:rPr kumimoji="1" lang="en-US" altLang="zh-CN" sz="2000" dirty="0" smtClean="0"/>
              <a:t>Clarke,</a:t>
            </a:r>
            <a:r>
              <a:rPr kumimoji="1" lang="zh-CN" altLang="en-US" sz="2000" dirty="0" smtClean="0"/>
              <a:t> </a:t>
            </a:r>
            <a:r>
              <a:rPr kumimoji="1" lang="en-US" altLang="zh-CN" sz="2000" dirty="0" err="1" smtClean="0"/>
              <a:t>Dr</a:t>
            </a:r>
            <a:r>
              <a:rPr kumimoji="1" lang="zh-CN" altLang="en-US" sz="2000" dirty="0" smtClean="0"/>
              <a:t> </a:t>
            </a:r>
            <a:r>
              <a:rPr kumimoji="1" lang="en-US" altLang="zh-CN" sz="2000" dirty="0" smtClean="0"/>
              <a:t>Raj</a:t>
            </a:r>
            <a:r>
              <a:rPr kumimoji="1" lang="zh-CN" altLang="en-US" sz="2000" dirty="0" smtClean="0"/>
              <a:t> </a:t>
            </a:r>
            <a:r>
              <a:rPr kumimoji="1" lang="en-US" altLang="zh-CN" sz="2000" dirty="0" smtClean="0"/>
              <a:t>Patel</a:t>
            </a:r>
          </a:p>
          <a:p>
            <a:r>
              <a:rPr kumimoji="1" lang="en-US" altLang="zh-CN" sz="2000" dirty="0" smtClean="0"/>
              <a:t>Staff</a:t>
            </a:r>
            <a:r>
              <a:rPr kumimoji="1" lang="zh-CN" altLang="en-US" sz="2000" dirty="0" smtClean="0"/>
              <a:t> </a:t>
            </a:r>
            <a:r>
              <a:rPr kumimoji="1" lang="en-US" altLang="zh-CN" sz="2000" dirty="0" smtClean="0"/>
              <a:t>working</a:t>
            </a:r>
            <a:r>
              <a:rPr kumimoji="1" lang="zh-CN" altLang="en-US" sz="2000" dirty="0" smtClean="0"/>
              <a:t> </a:t>
            </a:r>
            <a:r>
              <a:rPr kumimoji="1" lang="en-US" altLang="zh-CN" sz="2000" dirty="0" smtClean="0"/>
              <a:t>in</a:t>
            </a:r>
            <a:r>
              <a:rPr kumimoji="1" lang="zh-CN" altLang="en-US" sz="2000" dirty="0" smtClean="0"/>
              <a:t> </a:t>
            </a:r>
            <a:r>
              <a:rPr kumimoji="1" lang="en-US" altLang="zh-CN" sz="2000" dirty="0" smtClean="0"/>
              <a:t>Royal</a:t>
            </a:r>
            <a:r>
              <a:rPr kumimoji="1" lang="zh-CN" altLang="en-US" sz="2000" dirty="0" smtClean="0"/>
              <a:t> </a:t>
            </a:r>
            <a:r>
              <a:rPr kumimoji="1" lang="en-US" altLang="zh-CN" sz="2000" dirty="0" smtClean="0"/>
              <a:t>South</a:t>
            </a:r>
            <a:r>
              <a:rPr kumimoji="1" lang="zh-CN" altLang="en-US" sz="2000" dirty="0" smtClean="0"/>
              <a:t> </a:t>
            </a:r>
            <a:r>
              <a:rPr kumimoji="1" lang="en-US" altLang="zh-CN" sz="2000" dirty="0" smtClean="0"/>
              <a:t>Hants’</a:t>
            </a:r>
            <a:r>
              <a:rPr kumimoji="1" lang="zh-CN" altLang="en-US" sz="2000" dirty="0" smtClean="0"/>
              <a:t> </a:t>
            </a:r>
            <a:r>
              <a:rPr kumimoji="1" lang="en-US" altLang="zh-CN" sz="2000" dirty="0" smtClean="0"/>
              <a:t>Hospital</a:t>
            </a:r>
            <a:r>
              <a:rPr kumimoji="1" lang="zh-CN" altLang="en-US" sz="2000" dirty="0" smtClean="0"/>
              <a:t> </a:t>
            </a:r>
            <a:r>
              <a:rPr kumimoji="1" lang="en-US" altLang="zh-CN" sz="2000" dirty="0" smtClean="0"/>
              <a:t>and</a:t>
            </a:r>
            <a:r>
              <a:rPr kumimoji="1" lang="zh-CN" altLang="en-US" sz="2000" dirty="0" smtClean="0"/>
              <a:t> </a:t>
            </a:r>
            <a:r>
              <a:rPr kumimoji="1" lang="en-US" altLang="zh-CN" sz="2000" dirty="0" smtClean="0"/>
              <a:t>St.</a:t>
            </a:r>
            <a:r>
              <a:rPr kumimoji="1" lang="zh-CN" altLang="en-US" sz="2000" dirty="0" smtClean="0"/>
              <a:t> </a:t>
            </a:r>
            <a:r>
              <a:rPr kumimoji="1" lang="en-US" altLang="zh-CN" sz="2000" dirty="0" smtClean="0"/>
              <a:t>Mary’s</a:t>
            </a:r>
            <a:r>
              <a:rPr kumimoji="1" lang="zh-CN" altLang="en-US" sz="2000" dirty="0"/>
              <a:t> </a:t>
            </a:r>
            <a:r>
              <a:rPr kumimoji="1" lang="en-US" altLang="zh-CN" sz="2000" dirty="0" smtClean="0"/>
              <a:t>Hospital</a:t>
            </a:r>
            <a:r>
              <a:rPr kumimoji="1" lang="zh-CN" altLang="en-US" sz="2000" dirty="0" smtClean="0"/>
              <a:t> </a:t>
            </a:r>
            <a:endParaRPr kumimoji="1" lang="en-US" altLang="zh-CN" sz="2000" dirty="0"/>
          </a:p>
          <a:p>
            <a:r>
              <a:rPr kumimoji="1" lang="en-US" altLang="zh-CN" sz="2000" dirty="0" smtClean="0"/>
              <a:t>Patients</a:t>
            </a:r>
            <a:r>
              <a:rPr kumimoji="1" lang="zh-CN" altLang="en-US" sz="2000" dirty="0" smtClean="0"/>
              <a:t> </a:t>
            </a:r>
            <a:r>
              <a:rPr kumimoji="1" lang="en-US" altLang="zh-CN" sz="2000" dirty="0" smtClean="0"/>
              <a:t>who</a:t>
            </a:r>
            <a:r>
              <a:rPr kumimoji="1" lang="zh-CN" altLang="en-US" sz="2000" dirty="0" smtClean="0"/>
              <a:t> </a:t>
            </a:r>
            <a:r>
              <a:rPr kumimoji="1" lang="en-US" altLang="zh-CN" sz="2000" dirty="0" smtClean="0"/>
              <a:t>took</a:t>
            </a:r>
            <a:r>
              <a:rPr kumimoji="1" lang="zh-CN" altLang="en-US" sz="2000" dirty="0" smtClean="0"/>
              <a:t> </a:t>
            </a:r>
            <a:r>
              <a:rPr kumimoji="1" lang="en-US" altLang="zh-CN" sz="2000" dirty="0" smtClean="0"/>
              <a:t>part</a:t>
            </a:r>
            <a:r>
              <a:rPr kumimoji="1" lang="zh-CN" altLang="en-US" sz="2000" dirty="0" smtClean="0"/>
              <a:t> </a:t>
            </a:r>
            <a:r>
              <a:rPr kumimoji="1" lang="en-US" altLang="zh-CN" sz="2000" dirty="0" smtClean="0"/>
              <a:t>in</a:t>
            </a:r>
            <a:r>
              <a:rPr kumimoji="1" lang="zh-CN" altLang="en-US" sz="2000" dirty="0" smtClean="0"/>
              <a:t> </a:t>
            </a:r>
            <a:r>
              <a:rPr kumimoji="1" lang="en-US" altLang="zh-CN" sz="2000" dirty="0" smtClean="0"/>
              <a:t>the</a:t>
            </a:r>
            <a:r>
              <a:rPr kumimoji="1" lang="zh-CN" altLang="en-US" sz="2000" dirty="0" smtClean="0"/>
              <a:t> </a:t>
            </a:r>
            <a:r>
              <a:rPr kumimoji="1" lang="en-US" altLang="zh-CN" sz="2000" dirty="0" smtClean="0"/>
              <a:t>study</a:t>
            </a:r>
            <a:r>
              <a:rPr kumimoji="1" lang="zh-CN" altLang="en-US" sz="2000" dirty="0" smtClean="0"/>
              <a:t> </a:t>
            </a:r>
            <a:endParaRPr kumimoji="1" lang="en-US" altLang="zh-CN" sz="2000" dirty="0" smtClean="0"/>
          </a:p>
        </p:txBody>
      </p:sp>
    </p:spTree>
    <p:extLst>
      <p:ext uri="{BB962C8B-B14F-4D97-AF65-F5344CB8AC3E}">
        <p14:creationId xmlns:p14="http://schemas.microsoft.com/office/powerpoint/2010/main" val="20965282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kumimoji="1" lang="en-US" altLang="zh-CN" dirty="0" smtClean="0"/>
              <a:t>Background</a:t>
            </a:r>
            <a:endParaRPr kumimoji="1" lang="zh-CN" altLang="en-US" dirty="0"/>
          </a:p>
        </p:txBody>
      </p:sp>
      <p:sp>
        <p:nvSpPr>
          <p:cNvPr id="3" name="内容占位符 2"/>
          <p:cNvSpPr>
            <a:spLocks noGrp="1"/>
          </p:cNvSpPr>
          <p:nvPr>
            <p:ph idx="1"/>
          </p:nvPr>
        </p:nvSpPr>
        <p:spPr>
          <a:xfrm>
            <a:off x="1435609" y="723375"/>
            <a:ext cx="5076657" cy="3826644"/>
          </a:xfrm>
        </p:spPr>
        <p:txBody>
          <a:bodyPr>
            <a:normAutofit fontScale="70000" lnSpcReduction="20000"/>
          </a:bodyPr>
          <a:lstStyle/>
          <a:p>
            <a:pPr marL="82296" indent="0">
              <a:buNone/>
            </a:pPr>
            <a:endParaRPr kumimoji="1" lang="en-US" altLang="zh-CN" dirty="0" smtClean="0"/>
          </a:p>
          <a:p>
            <a:r>
              <a:rPr kumimoji="1" lang="en-US" altLang="zh-CN" sz="2800" dirty="0" smtClean="0"/>
              <a:t>Confidentiality</a:t>
            </a:r>
            <a:r>
              <a:rPr kumimoji="1" lang="zh-CN" altLang="en-US" sz="2800" dirty="0" smtClean="0"/>
              <a:t> </a:t>
            </a:r>
            <a:r>
              <a:rPr kumimoji="1" lang="en-US" altLang="zh-CN" sz="2800" dirty="0" smtClean="0"/>
              <a:t>has</a:t>
            </a:r>
            <a:r>
              <a:rPr kumimoji="1" lang="zh-CN" altLang="en-US" sz="2800" dirty="0" smtClean="0"/>
              <a:t> </a:t>
            </a:r>
            <a:r>
              <a:rPr kumimoji="1" lang="en-US" altLang="zh-CN" sz="2800" dirty="0" smtClean="0"/>
              <a:t>been</a:t>
            </a:r>
            <a:r>
              <a:rPr kumimoji="1" lang="zh-CN" altLang="en-US" sz="2800" dirty="0" smtClean="0"/>
              <a:t> </a:t>
            </a:r>
            <a:r>
              <a:rPr kumimoji="1" lang="en-US" altLang="zh-CN" sz="2800" dirty="0" smtClean="0"/>
              <a:t>the</a:t>
            </a:r>
            <a:r>
              <a:rPr kumimoji="1" lang="zh-CN" altLang="en-US" sz="2800" dirty="0" smtClean="0"/>
              <a:t> </a:t>
            </a:r>
            <a:r>
              <a:rPr kumimoji="1" lang="en-US" altLang="zh-CN" sz="2800" dirty="0" smtClean="0"/>
              <a:t>bedrock</a:t>
            </a:r>
            <a:r>
              <a:rPr kumimoji="1" lang="zh-CN" altLang="en-US" sz="2800" dirty="0" smtClean="0"/>
              <a:t> </a:t>
            </a:r>
            <a:r>
              <a:rPr kumimoji="1" lang="en-US" altLang="zh-CN" sz="2800" dirty="0" smtClean="0"/>
              <a:t>of</a:t>
            </a:r>
            <a:r>
              <a:rPr kumimoji="1" lang="zh-CN" altLang="en-US" sz="2800" dirty="0"/>
              <a:t> </a:t>
            </a:r>
            <a:r>
              <a:rPr kumimoji="1" lang="en-GB" altLang="zh-CN" sz="2800" dirty="0" smtClean="0"/>
              <a:t>sexual health services.</a:t>
            </a:r>
            <a:endParaRPr kumimoji="1" lang="en-US" altLang="zh-CN" sz="2800" dirty="0" smtClean="0"/>
          </a:p>
          <a:p>
            <a:pPr marL="82296" indent="0">
              <a:buNone/>
            </a:pPr>
            <a:endParaRPr kumimoji="1" lang="en-US" altLang="zh-CN" sz="2800" dirty="0" smtClean="0"/>
          </a:p>
          <a:p>
            <a:r>
              <a:rPr kumimoji="1" lang="en-GB" altLang="zh-CN" sz="2800" dirty="0" smtClean="0"/>
              <a:t>The </a:t>
            </a:r>
            <a:r>
              <a:rPr kumimoji="1" lang="en-US" altLang="zh-CN" sz="2800" dirty="0" smtClean="0"/>
              <a:t>duty of enforcement</a:t>
            </a:r>
            <a:r>
              <a:rPr kumimoji="1" lang="zh-CN" altLang="en-US" sz="2800" dirty="0" smtClean="0"/>
              <a:t> </a:t>
            </a:r>
            <a:r>
              <a:rPr kumimoji="1" lang="en-US" altLang="zh-CN" sz="2800" dirty="0" smtClean="0"/>
              <a:t>of</a:t>
            </a:r>
            <a:r>
              <a:rPr kumimoji="1" lang="zh-CN" altLang="en-US" sz="2800" dirty="0" smtClean="0"/>
              <a:t> </a:t>
            </a:r>
            <a:r>
              <a:rPr kumimoji="1" lang="en-US" altLang="zh-CN" sz="2800" dirty="0" smtClean="0"/>
              <a:t>confidentiality originates from the Public</a:t>
            </a:r>
            <a:r>
              <a:rPr kumimoji="1" lang="zh-CN" altLang="en-US" sz="2800" dirty="0" smtClean="0"/>
              <a:t> </a:t>
            </a:r>
            <a:r>
              <a:rPr kumimoji="1" lang="en-US" altLang="zh-CN" sz="2800" dirty="0" smtClean="0"/>
              <a:t>Health</a:t>
            </a:r>
            <a:r>
              <a:rPr kumimoji="1" lang="zh-CN" altLang="en-US" sz="2800" dirty="0" smtClean="0"/>
              <a:t> </a:t>
            </a:r>
            <a:r>
              <a:rPr kumimoji="1" lang="en-GB" altLang="zh-CN" sz="2800" dirty="0" smtClean="0"/>
              <a:t>(Venereal Diseases) </a:t>
            </a:r>
            <a:r>
              <a:rPr kumimoji="1" lang="en-US" altLang="zh-CN" sz="2800" dirty="0" smtClean="0"/>
              <a:t>Regulations</a:t>
            </a:r>
            <a:r>
              <a:rPr kumimoji="1" lang="zh-CN" altLang="en-US" sz="2800" dirty="0" smtClean="0"/>
              <a:t> </a:t>
            </a:r>
            <a:r>
              <a:rPr kumimoji="1" lang="zh-CN" altLang="zh-CN" sz="2800" dirty="0" smtClean="0"/>
              <a:t>1</a:t>
            </a:r>
            <a:r>
              <a:rPr kumimoji="1" lang="en-US" altLang="zh-CN" sz="2800" dirty="0" smtClean="0"/>
              <a:t>916.</a:t>
            </a:r>
            <a:endParaRPr kumimoji="1" lang="en-US" altLang="zh-CN" sz="2800" dirty="0"/>
          </a:p>
          <a:p>
            <a:pPr marL="82296" indent="0">
              <a:buNone/>
            </a:pPr>
            <a:endParaRPr kumimoji="1" lang="en-US" altLang="zh-CN" sz="2800" dirty="0"/>
          </a:p>
          <a:p>
            <a:r>
              <a:rPr kumimoji="1" lang="en-US" altLang="zh-CN" sz="2800" dirty="0" smtClean="0"/>
              <a:t>Patient information is not shared except for the purpose of treatment of STIs, or for the purpose of prevention.</a:t>
            </a:r>
          </a:p>
          <a:p>
            <a:endParaRPr kumimoji="1" lang="en-US" altLang="zh-CN" sz="2800" dirty="0"/>
          </a:p>
          <a:p>
            <a:pPr marL="82296" indent="0">
              <a:buNone/>
            </a:pPr>
            <a:endParaRPr kumimoji="1" lang="en-US" altLang="zh-CN" sz="2800" dirty="0" smtClean="0"/>
          </a:p>
          <a:p>
            <a:endParaRPr kumimoji="1" lang="en-US" altLang="zh-CN" sz="2800" dirty="0"/>
          </a:p>
          <a:p>
            <a:endParaRPr kumimoji="1" lang="en-US" altLang="zh-CN" sz="2800" dirty="0" smtClean="0"/>
          </a:p>
          <a:p>
            <a:endParaRPr kumimoji="1" lang="en-US" altLang="zh-CN" sz="2800" dirty="0" smtClean="0"/>
          </a:p>
          <a:p>
            <a:endParaRPr kumimoji="1" lang="en-US" altLang="zh-CN" dirty="0"/>
          </a:p>
          <a:p>
            <a:endParaRPr kumimoji="1" lang="en-US" altLang="zh-CN" dirty="0" smtClean="0"/>
          </a:p>
        </p:txBody>
      </p:sp>
      <p:pic>
        <p:nvPicPr>
          <p:cNvPr id="4" name="图片 3" descr="venereal.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2240" y="843558"/>
            <a:ext cx="2160240" cy="2617214"/>
          </a:xfrm>
          <a:prstGeom prst="rect">
            <a:avLst/>
          </a:prstGeom>
        </p:spPr>
      </p:pic>
    </p:spTree>
    <p:extLst>
      <p:ext uri="{BB962C8B-B14F-4D97-AF65-F5344CB8AC3E}">
        <p14:creationId xmlns:p14="http://schemas.microsoft.com/office/powerpoint/2010/main" val="12805129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Background</a:t>
            </a:r>
            <a:endParaRPr kumimoji="1" lang="zh-CN" altLang="en-US" dirty="0"/>
          </a:p>
        </p:txBody>
      </p:sp>
      <p:sp>
        <p:nvSpPr>
          <p:cNvPr id="3" name="内容占位符 2"/>
          <p:cNvSpPr>
            <a:spLocks noGrp="1"/>
          </p:cNvSpPr>
          <p:nvPr>
            <p:ph idx="1"/>
          </p:nvPr>
        </p:nvSpPr>
        <p:spPr>
          <a:xfrm>
            <a:off x="1547664" y="797442"/>
            <a:ext cx="6981578" cy="3888858"/>
          </a:xfrm>
        </p:spPr>
        <p:txBody>
          <a:bodyPr>
            <a:normAutofit fontScale="77500" lnSpcReduction="20000"/>
          </a:bodyPr>
          <a:lstStyle/>
          <a:p>
            <a:pPr marL="82296" indent="0">
              <a:buNone/>
            </a:pPr>
            <a:endParaRPr kumimoji="1" lang="en-US" altLang="zh-CN" dirty="0" smtClean="0"/>
          </a:p>
          <a:p>
            <a:pPr lvl="0"/>
            <a:r>
              <a:rPr lang="en-US" altLang="zh-CN" sz="3000" dirty="0" smtClean="0"/>
              <a:t>No</a:t>
            </a:r>
            <a:r>
              <a:rPr lang="zh-CN" altLang="en-US" sz="3000" dirty="0" smtClean="0"/>
              <a:t> </a:t>
            </a:r>
            <a:r>
              <a:rPr lang="en-US" altLang="zh-CN" sz="3000" dirty="0" smtClean="0"/>
              <a:t>routine</a:t>
            </a:r>
            <a:r>
              <a:rPr lang="zh-CN" altLang="en-US" sz="3000" dirty="0" smtClean="0"/>
              <a:t> </a:t>
            </a:r>
            <a:r>
              <a:rPr lang="en-US" altLang="zh-CN" sz="3000" dirty="0" smtClean="0"/>
              <a:t>communication</a:t>
            </a:r>
            <a:r>
              <a:rPr lang="zh-CN" altLang="en-US" sz="3000" dirty="0" smtClean="0"/>
              <a:t> </a:t>
            </a:r>
            <a:r>
              <a:rPr lang="en-US" altLang="zh-CN" sz="3000" dirty="0" smtClean="0"/>
              <a:t>with</a:t>
            </a:r>
            <a:r>
              <a:rPr lang="zh-CN" altLang="en-US" sz="3000" dirty="0" smtClean="0"/>
              <a:t> </a:t>
            </a:r>
            <a:r>
              <a:rPr lang="en-US" altLang="zh-CN" sz="3000" dirty="0" smtClean="0"/>
              <a:t>GPs</a:t>
            </a:r>
            <a:r>
              <a:rPr lang="zh-CN" altLang="en-US" sz="3000" dirty="0" smtClean="0"/>
              <a:t> </a:t>
            </a:r>
            <a:r>
              <a:rPr lang="en-US" altLang="zh-CN" sz="3000" dirty="0" smtClean="0"/>
              <a:t>in</a:t>
            </a:r>
            <a:r>
              <a:rPr lang="zh-CN" altLang="en-US" sz="3000" dirty="0" smtClean="0"/>
              <a:t> </a:t>
            </a:r>
            <a:r>
              <a:rPr lang="en-US" altLang="zh-CN" sz="3000" dirty="0" smtClean="0"/>
              <a:t>GUM</a:t>
            </a:r>
            <a:r>
              <a:rPr lang="zh-CN" altLang="en-US" sz="3000" dirty="0" smtClean="0"/>
              <a:t> </a:t>
            </a:r>
            <a:r>
              <a:rPr lang="en-US" altLang="zh-CN" sz="3000" dirty="0" smtClean="0"/>
              <a:t>clinics.</a:t>
            </a:r>
            <a:r>
              <a:rPr lang="zh-CN" altLang="en-US" sz="3000" dirty="0" smtClean="0"/>
              <a:t> </a:t>
            </a:r>
            <a:r>
              <a:rPr lang="en-US" altLang="zh-CN" sz="3000" dirty="0" smtClean="0"/>
              <a:t>Patients</a:t>
            </a:r>
            <a:r>
              <a:rPr lang="zh-CN" altLang="en-US" sz="3000" dirty="0" smtClean="0"/>
              <a:t> </a:t>
            </a:r>
            <a:r>
              <a:rPr lang="en-US" altLang="zh-CN" sz="3000" dirty="0" smtClean="0"/>
              <a:t>are</a:t>
            </a:r>
            <a:r>
              <a:rPr lang="zh-CN" altLang="en-US" sz="3000" dirty="0" smtClean="0"/>
              <a:t> </a:t>
            </a:r>
            <a:r>
              <a:rPr lang="en-US" altLang="zh-CN" sz="3000" dirty="0" smtClean="0"/>
              <a:t>asked</a:t>
            </a:r>
            <a:r>
              <a:rPr lang="zh-CN" altLang="en-US" sz="3000" dirty="0" smtClean="0"/>
              <a:t> </a:t>
            </a:r>
            <a:r>
              <a:rPr lang="en-US" altLang="zh-CN" sz="3000" dirty="0" smtClean="0"/>
              <a:t>for</a:t>
            </a:r>
            <a:r>
              <a:rPr lang="zh-CN" altLang="en-US" sz="3000" dirty="0" smtClean="0"/>
              <a:t> </a:t>
            </a:r>
            <a:r>
              <a:rPr lang="en-US" altLang="zh-CN" sz="3000" dirty="0" smtClean="0"/>
              <a:t>permission</a:t>
            </a:r>
            <a:r>
              <a:rPr lang="zh-CN" altLang="en-US" sz="3000" dirty="0" smtClean="0"/>
              <a:t> </a:t>
            </a:r>
            <a:r>
              <a:rPr lang="en-US" altLang="zh-CN" sz="3000" dirty="0" smtClean="0"/>
              <a:t>for</a:t>
            </a:r>
            <a:r>
              <a:rPr lang="zh-CN" altLang="en-US" sz="3000" dirty="0" smtClean="0"/>
              <a:t> </a:t>
            </a:r>
            <a:r>
              <a:rPr lang="en-US" altLang="zh-CN" sz="3000" dirty="0" smtClean="0"/>
              <a:t>GP</a:t>
            </a:r>
            <a:r>
              <a:rPr lang="zh-CN" altLang="en-US" sz="3000" dirty="0" smtClean="0"/>
              <a:t> </a:t>
            </a:r>
            <a:r>
              <a:rPr lang="en-US" altLang="zh-CN" sz="3000" dirty="0" smtClean="0"/>
              <a:t>disclosure.</a:t>
            </a:r>
          </a:p>
          <a:p>
            <a:pPr marL="82296" lvl="0" indent="0">
              <a:buNone/>
            </a:pPr>
            <a:endParaRPr lang="en-US" altLang="zh-CN" sz="3000" dirty="0" smtClean="0"/>
          </a:p>
          <a:p>
            <a:pPr lvl="0"/>
            <a:r>
              <a:rPr lang="en-US" altLang="zh-CN" sz="3000" dirty="0" smtClean="0"/>
              <a:t>A </a:t>
            </a:r>
            <a:r>
              <a:rPr lang="en-US" altLang="zh-CN" sz="3000" dirty="0"/>
              <a:t>large minority of GU patients decline GP </a:t>
            </a:r>
            <a:r>
              <a:rPr lang="en-US" altLang="zh-CN" sz="3000" dirty="0" smtClean="0"/>
              <a:t>disclosure.</a:t>
            </a:r>
          </a:p>
          <a:p>
            <a:pPr marL="82296" indent="0">
              <a:buNone/>
            </a:pPr>
            <a:endParaRPr kumimoji="1" lang="en-US" altLang="zh-CN" sz="3000" dirty="0" smtClean="0"/>
          </a:p>
          <a:p>
            <a:r>
              <a:rPr kumimoji="1" lang="en-US" altLang="zh-CN" sz="3000" dirty="0" smtClean="0"/>
              <a:t>The</a:t>
            </a:r>
            <a:r>
              <a:rPr kumimoji="1" lang="zh-CN" altLang="en-US" sz="3000" dirty="0" smtClean="0"/>
              <a:t> </a:t>
            </a:r>
            <a:r>
              <a:rPr kumimoji="1" lang="en-US" altLang="zh-CN" sz="3000" dirty="0" smtClean="0"/>
              <a:t>Department</a:t>
            </a:r>
            <a:r>
              <a:rPr kumimoji="1" lang="zh-CN" altLang="en-US" sz="3000" dirty="0" smtClean="0"/>
              <a:t> </a:t>
            </a:r>
            <a:r>
              <a:rPr kumimoji="1" lang="en-US" altLang="zh-CN" sz="3000" dirty="0" smtClean="0"/>
              <a:t>of</a:t>
            </a:r>
            <a:r>
              <a:rPr kumimoji="1" lang="zh-CN" altLang="en-US" sz="3000" dirty="0" smtClean="0"/>
              <a:t> </a:t>
            </a:r>
            <a:r>
              <a:rPr kumimoji="1" lang="en-US" altLang="zh-CN" sz="3000" dirty="0" smtClean="0"/>
              <a:t>Health</a:t>
            </a:r>
            <a:r>
              <a:rPr kumimoji="1" lang="zh-CN" altLang="en-US" sz="3000" dirty="0" smtClean="0"/>
              <a:t> </a:t>
            </a:r>
            <a:r>
              <a:rPr kumimoji="1" lang="en-US" altLang="zh-CN" sz="3000" dirty="0" smtClean="0"/>
              <a:t>has</a:t>
            </a:r>
            <a:r>
              <a:rPr kumimoji="1" lang="zh-CN" altLang="en-US" sz="3000" dirty="0" smtClean="0"/>
              <a:t> </a:t>
            </a:r>
            <a:r>
              <a:rPr kumimoji="1" lang="en-US" altLang="zh-CN" sz="3000" dirty="0" smtClean="0"/>
              <a:t>proposed</a:t>
            </a:r>
            <a:r>
              <a:rPr kumimoji="1" lang="zh-CN" altLang="en-US" sz="3000" dirty="0" smtClean="0"/>
              <a:t> </a:t>
            </a:r>
            <a:r>
              <a:rPr kumimoji="1" lang="en-US" altLang="zh-CN" sz="3000" dirty="0" smtClean="0"/>
              <a:t>to</a:t>
            </a:r>
            <a:r>
              <a:rPr kumimoji="1" lang="zh-CN" altLang="en-US" sz="3000" dirty="0" smtClean="0"/>
              <a:t> </a:t>
            </a:r>
            <a:r>
              <a:rPr kumimoji="1" lang="en-US" altLang="zh-CN" sz="3000" dirty="0" smtClean="0"/>
              <a:t>devolve</a:t>
            </a:r>
            <a:r>
              <a:rPr kumimoji="1" lang="zh-CN" altLang="en-US" sz="3000" dirty="0" smtClean="0"/>
              <a:t> </a:t>
            </a:r>
            <a:r>
              <a:rPr kumimoji="1" lang="en-US" altLang="zh-CN" sz="3000" dirty="0" smtClean="0"/>
              <a:t>more</a:t>
            </a:r>
            <a:r>
              <a:rPr kumimoji="1" lang="zh-CN" altLang="en-US" sz="3000" dirty="0" smtClean="0"/>
              <a:t> </a:t>
            </a:r>
            <a:r>
              <a:rPr kumimoji="1" lang="en-US" altLang="zh-CN" sz="3000" dirty="0" smtClean="0"/>
              <a:t>sexual</a:t>
            </a:r>
            <a:r>
              <a:rPr kumimoji="1" lang="zh-CN" altLang="en-US" sz="3000" dirty="0" smtClean="0"/>
              <a:t> </a:t>
            </a:r>
            <a:r>
              <a:rPr kumimoji="1" lang="en-US" altLang="zh-CN" sz="3000" dirty="0" smtClean="0"/>
              <a:t>health</a:t>
            </a:r>
            <a:r>
              <a:rPr kumimoji="1" lang="zh-CN" altLang="en-US" sz="3000" dirty="0" smtClean="0"/>
              <a:t> </a:t>
            </a:r>
            <a:r>
              <a:rPr kumimoji="1" lang="en-US" altLang="zh-CN" sz="3000" dirty="0" smtClean="0"/>
              <a:t>services</a:t>
            </a:r>
            <a:r>
              <a:rPr kumimoji="1" lang="zh-CN" altLang="en-US" sz="3000" dirty="0" smtClean="0"/>
              <a:t> </a:t>
            </a:r>
            <a:r>
              <a:rPr kumimoji="1" lang="en-US" altLang="zh-CN" sz="3000" dirty="0" smtClean="0"/>
              <a:t>to</a:t>
            </a:r>
            <a:r>
              <a:rPr kumimoji="1" lang="zh-CN" altLang="en-US" sz="3000" dirty="0" smtClean="0"/>
              <a:t> </a:t>
            </a:r>
            <a:r>
              <a:rPr kumimoji="1" lang="en-US" altLang="zh-CN" sz="3000" dirty="0" smtClean="0"/>
              <a:t>primary</a:t>
            </a:r>
            <a:r>
              <a:rPr kumimoji="1" lang="zh-CN" altLang="en-US" sz="3000" dirty="0" smtClean="0"/>
              <a:t> </a:t>
            </a:r>
            <a:r>
              <a:rPr kumimoji="1" lang="en-US" altLang="zh-CN" sz="3000" dirty="0" smtClean="0"/>
              <a:t>care</a:t>
            </a:r>
            <a:r>
              <a:rPr kumimoji="1" lang="zh-CN" altLang="en-US" sz="3000" dirty="0" smtClean="0"/>
              <a:t> </a:t>
            </a:r>
            <a:r>
              <a:rPr kumimoji="1" lang="en-US" altLang="zh-CN" sz="3000" dirty="0" smtClean="0"/>
              <a:t>settings</a:t>
            </a:r>
            <a:r>
              <a:rPr kumimoji="1" lang="zh-CN" altLang="en-US" sz="3000" dirty="0" smtClean="0"/>
              <a:t>.</a:t>
            </a:r>
            <a:endParaRPr kumimoji="1" lang="zh-CN" altLang="en-US" sz="3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09022" y="4031203"/>
            <a:ext cx="1824666" cy="1112297"/>
          </a:xfrm>
          <a:prstGeom prst="rect">
            <a:avLst/>
          </a:prstGeom>
        </p:spPr>
      </p:pic>
    </p:spTree>
    <p:extLst>
      <p:ext uri="{BB962C8B-B14F-4D97-AF65-F5344CB8AC3E}">
        <p14:creationId xmlns:p14="http://schemas.microsoft.com/office/powerpoint/2010/main" val="42661714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Aims</a:t>
            </a:r>
            <a:r>
              <a:rPr kumimoji="1" lang="zh-CN" altLang="en-US" dirty="0" smtClean="0"/>
              <a:t> </a:t>
            </a:r>
            <a:endParaRPr kumimoji="1" lang="zh-CN" altLang="en-US" dirty="0"/>
          </a:p>
        </p:txBody>
      </p:sp>
      <p:sp>
        <p:nvSpPr>
          <p:cNvPr id="3" name="内容占位符 2"/>
          <p:cNvSpPr>
            <a:spLocks noGrp="1"/>
          </p:cNvSpPr>
          <p:nvPr>
            <p:ph idx="1"/>
          </p:nvPr>
        </p:nvSpPr>
        <p:spPr>
          <a:xfrm>
            <a:off x="1331640" y="987574"/>
            <a:ext cx="7498080" cy="3600450"/>
          </a:xfrm>
        </p:spPr>
        <p:txBody>
          <a:bodyPr>
            <a:normAutofit lnSpcReduction="10000"/>
          </a:bodyPr>
          <a:lstStyle/>
          <a:p>
            <a:r>
              <a:rPr lang="en-GB" sz="2800" dirty="0" smtClean="0"/>
              <a:t>To explore </a:t>
            </a:r>
            <a:r>
              <a:rPr lang="en-GB" sz="2800" dirty="0"/>
              <a:t>the reasons why some patients attending GUM clinic choose to decline permission for the clinic to contact </a:t>
            </a:r>
            <a:r>
              <a:rPr lang="en-US" altLang="zh-CN" sz="2800" dirty="0" smtClean="0"/>
              <a:t>their</a:t>
            </a:r>
            <a:r>
              <a:rPr lang="zh-CN" altLang="en-US" sz="2800" dirty="0" smtClean="0"/>
              <a:t> </a:t>
            </a:r>
            <a:r>
              <a:rPr lang="en-GB" sz="2800" dirty="0" smtClean="0"/>
              <a:t>GP </a:t>
            </a:r>
            <a:r>
              <a:rPr lang="en-GB" sz="2800" dirty="0"/>
              <a:t>if required. </a:t>
            </a:r>
            <a:endParaRPr lang="en-GB" sz="2800" dirty="0" smtClean="0"/>
          </a:p>
          <a:p>
            <a:r>
              <a:rPr lang="en-GB" sz="2400" dirty="0" smtClean="0"/>
              <a:t>Other </a:t>
            </a:r>
            <a:r>
              <a:rPr lang="en-GB" sz="2400" dirty="0"/>
              <a:t>key research questions are as follows: </a:t>
            </a:r>
          </a:p>
          <a:p>
            <a:pPr lvl="1"/>
            <a:r>
              <a:rPr lang="en-GB" sz="1700" dirty="0"/>
              <a:t>How much do patients understand about the additional confidentiality protections in GUM clinics?</a:t>
            </a:r>
          </a:p>
          <a:p>
            <a:pPr lvl="1"/>
            <a:r>
              <a:rPr lang="en-GB" sz="1700" dirty="0" smtClean="0"/>
              <a:t>What </a:t>
            </a:r>
            <a:r>
              <a:rPr lang="en-GB" sz="1700" dirty="0"/>
              <a:t>are patients’ views on GP disclosure against expressed wishes, in order to treat an STI, when a patient is unable to be contacted by other means? </a:t>
            </a:r>
          </a:p>
        </p:txBody>
      </p:sp>
    </p:spTree>
    <p:extLst>
      <p:ext uri="{BB962C8B-B14F-4D97-AF65-F5344CB8AC3E}">
        <p14:creationId xmlns:p14="http://schemas.microsoft.com/office/powerpoint/2010/main" val="547297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Methodology</a:t>
            </a:r>
            <a:endParaRPr kumimoji="1" lang="zh-CN" altLang="en-US" dirty="0"/>
          </a:p>
        </p:txBody>
      </p:sp>
      <p:sp>
        <p:nvSpPr>
          <p:cNvPr id="3" name="内容占位符 2"/>
          <p:cNvSpPr>
            <a:spLocks noGrp="1"/>
          </p:cNvSpPr>
          <p:nvPr>
            <p:ph idx="1"/>
          </p:nvPr>
        </p:nvSpPr>
        <p:spPr/>
        <p:txBody>
          <a:bodyPr>
            <a:normAutofit/>
          </a:bodyPr>
          <a:lstStyle/>
          <a:p>
            <a:pPr lvl="1"/>
            <a:r>
              <a:rPr kumimoji="1" lang="zh-CN" altLang="zh-CN" dirty="0" smtClean="0"/>
              <a:t>1</a:t>
            </a:r>
            <a:r>
              <a:rPr kumimoji="1" lang="en-US" altLang="zh-CN" dirty="0" smtClean="0"/>
              <a:t>0</a:t>
            </a:r>
            <a:r>
              <a:rPr kumimoji="1" lang="zh-CN" altLang="en-US" dirty="0" smtClean="0"/>
              <a:t> </a:t>
            </a:r>
            <a:r>
              <a:rPr kumimoji="1" lang="en-US" altLang="zh-CN" dirty="0" smtClean="0"/>
              <a:t>semi-structured</a:t>
            </a:r>
            <a:r>
              <a:rPr kumimoji="1" lang="zh-CN" altLang="en-US" dirty="0" smtClean="0"/>
              <a:t> </a:t>
            </a:r>
            <a:r>
              <a:rPr kumimoji="1" lang="en-US" altLang="zh-CN" dirty="0" smtClean="0"/>
              <a:t>face-to-face</a:t>
            </a:r>
            <a:r>
              <a:rPr kumimoji="1" lang="zh-CN" altLang="en-US" dirty="0" smtClean="0"/>
              <a:t> </a:t>
            </a:r>
            <a:r>
              <a:rPr kumimoji="1" lang="en-US" altLang="zh-CN" dirty="0" smtClean="0"/>
              <a:t>interview</a:t>
            </a:r>
            <a:r>
              <a:rPr kumimoji="1" lang="zh-CN" altLang="en-US" dirty="0" smtClean="0"/>
              <a:t> </a:t>
            </a:r>
            <a:r>
              <a:rPr kumimoji="1" lang="en-US" altLang="zh-CN" dirty="0" smtClean="0"/>
              <a:t>were</a:t>
            </a:r>
            <a:r>
              <a:rPr kumimoji="1" lang="zh-CN" altLang="en-US" dirty="0" smtClean="0"/>
              <a:t> </a:t>
            </a:r>
            <a:r>
              <a:rPr kumimoji="1" lang="en-US" altLang="zh-CN" dirty="0" smtClean="0"/>
              <a:t>conducted</a:t>
            </a:r>
            <a:r>
              <a:rPr kumimoji="1" lang="zh-CN" altLang="en-US" dirty="0" smtClean="0"/>
              <a:t> </a:t>
            </a:r>
            <a:r>
              <a:rPr kumimoji="1" lang="en-US" altLang="zh-CN" dirty="0" smtClean="0"/>
              <a:t>with</a:t>
            </a:r>
            <a:r>
              <a:rPr kumimoji="1" lang="zh-CN" altLang="en-US" dirty="0" smtClean="0"/>
              <a:t> </a:t>
            </a:r>
            <a:r>
              <a:rPr kumimoji="1" lang="en-US" altLang="zh-CN" dirty="0" smtClean="0"/>
              <a:t>patients</a:t>
            </a:r>
            <a:r>
              <a:rPr kumimoji="1" lang="zh-CN" altLang="en-US" dirty="0" smtClean="0"/>
              <a:t> </a:t>
            </a:r>
            <a:r>
              <a:rPr kumimoji="1" lang="en-US" altLang="zh-CN" dirty="0" smtClean="0"/>
              <a:t>attending</a:t>
            </a:r>
            <a:r>
              <a:rPr kumimoji="1" lang="zh-CN" altLang="en-US" dirty="0" smtClean="0"/>
              <a:t> </a:t>
            </a:r>
            <a:r>
              <a:rPr kumimoji="1" lang="en-US" altLang="zh-CN" dirty="0" smtClean="0"/>
              <a:t>RSH</a:t>
            </a:r>
            <a:r>
              <a:rPr kumimoji="1" lang="zh-CN" altLang="en-US" dirty="0" smtClean="0"/>
              <a:t> </a:t>
            </a:r>
            <a:r>
              <a:rPr kumimoji="1" lang="en-US" altLang="zh-CN" dirty="0" smtClean="0"/>
              <a:t>GUM</a:t>
            </a:r>
            <a:r>
              <a:rPr kumimoji="1" lang="zh-CN" altLang="en-US" dirty="0" smtClean="0"/>
              <a:t> </a:t>
            </a:r>
            <a:r>
              <a:rPr kumimoji="1" lang="en-US" altLang="zh-CN" dirty="0" smtClean="0"/>
              <a:t>clinic</a:t>
            </a:r>
            <a:r>
              <a:rPr kumimoji="1" lang="zh-CN" altLang="en-US" dirty="0" smtClean="0"/>
              <a:t> </a:t>
            </a:r>
            <a:r>
              <a:rPr kumimoji="1" lang="en-US" altLang="zh-CN" dirty="0" smtClean="0"/>
              <a:t>for</a:t>
            </a:r>
            <a:r>
              <a:rPr kumimoji="1" lang="zh-CN" altLang="en-US" dirty="0" smtClean="0"/>
              <a:t> </a:t>
            </a:r>
            <a:r>
              <a:rPr kumimoji="1" lang="en-US" altLang="zh-CN" dirty="0" smtClean="0"/>
              <a:t>GU</a:t>
            </a:r>
            <a:r>
              <a:rPr kumimoji="1" lang="zh-CN" altLang="en-US" dirty="0" smtClean="0"/>
              <a:t> </a:t>
            </a:r>
            <a:r>
              <a:rPr kumimoji="1" lang="en-US" altLang="zh-CN" dirty="0" smtClean="0"/>
              <a:t>care.</a:t>
            </a:r>
            <a:r>
              <a:rPr kumimoji="1" lang="zh-CN" altLang="en-US" dirty="0" smtClean="0"/>
              <a:t>  </a:t>
            </a:r>
            <a:endParaRPr kumimoji="1" lang="en-US" altLang="zh-CN" dirty="0" smtClean="0"/>
          </a:p>
          <a:p>
            <a:pPr lvl="1"/>
            <a:endParaRPr kumimoji="1" lang="en-GB" altLang="zh-CN" dirty="0" smtClean="0"/>
          </a:p>
          <a:p>
            <a:pPr lvl="1"/>
            <a:r>
              <a:rPr kumimoji="1" lang="en-GB" altLang="zh-CN" dirty="0" smtClean="0"/>
              <a:t>Approved by NRES </a:t>
            </a:r>
            <a:endParaRPr kumimoji="1" lang="en-US" altLang="zh-CN" dirty="0"/>
          </a:p>
          <a:p>
            <a:pPr lvl="1"/>
            <a:endParaRPr kumimoji="1" lang="en-US" altLang="zh-CN" dirty="0"/>
          </a:p>
          <a:p>
            <a:pPr lvl="1"/>
            <a:endParaRPr kumimoji="1" lang="en-US" altLang="zh-CN" dirty="0"/>
          </a:p>
          <a:p>
            <a:endParaRPr kumimoji="1" lang="zh-CN" altLang="en-US" dirty="0"/>
          </a:p>
        </p:txBody>
      </p:sp>
      <p:pic>
        <p:nvPicPr>
          <p:cNvPr id="4" name="图片 3"/>
          <p:cNvPicPr>
            <a:picLocks noChangeAspect="1"/>
          </p:cNvPicPr>
          <p:nvPr/>
        </p:nvPicPr>
        <p:blipFill>
          <a:blip r:embed="rId2"/>
          <a:stretch>
            <a:fillRect/>
          </a:stretch>
        </p:blipFill>
        <p:spPr>
          <a:xfrm>
            <a:off x="4236860" y="2931790"/>
            <a:ext cx="3359476" cy="576064"/>
          </a:xfrm>
          <a:prstGeom prst="rect">
            <a:avLst/>
          </a:prstGeom>
        </p:spPr>
      </p:pic>
    </p:spTree>
    <p:extLst>
      <p:ext uri="{BB962C8B-B14F-4D97-AF65-F5344CB8AC3E}">
        <p14:creationId xmlns:p14="http://schemas.microsoft.com/office/powerpoint/2010/main" val="33101844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205979"/>
            <a:ext cx="7498080" cy="857250"/>
          </a:xfrm>
        </p:spPr>
        <p:txBody>
          <a:bodyPr>
            <a:normAutofit/>
          </a:bodyPr>
          <a:lstStyle/>
          <a:p>
            <a:r>
              <a:rPr kumimoji="1" lang="en-US" altLang="zh-CN" dirty="0" smtClean="0"/>
              <a:t>Results</a:t>
            </a:r>
            <a:endParaRPr kumimoji="1" lang="zh-CN" altLang="en-US" dirty="0"/>
          </a:p>
        </p:txBody>
      </p:sp>
      <p:sp>
        <p:nvSpPr>
          <p:cNvPr id="3" name="内容占位符 2"/>
          <p:cNvSpPr>
            <a:spLocks noGrp="1"/>
          </p:cNvSpPr>
          <p:nvPr>
            <p:ph idx="1"/>
          </p:nvPr>
        </p:nvSpPr>
        <p:spPr/>
        <p:txBody>
          <a:bodyPr/>
          <a:lstStyle/>
          <a:p>
            <a:pPr marL="82296" indent="0">
              <a:buNone/>
            </a:pPr>
            <a:r>
              <a:rPr kumimoji="1" lang="en-US" altLang="zh-CN" dirty="0" smtClean="0"/>
              <a:t>-Patients’</a:t>
            </a:r>
            <a:r>
              <a:rPr kumimoji="1" lang="zh-CN" altLang="en-US" dirty="0"/>
              <a:t> </a:t>
            </a:r>
            <a:r>
              <a:rPr kumimoji="1" lang="en-US" altLang="zh-CN" dirty="0" smtClean="0"/>
              <a:t>reasons</a:t>
            </a:r>
            <a:r>
              <a:rPr kumimoji="1" lang="zh-CN" altLang="en-US" dirty="0" smtClean="0"/>
              <a:t> </a:t>
            </a:r>
            <a:r>
              <a:rPr kumimoji="1" lang="en-US" altLang="zh-CN" dirty="0" smtClean="0"/>
              <a:t>for</a:t>
            </a:r>
            <a:r>
              <a:rPr kumimoji="1" lang="zh-CN" altLang="en-US" dirty="0" smtClean="0"/>
              <a:t> </a:t>
            </a:r>
            <a:r>
              <a:rPr kumimoji="1" lang="en-US" altLang="zh-CN" dirty="0" smtClean="0"/>
              <a:t>declining</a:t>
            </a:r>
            <a:r>
              <a:rPr kumimoji="1" lang="zh-CN" altLang="en-US" dirty="0" smtClean="0"/>
              <a:t> </a:t>
            </a:r>
            <a:r>
              <a:rPr kumimoji="1" lang="en-US" altLang="zh-CN" dirty="0" smtClean="0"/>
              <a:t>GP</a:t>
            </a:r>
            <a:r>
              <a:rPr kumimoji="1" lang="zh-CN" altLang="en-US" dirty="0" smtClean="0"/>
              <a:t> </a:t>
            </a:r>
            <a:r>
              <a:rPr kumimoji="1" lang="en-US" altLang="zh-CN" dirty="0" smtClean="0"/>
              <a:t>disclosure.</a:t>
            </a:r>
            <a:r>
              <a:rPr kumimoji="1" lang="zh-CN" altLang="en-US" dirty="0" smtClean="0"/>
              <a:t> </a:t>
            </a:r>
            <a:endParaRPr kumimoji="1" lang="en-US" altLang="zh-CN" dirty="0" smtClean="0"/>
          </a:p>
        </p:txBody>
      </p:sp>
      <p:pic>
        <p:nvPicPr>
          <p:cNvPr id="4" name="图片 3"/>
          <p:cNvPicPr>
            <a:picLocks noChangeAspect="1"/>
          </p:cNvPicPr>
          <p:nvPr/>
        </p:nvPicPr>
        <p:blipFill>
          <a:blip r:embed="rId2"/>
          <a:stretch>
            <a:fillRect/>
          </a:stretch>
        </p:blipFill>
        <p:spPr>
          <a:xfrm>
            <a:off x="5724128" y="1851670"/>
            <a:ext cx="2794910" cy="2038102"/>
          </a:xfrm>
          <a:prstGeom prst="rect">
            <a:avLst/>
          </a:prstGeom>
        </p:spPr>
      </p:pic>
    </p:spTree>
    <p:extLst>
      <p:ext uri="{BB962C8B-B14F-4D97-AF65-F5344CB8AC3E}">
        <p14:creationId xmlns:p14="http://schemas.microsoft.com/office/powerpoint/2010/main" val="18644307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对象 3"/>
          <p:cNvGraphicFramePr>
            <a:graphicFrameLocks noChangeAspect="1"/>
          </p:cNvGraphicFramePr>
          <p:nvPr>
            <p:extLst>
              <p:ext uri="{D42A27DB-BD31-4B8C-83A1-F6EECF244321}">
                <p14:modId xmlns:p14="http://schemas.microsoft.com/office/powerpoint/2010/main" val="4040408333"/>
              </p:ext>
            </p:extLst>
          </p:nvPr>
        </p:nvGraphicFramePr>
        <p:xfrm>
          <a:off x="1547664" y="195486"/>
          <a:ext cx="4516594" cy="4320480"/>
        </p:xfrm>
        <a:graphic>
          <a:graphicData uri="http://schemas.openxmlformats.org/presentationml/2006/ole">
            <mc:AlternateContent xmlns:mc="http://schemas.openxmlformats.org/markup-compatibility/2006">
              <mc:Choice xmlns:v="urn:schemas-microsoft-com:vml" Requires="v">
                <p:oleObj spid="_x0000_s1036" name="文档" r:id="rId4" imgW="5880100" imgH="5448300" progId="Word.Document.12">
                  <p:embed/>
                </p:oleObj>
              </mc:Choice>
              <mc:Fallback>
                <p:oleObj name="文档" r:id="rId4" imgW="5880100" imgH="5448300" progId="Word.Document.12">
                  <p:embed/>
                  <p:pic>
                    <p:nvPicPr>
                      <p:cNvPr id="0" name=""/>
                      <p:cNvPicPr/>
                      <p:nvPr/>
                    </p:nvPicPr>
                    <p:blipFill>
                      <a:blip r:embed="rId5"/>
                      <a:stretch>
                        <a:fillRect/>
                      </a:stretch>
                    </p:blipFill>
                    <p:spPr>
                      <a:xfrm>
                        <a:off x="1547664" y="195486"/>
                        <a:ext cx="4516594" cy="4320480"/>
                      </a:xfrm>
                      <a:prstGeom prst="rect">
                        <a:avLst/>
                      </a:prstGeom>
                    </p:spPr>
                  </p:pic>
                </p:oleObj>
              </mc:Fallback>
            </mc:AlternateContent>
          </a:graphicData>
        </a:graphic>
      </p:graphicFrame>
      <p:sp>
        <p:nvSpPr>
          <p:cNvPr id="2" name="标题 1"/>
          <p:cNvSpPr>
            <a:spLocks noGrp="1"/>
          </p:cNvSpPr>
          <p:nvPr>
            <p:ph type="title"/>
          </p:nvPr>
        </p:nvSpPr>
        <p:spPr>
          <a:xfrm>
            <a:off x="3563888" y="205978"/>
            <a:ext cx="5369800" cy="1429667"/>
          </a:xfrm>
        </p:spPr>
        <p:txBody>
          <a:bodyPr>
            <a:noAutofit/>
          </a:bodyPr>
          <a:lstStyle/>
          <a:p>
            <a:pPr algn="ctr"/>
            <a:r>
              <a:rPr lang="zh-CN" altLang="en-US" sz="2800" dirty="0" smtClean="0">
                <a:effectLst/>
              </a:rPr>
              <a:t> </a:t>
            </a:r>
            <a:r>
              <a:rPr lang="en-GB" altLang="zh-CN" sz="2800" dirty="0" smtClean="0">
                <a:effectLst/>
              </a:rPr>
              <a:t>Demographics </a:t>
            </a:r>
            <a:r>
              <a:rPr lang="en-GB" altLang="zh-CN" sz="2800" dirty="0">
                <a:effectLst/>
              </a:rPr>
              <a:t>of interviewed participants </a:t>
            </a:r>
            <a:r>
              <a:rPr lang="en-US" altLang="zh-CN" sz="2800" dirty="0">
                <a:effectLst/>
              </a:rPr>
              <a:t/>
            </a:r>
            <a:br>
              <a:rPr lang="en-US" altLang="zh-CN" sz="2800" dirty="0">
                <a:effectLst/>
              </a:rPr>
            </a:br>
            <a:endParaRPr kumimoji="1" lang="zh-CN" altLang="en-US" sz="2800" dirty="0"/>
          </a:p>
        </p:txBody>
      </p:sp>
      <p:sp>
        <p:nvSpPr>
          <p:cNvPr id="3" name="内容占位符 2"/>
          <p:cNvSpPr>
            <a:spLocks noGrp="1"/>
          </p:cNvSpPr>
          <p:nvPr>
            <p:ph idx="1"/>
          </p:nvPr>
        </p:nvSpPr>
        <p:spPr>
          <a:xfrm>
            <a:off x="4499992" y="1275606"/>
            <a:ext cx="4001648" cy="4058766"/>
          </a:xfrm>
        </p:spPr>
        <p:txBody>
          <a:bodyPr/>
          <a:lstStyle/>
          <a:p>
            <a:r>
              <a:rPr lang="en-GB" altLang="zh-CN" sz="2000" dirty="0"/>
              <a:t>Of the 10 participants in this qualitative study, eight were White, one Asian and one of African descent. </a:t>
            </a:r>
            <a:endParaRPr lang="en-GB" altLang="zh-CN" sz="2000" dirty="0" smtClean="0"/>
          </a:p>
          <a:p>
            <a:r>
              <a:rPr lang="en-GB" altLang="zh-CN" sz="2000" dirty="0" smtClean="0"/>
              <a:t>The </a:t>
            </a:r>
            <a:r>
              <a:rPr lang="en-GB" altLang="zh-CN" sz="2000" dirty="0"/>
              <a:t>ages of the participants ranged from 20 to 57 years </a:t>
            </a:r>
            <a:r>
              <a:rPr lang="en-GB" altLang="zh-CN" sz="2000" dirty="0" smtClean="0"/>
              <a:t>(mean</a:t>
            </a:r>
            <a:r>
              <a:rPr lang="zh-CN" altLang="en-US" sz="2000" dirty="0" smtClean="0"/>
              <a:t> </a:t>
            </a:r>
            <a:r>
              <a:rPr lang="en-GB" altLang="zh-CN" sz="2000" dirty="0" smtClean="0"/>
              <a:t>34.9</a:t>
            </a:r>
            <a:r>
              <a:rPr lang="en-GB" altLang="zh-CN" sz="2000" dirty="0"/>
              <a:t>). </a:t>
            </a:r>
            <a:endParaRPr lang="en-GB" altLang="zh-CN" sz="2000" dirty="0" smtClean="0"/>
          </a:p>
          <a:p>
            <a:r>
              <a:rPr lang="en-GB" altLang="zh-CN" sz="2000" dirty="0" smtClean="0"/>
              <a:t>We </a:t>
            </a:r>
            <a:r>
              <a:rPr lang="en-GB" altLang="zh-CN" sz="2000" dirty="0"/>
              <a:t>were unable to recruit any sex workers. </a:t>
            </a:r>
            <a:endParaRPr lang="en-US" altLang="zh-CN" sz="2000" dirty="0"/>
          </a:p>
          <a:p>
            <a:endParaRPr kumimoji="1" lang="zh-CN" altLang="en-US" sz="1400" dirty="0"/>
          </a:p>
        </p:txBody>
      </p:sp>
    </p:spTree>
    <p:extLst>
      <p:ext uri="{BB962C8B-B14F-4D97-AF65-F5344CB8AC3E}">
        <p14:creationId xmlns:p14="http://schemas.microsoft.com/office/powerpoint/2010/main" val="13705751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123478"/>
            <a:ext cx="8120515" cy="857250"/>
          </a:xfrm>
        </p:spPr>
        <p:txBody>
          <a:bodyPr>
            <a:noAutofit/>
          </a:bodyPr>
          <a:lstStyle/>
          <a:p>
            <a:r>
              <a:rPr lang="en-US" altLang="zh-CN" sz="2800" dirty="0" smtClean="0">
                <a:cs typeface="Times New Roman"/>
              </a:rPr>
              <a:t>1.</a:t>
            </a:r>
            <a:r>
              <a:rPr lang="zh-CN" altLang="en-US" sz="2800" dirty="0" smtClean="0">
                <a:cs typeface="Times New Roman"/>
              </a:rPr>
              <a:t> </a:t>
            </a:r>
            <a:r>
              <a:rPr lang="en-US" altLang="zh-CN" sz="2800" dirty="0" smtClean="0">
                <a:cs typeface="Times New Roman"/>
              </a:rPr>
              <a:t>Perceived</a:t>
            </a:r>
            <a:r>
              <a:rPr lang="zh-CN" altLang="en-US" sz="2800" dirty="0" smtClean="0">
                <a:cs typeface="Times New Roman"/>
              </a:rPr>
              <a:t> </a:t>
            </a:r>
            <a:r>
              <a:rPr lang="en-US" altLang="zh-CN" sz="2800" dirty="0" smtClean="0">
                <a:cs typeface="Times New Roman"/>
              </a:rPr>
              <a:t>potential</a:t>
            </a:r>
            <a:r>
              <a:rPr lang="zh-CN" altLang="en-US" sz="2800" dirty="0" smtClean="0">
                <a:cs typeface="Times New Roman"/>
              </a:rPr>
              <a:t> </a:t>
            </a:r>
            <a:r>
              <a:rPr lang="en-US" altLang="zh-CN" sz="2800" dirty="0" smtClean="0">
                <a:cs typeface="Times New Roman"/>
              </a:rPr>
              <a:t>negative</a:t>
            </a:r>
            <a:r>
              <a:rPr lang="zh-CN" altLang="en-US" sz="2800" dirty="0" smtClean="0">
                <a:cs typeface="Times New Roman"/>
              </a:rPr>
              <a:t> </a:t>
            </a:r>
            <a:r>
              <a:rPr lang="en-US" altLang="zh-CN" sz="2800" dirty="0" smtClean="0">
                <a:cs typeface="Times New Roman"/>
              </a:rPr>
              <a:t>implications</a:t>
            </a:r>
            <a:r>
              <a:rPr lang="zh-CN" altLang="en-US" sz="2800" dirty="0" smtClean="0">
                <a:cs typeface="Times New Roman"/>
              </a:rPr>
              <a:t> </a:t>
            </a:r>
            <a:r>
              <a:rPr lang="en-US" altLang="zh-CN" sz="2800" dirty="0" smtClean="0">
                <a:cs typeface="Times New Roman"/>
              </a:rPr>
              <a:t>of</a:t>
            </a:r>
            <a:r>
              <a:rPr lang="zh-CN" altLang="en-US" sz="2800" dirty="0" smtClean="0">
                <a:cs typeface="Times New Roman"/>
              </a:rPr>
              <a:t> </a:t>
            </a:r>
            <a:r>
              <a:rPr lang="en-US" altLang="zh-CN" sz="2800" dirty="0" smtClean="0">
                <a:cs typeface="Times New Roman"/>
              </a:rPr>
              <a:t>recording</a:t>
            </a:r>
            <a:r>
              <a:rPr lang="zh-CN" altLang="en-US" sz="2800" dirty="0" smtClean="0">
                <a:cs typeface="Times New Roman"/>
              </a:rPr>
              <a:t> </a:t>
            </a:r>
            <a:r>
              <a:rPr lang="en-US" altLang="zh-CN" sz="2800" dirty="0" smtClean="0">
                <a:cs typeface="Times New Roman"/>
              </a:rPr>
              <a:t>STI</a:t>
            </a:r>
            <a:r>
              <a:rPr lang="zh-CN" altLang="en-US" sz="2800" dirty="0" smtClean="0">
                <a:cs typeface="Times New Roman"/>
              </a:rPr>
              <a:t> </a:t>
            </a:r>
            <a:r>
              <a:rPr lang="en-US" altLang="zh-CN" sz="2800" dirty="0" smtClean="0">
                <a:cs typeface="Times New Roman"/>
              </a:rPr>
              <a:t>results</a:t>
            </a:r>
            <a:r>
              <a:rPr lang="zh-CN" altLang="en-US" sz="2800" dirty="0" smtClean="0">
                <a:cs typeface="Times New Roman"/>
              </a:rPr>
              <a:t> </a:t>
            </a:r>
            <a:r>
              <a:rPr lang="en-US" altLang="zh-CN" sz="2800" dirty="0" smtClean="0">
                <a:cs typeface="Times New Roman"/>
              </a:rPr>
              <a:t>on</a:t>
            </a:r>
            <a:r>
              <a:rPr lang="zh-CN" altLang="en-US" sz="2800" dirty="0" smtClean="0">
                <a:cs typeface="Times New Roman"/>
              </a:rPr>
              <a:t> </a:t>
            </a:r>
            <a:r>
              <a:rPr lang="en-US" altLang="zh-CN" sz="2800" dirty="0" smtClean="0">
                <a:cs typeface="Times New Roman"/>
              </a:rPr>
              <a:t>GP</a:t>
            </a:r>
            <a:r>
              <a:rPr lang="zh-CN" altLang="en-US" sz="2800" dirty="0" smtClean="0">
                <a:cs typeface="Times New Roman"/>
              </a:rPr>
              <a:t> </a:t>
            </a:r>
            <a:r>
              <a:rPr lang="en-US" altLang="zh-CN" sz="2800" dirty="0" smtClean="0">
                <a:cs typeface="Times New Roman"/>
              </a:rPr>
              <a:t>medical</a:t>
            </a:r>
            <a:r>
              <a:rPr lang="zh-CN" altLang="en-US" sz="2800" dirty="0" smtClean="0">
                <a:cs typeface="Times New Roman"/>
              </a:rPr>
              <a:t> </a:t>
            </a:r>
            <a:r>
              <a:rPr lang="en-US" altLang="zh-CN" sz="2800" dirty="0" smtClean="0">
                <a:cs typeface="Times New Roman"/>
              </a:rPr>
              <a:t>records</a:t>
            </a:r>
            <a:r>
              <a:rPr lang="zh-CN" altLang="en-US" sz="2800" dirty="0" smtClean="0">
                <a:cs typeface="Times New Roman"/>
              </a:rPr>
              <a:t>.</a:t>
            </a:r>
            <a:endParaRPr lang="en-GB" sz="2800" dirty="0">
              <a:cs typeface="Times New Roman"/>
            </a:endParaRPr>
          </a:p>
        </p:txBody>
      </p:sp>
      <p:sp>
        <p:nvSpPr>
          <p:cNvPr id="3" name="Content Placeholder 2"/>
          <p:cNvSpPr>
            <a:spLocks noGrp="1"/>
          </p:cNvSpPr>
          <p:nvPr>
            <p:ph idx="1"/>
          </p:nvPr>
        </p:nvSpPr>
        <p:spPr>
          <a:xfrm>
            <a:off x="1130139" y="672315"/>
            <a:ext cx="7546317" cy="4635739"/>
          </a:xfrm>
        </p:spPr>
        <p:txBody>
          <a:bodyPr>
            <a:normAutofit/>
          </a:bodyPr>
          <a:lstStyle/>
          <a:p>
            <a:pPr marL="82296" lvl="0" indent="0">
              <a:buNone/>
            </a:pPr>
            <a:endParaRPr lang="en-GB" sz="2800" i="1" dirty="0" smtClean="0">
              <a:ea typeface="Times New Roman" panose="02020603050405020304" pitchFamily="18" charset="0"/>
            </a:endParaRPr>
          </a:p>
          <a:p>
            <a:pPr lvl="0"/>
            <a:r>
              <a:rPr lang="en-GB" sz="1800" i="1" dirty="0" smtClean="0">
                <a:ea typeface="Times New Roman" panose="02020603050405020304" pitchFamily="18" charset="0"/>
              </a:rPr>
              <a:t>“I </a:t>
            </a:r>
            <a:r>
              <a:rPr lang="en-GB" sz="1800" i="1" dirty="0">
                <a:ea typeface="Times New Roman" panose="02020603050405020304" pitchFamily="18" charset="0"/>
              </a:rPr>
              <a:t>heard that insurance can be affected if you have a bad condition or what so ever… I don’t know, I guess it is just </a:t>
            </a:r>
            <a:r>
              <a:rPr lang="en-GB" sz="1800" i="1" dirty="0" smtClean="0">
                <a:ea typeface="Times New Roman" panose="02020603050405020304" pitchFamily="18" charset="0"/>
              </a:rPr>
              <a:t>precautions.”</a:t>
            </a:r>
            <a:endParaRPr lang="en-GB" altLang="zh-CN" sz="1800" i="1" dirty="0"/>
          </a:p>
          <a:p>
            <a:r>
              <a:rPr lang="en-GB" altLang="zh-CN" sz="1800" i="1" dirty="0" smtClean="0"/>
              <a:t>“</a:t>
            </a:r>
            <a:r>
              <a:rPr lang="en-GB" altLang="zh-CN" sz="1800" i="1" dirty="0"/>
              <a:t>…it’s more about the information going on my medical file as a whole, which could then by accessed by lawyers, or insurance companies.”</a:t>
            </a:r>
            <a:endParaRPr lang="en-GB" altLang="zh-CN" sz="1800" dirty="0"/>
          </a:p>
          <a:p>
            <a:pPr marL="82296" indent="0">
              <a:buNone/>
            </a:pPr>
            <a:endParaRPr lang="en-GB" sz="2000" i="1" dirty="0"/>
          </a:p>
          <a:p>
            <a:endParaRPr lang="en-GB" sz="2000" i="1" dirty="0" smtClean="0"/>
          </a:p>
          <a:p>
            <a:endParaRPr lang="en-GB" sz="2000" i="1" dirty="0" smtClean="0"/>
          </a:p>
          <a:p>
            <a:endParaRPr lang="en-GB" sz="2000" i="1" dirty="0"/>
          </a:p>
          <a:p>
            <a:endParaRPr lang="en-GB" sz="2000" i="1" dirty="0" smtClean="0"/>
          </a:p>
          <a:p>
            <a:endParaRPr lang="en-GB" sz="2000" i="1" dirty="0" smtClean="0"/>
          </a:p>
          <a:p>
            <a:endParaRPr lang="en-GB" sz="2000" i="1" dirty="0"/>
          </a:p>
          <a:p>
            <a:pPr lvl="0"/>
            <a:endParaRPr lang="en-GB" sz="2800" dirty="0"/>
          </a:p>
        </p:txBody>
      </p:sp>
      <p:pic>
        <p:nvPicPr>
          <p:cNvPr id="4" name="图片 3" descr="qqxsgMedical privacy.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1231" y="2499742"/>
            <a:ext cx="3943097" cy="2088232"/>
          </a:xfrm>
          <a:prstGeom prst="rect">
            <a:avLst/>
          </a:prstGeom>
        </p:spPr>
      </p:pic>
      <p:sp>
        <p:nvSpPr>
          <p:cNvPr id="5" name="文本框 4"/>
          <p:cNvSpPr txBox="1"/>
          <p:nvPr/>
        </p:nvSpPr>
        <p:spPr>
          <a:xfrm>
            <a:off x="269875" y="4778375"/>
            <a:ext cx="184666" cy="369332"/>
          </a:xfrm>
          <a:prstGeom prst="rect">
            <a:avLst/>
          </a:prstGeom>
          <a:noFill/>
        </p:spPr>
        <p:txBody>
          <a:bodyPr wrap="none" rtlCol="0">
            <a:spAutoFit/>
          </a:bodyPr>
          <a:lstStyle/>
          <a:p>
            <a:pPr defTabSz="914400"/>
            <a:endParaRPr kumimoji="1" lang="zh-CN" altLang="en-US" dirty="0">
              <a:solidFill>
                <a:prstClr val="black"/>
              </a:solidFill>
            </a:endParaRPr>
          </a:p>
        </p:txBody>
      </p:sp>
    </p:spTree>
    <p:extLst>
      <p:ext uri="{BB962C8B-B14F-4D97-AF65-F5344CB8AC3E}">
        <p14:creationId xmlns:p14="http://schemas.microsoft.com/office/powerpoint/2010/main" val="36665163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4986"/>
            <a:ext cx="8141964" cy="857250"/>
          </a:xfrm>
        </p:spPr>
        <p:txBody>
          <a:bodyPr>
            <a:normAutofit fontScale="90000"/>
          </a:bodyPr>
          <a:lstStyle/>
          <a:p>
            <a:r>
              <a:rPr lang="en-US" altLang="zh-CN" dirty="0" smtClean="0"/>
              <a:t/>
            </a:r>
            <a:br>
              <a:rPr lang="en-US" altLang="zh-CN" dirty="0" smtClean="0"/>
            </a:br>
            <a:r>
              <a:rPr lang="en-US" altLang="zh-CN" sz="3100" dirty="0" smtClean="0">
                <a:cs typeface="Times New Roman"/>
              </a:rPr>
              <a:t>2.</a:t>
            </a:r>
            <a:r>
              <a:rPr lang="zh-CN" altLang="en-US" sz="3100" dirty="0" smtClean="0">
                <a:cs typeface="Times New Roman"/>
              </a:rPr>
              <a:t> </a:t>
            </a:r>
            <a:r>
              <a:rPr lang="en-US" altLang="zh-CN" sz="3100" dirty="0" smtClean="0">
                <a:cs typeface="Times New Roman"/>
              </a:rPr>
              <a:t>Anticipated</a:t>
            </a:r>
            <a:r>
              <a:rPr lang="zh-CN" altLang="en-US" sz="3100" dirty="0" smtClean="0">
                <a:cs typeface="Times New Roman"/>
              </a:rPr>
              <a:t> </a:t>
            </a:r>
            <a:r>
              <a:rPr lang="en-US" altLang="zh-CN" sz="3100" dirty="0" smtClean="0">
                <a:cs typeface="Times New Roman"/>
              </a:rPr>
              <a:t>negative</a:t>
            </a:r>
            <a:r>
              <a:rPr lang="zh-CN" altLang="en-US" sz="3100" dirty="0" smtClean="0">
                <a:cs typeface="Times New Roman"/>
              </a:rPr>
              <a:t> </a:t>
            </a:r>
            <a:r>
              <a:rPr lang="en-US" altLang="zh-CN" sz="3100" dirty="0" smtClean="0">
                <a:cs typeface="Times New Roman"/>
              </a:rPr>
              <a:t>feelings</a:t>
            </a:r>
            <a:r>
              <a:rPr lang="zh-CN" altLang="en-US" sz="3100" dirty="0" smtClean="0">
                <a:cs typeface="Times New Roman"/>
              </a:rPr>
              <a:t> </a:t>
            </a:r>
            <a:r>
              <a:rPr lang="zh-CN" altLang="zh-CN" sz="3100" dirty="0" smtClean="0">
                <a:cs typeface="Times New Roman"/>
              </a:rPr>
              <a:t>o</a:t>
            </a:r>
            <a:r>
              <a:rPr lang="en-US" altLang="zh-CN" sz="3100" dirty="0" smtClean="0">
                <a:cs typeface="Times New Roman"/>
              </a:rPr>
              <a:t>f</a:t>
            </a:r>
            <a:r>
              <a:rPr lang="zh-CN" altLang="en-US" sz="3100" dirty="0" smtClean="0">
                <a:cs typeface="Times New Roman"/>
              </a:rPr>
              <a:t> </a:t>
            </a:r>
            <a:r>
              <a:rPr lang="en-US" altLang="zh-CN" sz="3100" dirty="0" smtClean="0">
                <a:cs typeface="Times New Roman"/>
              </a:rPr>
              <a:t>discomfort/embarrassment/shame/being</a:t>
            </a:r>
            <a:r>
              <a:rPr lang="zh-CN" altLang="en-US" sz="3100" dirty="0" smtClean="0">
                <a:cs typeface="Times New Roman"/>
              </a:rPr>
              <a:t> </a:t>
            </a:r>
            <a:r>
              <a:rPr lang="en-US" altLang="zh-CN" sz="3100" dirty="0" smtClean="0">
                <a:cs typeface="Times New Roman"/>
              </a:rPr>
              <a:t>judged</a:t>
            </a:r>
            <a:endParaRPr lang="en-GB" sz="3100" dirty="0">
              <a:cs typeface="Times New Roman"/>
            </a:endParaRPr>
          </a:p>
        </p:txBody>
      </p:sp>
      <p:sp>
        <p:nvSpPr>
          <p:cNvPr id="3" name="Content Placeholder 2"/>
          <p:cNvSpPr>
            <a:spLocks noGrp="1"/>
          </p:cNvSpPr>
          <p:nvPr>
            <p:ph idx="1"/>
          </p:nvPr>
        </p:nvSpPr>
        <p:spPr>
          <a:xfrm>
            <a:off x="1043608" y="1131590"/>
            <a:ext cx="7302322" cy="2520280"/>
          </a:xfrm>
        </p:spPr>
        <p:txBody>
          <a:bodyPr>
            <a:normAutofit fontScale="47500" lnSpcReduction="20000"/>
          </a:bodyPr>
          <a:lstStyle/>
          <a:p>
            <a:pPr marL="82296" indent="0">
              <a:buNone/>
            </a:pPr>
            <a:endParaRPr lang="en-US" altLang="zh-CN" sz="4200" i="1" dirty="0" smtClean="0">
              <a:latin typeface="Gill Sans"/>
              <a:cs typeface="Gill Sans"/>
            </a:endParaRPr>
          </a:p>
          <a:p>
            <a:pPr algn="just"/>
            <a:r>
              <a:rPr lang="en-US" altLang="zh-CN" sz="4200" i="1" dirty="0" smtClean="0">
                <a:latin typeface="Gill Sans"/>
                <a:cs typeface="Gill Sans"/>
              </a:rPr>
              <a:t>“</a:t>
            </a:r>
            <a:r>
              <a:rPr lang="en-GB" sz="4200" i="1" dirty="0" smtClean="0">
                <a:latin typeface="Gill Sans"/>
                <a:cs typeface="Gill Sans"/>
              </a:rPr>
              <a:t>Sometimes </a:t>
            </a:r>
            <a:r>
              <a:rPr lang="en-GB" sz="4200" i="1" dirty="0">
                <a:latin typeface="Gill Sans"/>
                <a:cs typeface="Gill Sans"/>
              </a:rPr>
              <a:t>you get doctors that know your family, obviously they would never say anything, but I would be uncomfortable</a:t>
            </a:r>
            <a:r>
              <a:rPr lang="en-GB" sz="4200" b="1" i="1" dirty="0">
                <a:latin typeface="Gill Sans"/>
                <a:cs typeface="Gill Sans"/>
              </a:rPr>
              <a:t> </a:t>
            </a:r>
            <a:r>
              <a:rPr lang="en-GB" sz="4200" i="1" dirty="0">
                <a:latin typeface="Gill Sans"/>
                <a:cs typeface="Gill Sans"/>
              </a:rPr>
              <a:t>with them knowing</a:t>
            </a:r>
            <a:r>
              <a:rPr lang="en-GB" sz="4200" i="1" dirty="0" smtClean="0">
                <a:latin typeface="Gill Sans"/>
                <a:cs typeface="Gill Sans"/>
              </a:rPr>
              <a:t>.</a:t>
            </a:r>
            <a:r>
              <a:rPr lang="en-US" altLang="zh-CN" sz="4200" i="1" dirty="0" smtClean="0">
                <a:latin typeface="Gill Sans"/>
                <a:cs typeface="Gill Sans"/>
              </a:rPr>
              <a:t>”</a:t>
            </a:r>
          </a:p>
          <a:p>
            <a:pPr marL="82296" indent="0" algn="just">
              <a:buNone/>
            </a:pPr>
            <a:endParaRPr lang="en-US" altLang="zh-CN" sz="4200" i="1" dirty="0" smtClean="0">
              <a:latin typeface="Gill Sans"/>
              <a:cs typeface="Gill Sans"/>
            </a:endParaRPr>
          </a:p>
          <a:p>
            <a:pPr algn="just"/>
            <a:r>
              <a:rPr lang="en-GB" altLang="zh-CN" sz="4200" i="1" dirty="0" smtClean="0">
                <a:latin typeface="Gill Sans"/>
                <a:cs typeface="Gill Sans"/>
              </a:rPr>
              <a:t>“I</a:t>
            </a:r>
            <a:r>
              <a:rPr lang="en-US" altLang="zh-CN" sz="4200" i="1" dirty="0" smtClean="0">
                <a:latin typeface="Gill Sans"/>
                <a:cs typeface="Gill Sans"/>
              </a:rPr>
              <a:t> just</a:t>
            </a:r>
            <a:r>
              <a:rPr lang="zh-CN" altLang="en-US" sz="4200" i="1" dirty="0" smtClean="0">
                <a:latin typeface="Gill Sans"/>
                <a:cs typeface="Gill Sans"/>
              </a:rPr>
              <a:t> </a:t>
            </a:r>
            <a:r>
              <a:rPr lang="en-US" altLang="zh-CN" sz="4200" i="1" dirty="0" smtClean="0">
                <a:latin typeface="Gill Sans"/>
                <a:cs typeface="Gill Sans"/>
              </a:rPr>
              <a:t>think</a:t>
            </a:r>
            <a:r>
              <a:rPr lang="zh-CN" altLang="en-US" sz="4200" i="1" dirty="0" smtClean="0">
                <a:latin typeface="Gill Sans"/>
                <a:cs typeface="Gill Sans"/>
              </a:rPr>
              <a:t> </a:t>
            </a:r>
            <a:r>
              <a:rPr lang="en-US" altLang="zh-CN" sz="4200" i="1" dirty="0" smtClean="0">
                <a:latin typeface="Gill Sans"/>
                <a:cs typeface="Gill Sans"/>
              </a:rPr>
              <a:t>I</a:t>
            </a:r>
            <a:r>
              <a:rPr lang="zh-CN" altLang="en-US" sz="4200" i="1" dirty="0" smtClean="0">
                <a:latin typeface="Gill Sans"/>
                <a:cs typeface="Gill Sans"/>
              </a:rPr>
              <a:t> </a:t>
            </a:r>
            <a:r>
              <a:rPr lang="en-US" altLang="zh-CN" sz="4200" i="1" dirty="0" smtClean="0">
                <a:latin typeface="Gill Sans"/>
                <a:cs typeface="Gill Sans"/>
              </a:rPr>
              <a:t>would</a:t>
            </a:r>
            <a:r>
              <a:rPr lang="zh-CN" altLang="en-US" sz="4200" i="1" dirty="0" smtClean="0">
                <a:latin typeface="Gill Sans"/>
                <a:cs typeface="Gill Sans"/>
              </a:rPr>
              <a:t> </a:t>
            </a:r>
            <a:r>
              <a:rPr lang="en-US" altLang="zh-CN" sz="4200" i="1" dirty="0" smtClean="0">
                <a:latin typeface="Gill Sans"/>
                <a:cs typeface="Gill Sans"/>
              </a:rPr>
              <a:t>be</a:t>
            </a:r>
            <a:r>
              <a:rPr lang="zh-CN" altLang="en-US" sz="4200" i="1" dirty="0" smtClean="0">
                <a:latin typeface="Gill Sans"/>
                <a:cs typeface="Gill Sans"/>
              </a:rPr>
              <a:t> </a:t>
            </a:r>
            <a:r>
              <a:rPr lang="en-US" altLang="zh-CN" sz="4200" i="1" dirty="0" smtClean="0">
                <a:latin typeface="Gill Sans"/>
                <a:cs typeface="Gill Sans"/>
              </a:rPr>
              <a:t>concerned</a:t>
            </a:r>
            <a:r>
              <a:rPr lang="zh-CN" altLang="en-US" sz="4200" i="1" dirty="0" smtClean="0">
                <a:latin typeface="Gill Sans"/>
                <a:cs typeface="Gill Sans"/>
              </a:rPr>
              <a:t> </a:t>
            </a:r>
            <a:r>
              <a:rPr lang="en-US" altLang="zh-CN" sz="4200" i="1" dirty="0" smtClean="0">
                <a:latin typeface="Gill Sans"/>
                <a:cs typeface="Gill Sans"/>
              </a:rPr>
              <a:t>that</a:t>
            </a:r>
            <a:r>
              <a:rPr lang="zh-CN" altLang="en-US" sz="4200" i="1" dirty="0" smtClean="0">
                <a:latin typeface="Gill Sans"/>
                <a:cs typeface="Gill Sans"/>
              </a:rPr>
              <a:t> </a:t>
            </a:r>
            <a:r>
              <a:rPr lang="en-US" altLang="zh-CN" sz="4200" i="1" dirty="0" smtClean="0">
                <a:latin typeface="Gill Sans"/>
                <a:cs typeface="Gill Sans"/>
              </a:rPr>
              <a:t>the</a:t>
            </a:r>
            <a:r>
              <a:rPr lang="zh-CN" altLang="en-US" sz="4200" i="1" dirty="0" smtClean="0">
                <a:latin typeface="Gill Sans"/>
                <a:cs typeface="Gill Sans"/>
              </a:rPr>
              <a:t> </a:t>
            </a:r>
            <a:r>
              <a:rPr lang="en-US" altLang="zh-CN" sz="4200" i="1" dirty="0" smtClean="0">
                <a:latin typeface="Gill Sans"/>
                <a:cs typeface="Gill Sans"/>
              </a:rPr>
              <a:t>receptionists</a:t>
            </a:r>
            <a:r>
              <a:rPr lang="zh-CN" altLang="en-US" sz="4200" i="1" dirty="0" smtClean="0">
                <a:latin typeface="Gill Sans"/>
                <a:cs typeface="Gill Sans"/>
              </a:rPr>
              <a:t> </a:t>
            </a:r>
            <a:r>
              <a:rPr lang="zh-CN" altLang="zh-CN" sz="4200" i="1" dirty="0" smtClean="0">
                <a:latin typeface="Gill Sans"/>
                <a:cs typeface="Gill Sans"/>
              </a:rPr>
              <a:t>,</a:t>
            </a:r>
            <a:r>
              <a:rPr lang="zh-CN" altLang="en-US" sz="4200" i="1" dirty="0" smtClean="0">
                <a:latin typeface="Gill Sans"/>
                <a:cs typeface="Gill Sans"/>
              </a:rPr>
              <a:t> </a:t>
            </a:r>
            <a:r>
              <a:rPr lang="en-US" altLang="zh-CN" sz="4200" i="1" dirty="0" smtClean="0">
                <a:latin typeface="Gill Sans"/>
                <a:cs typeface="Gill Sans"/>
              </a:rPr>
              <a:t>when</a:t>
            </a:r>
            <a:r>
              <a:rPr lang="zh-CN" altLang="en-US" sz="4200" i="1" dirty="0" smtClean="0">
                <a:latin typeface="Gill Sans"/>
                <a:cs typeface="Gill Sans"/>
              </a:rPr>
              <a:t> </a:t>
            </a:r>
            <a:r>
              <a:rPr lang="en-US" altLang="zh-CN" sz="4200" i="1" dirty="0" smtClean="0">
                <a:latin typeface="Gill Sans"/>
                <a:cs typeface="Gill Sans"/>
              </a:rPr>
              <a:t>she</a:t>
            </a:r>
            <a:r>
              <a:rPr lang="zh-CN" altLang="en-US" sz="4200" i="1" dirty="0" smtClean="0">
                <a:latin typeface="Gill Sans"/>
                <a:cs typeface="Gill Sans"/>
              </a:rPr>
              <a:t> </a:t>
            </a:r>
            <a:r>
              <a:rPr lang="en-US" altLang="zh-CN" sz="4200" i="1" dirty="0" smtClean="0">
                <a:latin typeface="Gill Sans"/>
                <a:cs typeface="Gill Sans"/>
              </a:rPr>
              <a:t>sort</a:t>
            </a:r>
            <a:r>
              <a:rPr lang="zh-CN" altLang="en-US" sz="4200" i="1" dirty="0" smtClean="0">
                <a:latin typeface="Gill Sans"/>
                <a:cs typeface="Gill Sans"/>
              </a:rPr>
              <a:t> </a:t>
            </a:r>
            <a:r>
              <a:rPr lang="en-US" altLang="zh-CN" sz="4200" i="1" dirty="0" smtClean="0">
                <a:latin typeface="Gill Sans"/>
                <a:cs typeface="Gill Sans"/>
              </a:rPr>
              <a:t>of</a:t>
            </a:r>
            <a:r>
              <a:rPr lang="zh-CN" altLang="en-US" sz="4200" i="1" dirty="0" smtClean="0">
                <a:latin typeface="Gill Sans"/>
                <a:cs typeface="Gill Sans"/>
              </a:rPr>
              <a:t> </a:t>
            </a:r>
            <a:r>
              <a:rPr lang="en-US" altLang="zh-CN" sz="4200" i="1" dirty="0" smtClean="0">
                <a:latin typeface="Gill Sans"/>
                <a:cs typeface="Gill Sans"/>
              </a:rPr>
              <a:t>check</a:t>
            </a:r>
            <a:r>
              <a:rPr lang="zh-CN" altLang="en-US" sz="4200" i="1" dirty="0" smtClean="0">
                <a:latin typeface="Gill Sans"/>
                <a:cs typeface="Gill Sans"/>
              </a:rPr>
              <a:t> </a:t>
            </a:r>
            <a:r>
              <a:rPr lang="en-US" altLang="zh-CN" sz="4200" i="1" dirty="0" smtClean="0">
                <a:latin typeface="Gill Sans"/>
                <a:cs typeface="Gill Sans"/>
              </a:rPr>
              <a:t>my</a:t>
            </a:r>
            <a:r>
              <a:rPr lang="zh-CN" altLang="en-US" sz="4200" i="1" dirty="0" smtClean="0">
                <a:latin typeface="Gill Sans"/>
                <a:cs typeface="Gill Sans"/>
              </a:rPr>
              <a:t> </a:t>
            </a:r>
            <a:r>
              <a:rPr lang="en-US" altLang="zh-CN" sz="4200" i="1" dirty="0" smtClean="0">
                <a:latin typeface="Gill Sans"/>
                <a:cs typeface="Gill Sans"/>
              </a:rPr>
              <a:t>details</a:t>
            </a:r>
            <a:r>
              <a:rPr lang="zh-CN" altLang="en-US" sz="4200" i="1" dirty="0" smtClean="0">
                <a:latin typeface="Gill Sans"/>
                <a:cs typeface="Gill Sans"/>
              </a:rPr>
              <a:t> </a:t>
            </a:r>
            <a:r>
              <a:rPr lang="en-US" altLang="zh-CN" sz="4200" i="1" dirty="0" smtClean="0">
                <a:latin typeface="Gill Sans"/>
                <a:cs typeface="Gill Sans"/>
              </a:rPr>
              <a:t>or</a:t>
            </a:r>
            <a:r>
              <a:rPr lang="zh-CN" altLang="en-US" sz="4200" i="1" dirty="0" smtClean="0">
                <a:latin typeface="Gill Sans"/>
                <a:cs typeface="Gill Sans"/>
              </a:rPr>
              <a:t> </a:t>
            </a:r>
            <a:r>
              <a:rPr lang="en-US" altLang="zh-CN" sz="4200" i="1" dirty="0" smtClean="0">
                <a:latin typeface="Gill Sans"/>
                <a:cs typeface="Gill Sans"/>
              </a:rPr>
              <a:t>putting</a:t>
            </a:r>
            <a:r>
              <a:rPr lang="zh-CN" altLang="en-US" sz="4200" i="1" dirty="0" smtClean="0">
                <a:latin typeface="Gill Sans"/>
                <a:cs typeface="Gill Sans"/>
              </a:rPr>
              <a:t> </a:t>
            </a:r>
            <a:r>
              <a:rPr lang="en-US" altLang="zh-CN" sz="4200" i="1" dirty="0" smtClean="0">
                <a:latin typeface="Gill Sans"/>
                <a:cs typeface="Gill Sans"/>
              </a:rPr>
              <a:t>up</a:t>
            </a:r>
            <a:r>
              <a:rPr lang="zh-CN" altLang="en-US" sz="4200" i="1" dirty="0" smtClean="0">
                <a:latin typeface="Gill Sans"/>
                <a:cs typeface="Gill Sans"/>
              </a:rPr>
              <a:t> </a:t>
            </a:r>
            <a:r>
              <a:rPr lang="en-US" altLang="zh-CN" sz="4200" i="1" dirty="0" smtClean="0">
                <a:latin typeface="Gill Sans"/>
                <a:cs typeface="Gill Sans"/>
              </a:rPr>
              <a:t>tests</a:t>
            </a:r>
            <a:r>
              <a:rPr lang="zh-CN" altLang="en-US" sz="4200" i="1" dirty="0" smtClean="0">
                <a:latin typeface="Gill Sans"/>
                <a:cs typeface="Gill Sans"/>
              </a:rPr>
              <a:t> </a:t>
            </a:r>
            <a:r>
              <a:rPr lang="en-US" altLang="zh-CN" sz="4200" i="1" dirty="0" smtClean="0">
                <a:latin typeface="Gill Sans"/>
                <a:cs typeface="Gill Sans"/>
              </a:rPr>
              <a:t>on</a:t>
            </a:r>
            <a:r>
              <a:rPr lang="zh-CN" altLang="en-US" sz="4200" i="1" dirty="0" smtClean="0">
                <a:latin typeface="Gill Sans"/>
                <a:cs typeface="Gill Sans"/>
              </a:rPr>
              <a:t> </a:t>
            </a:r>
            <a:r>
              <a:rPr lang="en-US" altLang="zh-CN" sz="4200" i="1" dirty="0" smtClean="0">
                <a:latin typeface="Gill Sans"/>
                <a:cs typeface="Gill Sans"/>
              </a:rPr>
              <a:t>there,</a:t>
            </a:r>
            <a:r>
              <a:rPr lang="zh-CN" altLang="en-US" sz="4200" i="1" dirty="0" smtClean="0">
                <a:latin typeface="Gill Sans"/>
                <a:cs typeface="Gill Sans"/>
              </a:rPr>
              <a:t> </a:t>
            </a:r>
            <a:r>
              <a:rPr lang="en-US" altLang="zh-CN" sz="4200" i="1" dirty="0" smtClean="0">
                <a:latin typeface="Gill Sans"/>
                <a:cs typeface="Gill Sans"/>
              </a:rPr>
              <a:t>would</a:t>
            </a:r>
            <a:r>
              <a:rPr lang="zh-CN" altLang="en-US" sz="4200" i="1" dirty="0" smtClean="0">
                <a:latin typeface="Gill Sans"/>
                <a:cs typeface="Gill Sans"/>
              </a:rPr>
              <a:t> </a:t>
            </a:r>
            <a:r>
              <a:rPr lang="en-US" altLang="zh-CN" sz="4200" i="1" dirty="0" smtClean="0">
                <a:latin typeface="Gill Sans"/>
                <a:cs typeface="Gill Sans"/>
              </a:rPr>
              <a:t>think</a:t>
            </a:r>
            <a:r>
              <a:rPr lang="zh-CN" altLang="en-US" sz="4200" i="1" dirty="0" smtClean="0">
                <a:latin typeface="Gill Sans"/>
                <a:cs typeface="Gill Sans"/>
              </a:rPr>
              <a:t> </a:t>
            </a:r>
            <a:r>
              <a:rPr lang="en-US" altLang="zh-CN" sz="4200" i="1" dirty="0" smtClean="0">
                <a:latin typeface="Gill Sans"/>
                <a:cs typeface="Gill Sans"/>
              </a:rPr>
              <a:t>“oh,</a:t>
            </a:r>
            <a:r>
              <a:rPr lang="zh-CN" altLang="en-US" sz="4200" i="1" dirty="0" smtClean="0">
                <a:latin typeface="Gill Sans"/>
                <a:cs typeface="Gill Sans"/>
              </a:rPr>
              <a:t> </a:t>
            </a:r>
            <a:r>
              <a:rPr lang="en-US" altLang="zh-CN" sz="4200" i="1" dirty="0" smtClean="0">
                <a:latin typeface="Gill Sans"/>
                <a:cs typeface="Gill Sans"/>
              </a:rPr>
              <a:t>look</a:t>
            </a:r>
            <a:r>
              <a:rPr lang="zh-CN" altLang="en-US" sz="4200" i="1" dirty="0" smtClean="0">
                <a:latin typeface="Gill Sans"/>
                <a:cs typeface="Gill Sans"/>
              </a:rPr>
              <a:t> </a:t>
            </a:r>
            <a:r>
              <a:rPr lang="en-US" altLang="zh-CN" sz="4200" i="1" dirty="0" smtClean="0">
                <a:latin typeface="Gill Sans"/>
                <a:cs typeface="Gill Sans"/>
              </a:rPr>
              <a:t>at</a:t>
            </a:r>
            <a:r>
              <a:rPr lang="zh-CN" altLang="en-US" sz="4200" i="1" dirty="0" smtClean="0">
                <a:latin typeface="Gill Sans"/>
                <a:cs typeface="Gill Sans"/>
              </a:rPr>
              <a:t> </a:t>
            </a:r>
            <a:r>
              <a:rPr lang="en-US" altLang="zh-CN" sz="4200" i="1" dirty="0" smtClean="0">
                <a:latin typeface="Gill Sans"/>
                <a:cs typeface="Gill Sans"/>
              </a:rPr>
              <a:t>that.”</a:t>
            </a:r>
            <a:r>
              <a:rPr lang="en-GB" sz="4200" i="1" dirty="0" smtClean="0">
                <a:latin typeface="Gill Sans"/>
                <a:cs typeface="Gill Sans"/>
              </a:rPr>
              <a:t> </a:t>
            </a:r>
          </a:p>
          <a:p>
            <a:endParaRPr lang="en-GB" i="1" dirty="0" smtClean="0"/>
          </a:p>
          <a:p>
            <a:pPr marL="82296" indent="0">
              <a:buNone/>
            </a:pPr>
            <a:endParaRPr lang="en-GB" dirty="0"/>
          </a:p>
        </p:txBody>
      </p:sp>
      <p:pic>
        <p:nvPicPr>
          <p:cNvPr id="4" name="图片 3" descr="confidentiality.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6136" y="3867894"/>
            <a:ext cx="1833964" cy="1118271"/>
          </a:xfrm>
          <a:prstGeom prst="rect">
            <a:avLst/>
          </a:prstGeom>
        </p:spPr>
      </p:pic>
    </p:spTree>
    <p:extLst>
      <p:ext uri="{BB962C8B-B14F-4D97-AF65-F5344CB8AC3E}">
        <p14:creationId xmlns:p14="http://schemas.microsoft.com/office/powerpoint/2010/main" val="11977289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元素">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夏至">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858</Words>
  <Application>Microsoft Office PowerPoint</Application>
  <PresentationFormat>On-screen Show (16:9)</PresentationFormat>
  <Paragraphs>91</Paragraphs>
  <Slides>16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夏至</vt:lpstr>
      <vt:lpstr>文档</vt:lpstr>
      <vt:lpstr>CONFIDENTIALITY AND  GP DISCLOSURE IN  GUM CLINICS</vt:lpstr>
      <vt:lpstr>Background</vt:lpstr>
      <vt:lpstr>Background</vt:lpstr>
      <vt:lpstr>Aims </vt:lpstr>
      <vt:lpstr>Methodology</vt:lpstr>
      <vt:lpstr>Results</vt:lpstr>
      <vt:lpstr> Demographics of interviewed participants  </vt:lpstr>
      <vt:lpstr>1. Perceived potential negative implications of recording STI results on GP medical records.</vt:lpstr>
      <vt:lpstr> 2. Anticipated negative feelings of discomfort/embarrassment/shame/being judged</vt:lpstr>
      <vt:lpstr>3. Irrelevant to GP care</vt:lpstr>
      <vt:lpstr>4.Breach of confidentiality by administrative staff. </vt:lpstr>
      <vt:lpstr>Limited understanding of the confidentiality policy in GUM clinics </vt:lpstr>
      <vt:lpstr>Discussions </vt:lpstr>
      <vt:lpstr>Limitations</vt:lpstr>
      <vt:lpstr>References </vt:lpstr>
      <vt:lpstr>Acknowledgements </vt:lpstr>
    </vt:vector>
  </TitlesOfParts>
  <Company>Kingston Smith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Candi Bond Gunning</dc:creator>
  <cp:lastModifiedBy>Startech</cp:lastModifiedBy>
  <cp:revision>35</cp:revision>
  <dcterms:created xsi:type="dcterms:W3CDTF">2015-05-13T13:06:46Z</dcterms:created>
  <dcterms:modified xsi:type="dcterms:W3CDTF">2016-07-11T14:10:28Z</dcterms:modified>
</cp:coreProperties>
</file>