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</p:sldIdLst>
  <p:sldSz cx="9144000" cy="5143500" type="screen16x9"/>
  <p:notesSz cx="6858000" cy="9144000"/>
  <p:defaultTextStyle>
    <a:defPPr>
      <a:defRPr lang="en-US"/>
    </a:defPPr>
    <a:lvl1pPr marL="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09" autoAdjust="0"/>
    <p:restoredTop sz="94660"/>
  </p:normalViewPr>
  <p:slideViewPr>
    <p:cSldViewPr>
      <p:cViewPr varScale="1">
        <p:scale>
          <a:sx n="87" d="100"/>
          <a:sy n="87" d="100"/>
        </p:scale>
        <p:origin x="-57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6EEA9-DA19-4F7C-B49F-45D81B4DFD1F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02A92-75FD-43A9-8A82-CC9332E9A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6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3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3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3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6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8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40B3-B730-514A-AB31-4256ED1E462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9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1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4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0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0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0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0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3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8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55926"/>
            <a:ext cx="731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260" y="4536033"/>
            <a:ext cx="4367724" cy="6280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1F497D"/>
                </a:solidFill>
              </a:rPr>
              <a:t>BASHH Conference – Oxford 2016</a:t>
            </a:r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-20538"/>
            <a:ext cx="9144000" cy="294109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" name="Subtitle 5"/>
          <p:cNvSpPr txBox="1">
            <a:spLocks/>
          </p:cNvSpPr>
          <p:nvPr/>
        </p:nvSpPr>
        <p:spPr>
          <a:xfrm>
            <a:off x="4913494" y="2239017"/>
            <a:ext cx="2790854" cy="702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GB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218329"/>
            <a:ext cx="1993600" cy="94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696" y="3100201"/>
            <a:ext cx="2378449" cy="1405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52" y="159106"/>
            <a:ext cx="1996074" cy="972653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62076" y="847725"/>
            <a:ext cx="6429374" cy="1981200"/>
          </a:xfrm>
        </p:spPr>
        <p:txBody>
          <a:bodyPr>
            <a:normAutofit fontScale="70000" lnSpcReduction="20000"/>
          </a:bodyPr>
          <a:lstStyle/>
          <a:p>
            <a:endParaRPr lang="en-GB" dirty="0" smtClean="0">
              <a:solidFill>
                <a:schemeClr val="bg1"/>
              </a:solidFill>
              <a:latin typeface="Montreal-Bold" pitchFamily="2" charset="0"/>
            </a:endParaRPr>
          </a:p>
          <a:p>
            <a:r>
              <a:rPr lang="en-GB" sz="4650" dirty="0">
                <a:solidFill>
                  <a:schemeClr val="bg1"/>
                </a:solidFill>
                <a:latin typeface="Montreal-Bold" pitchFamily="2" charset="0"/>
              </a:rPr>
              <a:t>User Perspectives on an Online Sexual Health Service</a:t>
            </a:r>
          </a:p>
          <a:p>
            <a:endParaRPr lang="en-GB" sz="3600" dirty="0">
              <a:solidFill>
                <a:schemeClr val="bg1"/>
              </a:solidFill>
              <a:latin typeface="Montreal-Bold" pitchFamily="2" charset="0"/>
            </a:endParaRPr>
          </a:p>
          <a:p>
            <a:r>
              <a:rPr lang="en-GB" sz="2325" i="1" dirty="0">
                <a:solidFill>
                  <a:schemeClr val="bg1"/>
                </a:solidFill>
                <a:latin typeface="Montreal-Bold" pitchFamily="2" charset="0"/>
              </a:rPr>
              <a:t>Harriet Pittaway </a:t>
            </a:r>
            <a:endParaRPr lang="en-US" sz="2325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5" b="2358"/>
          <a:stretch/>
        </p:blipFill>
        <p:spPr>
          <a:xfrm>
            <a:off x="1142999" y="843558"/>
            <a:ext cx="6858000" cy="36753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67" y="-6525"/>
            <a:ext cx="1629065" cy="7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91"/>
            <a:ext cx="6172200" cy="857250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  <a:latin typeface="Montreal-Bold" pitchFamily="2" charset="0"/>
              </a:rPr>
              <a:t>GetTested</a:t>
            </a:r>
            <a:r>
              <a:rPr lang="en-GB" dirty="0" smtClean="0">
                <a:solidFill>
                  <a:schemeClr val="bg1"/>
                </a:solidFill>
                <a:latin typeface="Montreal-Bold" pitchFamily="2" charset="0"/>
              </a:rPr>
              <a:t> Trial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4471599" y="1288388"/>
            <a:ext cx="3592" cy="7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9" idx="0"/>
          </p:cNvCxnSpPr>
          <p:nvPr/>
        </p:nvCxnSpPr>
        <p:spPr>
          <a:xfrm flipH="1">
            <a:off x="4470859" y="1728220"/>
            <a:ext cx="4332" cy="164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8628" y="942139"/>
            <a:ext cx="1913125" cy="3462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 defTabSz="914400"/>
            <a:r>
              <a:rPr lang="en-GB" sz="825" dirty="0">
                <a:solidFill>
                  <a:prstClr val="black"/>
                </a:solidFill>
              </a:rPr>
              <a:t>Enrolment</a:t>
            </a:r>
          </a:p>
          <a:p>
            <a:pPr algn="ctr" defTabSz="914400"/>
            <a:r>
              <a:rPr lang="en-GB" sz="825" dirty="0">
                <a:solidFill>
                  <a:prstClr val="black"/>
                </a:solidFill>
              </a:rPr>
              <a:t> (via www.gettested.org.uk)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8628" y="1381971"/>
            <a:ext cx="1913125" cy="3462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825" dirty="0">
                <a:solidFill>
                  <a:prstClr val="black"/>
                </a:solidFill>
              </a:rPr>
              <a:t>Baseline data</a:t>
            </a:r>
          </a:p>
          <a:p>
            <a:pPr defTabSz="914400"/>
            <a:r>
              <a:rPr lang="en-GB" sz="825" dirty="0">
                <a:solidFill>
                  <a:prstClr val="black"/>
                </a:solidFill>
              </a:rPr>
              <a:t>(via www.gettested.org.uk)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4296" y="1892681"/>
            <a:ext cx="1913125" cy="3462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825" dirty="0">
                <a:solidFill>
                  <a:prstClr val="black"/>
                </a:solidFill>
              </a:rPr>
              <a:t>Randomisation</a:t>
            </a:r>
          </a:p>
          <a:p>
            <a:pPr defTabSz="914400"/>
            <a:r>
              <a:rPr lang="en-GB" sz="825" dirty="0">
                <a:solidFill>
                  <a:prstClr val="black"/>
                </a:solidFill>
              </a:rPr>
              <a:t>(via www.gettested.org.uk)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5162" y="853552"/>
            <a:ext cx="161719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GB" sz="825" dirty="0">
                <a:solidFill>
                  <a:prstClr val="black"/>
                </a:solidFill>
              </a:rPr>
              <a:t>Inclusion Criteria </a:t>
            </a:r>
          </a:p>
          <a:p>
            <a:pPr marL="72331" indent="-72331" defTabSz="9144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</a:rPr>
              <a:t>Aged 16-30 years</a:t>
            </a:r>
          </a:p>
          <a:p>
            <a:pPr marL="72331" indent="-72331" defTabSz="9144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</a:rPr>
              <a:t>Resident in Lambeth or Southwark</a:t>
            </a:r>
          </a:p>
          <a:p>
            <a:pPr marL="72331" indent="-72331" defTabSz="9144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</a:rPr>
              <a:t>At least one sexual partner in last 12 months</a:t>
            </a:r>
          </a:p>
          <a:p>
            <a:pPr marL="72331" indent="-72331" defTabSz="9144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</a:rPr>
              <a:t>Willing to take an STI test</a:t>
            </a:r>
          </a:p>
          <a:p>
            <a:pPr marL="72331" indent="-72331" defTabSz="9144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</a:rPr>
              <a:t>Access to the internet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6421" y="2349781"/>
            <a:ext cx="1760566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825" b="1" dirty="0">
                <a:solidFill>
                  <a:prstClr val="black"/>
                </a:solidFill>
              </a:rPr>
              <a:t>Intervention</a:t>
            </a:r>
          </a:p>
          <a:p>
            <a:pPr defTabSz="914400"/>
            <a:endParaRPr lang="en-GB" sz="825" dirty="0">
              <a:solidFill>
                <a:prstClr val="black"/>
              </a:solidFill>
            </a:endParaRPr>
          </a:p>
          <a:p>
            <a:pPr algn="l" defTabSz="914400"/>
            <a:r>
              <a:rPr lang="en-GB" sz="825" dirty="0">
                <a:solidFill>
                  <a:prstClr val="black"/>
                </a:solidFill>
              </a:rPr>
              <a:t>Receive SMS with invitation to get an STI test via </a:t>
            </a:r>
            <a:r>
              <a:rPr lang="en-GB" sz="825" b="1" dirty="0">
                <a:solidFill>
                  <a:prstClr val="black"/>
                </a:solidFill>
              </a:rPr>
              <a:t>SH:24 online service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0264" y="2349781"/>
            <a:ext cx="1847849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825" b="1" dirty="0">
                <a:solidFill>
                  <a:prstClr val="black"/>
                </a:solidFill>
              </a:rPr>
              <a:t>Control</a:t>
            </a:r>
          </a:p>
          <a:p>
            <a:pPr defTabSz="914400"/>
            <a:endParaRPr lang="en-GB" sz="825" b="1" dirty="0">
              <a:solidFill>
                <a:prstClr val="black"/>
              </a:solidFill>
            </a:endParaRPr>
          </a:p>
          <a:p>
            <a:pPr algn="l" defTabSz="914400"/>
            <a:r>
              <a:rPr lang="en-GB" sz="825" dirty="0">
                <a:solidFill>
                  <a:prstClr val="black"/>
                </a:solidFill>
              </a:rPr>
              <a:t>Receive SMS with invitation to get an STI test in a </a:t>
            </a:r>
            <a:r>
              <a:rPr lang="en-GB" sz="825" b="1" dirty="0">
                <a:solidFill>
                  <a:prstClr val="black"/>
                </a:solidFill>
              </a:rPr>
              <a:t>local sexual health clinic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5254" y="3043468"/>
            <a:ext cx="1816499" cy="854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/>
            </a:lvl1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825" dirty="0">
                <a:solidFill>
                  <a:prstClr val="black"/>
                </a:solidFill>
              </a:rPr>
              <a:t>Follow up questionnaire sent to all participants at 6 weeks 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en-GB" sz="825" dirty="0">
              <a:solidFill>
                <a:prstClr val="black"/>
              </a:solidFill>
            </a:endParaRP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825" dirty="0">
                <a:solidFill>
                  <a:prstClr val="black"/>
                </a:solidFill>
              </a:rPr>
              <a:t>Service use, STI tests and STI treatment objectively verified with relevant service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72351" y="1098034"/>
            <a:ext cx="646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2" idx="0"/>
          </p:cNvCxnSpPr>
          <p:nvPr/>
        </p:nvCxnSpPr>
        <p:spPr>
          <a:xfrm>
            <a:off x="5427420" y="2054264"/>
            <a:ext cx="1206769" cy="2955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31753" y="2926862"/>
            <a:ext cx="278512" cy="11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14261" y="2349781"/>
            <a:ext cx="1209674" cy="2192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825" b="1" dirty="0">
                <a:solidFill>
                  <a:prstClr val="black"/>
                </a:solidFill>
              </a:rPr>
              <a:t>Allocation</a:t>
            </a:r>
            <a:r>
              <a:rPr lang="en-GB" sz="825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4261" y="2781284"/>
            <a:ext cx="1220950" cy="2192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400"/>
            <a:r>
              <a:rPr lang="en-GB" sz="825" dirty="0">
                <a:solidFill>
                  <a:prstClr val="black"/>
                </a:solidFill>
              </a:rPr>
              <a:t>Follow Up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76773" y="935864"/>
            <a:ext cx="1469925" cy="7271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GB" sz="825" dirty="0">
                <a:solidFill>
                  <a:prstClr val="black"/>
                </a:solidFill>
              </a:rPr>
              <a:t>Exclusion Criteria</a:t>
            </a:r>
          </a:p>
          <a:p>
            <a:pPr marL="72331" indent="-72331" defTabSz="9144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</a:rPr>
              <a:t>Can not read English</a:t>
            </a:r>
          </a:p>
          <a:p>
            <a:pPr marL="72331" indent="-72331" defTabSz="9144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</a:rPr>
              <a:t>Unable to give informed consent (e.g. people with severe learning difficulties)</a:t>
            </a:r>
          </a:p>
        </p:txBody>
      </p:sp>
      <p:cxnSp>
        <p:nvCxnSpPr>
          <p:cNvPr id="23" name="Straight Arrow Connector 22"/>
          <p:cNvCxnSpPr>
            <a:endCxn id="7" idx="3"/>
          </p:cNvCxnSpPr>
          <p:nvPr/>
        </p:nvCxnSpPr>
        <p:spPr>
          <a:xfrm flipH="1">
            <a:off x="5431753" y="1103723"/>
            <a:ext cx="945022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2361" y="3914042"/>
            <a:ext cx="1220950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400"/>
            <a:r>
              <a:rPr lang="en-GB" sz="1200" dirty="0">
                <a:solidFill>
                  <a:prstClr val="black"/>
                </a:solidFill>
              </a:rPr>
              <a:t>Analysis </a:t>
            </a:r>
          </a:p>
        </p:txBody>
      </p:sp>
      <p:cxnSp>
        <p:nvCxnSpPr>
          <p:cNvPr id="28" name="Elbow Connector 27"/>
          <p:cNvCxnSpPr>
            <a:stCxn id="9" idx="1"/>
            <a:endCxn id="11" idx="0"/>
          </p:cNvCxnSpPr>
          <p:nvPr/>
        </p:nvCxnSpPr>
        <p:spPr>
          <a:xfrm rot="10800000" flipV="1">
            <a:off x="2456704" y="2065805"/>
            <a:ext cx="1057592" cy="283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36987" y="2926862"/>
            <a:ext cx="278267" cy="11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5623" y="3259963"/>
            <a:ext cx="3220029" cy="92333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1350" b="1" dirty="0">
                <a:solidFill>
                  <a:prstClr val="black"/>
                </a:solidFill>
              </a:rPr>
              <a:t>Free text responses ‘In your opinion, how could we improve the experience of getting a test from a sexual health service?’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0020" y="3363838"/>
            <a:ext cx="3160398" cy="715581"/>
          </a:xfrm>
          <a:prstGeom prst="rect">
            <a:avLst/>
          </a:prstGeom>
          <a:noFill/>
          <a:ln w="38100" cmpd="sng">
            <a:solidFill>
              <a:srgbClr val="C0504D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1350" b="1" dirty="0">
                <a:solidFill>
                  <a:prstClr val="black"/>
                </a:solidFill>
              </a:rPr>
              <a:t>Qualitative thematic analysis of 1337 participant experiences of either sexual health service.</a:t>
            </a:r>
          </a:p>
        </p:txBody>
      </p:sp>
    </p:spTree>
    <p:extLst>
      <p:ext uri="{BB962C8B-B14F-4D97-AF65-F5344CB8AC3E}">
        <p14:creationId xmlns:p14="http://schemas.microsoft.com/office/powerpoint/2010/main" val="11813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6" grpId="0" animBg="1"/>
      <p:bldP spid="59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5900" y="1691"/>
            <a:ext cx="6172200" cy="85725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Montreal-Bold" pitchFamily="2" charset="0"/>
              </a:rPr>
              <a:t>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9" y="4014158"/>
            <a:ext cx="5648325" cy="415498"/>
          </a:xfrm>
          <a:prstGeom prst="rect">
            <a:avLst/>
          </a:prstGeom>
          <a:solidFill>
            <a:srgbClr val="4BACC6"/>
          </a:solidFill>
          <a:ln w="38100" cmpd="sng">
            <a:solidFill>
              <a:srgbClr val="43B3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2100" b="1" dirty="0">
                <a:solidFill>
                  <a:srgbClr val="FFFFFF"/>
                </a:solidFill>
              </a:rPr>
              <a:t>Stigma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4038" y="1002786"/>
            <a:ext cx="5648325" cy="415498"/>
          </a:xfrm>
          <a:prstGeom prst="rect">
            <a:avLst/>
          </a:prstGeom>
          <a:solidFill>
            <a:srgbClr val="4BACC6"/>
          </a:solidFill>
          <a:ln w="28575" cmpd="sng">
            <a:solidFill>
              <a:srgbClr val="43B3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2100" b="1" dirty="0">
                <a:solidFill>
                  <a:srgbClr val="FFFFFF"/>
                </a:solidFill>
              </a:rPr>
              <a:t>Interaction with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395201"/>
            <a:ext cx="1876425" cy="300082"/>
          </a:xfrm>
          <a:prstGeom prst="rect">
            <a:avLst/>
          </a:prstGeom>
          <a:noFill/>
          <a:ln w="38100" cmpd="sng">
            <a:solidFill>
              <a:srgbClr val="43B3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1350" b="1" dirty="0">
                <a:solidFill>
                  <a:prstClr val="black"/>
                </a:solidFill>
              </a:rPr>
              <a:t>Method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5225" y="1395201"/>
            <a:ext cx="1885950" cy="300082"/>
          </a:xfrm>
          <a:prstGeom prst="rect">
            <a:avLst/>
          </a:prstGeom>
          <a:noFill/>
          <a:ln w="38100" cmpd="sng">
            <a:solidFill>
              <a:srgbClr val="43B3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1350" b="1" dirty="0">
                <a:solidFill>
                  <a:prstClr val="black"/>
                </a:solidFill>
              </a:rPr>
              <a:t>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1175" y="1395201"/>
            <a:ext cx="1885950" cy="300082"/>
          </a:xfrm>
          <a:prstGeom prst="rect">
            <a:avLst/>
          </a:prstGeom>
          <a:noFill/>
          <a:ln w="38100" cmpd="sng">
            <a:solidFill>
              <a:srgbClr val="43B3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1350" b="1" dirty="0">
                <a:solidFill>
                  <a:prstClr val="black"/>
                </a:solidFill>
              </a:rPr>
              <a:t>Professionalism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1681725"/>
            <a:ext cx="2828925" cy="300082"/>
          </a:xfrm>
          <a:prstGeom prst="rect">
            <a:avLst/>
          </a:prstGeom>
          <a:noFill/>
          <a:ln w="38100" cmpd="sng">
            <a:solidFill>
              <a:srgbClr val="43B3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1350" b="1" dirty="0">
                <a:solidFill>
                  <a:prstClr val="black"/>
                </a:solidFill>
              </a:rPr>
              <a:t>Sufficiency &amp; Proficiency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1683624"/>
            <a:ext cx="2828925" cy="300082"/>
          </a:xfrm>
          <a:prstGeom prst="rect">
            <a:avLst/>
          </a:prstGeom>
          <a:noFill/>
          <a:ln w="38100" cmpd="sng">
            <a:solidFill>
              <a:srgbClr val="43B3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914400"/>
            <a:r>
              <a:rPr lang="en-GB" sz="1350" b="1" dirty="0">
                <a:solidFill>
                  <a:prstClr val="black"/>
                </a:solidFill>
              </a:rPr>
              <a:t>Privacy &amp; Confidentiality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24037" y="2508472"/>
            <a:ext cx="5648325" cy="1004562"/>
            <a:chOff x="908050" y="3184376"/>
            <a:chExt cx="7531100" cy="1339416"/>
          </a:xfrm>
        </p:grpSpPr>
        <p:sp>
          <p:nvSpPr>
            <p:cNvPr id="16" name="TextBox 15"/>
            <p:cNvSpPr txBox="1"/>
            <p:nvPr/>
          </p:nvSpPr>
          <p:spPr>
            <a:xfrm>
              <a:off x="908050" y="3184376"/>
              <a:ext cx="7531100" cy="553997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rgbClr val="43B3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pPr defTabSz="914400"/>
              <a:r>
                <a:rPr lang="en-GB" sz="2100" b="1" dirty="0">
                  <a:solidFill>
                    <a:prstClr val="white"/>
                  </a:solidFill>
                </a:rPr>
                <a:t>Ergonomics of Service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8050" y="3739119"/>
              <a:ext cx="2501900" cy="400109"/>
            </a:xfrm>
            <a:prstGeom prst="rect">
              <a:avLst/>
            </a:prstGeom>
            <a:noFill/>
            <a:ln w="38100" cmpd="sng">
              <a:solidFill>
                <a:srgbClr val="43B3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pPr defTabSz="914400"/>
              <a:r>
                <a:rPr lang="en-GB" sz="1350" b="1" dirty="0">
                  <a:solidFill>
                    <a:prstClr val="black"/>
                  </a:solidFill>
                </a:rPr>
                <a:t>Test ‘hardware’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09950" y="3739119"/>
              <a:ext cx="2514600" cy="400109"/>
            </a:xfrm>
            <a:prstGeom prst="rect">
              <a:avLst/>
            </a:prstGeom>
            <a:noFill/>
            <a:ln w="38100" cmpd="sng">
              <a:solidFill>
                <a:srgbClr val="43B3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pPr defTabSz="914400"/>
              <a:r>
                <a:rPr lang="en-GB" sz="1350" b="1" dirty="0">
                  <a:solidFill>
                    <a:prstClr val="black"/>
                  </a:solidFill>
                </a:rPr>
                <a:t>Accessibility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4550" y="3739119"/>
              <a:ext cx="2514600" cy="400109"/>
            </a:xfrm>
            <a:prstGeom prst="rect">
              <a:avLst/>
            </a:prstGeom>
            <a:noFill/>
            <a:ln w="38100" cmpd="sng">
              <a:solidFill>
                <a:srgbClr val="43B3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pPr defTabSz="914400"/>
              <a:r>
                <a:rPr lang="en-GB" sz="1350" b="1" dirty="0">
                  <a:solidFill>
                    <a:prstClr val="black"/>
                  </a:solidFill>
                </a:rPr>
                <a:t>Autonomy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8050" y="4121151"/>
              <a:ext cx="3771900" cy="400109"/>
            </a:xfrm>
            <a:prstGeom prst="rect">
              <a:avLst/>
            </a:prstGeom>
            <a:noFill/>
            <a:ln w="38100" cmpd="sng">
              <a:solidFill>
                <a:srgbClr val="43B3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pPr defTabSz="914400"/>
              <a:r>
                <a:rPr lang="en-GB" sz="1350" b="1" dirty="0">
                  <a:solidFill>
                    <a:prstClr val="black"/>
                  </a:solidFill>
                </a:rPr>
                <a:t>Efficiency &amp; Ease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7250" y="4123683"/>
              <a:ext cx="3771900" cy="400109"/>
            </a:xfrm>
            <a:prstGeom prst="rect">
              <a:avLst/>
            </a:prstGeom>
            <a:noFill/>
            <a:ln w="38100" cmpd="sng">
              <a:solidFill>
                <a:srgbClr val="43B3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pPr defTabSz="914400"/>
              <a:r>
                <a:rPr lang="en-GB" sz="1350" b="1" dirty="0">
                  <a:solidFill>
                    <a:prstClr val="black"/>
                  </a:solidFill>
                </a:rPr>
                <a:t>Comfort with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9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3630" t="12367" r="44159" b="55195"/>
          <a:stretch/>
        </p:blipFill>
        <p:spPr>
          <a:xfrm>
            <a:off x="3568567" y="-20303"/>
            <a:ext cx="2118707" cy="137285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92849" y="868467"/>
            <a:ext cx="1967317" cy="1929702"/>
            <a:chOff x="4956307" y="1980993"/>
            <a:chExt cx="2623089" cy="2572936"/>
          </a:xfrm>
        </p:grpSpPr>
        <p:sp>
          <p:nvSpPr>
            <p:cNvPr id="7" name="Oval 6"/>
            <p:cNvSpPr/>
            <p:nvPr/>
          </p:nvSpPr>
          <p:spPr>
            <a:xfrm>
              <a:off x="4956307" y="1980993"/>
              <a:ext cx="2623089" cy="2572936"/>
            </a:xfrm>
            <a:prstGeom prst="ellipse">
              <a:avLst/>
            </a:prstGeom>
            <a:noFill/>
            <a:ln w="57150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2109" y="2202511"/>
              <a:ext cx="2124250" cy="21242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652120" y="2643758"/>
            <a:ext cx="1945948" cy="1925843"/>
            <a:chOff x="2958296" y="4104732"/>
            <a:chExt cx="2594597" cy="2567791"/>
          </a:xfrm>
        </p:grpSpPr>
        <p:sp>
          <p:nvSpPr>
            <p:cNvPr id="6" name="Oval 5"/>
            <p:cNvSpPr/>
            <p:nvPr/>
          </p:nvSpPr>
          <p:spPr>
            <a:xfrm>
              <a:off x="2958296" y="4104732"/>
              <a:ext cx="2594597" cy="2567791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13" name="Picture 12" descr="Screen Shot 2016-05-29 at 13.40.5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846" y="4759043"/>
              <a:ext cx="2032215" cy="130095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713159" y="1510057"/>
            <a:ext cx="1936195" cy="1929702"/>
            <a:chOff x="882842" y="1980993"/>
            <a:chExt cx="2581593" cy="2572936"/>
          </a:xfrm>
        </p:grpSpPr>
        <p:sp>
          <p:nvSpPr>
            <p:cNvPr id="5" name="Oval 4"/>
            <p:cNvSpPr/>
            <p:nvPr/>
          </p:nvSpPr>
          <p:spPr>
            <a:xfrm>
              <a:off x="882842" y="1980993"/>
              <a:ext cx="2581593" cy="2572936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0149" y="2236910"/>
              <a:ext cx="2009607" cy="2089851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164016" y="2093379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‘Clearer websites’</a:t>
            </a:r>
          </a:p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‘Further education’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6502" y="3134490"/>
            <a:ext cx="30861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‘Patient details (including orientation) overheard at main desk - awkward!’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0273" y="1381708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dirty="0">
                <a:solidFill>
                  <a:prstClr val="black"/>
                </a:solidFill>
                <a:latin typeface="Montreal-Bold"/>
                <a:cs typeface="Montreal-Bold"/>
              </a:rPr>
              <a:t>‘</a:t>
            </a:r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I was left for 5 hours waiting for PEP due to admin staff error’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346" y="723415"/>
            <a:ext cx="2000250" cy="2067975"/>
            <a:chOff x="316583" y="939800"/>
            <a:chExt cx="2667000" cy="2757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alphaModFix amt="90000"/>
            </a:blip>
            <a:stretch>
              <a:fillRect/>
            </a:stretch>
          </p:blipFill>
          <p:spPr>
            <a:xfrm>
              <a:off x="316583" y="939800"/>
              <a:ext cx="2667000" cy="2667000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401990" y="1124164"/>
              <a:ext cx="2581593" cy="2572936"/>
            </a:xfrm>
            <a:prstGeom prst="ellipse">
              <a:avLst/>
            </a:prstGeom>
            <a:noFill/>
            <a:ln w="5715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-252536" y="1419622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‘felt very safe’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</a:p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‘treated with respect’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3729" y="2621091"/>
            <a:ext cx="1936195" cy="1929702"/>
            <a:chOff x="401990" y="4099587"/>
            <a:chExt cx="2581593" cy="2572936"/>
          </a:xfrm>
        </p:grpSpPr>
        <p:sp>
          <p:nvSpPr>
            <p:cNvPr id="24" name="Oval 23"/>
            <p:cNvSpPr/>
            <p:nvPr/>
          </p:nvSpPr>
          <p:spPr>
            <a:xfrm>
              <a:off x="401990" y="4099587"/>
              <a:ext cx="2581593" cy="2572936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9BBB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alphaModFix amt="72000"/>
            </a:blip>
            <a:stretch>
              <a:fillRect/>
            </a:stretch>
          </p:blipFill>
          <p:spPr>
            <a:xfrm flipH="1">
              <a:off x="673100" y="4330700"/>
              <a:ext cx="2108200" cy="21082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062948" y="3111108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‘Burrell street clinic is open 7 days, which is why I first visited’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</p:spTree>
    <p:extLst>
      <p:ext uri="{BB962C8B-B14F-4D97-AF65-F5344CB8AC3E}">
        <p14:creationId xmlns:p14="http://schemas.microsoft.com/office/powerpoint/2010/main" val="22965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6" grpId="0"/>
      <p:bldP spid="26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44" y="0"/>
            <a:ext cx="2462942" cy="12001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33187" y="1436215"/>
            <a:ext cx="1936195" cy="1929702"/>
            <a:chOff x="882842" y="1980993"/>
            <a:chExt cx="2581593" cy="2572936"/>
          </a:xfrm>
        </p:grpSpPr>
        <p:sp>
          <p:nvSpPr>
            <p:cNvPr id="6" name="Oval 5"/>
            <p:cNvSpPr/>
            <p:nvPr/>
          </p:nvSpPr>
          <p:spPr>
            <a:xfrm>
              <a:off x="882842" y="1980993"/>
              <a:ext cx="2581593" cy="2572936"/>
            </a:xfrm>
            <a:prstGeom prst="ellipse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alphaModFix amt="77000"/>
            </a:blip>
            <a:stretch>
              <a:fillRect/>
            </a:stretch>
          </p:blipFill>
          <p:spPr>
            <a:xfrm>
              <a:off x="1023757" y="2834588"/>
              <a:ext cx="2288545" cy="114068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652120" y="2571750"/>
            <a:ext cx="1936195" cy="1929702"/>
            <a:chOff x="3464435" y="4083700"/>
            <a:chExt cx="2581593" cy="2572936"/>
          </a:xfrm>
        </p:grpSpPr>
        <p:sp>
          <p:nvSpPr>
            <p:cNvPr id="7" name="Oval 6"/>
            <p:cNvSpPr/>
            <p:nvPr/>
          </p:nvSpPr>
          <p:spPr>
            <a:xfrm>
              <a:off x="3464435" y="4083700"/>
              <a:ext cx="2581593" cy="2572936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alphaModFix amt="76000"/>
            </a:blip>
            <a:stretch>
              <a:fillRect/>
            </a:stretch>
          </p:blipFill>
          <p:spPr>
            <a:xfrm>
              <a:off x="4003910" y="4289215"/>
              <a:ext cx="1525470" cy="210409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082944" y="2076411"/>
            <a:ext cx="308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‘perhaps more ‘human touch’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’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6115" y="2900514"/>
            <a:ext cx="30861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‘it was when I got the actual instructions that I realized how difficult it would be’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222431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‘I got a bit nervous about doing all those kind of things myself’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186" y="869100"/>
            <a:ext cx="1936195" cy="1929702"/>
            <a:chOff x="274990" y="1166900"/>
            <a:chExt cx="2581593" cy="25729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alphaModFix amt="77000"/>
            </a:blip>
            <a:stretch>
              <a:fillRect/>
            </a:stretch>
          </p:blipFill>
          <p:spPr>
            <a:xfrm>
              <a:off x="646152" y="1382350"/>
              <a:ext cx="1710585" cy="1794320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274990" y="1166900"/>
              <a:ext cx="2581593" cy="2572936"/>
            </a:xfrm>
            <a:prstGeom prst="ellipse">
              <a:avLst/>
            </a:prstGeom>
            <a:noFill/>
            <a:ln w="5715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27652" y="1209187"/>
            <a:ext cx="26089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‘It really encouraged me to take a test when I may otherwise have not’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33847" y="841660"/>
            <a:ext cx="1936195" cy="1929702"/>
            <a:chOff x="6173028" y="1166900"/>
            <a:chExt cx="2581593" cy="2572936"/>
          </a:xfrm>
        </p:grpSpPr>
        <p:sp>
          <p:nvSpPr>
            <p:cNvPr id="8" name="Oval 7"/>
            <p:cNvSpPr/>
            <p:nvPr/>
          </p:nvSpPr>
          <p:spPr>
            <a:xfrm>
              <a:off x="6173028" y="1166900"/>
              <a:ext cx="2581593" cy="2572936"/>
            </a:xfrm>
            <a:prstGeom prst="ellipse">
              <a:avLst/>
            </a:prstGeom>
            <a:noFill/>
            <a:ln w="57150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alphaModFix amt="77000"/>
            </a:blip>
            <a:stretch>
              <a:fillRect/>
            </a:stretch>
          </p:blipFill>
          <p:spPr>
            <a:xfrm flipH="1" flipV="1">
              <a:off x="6527388" y="1641911"/>
              <a:ext cx="1710585" cy="179432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57658" y="2594522"/>
            <a:ext cx="1936195" cy="1929702"/>
            <a:chOff x="274990" y="4083700"/>
            <a:chExt cx="2581593" cy="2572936"/>
          </a:xfrm>
        </p:grpSpPr>
        <p:sp>
          <p:nvSpPr>
            <p:cNvPr id="20" name="Oval 19"/>
            <p:cNvSpPr/>
            <p:nvPr/>
          </p:nvSpPr>
          <p:spPr>
            <a:xfrm>
              <a:off x="274990" y="4083700"/>
              <a:ext cx="2581593" cy="2572936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alphaModFix amt="76000"/>
            </a:blip>
            <a:stretch>
              <a:fillRect/>
            </a:stretch>
          </p:blipFill>
          <p:spPr>
            <a:xfrm>
              <a:off x="396342" y="4289215"/>
              <a:ext cx="2201361" cy="182713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241907" y="2941387"/>
            <a:ext cx="26089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i="1" dirty="0">
                <a:solidFill>
                  <a:prstClr val="black"/>
                </a:solidFill>
                <a:latin typeface="Montreal-Bold"/>
                <a:cs typeface="Montreal-Bold"/>
              </a:rPr>
              <a:t>‘Doing it at home is more comfortable if one were scared to go into a clinic’</a:t>
            </a:r>
            <a:r>
              <a:rPr lang="en-GB" sz="2100" dirty="0">
                <a:solidFill>
                  <a:prstClr val="black"/>
                </a:solidFill>
                <a:latin typeface="Montreal-Bold"/>
                <a:cs typeface="Montreal-Bold"/>
              </a:rPr>
              <a:t> </a:t>
            </a:r>
            <a:endParaRPr lang="en-US" sz="2100" i="1" dirty="0">
              <a:solidFill>
                <a:prstClr val="black"/>
              </a:solidFill>
              <a:latin typeface="Montreal-Bold"/>
              <a:cs typeface="Montreal-Bold"/>
            </a:endParaRPr>
          </a:p>
        </p:txBody>
      </p:sp>
    </p:spTree>
    <p:extLst>
      <p:ext uri="{BB962C8B-B14F-4D97-AF65-F5344CB8AC3E}">
        <p14:creationId xmlns:p14="http://schemas.microsoft.com/office/powerpoint/2010/main" val="14708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0"/>
            <a:ext cx="91440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004"/>
            <a:ext cx="6172200" cy="85725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Montreal-Bold" pitchFamily="2" charset="0"/>
              </a:rPr>
              <a:t>As clinicians…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80887" y="1021333"/>
            <a:ext cx="3566219" cy="3498020"/>
            <a:chOff x="2183849" y="1361777"/>
            <a:chExt cx="4754958" cy="4664026"/>
          </a:xfrm>
        </p:grpSpPr>
        <p:sp>
          <p:nvSpPr>
            <p:cNvPr id="28" name="Oval 27"/>
            <p:cNvSpPr/>
            <p:nvPr/>
          </p:nvSpPr>
          <p:spPr>
            <a:xfrm>
              <a:off x="2183849" y="1361777"/>
              <a:ext cx="4754958" cy="4664026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43B3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  <a:latin typeface="Montreal-Bold"/>
                <a:cs typeface="Montreal-Bold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3232600" y="1612900"/>
              <a:ext cx="2954513" cy="415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5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9"/>
          <a:stretch/>
        </p:blipFill>
        <p:spPr>
          <a:xfrm>
            <a:off x="0" y="0"/>
            <a:ext cx="91440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479"/>
            <a:ext cx="6172200" cy="85725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Montreal-Bold" pitchFamily="2" charset="0"/>
              </a:rPr>
              <a:t>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3630" t="12367" r="45031" b="55195"/>
          <a:stretch/>
        </p:blipFill>
        <p:spPr>
          <a:xfrm>
            <a:off x="1322836" y="1752600"/>
            <a:ext cx="2688068" cy="1639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55" y="1752601"/>
            <a:ext cx="2954435" cy="1557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8400" y="1870200"/>
            <a:ext cx="65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200" b="1" dirty="0">
                <a:solidFill>
                  <a:prstClr val="black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748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354</Words>
  <Application>Microsoft Office PowerPoint</Application>
  <PresentationFormat>On-screen Show (16:9)</PresentationFormat>
  <Paragraphs>72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3_Office Theme</vt:lpstr>
      <vt:lpstr>PowerPoint Presentation</vt:lpstr>
      <vt:lpstr>PowerPoint Presentation</vt:lpstr>
      <vt:lpstr>GetTested Trial</vt:lpstr>
      <vt:lpstr>Analysis</vt:lpstr>
      <vt:lpstr>PowerPoint Presentation</vt:lpstr>
      <vt:lpstr>PowerPoint Presentation</vt:lpstr>
      <vt:lpstr>As clinicians…</vt:lpstr>
      <vt:lpstr>Conclusions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35</cp:revision>
  <dcterms:created xsi:type="dcterms:W3CDTF">2015-05-13T13:06:46Z</dcterms:created>
  <dcterms:modified xsi:type="dcterms:W3CDTF">2016-07-11T14:09:45Z</dcterms:modified>
</cp:coreProperties>
</file>