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331" r:id="rId2"/>
    <p:sldId id="332" r:id="rId3"/>
    <p:sldId id="333" r:id="rId4"/>
    <p:sldId id="334" r:id="rId5"/>
    <p:sldId id="335" r:id="rId6"/>
    <p:sldId id="336" r:id="rId7"/>
    <p:sldId id="337" r:id="rId8"/>
    <p:sldId id="338" r:id="rId9"/>
    <p:sldId id="339" r:id="rId10"/>
    <p:sldId id="340" r:id="rId11"/>
    <p:sldId id="341" r:id="rId12"/>
    <p:sldId id="342" r:id="rId13"/>
    <p:sldId id="343" r:id="rId14"/>
  </p:sldIdLst>
  <p:sldSz cx="9144000" cy="5143500" type="screen16x9"/>
  <p:notesSz cx="6858000" cy="9144000"/>
  <p:defaultTextStyle>
    <a:defPPr>
      <a:defRPr lang="en-US"/>
    </a:defPPr>
    <a:lvl1pPr marL="0" algn="l" defTabSz="914243" rtl="0" eaLnBrk="1" latinLnBrk="0" hangingPunct="1">
      <a:defRPr sz="1800" kern="1200">
        <a:solidFill>
          <a:schemeClr val="tx1"/>
        </a:solidFill>
        <a:latin typeface="+mn-lt"/>
        <a:ea typeface="+mn-ea"/>
        <a:cs typeface="+mn-cs"/>
      </a:defRPr>
    </a:lvl1pPr>
    <a:lvl2pPr marL="457118" algn="l" defTabSz="914243" rtl="0" eaLnBrk="1" latinLnBrk="0" hangingPunct="1">
      <a:defRPr sz="1800" kern="1200">
        <a:solidFill>
          <a:schemeClr val="tx1"/>
        </a:solidFill>
        <a:latin typeface="+mn-lt"/>
        <a:ea typeface="+mn-ea"/>
        <a:cs typeface="+mn-cs"/>
      </a:defRPr>
    </a:lvl2pPr>
    <a:lvl3pPr marL="914243" algn="l" defTabSz="914243" rtl="0" eaLnBrk="1" latinLnBrk="0" hangingPunct="1">
      <a:defRPr sz="1800" kern="1200">
        <a:solidFill>
          <a:schemeClr val="tx1"/>
        </a:solidFill>
        <a:latin typeface="+mn-lt"/>
        <a:ea typeface="+mn-ea"/>
        <a:cs typeface="+mn-cs"/>
      </a:defRPr>
    </a:lvl3pPr>
    <a:lvl4pPr marL="1371362" algn="l" defTabSz="914243" rtl="0" eaLnBrk="1" latinLnBrk="0" hangingPunct="1">
      <a:defRPr sz="1800" kern="1200">
        <a:solidFill>
          <a:schemeClr val="tx1"/>
        </a:solidFill>
        <a:latin typeface="+mn-lt"/>
        <a:ea typeface="+mn-ea"/>
        <a:cs typeface="+mn-cs"/>
      </a:defRPr>
    </a:lvl4pPr>
    <a:lvl5pPr marL="1828484" algn="l" defTabSz="914243" rtl="0" eaLnBrk="1" latinLnBrk="0" hangingPunct="1">
      <a:defRPr sz="1800" kern="1200">
        <a:solidFill>
          <a:schemeClr val="tx1"/>
        </a:solidFill>
        <a:latin typeface="+mn-lt"/>
        <a:ea typeface="+mn-ea"/>
        <a:cs typeface="+mn-cs"/>
      </a:defRPr>
    </a:lvl5pPr>
    <a:lvl6pPr marL="2285601" algn="l" defTabSz="914243" rtl="0" eaLnBrk="1" latinLnBrk="0" hangingPunct="1">
      <a:defRPr sz="1800" kern="1200">
        <a:solidFill>
          <a:schemeClr val="tx1"/>
        </a:solidFill>
        <a:latin typeface="+mn-lt"/>
        <a:ea typeface="+mn-ea"/>
        <a:cs typeface="+mn-cs"/>
      </a:defRPr>
    </a:lvl6pPr>
    <a:lvl7pPr marL="2742719" algn="l" defTabSz="914243" rtl="0" eaLnBrk="1" latinLnBrk="0" hangingPunct="1">
      <a:defRPr sz="1800" kern="1200">
        <a:solidFill>
          <a:schemeClr val="tx1"/>
        </a:solidFill>
        <a:latin typeface="+mn-lt"/>
        <a:ea typeface="+mn-ea"/>
        <a:cs typeface="+mn-cs"/>
      </a:defRPr>
    </a:lvl7pPr>
    <a:lvl8pPr marL="3199840" algn="l" defTabSz="914243" rtl="0" eaLnBrk="1" latinLnBrk="0" hangingPunct="1">
      <a:defRPr sz="1800" kern="1200">
        <a:solidFill>
          <a:schemeClr val="tx1"/>
        </a:solidFill>
        <a:latin typeface="+mn-lt"/>
        <a:ea typeface="+mn-ea"/>
        <a:cs typeface="+mn-cs"/>
      </a:defRPr>
    </a:lvl8pPr>
    <a:lvl9pPr marL="3656960" algn="l" defTabSz="91424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809" autoAdjust="0"/>
    <p:restoredTop sz="94660"/>
  </p:normalViewPr>
  <p:slideViewPr>
    <p:cSldViewPr>
      <p:cViewPr varScale="1">
        <p:scale>
          <a:sx n="87" d="100"/>
          <a:sy n="87" d="100"/>
        </p:scale>
        <p:origin x="-576"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genevievehirst:Documents:Audits%20+%20Research%20:NSU%20Audit-%20Genevieve%20Hirs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genevievehirst:Documents:Audits%20+%20Research%20:NSU%20Audit-%20Genevieve%20Hirs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genevievehirst:Documents:Audits%20+%20Research%20:NSU%20Audit-%20Genevieve%20Hir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cat>
            <c:strRef>
              <c:f>Sheet2!$A$42:$A$46</c:f>
              <c:strCache>
                <c:ptCount val="5"/>
                <c:pt idx="0">
                  <c:v>Dysuria</c:v>
                </c:pt>
                <c:pt idx="1">
                  <c:v>Discharge</c:v>
                </c:pt>
                <c:pt idx="2">
                  <c:v>Urethral Irritation</c:v>
                </c:pt>
                <c:pt idx="3">
                  <c:v>Asymptomatic</c:v>
                </c:pt>
                <c:pt idx="4">
                  <c:v>Other</c:v>
                </c:pt>
              </c:strCache>
            </c:strRef>
          </c:cat>
          <c:val>
            <c:numRef>
              <c:f>Sheet2!$B$42:$B$46</c:f>
              <c:numCache>
                <c:formatCode>General</c:formatCode>
                <c:ptCount val="5"/>
                <c:pt idx="0">
                  <c:v>133</c:v>
                </c:pt>
                <c:pt idx="1">
                  <c:v>95</c:v>
                </c:pt>
                <c:pt idx="2">
                  <c:v>55</c:v>
                </c:pt>
                <c:pt idx="3">
                  <c:v>35</c:v>
                </c:pt>
                <c:pt idx="4">
                  <c:v>9</c:v>
                </c:pt>
              </c:numCache>
            </c:numRef>
          </c:val>
        </c:ser>
        <c:dLbls>
          <c:showLegendKey val="0"/>
          <c:showVal val="0"/>
          <c:showCatName val="0"/>
          <c:showSerName val="0"/>
          <c:showPercent val="0"/>
          <c:showBubbleSize val="0"/>
        </c:dLbls>
        <c:gapWidth val="150"/>
        <c:axId val="80630912"/>
        <c:axId val="80632448"/>
      </c:barChart>
      <c:catAx>
        <c:axId val="80630912"/>
        <c:scaling>
          <c:orientation val="minMax"/>
        </c:scaling>
        <c:delete val="0"/>
        <c:axPos val="b"/>
        <c:majorTickMark val="out"/>
        <c:minorTickMark val="none"/>
        <c:tickLblPos val="nextTo"/>
        <c:crossAx val="80632448"/>
        <c:crosses val="autoZero"/>
        <c:auto val="1"/>
        <c:lblAlgn val="ctr"/>
        <c:lblOffset val="100"/>
        <c:noMultiLvlLbl val="0"/>
      </c:catAx>
      <c:valAx>
        <c:axId val="80632448"/>
        <c:scaling>
          <c:orientation val="minMax"/>
        </c:scaling>
        <c:delete val="0"/>
        <c:axPos val="l"/>
        <c:numFmt formatCode="General" sourceLinked="1"/>
        <c:majorTickMark val="out"/>
        <c:minorTickMark val="none"/>
        <c:tickLblPos val="nextTo"/>
        <c:crossAx val="8063091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cat>
            <c:strRef>
              <c:f>Sheet2!$A$34:$A$39</c:f>
              <c:strCache>
                <c:ptCount val="6"/>
                <c:pt idx="0">
                  <c:v>N</c:v>
                </c:pt>
                <c:pt idx="1">
                  <c:v>Borderline</c:v>
                </c:pt>
                <c:pt idx="2">
                  <c:v>1</c:v>
                </c:pt>
                <c:pt idx="3">
                  <c:v>2</c:v>
                </c:pt>
                <c:pt idx="4">
                  <c:v>3</c:v>
                </c:pt>
                <c:pt idx="5">
                  <c:v>Not documented </c:v>
                </c:pt>
              </c:strCache>
            </c:strRef>
          </c:cat>
          <c:val>
            <c:numRef>
              <c:f>Sheet2!$B$34:$B$39</c:f>
              <c:numCache>
                <c:formatCode>General</c:formatCode>
                <c:ptCount val="6"/>
                <c:pt idx="0">
                  <c:v>13</c:v>
                </c:pt>
                <c:pt idx="1">
                  <c:v>19</c:v>
                </c:pt>
                <c:pt idx="2">
                  <c:v>44</c:v>
                </c:pt>
                <c:pt idx="3">
                  <c:v>47</c:v>
                </c:pt>
                <c:pt idx="4">
                  <c:v>90</c:v>
                </c:pt>
                <c:pt idx="5">
                  <c:v>41</c:v>
                </c:pt>
              </c:numCache>
            </c:numRef>
          </c:val>
        </c:ser>
        <c:dLbls>
          <c:showLegendKey val="0"/>
          <c:showVal val="0"/>
          <c:showCatName val="0"/>
          <c:showSerName val="0"/>
          <c:showPercent val="0"/>
          <c:showBubbleSize val="0"/>
        </c:dLbls>
        <c:gapWidth val="150"/>
        <c:axId val="79454592"/>
        <c:axId val="79456128"/>
      </c:barChart>
      <c:catAx>
        <c:axId val="79454592"/>
        <c:scaling>
          <c:orientation val="minMax"/>
        </c:scaling>
        <c:delete val="0"/>
        <c:axPos val="b"/>
        <c:majorTickMark val="out"/>
        <c:minorTickMark val="none"/>
        <c:tickLblPos val="nextTo"/>
        <c:crossAx val="79456128"/>
        <c:crosses val="autoZero"/>
        <c:auto val="1"/>
        <c:lblAlgn val="ctr"/>
        <c:lblOffset val="100"/>
        <c:noMultiLvlLbl val="0"/>
      </c:catAx>
      <c:valAx>
        <c:axId val="79456128"/>
        <c:scaling>
          <c:orientation val="minMax"/>
        </c:scaling>
        <c:delete val="0"/>
        <c:axPos val="l"/>
        <c:majorGridlines/>
        <c:numFmt formatCode="General" sourceLinked="1"/>
        <c:majorTickMark val="out"/>
        <c:minorTickMark val="none"/>
        <c:tickLblPos val="nextTo"/>
        <c:crossAx val="7945459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cat>
            <c:strRef>
              <c:f>Sheet2!$G$24:$G$27</c:f>
              <c:strCache>
                <c:ptCount val="4"/>
                <c:pt idx="0">
                  <c:v>CT</c:v>
                </c:pt>
                <c:pt idx="1">
                  <c:v>GC</c:v>
                </c:pt>
                <c:pt idx="2">
                  <c:v>Mycoplasma</c:v>
                </c:pt>
                <c:pt idx="3">
                  <c:v>None of the above</c:v>
                </c:pt>
              </c:strCache>
            </c:strRef>
          </c:cat>
          <c:val>
            <c:numRef>
              <c:f>Sheet2!$H$24:$H$27</c:f>
              <c:numCache>
                <c:formatCode>General</c:formatCode>
                <c:ptCount val="4"/>
                <c:pt idx="0">
                  <c:v>40</c:v>
                </c:pt>
                <c:pt idx="1">
                  <c:v>2</c:v>
                </c:pt>
                <c:pt idx="2">
                  <c:v>2</c:v>
                </c:pt>
                <c:pt idx="3">
                  <c:v>210</c:v>
                </c:pt>
              </c:numCache>
            </c:numRef>
          </c:val>
        </c:ser>
        <c:dLbls>
          <c:showLegendKey val="0"/>
          <c:showVal val="0"/>
          <c:showCatName val="0"/>
          <c:showSerName val="0"/>
          <c:showPercent val="0"/>
          <c:showBubbleSize val="0"/>
        </c:dLbls>
        <c:gapWidth val="150"/>
        <c:axId val="79507456"/>
        <c:axId val="79508992"/>
      </c:barChart>
      <c:catAx>
        <c:axId val="79507456"/>
        <c:scaling>
          <c:orientation val="minMax"/>
        </c:scaling>
        <c:delete val="0"/>
        <c:axPos val="b"/>
        <c:majorTickMark val="out"/>
        <c:minorTickMark val="none"/>
        <c:tickLblPos val="nextTo"/>
        <c:crossAx val="79508992"/>
        <c:crosses val="autoZero"/>
        <c:auto val="1"/>
        <c:lblAlgn val="ctr"/>
        <c:lblOffset val="100"/>
        <c:noMultiLvlLbl val="0"/>
      </c:catAx>
      <c:valAx>
        <c:axId val="79508992"/>
        <c:scaling>
          <c:orientation val="minMax"/>
        </c:scaling>
        <c:delete val="0"/>
        <c:axPos val="l"/>
        <c:numFmt formatCode="General" sourceLinked="1"/>
        <c:majorTickMark val="out"/>
        <c:minorTickMark val="none"/>
        <c:tickLblPos val="nextTo"/>
        <c:crossAx val="79507456"/>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86EEA9-DA19-4F7C-B49F-45D81B4DFD1F}"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602A92-75FD-43A9-8A82-CC9332E9AC92}" type="slidenum">
              <a:rPr lang="en-GB" smtClean="0"/>
              <a:t>‹#›</a:t>
            </a:fld>
            <a:endParaRPr lang="en-GB"/>
          </a:p>
        </p:txBody>
      </p:sp>
    </p:spTree>
    <p:extLst>
      <p:ext uri="{BB962C8B-B14F-4D97-AF65-F5344CB8AC3E}">
        <p14:creationId xmlns:p14="http://schemas.microsoft.com/office/powerpoint/2010/main" val="4129348465"/>
      </p:ext>
    </p:extLst>
  </p:cSld>
  <p:clrMap bg1="lt1" tx1="dk1" bg2="lt2" tx2="dk2" accent1="accent1" accent2="accent2" accent3="accent3" accent4="accent4" accent5="accent5" accent6="accent6" hlink="hlink" folHlink="folHlink"/>
  <p:notesStyle>
    <a:lvl1pPr marL="0" algn="l" defTabSz="914243" rtl="0" eaLnBrk="1" latinLnBrk="0" hangingPunct="1">
      <a:defRPr sz="1200" kern="1200">
        <a:solidFill>
          <a:schemeClr val="tx1"/>
        </a:solidFill>
        <a:latin typeface="+mn-lt"/>
        <a:ea typeface="+mn-ea"/>
        <a:cs typeface="+mn-cs"/>
      </a:defRPr>
    </a:lvl1pPr>
    <a:lvl2pPr marL="457118" algn="l" defTabSz="914243" rtl="0" eaLnBrk="1" latinLnBrk="0" hangingPunct="1">
      <a:defRPr sz="1200" kern="1200">
        <a:solidFill>
          <a:schemeClr val="tx1"/>
        </a:solidFill>
        <a:latin typeface="+mn-lt"/>
        <a:ea typeface="+mn-ea"/>
        <a:cs typeface="+mn-cs"/>
      </a:defRPr>
    </a:lvl2pPr>
    <a:lvl3pPr marL="914243" algn="l" defTabSz="914243" rtl="0" eaLnBrk="1" latinLnBrk="0" hangingPunct="1">
      <a:defRPr sz="1200" kern="1200">
        <a:solidFill>
          <a:schemeClr val="tx1"/>
        </a:solidFill>
        <a:latin typeface="+mn-lt"/>
        <a:ea typeface="+mn-ea"/>
        <a:cs typeface="+mn-cs"/>
      </a:defRPr>
    </a:lvl3pPr>
    <a:lvl4pPr marL="1371362" algn="l" defTabSz="914243" rtl="0" eaLnBrk="1" latinLnBrk="0" hangingPunct="1">
      <a:defRPr sz="1200" kern="1200">
        <a:solidFill>
          <a:schemeClr val="tx1"/>
        </a:solidFill>
        <a:latin typeface="+mn-lt"/>
        <a:ea typeface="+mn-ea"/>
        <a:cs typeface="+mn-cs"/>
      </a:defRPr>
    </a:lvl4pPr>
    <a:lvl5pPr marL="1828484" algn="l" defTabSz="914243" rtl="0" eaLnBrk="1" latinLnBrk="0" hangingPunct="1">
      <a:defRPr sz="1200" kern="1200">
        <a:solidFill>
          <a:schemeClr val="tx1"/>
        </a:solidFill>
        <a:latin typeface="+mn-lt"/>
        <a:ea typeface="+mn-ea"/>
        <a:cs typeface="+mn-cs"/>
      </a:defRPr>
    </a:lvl5pPr>
    <a:lvl6pPr marL="2285601" algn="l" defTabSz="914243" rtl="0" eaLnBrk="1" latinLnBrk="0" hangingPunct="1">
      <a:defRPr sz="1200" kern="1200">
        <a:solidFill>
          <a:schemeClr val="tx1"/>
        </a:solidFill>
        <a:latin typeface="+mn-lt"/>
        <a:ea typeface="+mn-ea"/>
        <a:cs typeface="+mn-cs"/>
      </a:defRPr>
    </a:lvl6pPr>
    <a:lvl7pPr marL="2742719" algn="l" defTabSz="914243" rtl="0" eaLnBrk="1" latinLnBrk="0" hangingPunct="1">
      <a:defRPr sz="1200" kern="1200">
        <a:solidFill>
          <a:schemeClr val="tx1"/>
        </a:solidFill>
        <a:latin typeface="+mn-lt"/>
        <a:ea typeface="+mn-ea"/>
        <a:cs typeface="+mn-cs"/>
      </a:defRPr>
    </a:lvl7pPr>
    <a:lvl8pPr marL="3199840" algn="l" defTabSz="914243" rtl="0" eaLnBrk="1" latinLnBrk="0" hangingPunct="1">
      <a:defRPr sz="1200" kern="1200">
        <a:solidFill>
          <a:schemeClr val="tx1"/>
        </a:solidFill>
        <a:latin typeface="+mn-lt"/>
        <a:ea typeface="+mn-ea"/>
        <a:cs typeface="+mn-cs"/>
      </a:defRPr>
    </a:lvl8pPr>
    <a:lvl9pPr marL="3656960" algn="l" defTabSz="91424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Good afternoon,</a:t>
            </a:r>
            <a:r>
              <a:rPr lang="en-US" baseline="0" dirty="0" smtClean="0"/>
              <a:t> my name is Genevieve Hirst, I have just completed my medical studies at Peninsula College of Medicine and Dentistry.  Whilst in my 4</a:t>
            </a:r>
            <a:r>
              <a:rPr lang="en-US" baseline="30000" dirty="0" smtClean="0"/>
              <a:t>th</a:t>
            </a:r>
            <a:r>
              <a:rPr lang="en-US" baseline="0" dirty="0" smtClean="0"/>
              <a:t> year I undertook a 4 week elective placement at the Claude </a:t>
            </a:r>
            <a:r>
              <a:rPr lang="en-US" baseline="0" dirty="0" err="1" smtClean="0"/>
              <a:t>Nicol</a:t>
            </a:r>
            <a:r>
              <a:rPr lang="en-US" baseline="0" dirty="0" smtClean="0"/>
              <a:t> Centre for Sexual Health. During that time I completed an audit entitled “Non-specific Urethritis: Can we be a bit more specific? Thank you to BASHH for inviting me to present the findings.</a:t>
            </a:r>
            <a:endParaRPr lang="en-US" dirty="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607986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93% of patients were treated with the standard dose of azithromycin 1g</a:t>
            </a:r>
            <a:r>
              <a:rPr lang="en-US" baseline="0" dirty="0" smtClean="0"/>
              <a:t> as per the current guidelines.</a:t>
            </a:r>
            <a:endParaRPr lang="en-US" dirty="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4231707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A further </a:t>
            </a:r>
            <a:r>
              <a:rPr lang="en-GB" sz="1200" kern="1200" dirty="0" smtClean="0">
                <a:solidFill>
                  <a:schemeClr val="tx1"/>
                </a:solidFill>
                <a:effectLst/>
                <a:latin typeface="+mn-lt"/>
                <a:ea typeface="+mn-ea"/>
                <a:cs typeface="+mn-cs"/>
              </a:rPr>
              <a:t>21/254(8%) had persistent dysuria or discharge; 17/21 of those were tested for MG; MG was detected in 5/17. This is 24% of those re-tested and 2% of the entire cohort.</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 mentioned earlier that 9</a:t>
            </a:r>
            <a:r>
              <a:rPr lang="en-GB" sz="1200" kern="1200" baseline="0" dirty="0" smtClean="0">
                <a:solidFill>
                  <a:schemeClr val="tx1"/>
                </a:solidFill>
                <a:effectLst/>
                <a:latin typeface="+mn-lt"/>
                <a:ea typeface="+mn-ea"/>
                <a:cs typeface="+mn-cs"/>
              </a:rPr>
              <a:t> patients were tested for M gen at initial presentation. </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With the 9 that were tested first time round, 2 tested positive, making 7 out of 26 patients who were tested were positive for Mycoplasma – meaning 27% of those patients tested!</a:t>
            </a:r>
            <a:r>
              <a:rPr lang="en-GB" sz="1200" kern="1200" baseline="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US" sz="1200" dirty="0" smtClean="0"/>
              <a:t>Additionally 6 patients returned for a 3</a:t>
            </a:r>
            <a:r>
              <a:rPr lang="en-US" sz="1200" baseline="30000" dirty="0" smtClean="0"/>
              <a:t>rd</a:t>
            </a:r>
            <a:r>
              <a:rPr lang="en-US" sz="1200" dirty="0" smtClean="0"/>
              <a:t> time with persisting symptoms and one unlucky fellow had a total of 5 appointments for NSU related symptoms.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985388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For the majority of NSU cases, no bacterial cause was identified yet these men were all prescribed antibiotics.  MG was detected in a third of persistent NSU cases but may account for more as 1g Azithromycin is enough to partially resolve symptoms but likely cause antimicrobial resistance.  More effort should be made to determine the cause of urethritis in men so that appropriate antibiotics can be given where necessary.</a:t>
            </a:r>
            <a:r>
              <a:rPr lang="en-GB" dirty="0" smtClean="0">
                <a:effectLst/>
              </a:rPr>
              <a:t> </a:t>
            </a:r>
          </a:p>
          <a:p>
            <a:endParaRPr lang="en-GB" dirty="0" smtClean="0">
              <a:effectLst/>
            </a:endParaRPr>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570989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effectLst/>
              </a:rPr>
              <a:t>Following this audit and</a:t>
            </a:r>
            <a:r>
              <a:rPr lang="en-GB" baseline="0" dirty="0" smtClean="0">
                <a:effectLst/>
              </a:rPr>
              <a:t> the concern around widespread use of stat dose azithromycin</a:t>
            </a:r>
            <a:r>
              <a:rPr lang="en-GB" dirty="0" smtClean="0">
                <a:effectLst/>
              </a:rPr>
              <a:t> the clinic in Brighton changed first line treatment of NSU to doxycycline and </a:t>
            </a:r>
            <a:r>
              <a:rPr lang="en-GB" baseline="0" dirty="0" smtClean="0">
                <a:effectLst/>
              </a:rPr>
              <a:t>have begun testing all men with NSU for mycoplasma </a:t>
            </a:r>
            <a:r>
              <a:rPr lang="en-GB" baseline="0" dirty="0" err="1" smtClean="0">
                <a:effectLst/>
              </a:rPr>
              <a:t>genitalium</a:t>
            </a:r>
            <a:r>
              <a:rPr lang="en-GB" baseline="0" dirty="0" smtClean="0">
                <a:effectLst/>
              </a:rPr>
              <a:t>. The results of the last 6 months of testing will be presented tomorrow in Oral number 32.</a:t>
            </a:r>
            <a:endParaRPr lang="en-US" dirty="0" smtClean="0"/>
          </a:p>
          <a:p>
            <a:endParaRPr lang="en-US" dirty="0" smtClean="0"/>
          </a:p>
          <a:p>
            <a:r>
              <a:rPr lang="en-US" i="0" baseline="0" dirty="0" smtClean="0"/>
              <a:t>So in response to the question - Yes we can be more specific</a:t>
            </a:r>
            <a:r>
              <a:rPr lang="is-IS" i="0" baseline="0" dirty="0" smtClean="0"/>
              <a:t>….but only a bit! Mycoplasma may account for as much NSU as chlamydia but that still leaves a number of diagnoses which are pathogen negative or viral and under current guidelines all these men would receive unnecessary antibiotics. Newer diagnostics are needed which included testing for other causes of NSU such as HSV and adenovirus so that relevant decisions can be made about treatment and partner notification.</a:t>
            </a:r>
            <a:endParaRPr lang="en-US" i="0" dirty="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988374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So we’ll begi</a:t>
            </a:r>
            <a:r>
              <a:rPr lang="en-US" baseline="0" dirty="0" smtClean="0"/>
              <a:t>n with a quiz, tonight is the EURO 2016 final but what’s one of the leading causes of knee pain in footballers today? Ligament injury you say? Think again. Reactive arthritis – knee pain caused by a recent bacterial infection.  Such infection may or may not have been acquired during certain activities we all know footballers like to partake in after dark.</a:t>
            </a:r>
          </a:p>
          <a:p>
            <a:endParaRPr lang="en-US" baseline="0" dirty="0" smtClean="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363509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Which brings me onto my audit.</a:t>
            </a:r>
            <a:r>
              <a:rPr lang="en-US" baseline="0" dirty="0" smtClean="0"/>
              <a:t>   Non-specific Urethritis is inflammation of the urethra, patients usually present with discharge, dysuria and urethral irritation.  The causes are many and in GUM clinics chlamydia and </a:t>
            </a:r>
            <a:r>
              <a:rPr lang="en-US" baseline="0" dirty="0" err="1" smtClean="0"/>
              <a:t>gonorrhoea</a:t>
            </a:r>
            <a:r>
              <a:rPr lang="en-US" baseline="0" dirty="0" smtClean="0"/>
              <a:t> are routinely tested for.  However, Mycoplasma </a:t>
            </a:r>
            <a:r>
              <a:rPr lang="en-US" baseline="0" dirty="0" err="1" smtClean="0"/>
              <a:t>genitalium</a:t>
            </a:r>
            <a:r>
              <a:rPr lang="en-US" baseline="0" dirty="0" smtClean="0"/>
              <a:t>, another bacterial infection, accounts for between 5 and 33% of cases, and is not routinely tested for.  In Brighton, NSU was usually treated with a stat dose of a Azithromycin because of it’s easy dosing and ability to be given as directly observed therapy, however there are growing concerns of circulating macrolide resistance in a number of organisms such as </a:t>
            </a:r>
            <a:r>
              <a:rPr lang="en-US" baseline="0" dirty="0" err="1" smtClean="0"/>
              <a:t>gonorrhoea</a:t>
            </a:r>
            <a:r>
              <a:rPr lang="en-US" baseline="0" dirty="0" smtClean="0"/>
              <a:t>, syphilis and mycoplasma </a:t>
            </a:r>
            <a:r>
              <a:rPr lang="en-US" baseline="0" dirty="0" err="1" smtClean="0"/>
              <a:t>genitalium</a:t>
            </a:r>
            <a:r>
              <a:rPr lang="en-US" baseline="0" dirty="0" smtClean="0"/>
              <a:t>.</a:t>
            </a:r>
          </a:p>
          <a:p>
            <a:endParaRPr lang="en-US" i="1" dirty="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263488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Our aim</a:t>
            </a:r>
            <a:r>
              <a:rPr lang="en-US" baseline="0" dirty="0" smtClean="0"/>
              <a:t> was to describe the current management of men with confirmed NSU and the outcomes of these cases.</a:t>
            </a:r>
          </a:p>
          <a:p>
            <a:endParaRPr lang="en-US" baseline="0" dirty="0" smtClean="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000341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i="0" dirty="0" smtClean="0">
                <a:effectLst/>
              </a:rPr>
              <a:t>An</a:t>
            </a:r>
            <a:r>
              <a:rPr lang="en-GB" i="0" baseline="0" dirty="0" smtClean="0">
                <a:effectLst/>
              </a:rPr>
              <a:t> electronic search of men with the C4N code on their records was done between January and July 2015.  A retrospective review of these electronic patient records was done to review data which was then entered onto an excel </a:t>
            </a:r>
            <a:r>
              <a:rPr lang="en-GB" i="0" baseline="0" dirty="0" err="1" smtClean="0">
                <a:effectLst/>
              </a:rPr>
              <a:t>spreadsheet</a:t>
            </a:r>
            <a:r>
              <a:rPr lang="en-GB" i="0" baseline="0" dirty="0" smtClean="0">
                <a:effectLst/>
              </a:rPr>
              <a:t>.  </a:t>
            </a:r>
          </a:p>
          <a:p>
            <a:r>
              <a:rPr lang="en-GB" i="0" baseline="0" dirty="0" smtClean="0">
                <a:effectLst/>
              </a:rPr>
              <a:t>Fields assessed included presenting symptoms – discharge, dysuria or urethral irritation, how many pus cells were seen on microscopy, treatment given at initial presentation and whether patients returned for treatment of persistent symptoms.</a:t>
            </a:r>
          </a:p>
          <a:p>
            <a:endParaRPr lang="en-GB" i="0" baseline="0" dirty="0" smtClean="0">
              <a:effectLst/>
            </a:endParaRPr>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25251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254 cases of NSU were identified,</a:t>
            </a:r>
            <a:r>
              <a:rPr lang="en-GB" sz="1200" kern="1200" baseline="0" dirty="0" smtClean="0">
                <a:solidFill>
                  <a:schemeClr val="tx1"/>
                </a:solidFill>
                <a:effectLst/>
                <a:latin typeface="+mn-lt"/>
                <a:ea typeface="+mn-ea"/>
                <a:cs typeface="+mn-cs"/>
              </a:rPr>
              <a:t> the average age was 32 with a range of 16-69 years old.  The majority of patients were of the age range 21-30.  </a:t>
            </a:r>
            <a:r>
              <a:rPr lang="en-GB" sz="1200" kern="1200" dirty="0" smtClean="0">
                <a:solidFill>
                  <a:schemeClr val="tx1"/>
                </a:solidFill>
                <a:effectLst/>
                <a:latin typeface="+mn-lt"/>
                <a:ea typeface="+mn-ea"/>
                <a:cs typeface="+mn-cs"/>
              </a:rPr>
              <a:t> 181 out</a:t>
            </a:r>
            <a:r>
              <a:rPr lang="en-GB" sz="1200" kern="1200" baseline="0" dirty="0" smtClean="0">
                <a:solidFill>
                  <a:schemeClr val="tx1"/>
                </a:solidFill>
                <a:effectLst/>
                <a:latin typeface="+mn-lt"/>
                <a:ea typeface="+mn-ea"/>
                <a:cs typeface="+mn-cs"/>
              </a:rPr>
              <a:t> of the </a:t>
            </a:r>
            <a:r>
              <a:rPr lang="en-GB" sz="1200" kern="1200" dirty="0" smtClean="0">
                <a:solidFill>
                  <a:schemeClr val="tx1"/>
                </a:solidFill>
                <a:effectLst/>
                <a:latin typeface="+mn-lt"/>
                <a:ea typeface="+mn-ea"/>
                <a:cs typeface="+mn-cs"/>
              </a:rPr>
              <a:t>254 (71%) were heterosexual, leaving 73</a:t>
            </a:r>
            <a:r>
              <a:rPr lang="en-GB" sz="1200" kern="1200" baseline="0" dirty="0" smtClean="0">
                <a:solidFill>
                  <a:schemeClr val="tx1"/>
                </a:solidFill>
                <a:effectLst/>
                <a:latin typeface="+mn-lt"/>
                <a:ea typeface="+mn-ea"/>
                <a:cs typeface="+mn-cs"/>
              </a:rPr>
              <a:t> out of </a:t>
            </a:r>
            <a:r>
              <a:rPr lang="en-GB" sz="1200" kern="1200" dirty="0" smtClean="0">
                <a:solidFill>
                  <a:schemeClr val="tx1"/>
                </a:solidFill>
                <a:effectLst/>
                <a:latin typeface="+mn-lt"/>
                <a:ea typeface="+mn-ea"/>
                <a:cs typeface="+mn-cs"/>
              </a:rPr>
              <a:t>254 (29%) MSM, and 21</a:t>
            </a:r>
            <a:r>
              <a:rPr lang="en-GB" sz="1200" kern="1200" baseline="0" dirty="0" smtClean="0">
                <a:solidFill>
                  <a:schemeClr val="tx1"/>
                </a:solidFill>
                <a:effectLst/>
                <a:latin typeface="+mn-lt"/>
                <a:ea typeface="+mn-ea"/>
                <a:cs typeface="+mn-cs"/>
              </a:rPr>
              <a:t> out of </a:t>
            </a:r>
            <a:r>
              <a:rPr lang="en-GB" sz="1200" kern="1200" dirty="0" smtClean="0">
                <a:solidFill>
                  <a:schemeClr val="tx1"/>
                </a:solidFill>
                <a:effectLst/>
                <a:latin typeface="+mn-lt"/>
                <a:ea typeface="+mn-ea"/>
                <a:cs typeface="+mn-cs"/>
              </a:rPr>
              <a:t>254 (9%) were HIV-positive. </a:t>
            </a: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367399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 majority of patients presented</a:t>
            </a:r>
            <a:r>
              <a:rPr lang="en-US" baseline="0" dirty="0" smtClean="0"/>
              <a:t> with dysuria or discharge.  Other presenting symptoms included urethral irritation and some patients were asymptomatic on presentation but microscopy was performed for other reasons such as contact tracing.</a:t>
            </a:r>
          </a:p>
          <a:p>
            <a:endParaRPr lang="en-US" baseline="0" dirty="0" smtClean="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991687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Microscopy</a:t>
            </a:r>
            <a:r>
              <a:rPr lang="en-US" baseline="0" dirty="0" smtClean="0"/>
              <a:t> was documented in 84% cases and the m</a:t>
            </a:r>
            <a:r>
              <a:rPr lang="en-US" dirty="0" smtClean="0"/>
              <a:t>ajority</a:t>
            </a:r>
            <a:r>
              <a:rPr lang="en-US" baseline="0" dirty="0" smtClean="0"/>
              <a:t> had 3 of pus cells under the microscope.</a:t>
            </a:r>
          </a:p>
          <a:p>
            <a:endParaRPr lang="en-US" baseline="0" dirty="0" smtClean="0"/>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726311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40</a:t>
            </a:r>
            <a:r>
              <a:rPr lang="en-US" baseline="0" dirty="0" smtClean="0"/>
              <a:t> patients (15%) were positive for chlamydia, whilst 210 patients had no infective cause found.  However Mycoplasma was only tested in 9 out of the 254 cases at first presentation.</a:t>
            </a:r>
          </a:p>
          <a:p>
            <a:r>
              <a:rPr lang="en-GB" sz="1200" kern="1200" dirty="0" smtClean="0">
                <a:solidFill>
                  <a:schemeClr val="tx1"/>
                </a:solidFill>
                <a:effectLst/>
                <a:latin typeface="+mn-lt"/>
                <a:ea typeface="+mn-ea"/>
                <a:cs typeface="+mn-cs"/>
              </a:rPr>
              <a:t>Pathogens were identified in 17% of cases and heterosexual men were significantly more likely to have pathogen-positive urethritis than MSM. (p=0.02). </a:t>
            </a: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56A3462-8F4D-C946-B9B0-FC47A1019D97}"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503925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3200400"/>
          </a:xfrm>
        </p:spPr>
        <p:txBody>
          <a:bodyPr anchor="b">
            <a:noAutofit/>
          </a:bodyPr>
          <a:lstStyle>
            <a:lvl1pPr>
              <a:lnSpc>
                <a:spcPct val="100000"/>
              </a:lnSpc>
              <a:defRPr sz="8000"/>
            </a:lvl1pPr>
          </a:lstStyle>
          <a:p>
            <a:r>
              <a:rPr lang="en-GB" smtClean="0"/>
              <a:t>Click to edit Master title style</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7" name="Date Placeholder 6"/>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433115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24964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08866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75766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028701"/>
            <a:ext cx="7772400" cy="1878806"/>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GB" smtClean="0"/>
              <a:t>Click to edit Master title style</a:t>
            </a:r>
            <a:endParaRPr lang="en-US" dirty="0"/>
          </a:p>
        </p:txBody>
      </p:sp>
      <p:sp>
        <p:nvSpPr>
          <p:cNvPr id="3" name="Text Placeholder 2"/>
          <p:cNvSpPr>
            <a:spLocks noGrp="1"/>
          </p:cNvSpPr>
          <p:nvPr>
            <p:ph type="body" idx="1"/>
          </p:nvPr>
        </p:nvSpPr>
        <p:spPr>
          <a:xfrm>
            <a:off x="722313" y="3051573"/>
            <a:ext cx="7772400" cy="848915"/>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4695825"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9" name="Oval 8"/>
          <p:cNvSpPr/>
          <p:nvPr/>
        </p:nvSpPr>
        <p:spPr>
          <a:xfrm>
            <a:off x="4296728"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4170262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4" name="Content Placeholder 3"/>
          <p:cNvSpPr>
            <a:spLocks noGrp="1"/>
          </p:cNvSpPr>
          <p:nvPr>
            <p:ph sz="half" idx="2"/>
          </p:nvPr>
        </p:nvSpPr>
        <p:spPr>
          <a:xfrm>
            <a:off x="4648200" y="1200151"/>
            <a:ext cx="4038600" cy="3394472"/>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5" name="Date Placeholder 4"/>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200150"/>
            <a:ext cx="4041648" cy="339471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194532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200150"/>
            <a:ext cx="4040188"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648201" y="1200150"/>
            <a:ext cx="4041775"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1659636"/>
            <a:ext cx="4041648" cy="2935224"/>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3" name="Content Placeholder 12"/>
          <p:cNvSpPr>
            <a:spLocks noGrp="1"/>
          </p:cNvSpPr>
          <p:nvPr>
            <p:ph sz="quarter" idx="14"/>
          </p:nvPr>
        </p:nvSpPr>
        <p:spPr>
          <a:xfrm>
            <a:off x="4672584" y="1659637"/>
            <a:ext cx="4041648" cy="293489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extLst>
      <p:ext uri="{BB962C8B-B14F-4D97-AF65-F5344CB8AC3E}">
        <p14:creationId xmlns:p14="http://schemas.microsoft.com/office/powerpoint/2010/main" val="68154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Date Placeholder 2"/>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984098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824100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00025"/>
            <a:ext cx="3008313" cy="1571625"/>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GB" smtClean="0"/>
              <a:t>Click to edit Master title style</a:t>
            </a:r>
            <a:endParaRPr lang="en-US" dirty="0"/>
          </a:p>
        </p:txBody>
      </p:sp>
      <p:sp>
        <p:nvSpPr>
          <p:cNvPr id="3" name="Content Placeholder 2"/>
          <p:cNvSpPr>
            <a:spLocks noGrp="1"/>
          </p:cNvSpPr>
          <p:nvPr>
            <p:ph idx="1"/>
          </p:nvPr>
        </p:nvSpPr>
        <p:spPr>
          <a:xfrm>
            <a:off x="719138" y="204788"/>
            <a:ext cx="4995863"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5907088" y="1828801"/>
            <a:ext cx="3008313" cy="2765822"/>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101134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171450"/>
            <a:ext cx="5711824" cy="671513"/>
          </a:xfrm>
        </p:spPr>
        <p:txBody>
          <a:bodyPr anchor="b"/>
          <a:lstStyle>
            <a:lvl1pPr algn="ctr">
              <a:lnSpc>
                <a:spcPct val="100000"/>
              </a:lnSpc>
              <a:defRPr sz="2800" b="0"/>
            </a:lvl1pPr>
          </a:lstStyle>
          <a:p>
            <a:r>
              <a:rPr lang="en-GB" smtClean="0"/>
              <a:t>Click to edit Master title style</a:t>
            </a:r>
            <a:endParaRPr lang="en-US" dirty="0"/>
          </a:p>
        </p:txBody>
      </p:sp>
      <p:sp>
        <p:nvSpPr>
          <p:cNvPr id="3" name="Picture Placeholder 2"/>
          <p:cNvSpPr>
            <a:spLocks noGrp="1"/>
          </p:cNvSpPr>
          <p:nvPr>
            <p:ph type="pic" idx="1"/>
          </p:nvPr>
        </p:nvSpPr>
        <p:spPr>
          <a:xfrm>
            <a:off x="1508126" y="857250"/>
            <a:ext cx="6054724" cy="3405783"/>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679576" y="4357688"/>
            <a:ext cx="5711824" cy="40005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solidFill>
                  <a:prstClr val="black">
                    <a:lumMod val="65000"/>
                    <a:lumOff val="35000"/>
                  </a:prstClr>
                </a:solidFill>
              </a:rPr>
              <a:pPr/>
              <a:t>7/11/2016</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02350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200150"/>
          </a:xfrm>
          <a:prstGeom prst="rect">
            <a:avLst/>
          </a:prstGeom>
        </p:spPr>
        <p:txBody>
          <a:bodyPr vert="horz" lIns="91440" tIns="45720" rIns="91440" bIns="45720" rtlCol="0" anchor="b">
            <a:no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Date Placeholder 3"/>
          <p:cNvSpPr>
            <a:spLocks noGrp="1"/>
          </p:cNvSpPr>
          <p:nvPr>
            <p:ph type="dt" sz="half" idx="2"/>
          </p:nvPr>
        </p:nvSpPr>
        <p:spPr>
          <a:xfrm>
            <a:off x="6363348" y="4767263"/>
            <a:ext cx="2085975" cy="273844"/>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defTabSz="914400"/>
            <a:fld id="{B01F9CA3-105E-4857-9057-6DB6197DA786}" type="datetimeFigureOut">
              <a:rPr lang="en-US" smtClean="0">
                <a:solidFill>
                  <a:prstClr val="black">
                    <a:lumMod val="65000"/>
                    <a:lumOff val="35000"/>
                  </a:prstClr>
                </a:solidFill>
              </a:rPr>
              <a:pPr defTabSz="914400"/>
              <a:t>7/11/2016</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6" y="4767263"/>
            <a:ext cx="2847975" cy="273844"/>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defTabSz="914400"/>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9" y="4767263"/>
            <a:ext cx="561975" cy="273844"/>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defTabSz="914400"/>
            <a:fld id="{7F5CE407-6216-4202-80E4-A30DC2F709B2}" type="slidenum">
              <a:rPr lang="en-US" smtClean="0">
                <a:solidFill>
                  <a:prstClr val="black">
                    <a:lumMod val="65000"/>
                    <a:lumOff val="35000"/>
                  </a:prstClr>
                </a:solidFill>
              </a:rPr>
              <a:pPr defTabSz="914400"/>
              <a:t>‹#›</a:t>
            </a:fld>
            <a:endParaRPr lang="en-US">
              <a:solidFill>
                <a:prstClr val="black">
                  <a:lumMod val="65000"/>
                  <a:lumOff val="35000"/>
                </a:prstClr>
              </a:solidFill>
            </a:endParaRPr>
          </a:p>
        </p:txBody>
      </p:sp>
      <p:sp>
        <p:nvSpPr>
          <p:cNvPr id="7" name="Oval 6"/>
          <p:cNvSpPr/>
          <p:nvPr/>
        </p:nvSpPr>
        <p:spPr>
          <a:xfrm>
            <a:off x="8457760" y="4874538"/>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569119" y="4874538"/>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156898677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548130"/>
            <a:ext cx="6498158" cy="1293650"/>
          </a:xfrm>
        </p:spPr>
        <p:txBody>
          <a:bodyPr/>
          <a:lstStyle/>
          <a:p>
            <a:r>
              <a:rPr lang="en-US" sz="4800" dirty="0" smtClean="0"/>
              <a:t>Non-specific Urethritis: Can we be a bit more specific?	</a:t>
            </a:r>
            <a:endParaRPr lang="en-US" sz="4800" dirty="0"/>
          </a:p>
        </p:txBody>
      </p:sp>
      <p:sp>
        <p:nvSpPr>
          <p:cNvPr id="3" name="Subtitle 2"/>
          <p:cNvSpPr>
            <a:spLocks noGrp="1"/>
          </p:cNvSpPr>
          <p:nvPr>
            <p:ph type="subTitle" idx="1"/>
          </p:nvPr>
        </p:nvSpPr>
        <p:spPr>
          <a:xfrm>
            <a:off x="346229" y="2934135"/>
            <a:ext cx="8451542" cy="687481"/>
          </a:xfrm>
        </p:spPr>
        <p:txBody>
          <a:bodyPr>
            <a:normAutofit fontScale="70000" lnSpcReduction="20000"/>
          </a:bodyPr>
          <a:lstStyle/>
          <a:p>
            <a:r>
              <a:rPr lang="en-US" sz="2000" dirty="0" smtClean="0"/>
              <a:t>Genevieve Hirst</a:t>
            </a:r>
            <a:r>
              <a:rPr lang="en-US" sz="2000" baseline="30000" dirty="0" smtClean="0"/>
              <a:t>1,2</a:t>
            </a:r>
            <a:r>
              <a:rPr lang="en-US" sz="2000" dirty="0" smtClean="0"/>
              <a:t>, Daniel Richardson</a:t>
            </a:r>
            <a:r>
              <a:rPr lang="en-US" sz="2000" baseline="30000" dirty="0" smtClean="0"/>
              <a:t>2,3</a:t>
            </a:r>
            <a:r>
              <a:rPr lang="en-US" sz="2000" dirty="0" smtClean="0"/>
              <a:t> &amp; Suneeta Soni</a:t>
            </a:r>
            <a:r>
              <a:rPr lang="en-US" sz="2000" baseline="30000" dirty="0" smtClean="0"/>
              <a:t>2,3</a:t>
            </a:r>
            <a:endParaRPr lang="en-US" sz="2000" dirty="0" smtClean="0"/>
          </a:p>
          <a:p>
            <a:r>
              <a:rPr lang="en-US" sz="2000" dirty="0" smtClean="0"/>
              <a:t>1. Peninsula college of Medicine, 2. Brighton &amp; Sussex University Hospitals NHS Trust, 3. Brighton &amp; Sussex Medical School</a:t>
            </a:r>
          </a:p>
          <a:p>
            <a:endParaRPr lang="en-US" sz="2000" dirty="0"/>
          </a:p>
        </p:txBody>
      </p:sp>
      <p:pic>
        <p:nvPicPr>
          <p:cNvPr id="8" name="Picture 7"/>
          <p:cNvPicPr>
            <a:picLocks noChangeAspect="1"/>
          </p:cNvPicPr>
          <p:nvPr/>
        </p:nvPicPr>
        <p:blipFill>
          <a:blip r:embed="rId3"/>
          <a:stretch>
            <a:fillRect/>
          </a:stretch>
        </p:blipFill>
        <p:spPr>
          <a:xfrm>
            <a:off x="145983" y="4629465"/>
            <a:ext cx="2075818" cy="425660"/>
          </a:xfrm>
          <a:prstGeom prst="rect">
            <a:avLst/>
          </a:prstGeom>
        </p:spPr>
      </p:pic>
      <p:pic>
        <p:nvPicPr>
          <p:cNvPr id="1026" name="Picture 2" descr="Brighton and Sussex University Hospitals - home"/>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221802" y="4614748"/>
            <a:ext cx="1950704" cy="4403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imaging.bsms.ac.uk/logo.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72507" y="4614748"/>
            <a:ext cx="2398565" cy="44037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p:nvPr/>
        </p:nvPicPr>
        <p:blipFill rotWithShape="1">
          <a:blip r:embed="rId6"/>
          <a:srcRect l="5388" t="27969" r="50216" b="41379"/>
          <a:stretch/>
        </p:blipFill>
        <p:spPr bwMode="auto">
          <a:xfrm>
            <a:off x="6571071" y="4572206"/>
            <a:ext cx="1691680" cy="52545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91960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914240"/>
              </p:ext>
            </p:extLst>
          </p:nvPr>
        </p:nvGraphicFramePr>
        <p:xfrm>
          <a:off x="1314642" y="1534416"/>
          <a:ext cx="6506361" cy="2285894"/>
        </p:xfrm>
        <a:graphic>
          <a:graphicData uri="http://schemas.openxmlformats.org/drawingml/2006/table">
            <a:tbl>
              <a:tblPr firstRow="1" bandRow="1">
                <a:tableStyleId>{3C2FFA5D-87B4-456A-9821-1D502468CF0F}</a:tableStyleId>
              </a:tblPr>
              <a:tblGrid>
                <a:gridCol w="4475612"/>
                <a:gridCol w="2030749"/>
              </a:tblGrid>
              <a:tr h="339858">
                <a:tc>
                  <a:txBody>
                    <a:bodyPr/>
                    <a:lstStyle/>
                    <a:p>
                      <a:r>
                        <a:rPr lang="en-US" sz="1400" dirty="0" smtClean="0"/>
                        <a:t>Antibiotic given</a:t>
                      </a:r>
                      <a:endParaRPr lang="en-US" sz="1400" dirty="0"/>
                    </a:p>
                  </a:txBody>
                  <a:tcPr marT="34290" marB="34290"/>
                </a:tc>
                <a:tc>
                  <a:txBody>
                    <a:bodyPr/>
                    <a:lstStyle/>
                    <a:p>
                      <a:r>
                        <a:rPr lang="en-US" sz="1400" dirty="0" smtClean="0"/>
                        <a:t>N</a:t>
                      </a:r>
                      <a:r>
                        <a:rPr lang="en-US" sz="1400" baseline="30000" dirty="0" smtClean="0"/>
                        <a:t>o</a:t>
                      </a:r>
                      <a:endParaRPr lang="en-US" sz="1400" baseline="30000" dirty="0"/>
                    </a:p>
                  </a:txBody>
                  <a:tcPr marT="34290" marB="34290"/>
                </a:tc>
              </a:tr>
              <a:tr h="339858">
                <a:tc>
                  <a:txBody>
                    <a:bodyPr/>
                    <a:lstStyle/>
                    <a:p>
                      <a:r>
                        <a:rPr lang="en-US" sz="1400" dirty="0" smtClean="0"/>
                        <a:t>Azithromycin 1g stat</a:t>
                      </a:r>
                      <a:endParaRPr lang="en-US" sz="1400" dirty="0"/>
                    </a:p>
                  </a:txBody>
                  <a:tcPr marT="34290" marB="34290"/>
                </a:tc>
                <a:tc>
                  <a:txBody>
                    <a:bodyPr/>
                    <a:lstStyle/>
                    <a:p>
                      <a:r>
                        <a:rPr lang="en-US" sz="1400" dirty="0" smtClean="0"/>
                        <a:t>236 (93%)</a:t>
                      </a:r>
                      <a:endParaRPr lang="en-US" sz="1400" dirty="0"/>
                    </a:p>
                  </a:txBody>
                  <a:tcPr marT="34290" marB="34290"/>
                </a:tc>
              </a:tr>
              <a:tr h="586604">
                <a:tc>
                  <a:txBody>
                    <a:bodyPr/>
                    <a:lstStyle/>
                    <a:p>
                      <a:r>
                        <a:rPr lang="en-US" sz="1400" dirty="0" smtClean="0"/>
                        <a:t>Azithromycin 500mg stat + 250mg 4 days</a:t>
                      </a:r>
                      <a:endParaRPr lang="en-US" sz="1400" dirty="0"/>
                    </a:p>
                  </a:txBody>
                  <a:tcPr marT="34290" marB="34290"/>
                </a:tc>
                <a:tc>
                  <a:txBody>
                    <a:bodyPr/>
                    <a:lstStyle/>
                    <a:p>
                      <a:r>
                        <a:rPr lang="en-US" sz="1400" dirty="0" smtClean="0"/>
                        <a:t>3 (1%)</a:t>
                      </a:r>
                      <a:endParaRPr lang="en-US" sz="1400" dirty="0"/>
                    </a:p>
                  </a:txBody>
                  <a:tcPr marT="34290" marB="34290"/>
                </a:tc>
              </a:tr>
              <a:tr h="339858">
                <a:tc>
                  <a:txBody>
                    <a:bodyPr/>
                    <a:lstStyle/>
                    <a:p>
                      <a:r>
                        <a:rPr lang="en-US" sz="1400" dirty="0" smtClean="0"/>
                        <a:t>Doxycycline BD 7 days</a:t>
                      </a:r>
                      <a:endParaRPr lang="en-US" sz="1400" dirty="0"/>
                    </a:p>
                  </a:txBody>
                  <a:tcPr marT="34290" marB="34290"/>
                </a:tc>
                <a:tc>
                  <a:txBody>
                    <a:bodyPr/>
                    <a:lstStyle/>
                    <a:p>
                      <a:r>
                        <a:rPr lang="en-US" sz="1400" dirty="0" smtClean="0"/>
                        <a:t>7 (3%)</a:t>
                      </a:r>
                      <a:endParaRPr lang="en-US" sz="1400" dirty="0"/>
                    </a:p>
                  </a:txBody>
                  <a:tcPr marT="34290" marB="34290"/>
                </a:tc>
              </a:tr>
              <a:tr h="339858">
                <a:tc>
                  <a:txBody>
                    <a:bodyPr/>
                    <a:lstStyle/>
                    <a:p>
                      <a:r>
                        <a:rPr lang="en-US" sz="1400" dirty="0" err="1" smtClean="0"/>
                        <a:t>Ofloxacin</a:t>
                      </a:r>
                      <a:endParaRPr lang="en-US" sz="1400" dirty="0"/>
                    </a:p>
                  </a:txBody>
                  <a:tcPr marT="34290" marB="34290"/>
                </a:tc>
                <a:tc>
                  <a:txBody>
                    <a:bodyPr/>
                    <a:lstStyle/>
                    <a:p>
                      <a:r>
                        <a:rPr lang="en-US" sz="1400" dirty="0" smtClean="0"/>
                        <a:t>4 (2%)</a:t>
                      </a:r>
                      <a:endParaRPr lang="en-US" sz="1400" dirty="0"/>
                    </a:p>
                  </a:txBody>
                  <a:tcPr marT="34290" marB="34290"/>
                </a:tc>
              </a:tr>
              <a:tr h="339858">
                <a:tc>
                  <a:txBody>
                    <a:bodyPr/>
                    <a:lstStyle/>
                    <a:p>
                      <a:r>
                        <a:rPr lang="en-US" sz="1400" dirty="0" smtClean="0"/>
                        <a:t>None</a:t>
                      </a:r>
                      <a:endParaRPr lang="en-US" sz="1400" dirty="0"/>
                    </a:p>
                  </a:txBody>
                  <a:tcPr marT="34290" marB="34290"/>
                </a:tc>
                <a:tc>
                  <a:txBody>
                    <a:bodyPr/>
                    <a:lstStyle/>
                    <a:p>
                      <a:r>
                        <a:rPr lang="en-US" sz="1400" dirty="0" smtClean="0"/>
                        <a:t>4 (2%)</a:t>
                      </a:r>
                      <a:endParaRPr lang="en-US" sz="1400" dirty="0"/>
                    </a:p>
                  </a:txBody>
                  <a:tcPr marT="34290" marB="34290"/>
                </a:tc>
              </a:tr>
            </a:tbl>
          </a:graphicData>
        </a:graphic>
      </p:graphicFrame>
    </p:spTree>
    <p:extLst>
      <p:ext uri="{BB962C8B-B14F-4D97-AF65-F5344CB8AC3E}">
        <p14:creationId xmlns:p14="http://schemas.microsoft.com/office/powerpoint/2010/main" val="7522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Persistent Symptoms</a:t>
            </a:r>
            <a:endParaRPr lang="en-US" dirty="0"/>
          </a:p>
        </p:txBody>
      </p:sp>
      <p:sp>
        <p:nvSpPr>
          <p:cNvPr id="3" name="Content Placeholder 2"/>
          <p:cNvSpPr>
            <a:spLocks noGrp="1"/>
          </p:cNvSpPr>
          <p:nvPr>
            <p:ph idx="1"/>
          </p:nvPr>
        </p:nvSpPr>
        <p:spPr>
          <a:xfrm>
            <a:off x="549275" y="1543051"/>
            <a:ext cx="8042276" cy="3257550"/>
          </a:xfrm>
        </p:spPr>
        <p:txBody>
          <a:bodyPr>
            <a:normAutofit fontScale="92500" lnSpcReduction="20000"/>
          </a:bodyPr>
          <a:lstStyle/>
          <a:p>
            <a:pPr lvl="1"/>
            <a:endParaRPr lang="en-US" sz="2000" b="1" dirty="0" smtClean="0"/>
          </a:p>
          <a:p>
            <a:pPr lvl="1"/>
            <a:endParaRPr lang="en-US" sz="2000" b="1" dirty="0"/>
          </a:p>
          <a:p>
            <a:pPr lvl="1"/>
            <a:endParaRPr lang="en-US" sz="2000" b="1" dirty="0" smtClean="0"/>
          </a:p>
          <a:p>
            <a:pPr lvl="1"/>
            <a:endParaRPr lang="en-US" sz="2000" b="1" dirty="0"/>
          </a:p>
          <a:p>
            <a:pPr lvl="1"/>
            <a:endParaRPr lang="en-US" sz="2000" b="1" dirty="0" smtClean="0"/>
          </a:p>
          <a:p>
            <a:pPr lvl="1"/>
            <a:endParaRPr lang="en-US" sz="2000" b="1" dirty="0"/>
          </a:p>
          <a:p>
            <a:pPr lvl="1"/>
            <a:r>
              <a:rPr lang="en-US" sz="2000" b="1" dirty="0" smtClean="0"/>
              <a:t>24</a:t>
            </a:r>
            <a:r>
              <a:rPr lang="en-US" sz="2000" b="1" dirty="0"/>
              <a:t>% </a:t>
            </a:r>
            <a:r>
              <a:rPr lang="en-US" sz="2000" dirty="0"/>
              <a:t>of the persistently symptomatic patients</a:t>
            </a:r>
          </a:p>
          <a:p>
            <a:pPr lvl="1"/>
            <a:r>
              <a:rPr lang="en-US" sz="2000" b="1" dirty="0"/>
              <a:t>2% </a:t>
            </a:r>
            <a:r>
              <a:rPr lang="en-US" sz="2000" dirty="0"/>
              <a:t>of the entire </a:t>
            </a:r>
            <a:r>
              <a:rPr lang="en-US" sz="2000" dirty="0" smtClean="0"/>
              <a:t>cohort</a:t>
            </a:r>
          </a:p>
          <a:p>
            <a:pPr lvl="1"/>
            <a:endParaRPr lang="en-US" sz="3200" dirty="0" smtClean="0"/>
          </a:p>
          <a:p>
            <a:r>
              <a:rPr lang="en-US" sz="2800" b="1" u="sng" dirty="0" smtClean="0"/>
              <a:t>7/26 </a:t>
            </a:r>
            <a:r>
              <a:rPr lang="en-US" sz="2800" u="sng" dirty="0" smtClean="0"/>
              <a:t>tested for Mycoplasma had it – </a:t>
            </a:r>
            <a:r>
              <a:rPr lang="en-US" sz="2800" b="1" u="sng" dirty="0" smtClean="0"/>
              <a:t>27%</a:t>
            </a:r>
          </a:p>
          <a:p>
            <a:pPr lvl="1"/>
            <a:endParaRPr lang="en-US" sz="2000" dirty="0" smtClean="0"/>
          </a:p>
          <a:p>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4004955515"/>
              </p:ext>
            </p:extLst>
          </p:nvPr>
        </p:nvGraphicFramePr>
        <p:xfrm>
          <a:off x="1000316" y="1468937"/>
          <a:ext cx="7070726" cy="1463715"/>
        </p:xfrm>
        <a:graphic>
          <a:graphicData uri="http://schemas.openxmlformats.org/drawingml/2006/table">
            <a:tbl>
              <a:tblPr firstRow="1" bandRow="1">
                <a:tableStyleId>{69CF1AB2-1976-4502-BF36-3FF5EA218861}</a:tableStyleId>
              </a:tblPr>
              <a:tblGrid>
                <a:gridCol w="3535363"/>
                <a:gridCol w="3535363"/>
              </a:tblGrid>
              <a:tr h="487905">
                <a:tc>
                  <a:txBody>
                    <a:bodyPr/>
                    <a:lstStyle/>
                    <a:p>
                      <a:r>
                        <a:rPr lang="en-US" sz="1400" dirty="0" smtClean="0"/>
                        <a:t>Persistent</a:t>
                      </a:r>
                      <a:r>
                        <a:rPr lang="en-US" sz="1400" baseline="0" dirty="0" smtClean="0"/>
                        <a:t> symptoms</a:t>
                      </a:r>
                      <a:endParaRPr lang="en-US" sz="1400" dirty="0"/>
                    </a:p>
                  </a:txBody>
                  <a:tcPr marT="34290" marB="34290"/>
                </a:tc>
                <a:tc>
                  <a:txBody>
                    <a:bodyPr/>
                    <a:lstStyle/>
                    <a:p>
                      <a:r>
                        <a:rPr lang="en-US" sz="1400" dirty="0" smtClean="0"/>
                        <a:t>21</a:t>
                      </a:r>
                      <a:endParaRPr lang="en-US" sz="1400" dirty="0"/>
                    </a:p>
                  </a:txBody>
                  <a:tcPr marT="34290" marB="34290"/>
                </a:tc>
              </a:tr>
              <a:tr h="487905">
                <a:tc>
                  <a:txBody>
                    <a:bodyPr/>
                    <a:lstStyle/>
                    <a:p>
                      <a:r>
                        <a:rPr lang="en-US" sz="1400" dirty="0" smtClean="0"/>
                        <a:t>Tested for </a:t>
                      </a:r>
                      <a:r>
                        <a:rPr lang="en-US" sz="1400" dirty="0" err="1" smtClean="0"/>
                        <a:t>M.Gen</a:t>
                      </a:r>
                      <a:endParaRPr lang="en-US" sz="1400" dirty="0"/>
                    </a:p>
                  </a:txBody>
                  <a:tcPr marT="34290" marB="34290"/>
                </a:tc>
                <a:tc>
                  <a:txBody>
                    <a:bodyPr/>
                    <a:lstStyle/>
                    <a:p>
                      <a:r>
                        <a:rPr lang="en-US" sz="1400" dirty="0" smtClean="0"/>
                        <a:t>17</a:t>
                      </a:r>
                      <a:endParaRPr lang="en-US" sz="1400" dirty="0"/>
                    </a:p>
                  </a:txBody>
                  <a:tcPr marT="34290" marB="34290"/>
                </a:tc>
              </a:tr>
              <a:tr h="487905">
                <a:tc>
                  <a:txBody>
                    <a:bodyPr/>
                    <a:lstStyle/>
                    <a:p>
                      <a:r>
                        <a:rPr lang="en-US" sz="1400" dirty="0" smtClean="0"/>
                        <a:t>Positive for </a:t>
                      </a:r>
                      <a:r>
                        <a:rPr lang="en-US" sz="1400" dirty="0" err="1" smtClean="0"/>
                        <a:t>M.Gen</a:t>
                      </a:r>
                      <a:r>
                        <a:rPr lang="en-US" sz="1400" dirty="0" smtClean="0"/>
                        <a:t> </a:t>
                      </a:r>
                      <a:endParaRPr lang="en-US" sz="1400" dirty="0"/>
                    </a:p>
                  </a:txBody>
                  <a:tcPr marT="34290" marB="34290"/>
                </a:tc>
                <a:tc>
                  <a:txBody>
                    <a:bodyPr/>
                    <a:lstStyle/>
                    <a:p>
                      <a:r>
                        <a:rPr lang="en-US" sz="1400" dirty="0" smtClean="0"/>
                        <a:t>5</a:t>
                      </a:r>
                      <a:endParaRPr lang="en-US" sz="1400" dirty="0"/>
                    </a:p>
                  </a:txBody>
                  <a:tcPr marT="34290" marB="34290"/>
                </a:tc>
              </a:tr>
            </a:tbl>
          </a:graphicData>
        </a:graphic>
      </p:graphicFrame>
      <p:sp>
        <p:nvSpPr>
          <p:cNvPr id="5" name="Curved Right Arrow 4"/>
          <p:cNvSpPr/>
          <p:nvPr/>
        </p:nvSpPr>
        <p:spPr>
          <a:xfrm>
            <a:off x="549275" y="2679696"/>
            <a:ext cx="566462" cy="1059414"/>
          </a:xfrm>
          <a:prstGeom prst="curvedRightArrow">
            <a:avLst>
              <a:gd name="adj1" fmla="val 25000"/>
              <a:gd name="adj2" fmla="val 122375"/>
              <a:gd name="adj3" fmla="val 25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en-US">
              <a:solidFill>
                <a:prstClr val="black"/>
              </a:solidFill>
            </a:endParaRPr>
          </a:p>
        </p:txBody>
      </p:sp>
    </p:spTree>
    <p:extLst>
      <p:ext uri="{BB962C8B-B14F-4D97-AF65-F5344CB8AC3E}">
        <p14:creationId xmlns:p14="http://schemas.microsoft.com/office/powerpoint/2010/main" val="1756913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549275" y="1312209"/>
            <a:ext cx="8042276" cy="3257550"/>
          </a:xfrm>
        </p:spPr>
        <p:txBody>
          <a:bodyPr>
            <a:normAutofit/>
          </a:bodyPr>
          <a:lstStyle/>
          <a:p>
            <a:r>
              <a:rPr lang="en-US" sz="3200" dirty="0" smtClean="0"/>
              <a:t>NSU multifactorial? </a:t>
            </a:r>
            <a:endParaRPr lang="en-US" sz="3200" dirty="0"/>
          </a:p>
          <a:p>
            <a:pPr lvl="1"/>
            <a:r>
              <a:rPr lang="en-US" sz="2000" dirty="0" smtClean="0"/>
              <a:t>Other infective cause we don’t test for? </a:t>
            </a:r>
          </a:p>
          <a:p>
            <a:pPr lvl="1"/>
            <a:r>
              <a:rPr lang="en-US" sz="2000" dirty="0" smtClean="0"/>
              <a:t>Non sexually transmitted cause?</a:t>
            </a:r>
            <a:br>
              <a:rPr lang="en-US" sz="2000" dirty="0" smtClean="0"/>
            </a:br>
            <a:endParaRPr lang="en-US" sz="2000" dirty="0" smtClean="0"/>
          </a:p>
          <a:p>
            <a:r>
              <a:rPr lang="en-US" sz="3200" dirty="0" smtClean="0"/>
              <a:t>Are we partially treating with stat dose of Azithromycin?</a:t>
            </a:r>
          </a:p>
          <a:p>
            <a:pPr lvl="1"/>
            <a:r>
              <a:rPr lang="en-US" sz="2000" dirty="0" smtClean="0"/>
              <a:t>Inducing resistance?</a:t>
            </a:r>
          </a:p>
        </p:txBody>
      </p:sp>
    </p:spTree>
    <p:extLst>
      <p:ext uri="{BB962C8B-B14F-4D97-AF65-F5344CB8AC3E}">
        <p14:creationId xmlns:p14="http://schemas.microsoft.com/office/powerpoint/2010/main" val="3122571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807395"/>
            <a:ext cx="8229600" cy="2787227"/>
          </a:xfrm>
        </p:spPr>
        <p:txBody>
          <a:bodyPr>
            <a:normAutofit fontScale="92500" lnSpcReduction="10000"/>
          </a:bodyPr>
          <a:lstStyle/>
          <a:p>
            <a:r>
              <a:rPr lang="en-US" sz="3600" dirty="0" smtClean="0"/>
              <a:t>Change in patient pathways</a:t>
            </a:r>
          </a:p>
          <a:p>
            <a:endParaRPr lang="en-US" sz="3600" dirty="0"/>
          </a:p>
          <a:p>
            <a:r>
              <a:rPr lang="en-US" sz="3600" dirty="0" smtClean="0"/>
              <a:t>NSU: Can we be a bit more specific?</a:t>
            </a:r>
          </a:p>
          <a:p>
            <a:endParaRPr lang="en-US" sz="3600" dirty="0"/>
          </a:p>
          <a:p>
            <a:r>
              <a:rPr lang="en-US" sz="3600" dirty="0" smtClean="0"/>
              <a:t>YES we can</a:t>
            </a:r>
            <a:r>
              <a:rPr lang="is-IS" sz="3600" dirty="0" smtClean="0"/>
              <a:t>….</a:t>
            </a:r>
            <a:endParaRPr lang="en-US" sz="3600" dirty="0"/>
          </a:p>
        </p:txBody>
      </p:sp>
    </p:spTree>
    <p:extLst>
      <p:ext uri="{BB962C8B-B14F-4D97-AF65-F5344CB8AC3E}">
        <p14:creationId xmlns:p14="http://schemas.microsoft.com/office/powerpoint/2010/main" val="1309473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 begin with a quiz</a:t>
            </a:r>
            <a:r>
              <a:rPr lang="is-IS" dirty="0" smtClean="0"/>
              <a:t>…</a:t>
            </a:r>
            <a:endParaRPr lang="en-US" dirty="0"/>
          </a:p>
        </p:txBody>
      </p:sp>
      <p:sp>
        <p:nvSpPr>
          <p:cNvPr id="3" name="Content Placeholder 2"/>
          <p:cNvSpPr>
            <a:spLocks noGrp="1"/>
          </p:cNvSpPr>
          <p:nvPr>
            <p:ph idx="1"/>
          </p:nvPr>
        </p:nvSpPr>
        <p:spPr>
          <a:xfrm>
            <a:off x="457200" y="1363664"/>
            <a:ext cx="8229600" cy="3230959"/>
          </a:xfrm>
        </p:spPr>
        <p:txBody>
          <a:bodyPr/>
          <a:lstStyle/>
          <a:p>
            <a:pPr marL="0" indent="0" algn="ctr">
              <a:buNone/>
            </a:pPr>
            <a:r>
              <a:rPr lang="en-US" dirty="0" smtClean="0"/>
              <a:t>Causes of joint pain in footballers today?</a:t>
            </a:r>
          </a:p>
          <a:p>
            <a:pPr lvl="1"/>
            <a:endParaRPr lang="en-US" dirty="0"/>
          </a:p>
        </p:txBody>
      </p:sp>
      <p:pic>
        <p:nvPicPr>
          <p:cNvPr id="4" name="Picture 3"/>
          <p:cNvPicPr>
            <a:picLocks noChangeAspect="1"/>
          </p:cNvPicPr>
          <p:nvPr/>
        </p:nvPicPr>
        <p:blipFill>
          <a:blip r:embed="rId3"/>
          <a:stretch>
            <a:fillRect/>
          </a:stretch>
        </p:blipFill>
        <p:spPr>
          <a:xfrm>
            <a:off x="1651000" y="1914266"/>
            <a:ext cx="5842000" cy="2628900"/>
          </a:xfrm>
          <a:prstGeom prst="rect">
            <a:avLst/>
          </a:prstGeom>
        </p:spPr>
      </p:pic>
      <p:sp>
        <p:nvSpPr>
          <p:cNvPr id="5" name="TextBox 4"/>
          <p:cNvSpPr txBox="1"/>
          <p:nvPr/>
        </p:nvSpPr>
        <p:spPr>
          <a:xfrm>
            <a:off x="829733" y="4785604"/>
            <a:ext cx="7332134" cy="261610"/>
          </a:xfrm>
          <a:prstGeom prst="rect">
            <a:avLst/>
          </a:prstGeom>
          <a:noFill/>
        </p:spPr>
        <p:txBody>
          <a:bodyPr wrap="square" rtlCol="0">
            <a:spAutoFit/>
          </a:bodyPr>
          <a:lstStyle/>
          <a:p>
            <a:pPr defTabSz="914400"/>
            <a:r>
              <a:rPr lang="en-US" sz="1100" dirty="0" smtClean="0">
                <a:solidFill>
                  <a:prstClr val="black"/>
                </a:solidFill>
              </a:rPr>
              <a:t>1. </a:t>
            </a:r>
            <a:r>
              <a:rPr lang="en-US" sz="1100" dirty="0" err="1" smtClean="0">
                <a:solidFill>
                  <a:prstClr val="black"/>
                </a:solidFill>
              </a:rPr>
              <a:t>Coghlan</a:t>
            </a:r>
            <a:r>
              <a:rPr lang="en-US" sz="1100" dirty="0" smtClean="0">
                <a:solidFill>
                  <a:prstClr val="black"/>
                </a:solidFill>
              </a:rPr>
              <a:t> A.  </a:t>
            </a:r>
            <a:r>
              <a:rPr lang="en-US" sz="1100" i="1" dirty="0" smtClean="0">
                <a:solidFill>
                  <a:prstClr val="black"/>
                </a:solidFill>
              </a:rPr>
              <a:t>Shagged out. </a:t>
            </a:r>
            <a:r>
              <a:rPr lang="en-US" sz="1100" dirty="0" smtClean="0">
                <a:solidFill>
                  <a:prstClr val="black"/>
                </a:solidFill>
              </a:rPr>
              <a:t>New Scientist. 7 Aug 1999.  Issue No 2198</a:t>
            </a:r>
            <a:endParaRPr lang="en-US" sz="1100" dirty="0">
              <a:solidFill>
                <a:prstClr val="black"/>
              </a:solidFill>
            </a:endParaRPr>
          </a:p>
        </p:txBody>
      </p:sp>
    </p:spTree>
    <p:extLst>
      <p:ext uri="{BB962C8B-B14F-4D97-AF65-F5344CB8AC3E}">
        <p14:creationId xmlns:p14="http://schemas.microsoft.com/office/powerpoint/2010/main" val="1665753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289"/>
            <a:ext cx="8229600" cy="832227"/>
          </a:xfrm>
        </p:spPr>
        <p:txBody>
          <a:bodyPr/>
          <a:lstStyle/>
          <a:p>
            <a:r>
              <a:rPr lang="en-US" dirty="0" smtClean="0"/>
              <a:t>Background</a:t>
            </a:r>
            <a:endParaRPr lang="en-US" dirty="0"/>
          </a:p>
        </p:txBody>
      </p:sp>
      <p:sp>
        <p:nvSpPr>
          <p:cNvPr id="3" name="Content Placeholder 2"/>
          <p:cNvSpPr>
            <a:spLocks noGrp="1"/>
          </p:cNvSpPr>
          <p:nvPr>
            <p:ph idx="1"/>
          </p:nvPr>
        </p:nvSpPr>
        <p:spPr>
          <a:xfrm>
            <a:off x="457200" y="1200151"/>
            <a:ext cx="8547315" cy="3394472"/>
          </a:xfrm>
        </p:spPr>
        <p:txBody>
          <a:bodyPr>
            <a:noAutofit/>
          </a:bodyPr>
          <a:lstStyle/>
          <a:p>
            <a:r>
              <a:rPr lang="en-US" sz="2800" dirty="0" smtClean="0"/>
              <a:t>What is NSU?</a:t>
            </a:r>
          </a:p>
          <a:p>
            <a:r>
              <a:rPr lang="en-US" sz="2800" dirty="0" smtClean="0"/>
              <a:t>Causes – multifactorial</a:t>
            </a:r>
          </a:p>
          <a:p>
            <a:pPr lvl="1"/>
            <a:r>
              <a:rPr lang="en-US" sz="1800" i="1" dirty="0" smtClean="0"/>
              <a:t>Chlamydia trachomatis</a:t>
            </a:r>
          </a:p>
          <a:p>
            <a:pPr lvl="1"/>
            <a:r>
              <a:rPr lang="en-US" sz="1800" i="1" dirty="0" smtClean="0"/>
              <a:t>Neisseria </a:t>
            </a:r>
            <a:r>
              <a:rPr lang="en-US" sz="1800" i="1" dirty="0" err="1" smtClean="0"/>
              <a:t>gonorrhoea</a:t>
            </a:r>
            <a:endParaRPr lang="en-US" sz="1800" i="1" dirty="0" smtClean="0"/>
          </a:p>
          <a:p>
            <a:r>
              <a:rPr lang="en-US" sz="2800" i="1" dirty="0" smtClean="0"/>
              <a:t>Mycoplasma </a:t>
            </a:r>
            <a:r>
              <a:rPr lang="en-US" sz="2800" i="1" dirty="0" err="1" smtClean="0"/>
              <a:t>genitalium</a:t>
            </a:r>
            <a:r>
              <a:rPr lang="en-US" sz="2800" i="1" dirty="0" smtClean="0"/>
              <a:t>? – </a:t>
            </a:r>
            <a:r>
              <a:rPr lang="en-US" sz="2800" b="1" dirty="0" smtClean="0"/>
              <a:t>5-33% </a:t>
            </a:r>
            <a:r>
              <a:rPr lang="en-US" sz="2800" dirty="0" smtClean="0"/>
              <a:t>of cases</a:t>
            </a:r>
            <a:r>
              <a:rPr lang="en-US" sz="2800" baseline="30000" dirty="0" smtClean="0"/>
              <a:t>1</a:t>
            </a:r>
          </a:p>
          <a:p>
            <a:r>
              <a:rPr lang="en-US" sz="2800" dirty="0" smtClean="0"/>
              <a:t>Current NSU treatment: </a:t>
            </a:r>
            <a:r>
              <a:rPr lang="en-US" sz="2800" b="1" dirty="0" smtClean="0"/>
              <a:t>Azithromycin 1g</a:t>
            </a:r>
            <a:r>
              <a:rPr lang="en-US" sz="2800" baseline="30000" dirty="0" smtClean="0"/>
              <a:t>2 </a:t>
            </a:r>
          </a:p>
          <a:p>
            <a:r>
              <a:rPr lang="en-US" sz="2800" dirty="0" smtClean="0"/>
              <a:t>Macrolide resistance?</a:t>
            </a:r>
          </a:p>
        </p:txBody>
      </p:sp>
      <p:sp>
        <p:nvSpPr>
          <p:cNvPr id="4" name="TextBox 3"/>
          <p:cNvSpPr txBox="1"/>
          <p:nvPr/>
        </p:nvSpPr>
        <p:spPr>
          <a:xfrm>
            <a:off x="-1802513" y="4587930"/>
            <a:ext cx="184666" cy="369332"/>
          </a:xfrm>
          <a:prstGeom prst="rect">
            <a:avLst/>
          </a:prstGeom>
          <a:noFill/>
        </p:spPr>
        <p:txBody>
          <a:bodyPr wrap="none" rtlCol="0">
            <a:spAutoFit/>
          </a:bodyPr>
          <a:lstStyle/>
          <a:p>
            <a:pPr defTabSz="914400"/>
            <a:endParaRPr lang="en-US" dirty="0">
              <a:solidFill>
                <a:prstClr val="black"/>
              </a:solidFill>
            </a:endParaRPr>
          </a:p>
        </p:txBody>
      </p:sp>
      <p:sp>
        <p:nvSpPr>
          <p:cNvPr id="5" name="TextBox 4"/>
          <p:cNvSpPr txBox="1"/>
          <p:nvPr/>
        </p:nvSpPr>
        <p:spPr>
          <a:xfrm>
            <a:off x="802154" y="4493530"/>
            <a:ext cx="7419926" cy="784830"/>
          </a:xfrm>
          <a:prstGeom prst="rect">
            <a:avLst/>
          </a:prstGeom>
          <a:noFill/>
        </p:spPr>
        <p:txBody>
          <a:bodyPr wrap="square" rtlCol="0">
            <a:spAutoFit/>
          </a:bodyPr>
          <a:lstStyle/>
          <a:p>
            <a:pPr defTabSz="914400"/>
            <a:r>
              <a:rPr lang="en-US" sz="900" dirty="0">
                <a:solidFill>
                  <a:prstClr val="black"/>
                </a:solidFill>
              </a:rPr>
              <a:t>1. Falk L, </a:t>
            </a:r>
            <a:r>
              <a:rPr lang="en-US" sz="900" dirty="0" err="1">
                <a:solidFill>
                  <a:prstClr val="black"/>
                </a:solidFill>
              </a:rPr>
              <a:t>Fredlund</a:t>
            </a:r>
            <a:r>
              <a:rPr lang="en-US" sz="900" dirty="0">
                <a:solidFill>
                  <a:prstClr val="black"/>
                </a:solidFill>
              </a:rPr>
              <a:t> H and Jensen JS. Symptomatic urethritis is more prevalent in men infected with Mycoplasma </a:t>
            </a:r>
            <a:r>
              <a:rPr lang="en-US" sz="900" dirty="0" err="1">
                <a:solidFill>
                  <a:prstClr val="black"/>
                </a:solidFill>
              </a:rPr>
              <a:t>Genitalium</a:t>
            </a:r>
            <a:r>
              <a:rPr lang="en-US" sz="900" dirty="0">
                <a:solidFill>
                  <a:prstClr val="black"/>
                </a:solidFill>
              </a:rPr>
              <a:t> than with Chlamydia trachomatis. Sex </a:t>
            </a:r>
            <a:r>
              <a:rPr lang="en-US" sz="900" dirty="0" err="1">
                <a:solidFill>
                  <a:prstClr val="black"/>
                </a:solidFill>
              </a:rPr>
              <a:t>Transm</a:t>
            </a:r>
            <a:r>
              <a:rPr lang="en-US" sz="900" dirty="0">
                <a:solidFill>
                  <a:prstClr val="black"/>
                </a:solidFill>
              </a:rPr>
              <a:t> Infect 2004; 80: 289–293</a:t>
            </a:r>
          </a:p>
          <a:p>
            <a:pPr defTabSz="914400"/>
            <a:r>
              <a:rPr lang="en-US" sz="900" dirty="0">
                <a:solidFill>
                  <a:prstClr val="black"/>
                </a:solidFill>
              </a:rPr>
              <a:t>2. BASHH. 2015. </a:t>
            </a:r>
            <a:r>
              <a:rPr lang="en-US" sz="900" i="1" dirty="0">
                <a:solidFill>
                  <a:prstClr val="black"/>
                </a:solidFill>
              </a:rPr>
              <a:t>2015 UK National Guidelines on the management of non-</a:t>
            </a:r>
            <a:r>
              <a:rPr lang="en-US" sz="900" i="1" dirty="0" err="1">
                <a:solidFill>
                  <a:prstClr val="black"/>
                </a:solidFill>
              </a:rPr>
              <a:t>gonococcal</a:t>
            </a:r>
            <a:r>
              <a:rPr lang="en-US" sz="900" i="1" dirty="0">
                <a:solidFill>
                  <a:prstClr val="black"/>
                </a:solidFill>
              </a:rPr>
              <a:t> urethritis. </a:t>
            </a:r>
            <a:r>
              <a:rPr lang="en-US" sz="900" dirty="0">
                <a:solidFill>
                  <a:prstClr val="black"/>
                </a:solidFill>
              </a:rPr>
              <a:t>British Association for Sexual Health and HIV Clinical Effectiveness Group.</a:t>
            </a:r>
          </a:p>
          <a:p>
            <a:pPr defTabSz="914400"/>
            <a:endParaRPr lang="en-US" sz="900" dirty="0">
              <a:solidFill>
                <a:prstClr val="black"/>
              </a:solidFill>
            </a:endParaRPr>
          </a:p>
        </p:txBody>
      </p:sp>
    </p:spTree>
    <p:extLst>
      <p:ext uri="{BB962C8B-B14F-4D97-AF65-F5344CB8AC3E}">
        <p14:creationId xmlns:p14="http://schemas.microsoft.com/office/powerpoint/2010/main" val="3827737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a:t>
            </a:r>
            <a:endParaRPr lang="en-US" dirty="0"/>
          </a:p>
        </p:txBody>
      </p:sp>
      <p:sp>
        <p:nvSpPr>
          <p:cNvPr id="3" name="Content Placeholder 2"/>
          <p:cNvSpPr>
            <a:spLocks noGrp="1"/>
          </p:cNvSpPr>
          <p:nvPr>
            <p:ph idx="1"/>
          </p:nvPr>
        </p:nvSpPr>
        <p:spPr>
          <a:xfrm>
            <a:off x="62146" y="1839864"/>
            <a:ext cx="9081855" cy="2289382"/>
          </a:xfrm>
        </p:spPr>
        <p:txBody>
          <a:bodyPr>
            <a:normAutofit/>
          </a:bodyPr>
          <a:lstStyle/>
          <a:p>
            <a:r>
              <a:rPr lang="en-US" sz="3600" dirty="0" smtClean="0"/>
              <a:t>To describe the current management of men with confirmed urethritis and their outcomes </a:t>
            </a:r>
            <a:endParaRPr lang="en-US" sz="3600" dirty="0"/>
          </a:p>
        </p:txBody>
      </p:sp>
    </p:spTree>
    <p:extLst>
      <p:ext uri="{BB962C8B-B14F-4D97-AF65-F5344CB8AC3E}">
        <p14:creationId xmlns:p14="http://schemas.microsoft.com/office/powerpoint/2010/main" val="708686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39263394"/>
              </p:ext>
            </p:extLst>
          </p:nvPr>
        </p:nvGraphicFramePr>
        <p:xfrm>
          <a:off x="1184799" y="1262457"/>
          <a:ext cx="6624090" cy="3223260"/>
        </p:xfrm>
        <a:graphic>
          <a:graphicData uri="http://schemas.openxmlformats.org/drawingml/2006/table">
            <a:tbl>
              <a:tblPr firstRow="1" bandRow="1">
                <a:tableStyleId>{5C22544A-7EE6-4342-B048-85BDC9FD1C3A}</a:tableStyleId>
              </a:tblPr>
              <a:tblGrid>
                <a:gridCol w="4563122"/>
                <a:gridCol w="2060968"/>
              </a:tblGrid>
              <a:tr h="388620">
                <a:tc gridSpan="2">
                  <a:txBody>
                    <a:bodyPr/>
                    <a:lstStyle/>
                    <a:p>
                      <a:r>
                        <a:rPr lang="en-GB" sz="2100" dirty="0" smtClean="0"/>
                        <a:t>C4</a:t>
                      </a:r>
                      <a:r>
                        <a:rPr lang="en-GB" sz="2100" baseline="0" dirty="0" smtClean="0"/>
                        <a:t> Diagnosis January – July 2015</a:t>
                      </a:r>
                      <a:endParaRPr lang="en-GB" sz="2100" dirty="0">
                        <a:solidFill>
                          <a:schemeClr val="tx1"/>
                        </a:solidFill>
                      </a:endParaRPr>
                    </a:p>
                  </a:txBody>
                  <a:tcPr marT="34290" marB="34290"/>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86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Presenting Symptoms</a:t>
                      </a:r>
                    </a:p>
                    <a:p>
                      <a:endParaRPr lang="en-GB" sz="2100" dirty="0"/>
                    </a:p>
                  </a:txBody>
                  <a:tcPr marT="34290" marB="34290"/>
                </a:tc>
                <a:tc>
                  <a:txBody>
                    <a:bodyPr/>
                    <a:lstStyle/>
                    <a:p>
                      <a:r>
                        <a:rPr lang="en-GB" sz="2100" dirty="0" smtClean="0"/>
                        <a:t>?</a:t>
                      </a:r>
                      <a:endParaRPr lang="en-GB" sz="2100" dirty="0"/>
                    </a:p>
                  </a:txBody>
                  <a:tcPr marT="34290" marB="34290"/>
                </a:tc>
              </a:tr>
              <a:tr h="7086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Microscopy Results</a:t>
                      </a:r>
                    </a:p>
                    <a:p>
                      <a:endParaRPr lang="en-GB" sz="2100" dirty="0"/>
                    </a:p>
                  </a:txBody>
                  <a:tcPr marT="34290" marB="34290"/>
                </a:tc>
                <a:tc>
                  <a:txBody>
                    <a:bodyPr/>
                    <a:lstStyle/>
                    <a:p>
                      <a:r>
                        <a:rPr lang="en-GB" sz="2100" dirty="0" smtClean="0"/>
                        <a:t>?</a:t>
                      </a:r>
                      <a:endParaRPr lang="en-GB" sz="2100" dirty="0"/>
                    </a:p>
                  </a:txBody>
                  <a:tcPr marT="34290" marB="34290"/>
                </a:tc>
              </a:tr>
              <a:tr h="7086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Treatment</a:t>
                      </a:r>
                    </a:p>
                    <a:p>
                      <a:endParaRPr lang="en-GB" sz="2100" dirty="0"/>
                    </a:p>
                  </a:txBody>
                  <a:tcPr marT="34290" marB="34290"/>
                </a:tc>
                <a:tc>
                  <a:txBody>
                    <a:bodyPr/>
                    <a:lstStyle/>
                    <a:p>
                      <a:r>
                        <a:rPr lang="en-GB" sz="2100" dirty="0" smtClean="0"/>
                        <a:t>?</a:t>
                      </a:r>
                      <a:endParaRPr lang="en-GB" sz="2100" dirty="0"/>
                    </a:p>
                  </a:txBody>
                  <a:tcPr marT="34290" marB="34290"/>
                </a:tc>
              </a:tr>
              <a:tr h="7086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Persistent symptoms?</a:t>
                      </a:r>
                    </a:p>
                    <a:p>
                      <a:endParaRPr lang="en-GB" sz="2100" dirty="0"/>
                    </a:p>
                  </a:txBody>
                  <a:tcPr marT="34290" marB="34290"/>
                </a:tc>
                <a:tc>
                  <a:txBody>
                    <a:bodyPr/>
                    <a:lstStyle/>
                    <a:p>
                      <a:r>
                        <a:rPr lang="en-GB" sz="2100" dirty="0" smtClean="0"/>
                        <a:t>?</a:t>
                      </a:r>
                      <a:endParaRPr lang="en-GB" sz="2100" dirty="0"/>
                    </a:p>
                  </a:txBody>
                  <a:tcPr marT="34290" marB="34290"/>
                </a:tc>
              </a:tr>
            </a:tbl>
          </a:graphicData>
        </a:graphic>
      </p:graphicFrame>
    </p:spTree>
    <p:extLst>
      <p:ext uri="{BB962C8B-B14F-4D97-AF65-F5344CB8AC3E}">
        <p14:creationId xmlns:p14="http://schemas.microsoft.com/office/powerpoint/2010/main" val="2432997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smtClean="0"/>
          </a:p>
          <a:p>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3848930868"/>
              </p:ext>
            </p:extLst>
          </p:nvPr>
        </p:nvGraphicFramePr>
        <p:xfrm>
          <a:off x="884809" y="1371363"/>
          <a:ext cx="7673264" cy="3223260"/>
        </p:xfrm>
        <a:graphic>
          <a:graphicData uri="http://schemas.openxmlformats.org/drawingml/2006/table">
            <a:tbl>
              <a:tblPr firstRow="1" bandRow="1">
                <a:tableStyleId>{5C22544A-7EE6-4342-B048-85BDC9FD1C3A}</a:tableStyleId>
              </a:tblPr>
              <a:tblGrid>
                <a:gridCol w="3836632"/>
                <a:gridCol w="3836632"/>
              </a:tblGrid>
              <a:tr h="38862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dirty="0" smtClean="0"/>
                        <a:t>254 cases of NSU over 6 months</a:t>
                      </a:r>
                      <a:endParaRPr lang="en-US" sz="2100" dirty="0" smtClean="0">
                        <a:solidFill>
                          <a:schemeClr val="tx1"/>
                        </a:solidFill>
                      </a:endParaRPr>
                    </a:p>
                  </a:txBody>
                  <a:tcPr marT="34290" marB="34290"/>
                </a:tc>
                <a:tc hMerge="1">
                  <a:txBody>
                    <a:bodyPr/>
                    <a:lstStyle/>
                    <a:p>
                      <a:endParaRPr lang="en-GB" dirty="0"/>
                    </a:p>
                  </a:txBody>
                  <a:tcPr/>
                </a:tc>
              </a:tr>
              <a:tr h="708660">
                <a:tc>
                  <a:txBody>
                    <a:bodyPr/>
                    <a:lstStyle/>
                    <a:p>
                      <a:r>
                        <a:rPr lang="en-US" sz="2100" dirty="0" smtClean="0"/>
                        <a:t>Mean age: </a:t>
                      </a:r>
                      <a:endParaRPr lang="en-GB" sz="2100" dirty="0">
                        <a:solidFill>
                          <a:schemeClr val="tx1"/>
                        </a:solidFill>
                      </a:endParaRPr>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32 years</a:t>
                      </a:r>
                      <a:r>
                        <a:rPr lang="en-US" sz="2100" baseline="0" dirty="0" smtClean="0"/>
                        <a:t> (</a:t>
                      </a:r>
                      <a:r>
                        <a:rPr lang="en-US" sz="2100" dirty="0" smtClean="0"/>
                        <a:t>16 – 69)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100" b="1" dirty="0" smtClean="0">
                        <a:solidFill>
                          <a:schemeClr val="tx1"/>
                        </a:solidFill>
                      </a:endParaRPr>
                    </a:p>
                  </a:txBody>
                  <a:tcPr marT="34290" marB="34290"/>
                </a:tc>
              </a:tr>
              <a:tr h="708660">
                <a:tc>
                  <a:txBody>
                    <a:bodyPr/>
                    <a:lstStyle/>
                    <a:p>
                      <a:r>
                        <a:rPr lang="en-US" sz="2100" dirty="0" smtClean="0"/>
                        <a:t>Majority: </a:t>
                      </a:r>
                      <a:endParaRPr lang="en-GB" sz="2100" dirty="0">
                        <a:solidFill>
                          <a:schemeClr val="tx1"/>
                        </a:solidFill>
                      </a:endParaRPr>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21-30 (40%)</a:t>
                      </a:r>
                    </a:p>
                    <a:p>
                      <a:endParaRPr lang="en-GB" sz="2100" dirty="0">
                        <a:solidFill>
                          <a:schemeClr val="tx1"/>
                        </a:solidFill>
                      </a:endParaRPr>
                    </a:p>
                  </a:txBody>
                  <a:tcPr marT="34290" marB="34290"/>
                </a:tc>
              </a:tr>
              <a:tr h="708660">
                <a:tc>
                  <a:txBody>
                    <a:bodyPr/>
                    <a:lstStyle/>
                    <a:p>
                      <a:r>
                        <a:rPr lang="en-US" sz="2100" dirty="0" smtClean="0"/>
                        <a:t>Heterosexual</a:t>
                      </a:r>
                      <a:endParaRPr lang="en-GB" sz="2100" dirty="0">
                        <a:solidFill>
                          <a:schemeClr val="tx1"/>
                        </a:solidFill>
                      </a:endParaRPr>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71% (181/254)</a:t>
                      </a:r>
                    </a:p>
                    <a:p>
                      <a:endParaRPr lang="en-GB" sz="2100" dirty="0">
                        <a:solidFill>
                          <a:schemeClr val="tx1"/>
                        </a:solidFill>
                      </a:endParaRPr>
                    </a:p>
                  </a:txBody>
                  <a:tcPr marT="34290" marB="34290"/>
                </a:tc>
              </a:tr>
              <a:tr h="708660">
                <a:tc>
                  <a:txBody>
                    <a:bodyPr/>
                    <a:lstStyle/>
                    <a:p>
                      <a:r>
                        <a:rPr lang="en-US" sz="2100" dirty="0" smtClean="0"/>
                        <a:t>HIV positive </a:t>
                      </a:r>
                      <a:endParaRPr lang="en-GB" sz="2100" dirty="0">
                        <a:solidFill>
                          <a:schemeClr val="tx1"/>
                        </a:solidFill>
                      </a:endParaRPr>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smtClean="0"/>
                        <a:t>9% </a:t>
                      </a:r>
                      <a:r>
                        <a:rPr lang="en-US" sz="2100" smtClean="0"/>
                        <a:t>(21/254)</a:t>
                      </a:r>
                      <a:endParaRPr lang="en-US" sz="2100" dirty="0" smtClean="0"/>
                    </a:p>
                    <a:p>
                      <a:endParaRPr lang="en-GB" sz="2100" dirty="0">
                        <a:solidFill>
                          <a:schemeClr val="tx1"/>
                        </a:solidFill>
                      </a:endParaRPr>
                    </a:p>
                  </a:txBody>
                  <a:tcPr marT="34290" marB="34290"/>
                </a:tc>
              </a:tr>
            </a:tbl>
          </a:graphicData>
        </a:graphic>
      </p:graphicFrame>
    </p:spTree>
    <p:extLst>
      <p:ext uri="{BB962C8B-B14F-4D97-AF65-F5344CB8AC3E}">
        <p14:creationId xmlns:p14="http://schemas.microsoft.com/office/powerpoint/2010/main" val="3532672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Presenting symptoms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2046871"/>
              </p:ext>
            </p:extLst>
          </p:nvPr>
        </p:nvGraphicFramePr>
        <p:xfrm>
          <a:off x="457200" y="1258491"/>
          <a:ext cx="8229600" cy="3394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8162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Microscopy</a:t>
            </a:r>
            <a:endParaRPr lang="en-US" dirty="0"/>
          </a:p>
        </p:txBody>
      </p:sp>
      <p:sp>
        <p:nvSpPr>
          <p:cNvPr id="3" name="Content Placeholder 2"/>
          <p:cNvSpPr>
            <a:spLocks noGrp="1"/>
          </p:cNvSpPr>
          <p:nvPr>
            <p:ph idx="1"/>
          </p:nvPr>
        </p:nvSpPr>
        <p:spPr/>
        <p:txBody>
          <a:bodyPr/>
          <a:lstStyle/>
          <a:p>
            <a:r>
              <a:rPr lang="en-US" dirty="0" smtClean="0"/>
              <a:t>Documented in 84% of cases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58406200"/>
              </p:ext>
            </p:extLst>
          </p:nvPr>
        </p:nvGraphicFramePr>
        <p:xfrm>
          <a:off x="342900" y="1905000"/>
          <a:ext cx="3987800" cy="1973580"/>
        </p:xfrm>
        <a:graphic>
          <a:graphicData uri="http://schemas.openxmlformats.org/drawingml/2006/table">
            <a:tbl>
              <a:tblPr firstRow="1" bandRow="1">
                <a:tableStyleId>{3C2FFA5D-87B4-456A-9821-1D502468CF0F}</a:tableStyleId>
              </a:tblPr>
              <a:tblGrid>
                <a:gridCol w="1993900"/>
                <a:gridCol w="1993900"/>
              </a:tblGrid>
              <a:tr h="278130">
                <a:tc>
                  <a:txBody>
                    <a:bodyPr/>
                    <a:lstStyle/>
                    <a:p>
                      <a:r>
                        <a:rPr lang="en-US" sz="1400" dirty="0" smtClean="0"/>
                        <a:t>Result</a:t>
                      </a:r>
                      <a:endParaRPr lang="en-US" sz="1400" b="1" dirty="0"/>
                    </a:p>
                  </a:txBody>
                  <a:tcPr marT="34290" marB="34290"/>
                </a:tc>
                <a:tc>
                  <a:txBody>
                    <a:bodyPr/>
                    <a:lstStyle/>
                    <a:p>
                      <a:r>
                        <a:rPr lang="en-US" sz="1400" dirty="0" smtClean="0"/>
                        <a:t>N</a:t>
                      </a:r>
                      <a:r>
                        <a:rPr lang="en-US" sz="1400" baseline="30000" dirty="0" smtClean="0"/>
                        <a:t>o</a:t>
                      </a:r>
                      <a:endParaRPr lang="en-US" sz="1400" b="1" dirty="0"/>
                    </a:p>
                  </a:txBody>
                  <a:tcPr marT="34290" marB="34290"/>
                </a:tc>
              </a:tr>
              <a:tr h="278130">
                <a:tc>
                  <a:txBody>
                    <a:bodyPr/>
                    <a:lstStyle/>
                    <a:p>
                      <a:r>
                        <a:rPr lang="en-US" sz="1400" dirty="0" smtClean="0"/>
                        <a:t>Negative</a:t>
                      </a:r>
                      <a:endParaRPr lang="en-US" sz="1400" dirty="0"/>
                    </a:p>
                  </a:txBody>
                  <a:tcPr marT="34290" marB="34290"/>
                </a:tc>
                <a:tc>
                  <a:txBody>
                    <a:bodyPr/>
                    <a:lstStyle/>
                    <a:p>
                      <a:r>
                        <a:rPr lang="en-US" sz="1400" dirty="0" smtClean="0"/>
                        <a:t>13</a:t>
                      </a:r>
                      <a:endParaRPr lang="en-US" sz="1400" dirty="0"/>
                    </a:p>
                  </a:txBody>
                  <a:tcPr marT="34290" marB="34290"/>
                </a:tc>
              </a:tr>
              <a:tr h="278130">
                <a:tc>
                  <a:txBody>
                    <a:bodyPr/>
                    <a:lstStyle/>
                    <a:p>
                      <a:r>
                        <a:rPr lang="en-US" sz="1400" dirty="0" smtClean="0"/>
                        <a:t>Borderline (+/-)</a:t>
                      </a:r>
                      <a:endParaRPr lang="en-US" sz="1400" dirty="0"/>
                    </a:p>
                  </a:txBody>
                  <a:tcPr marT="34290" marB="34290"/>
                </a:tc>
                <a:tc>
                  <a:txBody>
                    <a:bodyPr/>
                    <a:lstStyle/>
                    <a:p>
                      <a:r>
                        <a:rPr lang="en-US" sz="1400" dirty="0" smtClean="0"/>
                        <a:t>19</a:t>
                      </a:r>
                      <a:endParaRPr lang="en-US" sz="1400" dirty="0"/>
                    </a:p>
                  </a:txBody>
                  <a:tcPr marT="34290" marB="34290"/>
                </a:tc>
              </a:tr>
              <a:tr h="278130">
                <a:tc>
                  <a:txBody>
                    <a:bodyPr/>
                    <a:lstStyle/>
                    <a:p>
                      <a:r>
                        <a:rPr lang="en-US" sz="1400" dirty="0" smtClean="0"/>
                        <a:t>1 (+)</a:t>
                      </a:r>
                      <a:endParaRPr lang="en-US" sz="1400" dirty="0"/>
                    </a:p>
                  </a:txBody>
                  <a:tcPr marT="34290" marB="34290"/>
                </a:tc>
                <a:tc>
                  <a:txBody>
                    <a:bodyPr/>
                    <a:lstStyle/>
                    <a:p>
                      <a:r>
                        <a:rPr lang="en-US" sz="1400" dirty="0" smtClean="0"/>
                        <a:t>44</a:t>
                      </a:r>
                      <a:endParaRPr lang="en-US" sz="1400" dirty="0"/>
                    </a:p>
                  </a:txBody>
                  <a:tcPr marT="34290" marB="34290"/>
                </a:tc>
              </a:tr>
              <a:tr h="278130">
                <a:tc>
                  <a:txBody>
                    <a:bodyPr/>
                    <a:lstStyle/>
                    <a:p>
                      <a:r>
                        <a:rPr lang="en-US" sz="1400" dirty="0" smtClean="0"/>
                        <a:t>2 (++)</a:t>
                      </a:r>
                      <a:endParaRPr lang="en-US" sz="1400" dirty="0"/>
                    </a:p>
                  </a:txBody>
                  <a:tcPr marT="34290" marB="34290"/>
                </a:tc>
                <a:tc>
                  <a:txBody>
                    <a:bodyPr/>
                    <a:lstStyle/>
                    <a:p>
                      <a:r>
                        <a:rPr lang="en-US" sz="1400" dirty="0" smtClean="0"/>
                        <a:t>47</a:t>
                      </a:r>
                      <a:endParaRPr lang="en-US" sz="1400" dirty="0"/>
                    </a:p>
                  </a:txBody>
                  <a:tcPr marT="34290" marB="34290"/>
                </a:tc>
              </a:tr>
              <a:tr h="278130">
                <a:tc>
                  <a:txBody>
                    <a:bodyPr/>
                    <a:lstStyle/>
                    <a:p>
                      <a:r>
                        <a:rPr lang="en-US" sz="1400" dirty="0" smtClean="0"/>
                        <a:t>3 (+++)</a:t>
                      </a:r>
                      <a:endParaRPr lang="en-US" sz="1400" dirty="0"/>
                    </a:p>
                  </a:txBody>
                  <a:tcPr marT="34290" marB="34290"/>
                </a:tc>
                <a:tc>
                  <a:txBody>
                    <a:bodyPr/>
                    <a:lstStyle/>
                    <a:p>
                      <a:r>
                        <a:rPr lang="en-US" sz="1400" dirty="0" smtClean="0"/>
                        <a:t>90</a:t>
                      </a:r>
                      <a:endParaRPr lang="en-US" sz="1400" dirty="0"/>
                    </a:p>
                  </a:txBody>
                  <a:tcPr marT="34290" marB="34290"/>
                </a:tc>
              </a:tr>
              <a:tr h="278130">
                <a:tc>
                  <a:txBody>
                    <a:bodyPr/>
                    <a:lstStyle/>
                    <a:p>
                      <a:r>
                        <a:rPr lang="en-US" sz="1400" dirty="0" smtClean="0"/>
                        <a:t>Not documented</a:t>
                      </a:r>
                      <a:endParaRPr lang="en-US" sz="1400" dirty="0"/>
                    </a:p>
                  </a:txBody>
                  <a:tcPr marT="34290" marB="34290"/>
                </a:tc>
                <a:tc>
                  <a:txBody>
                    <a:bodyPr/>
                    <a:lstStyle/>
                    <a:p>
                      <a:r>
                        <a:rPr lang="en-US" sz="1400" dirty="0" smtClean="0"/>
                        <a:t>41</a:t>
                      </a:r>
                      <a:endParaRPr lang="en-US" sz="1400" dirty="0"/>
                    </a:p>
                  </a:txBody>
                  <a:tcPr marT="34290" marB="34290"/>
                </a:tc>
              </a:tr>
            </a:tbl>
          </a:graphicData>
        </a:graphic>
      </p:graphicFrame>
      <p:graphicFrame>
        <p:nvGraphicFramePr>
          <p:cNvPr id="6" name="Chart 5"/>
          <p:cNvGraphicFramePr>
            <a:graphicFrameLocks/>
          </p:cNvGraphicFramePr>
          <p:nvPr>
            <p:extLst>
              <p:ext uri="{D42A27DB-BD31-4B8C-83A1-F6EECF244321}">
                <p14:modId xmlns:p14="http://schemas.microsoft.com/office/powerpoint/2010/main" val="4076592895"/>
              </p:ext>
            </p:extLst>
          </p:nvPr>
        </p:nvGraphicFramePr>
        <p:xfrm>
          <a:off x="4469996" y="1905001"/>
          <a:ext cx="4572000" cy="26896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5021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06026"/>
            <a:ext cx="8042276" cy="549999"/>
          </a:xfrm>
        </p:spPr>
        <p:txBody>
          <a:bodyPr/>
          <a:lstStyle/>
          <a:p>
            <a:r>
              <a:rPr lang="en-US" dirty="0" smtClean="0"/>
              <a:t>NSU Results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45214838"/>
              </p:ext>
            </p:extLst>
          </p:nvPr>
        </p:nvGraphicFramePr>
        <p:xfrm>
          <a:off x="549275" y="1759912"/>
          <a:ext cx="2541242" cy="1821180"/>
        </p:xfrm>
        <a:graphic>
          <a:graphicData uri="http://schemas.openxmlformats.org/drawingml/2006/table">
            <a:tbl>
              <a:tblPr firstRow="1" bandRow="1">
                <a:tableStyleId>{3C2FFA5D-87B4-456A-9821-1D502468CF0F}</a:tableStyleId>
              </a:tblPr>
              <a:tblGrid>
                <a:gridCol w="1850497"/>
                <a:gridCol w="690745"/>
              </a:tblGrid>
              <a:tr h="480060">
                <a:tc>
                  <a:txBody>
                    <a:bodyPr/>
                    <a:lstStyle/>
                    <a:p>
                      <a:r>
                        <a:rPr lang="en-US" sz="1400" dirty="0" smtClean="0"/>
                        <a:t>Urethral Infection</a:t>
                      </a:r>
                      <a:endParaRPr lang="en-US" sz="1400" dirty="0"/>
                    </a:p>
                  </a:txBody>
                  <a:tcPr marT="34290" marB="34290"/>
                </a:tc>
                <a:tc>
                  <a:txBody>
                    <a:bodyPr/>
                    <a:lstStyle/>
                    <a:p>
                      <a:endParaRPr lang="en-US" sz="1400" dirty="0"/>
                    </a:p>
                  </a:txBody>
                  <a:tcPr marT="34290" marB="34290"/>
                </a:tc>
              </a:tr>
              <a:tr h="278130">
                <a:tc>
                  <a:txBody>
                    <a:bodyPr/>
                    <a:lstStyle/>
                    <a:p>
                      <a:r>
                        <a:rPr lang="en-US" sz="1400" dirty="0" smtClean="0"/>
                        <a:t>CT</a:t>
                      </a:r>
                      <a:endParaRPr lang="en-US" sz="1400" dirty="0"/>
                    </a:p>
                  </a:txBody>
                  <a:tcPr marT="34290" marB="34290"/>
                </a:tc>
                <a:tc>
                  <a:txBody>
                    <a:bodyPr/>
                    <a:lstStyle/>
                    <a:p>
                      <a:r>
                        <a:rPr lang="en-US" sz="1400" dirty="0" smtClean="0"/>
                        <a:t>40</a:t>
                      </a:r>
                      <a:endParaRPr lang="en-US" sz="1400" dirty="0"/>
                    </a:p>
                  </a:txBody>
                  <a:tcPr marT="34290" marB="34290"/>
                </a:tc>
              </a:tr>
              <a:tr h="278130">
                <a:tc>
                  <a:txBody>
                    <a:bodyPr/>
                    <a:lstStyle/>
                    <a:p>
                      <a:r>
                        <a:rPr lang="en-US" sz="1400" dirty="0" smtClean="0"/>
                        <a:t>GC</a:t>
                      </a:r>
                      <a:endParaRPr lang="en-US" sz="1400" dirty="0"/>
                    </a:p>
                  </a:txBody>
                  <a:tcPr marT="34290" marB="34290"/>
                </a:tc>
                <a:tc>
                  <a:txBody>
                    <a:bodyPr/>
                    <a:lstStyle/>
                    <a:p>
                      <a:r>
                        <a:rPr lang="en-US" sz="1400" dirty="0" smtClean="0"/>
                        <a:t>2</a:t>
                      </a:r>
                      <a:endParaRPr lang="en-US" sz="1400" dirty="0"/>
                    </a:p>
                  </a:txBody>
                  <a:tcPr marT="34290" marB="34290"/>
                </a:tc>
              </a:tr>
              <a:tr h="278130">
                <a:tc>
                  <a:txBody>
                    <a:bodyPr/>
                    <a:lstStyle/>
                    <a:p>
                      <a:r>
                        <a:rPr lang="en-US" sz="1400" dirty="0" smtClean="0"/>
                        <a:t>Mycoplasma*</a:t>
                      </a:r>
                      <a:endParaRPr lang="en-US" sz="1400" dirty="0"/>
                    </a:p>
                  </a:txBody>
                  <a:tcPr marT="34290" marB="34290"/>
                </a:tc>
                <a:tc>
                  <a:txBody>
                    <a:bodyPr/>
                    <a:lstStyle/>
                    <a:p>
                      <a:r>
                        <a:rPr lang="en-US" sz="1400" dirty="0" smtClean="0"/>
                        <a:t>2</a:t>
                      </a:r>
                      <a:endParaRPr lang="en-US" sz="1400" dirty="0"/>
                    </a:p>
                  </a:txBody>
                  <a:tcPr marT="34290" marB="34290"/>
                </a:tc>
              </a:tr>
              <a:tr h="480060">
                <a:tc>
                  <a:txBody>
                    <a:bodyPr/>
                    <a:lstStyle/>
                    <a:p>
                      <a:r>
                        <a:rPr lang="en-US" sz="1400" dirty="0" smtClean="0"/>
                        <a:t>No pathogen identified</a:t>
                      </a:r>
                      <a:endParaRPr lang="en-US" sz="1400" dirty="0"/>
                    </a:p>
                  </a:txBody>
                  <a:tcPr marT="34290" marB="34290"/>
                </a:tc>
                <a:tc>
                  <a:txBody>
                    <a:bodyPr/>
                    <a:lstStyle/>
                    <a:p>
                      <a:r>
                        <a:rPr lang="en-US" sz="1400" dirty="0" smtClean="0"/>
                        <a:t>210</a:t>
                      </a:r>
                      <a:endParaRPr lang="en-US" sz="1400" dirty="0"/>
                    </a:p>
                  </a:txBody>
                  <a:tcPr marT="34290" marB="34290"/>
                </a:tc>
              </a:tr>
            </a:tbl>
          </a:graphicData>
        </a:graphic>
      </p:graphicFrame>
      <p:sp>
        <p:nvSpPr>
          <p:cNvPr id="8" name="TextBox 7"/>
          <p:cNvSpPr txBox="1"/>
          <p:nvPr/>
        </p:nvSpPr>
        <p:spPr>
          <a:xfrm>
            <a:off x="1252005" y="4444150"/>
            <a:ext cx="6088137" cy="369332"/>
          </a:xfrm>
          <a:prstGeom prst="rect">
            <a:avLst/>
          </a:prstGeom>
          <a:noFill/>
        </p:spPr>
        <p:txBody>
          <a:bodyPr wrap="none" rtlCol="0">
            <a:spAutoFit/>
          </a:bodyPr>
          <a:lstStyle/>
          <a:p>
            <a:pPr defTabSz="914400"/>
            <a:r>
              <a:rPr lang="en-US" dirty="0" smtClean="0">
                <a:solidFill>
                  <a:prstClr val="black"/>
                </a:solidFill>
              </a:rPr>
              <a:t>*Mycoplasma only tested on initial presentation in 9 cases </a:t>
            </a:r>
            <a:endParaRPr lang="en-US" dirty="0">
              <a:solidFill>
                <a:prstClr val="black"/>
              </a:solidFill>
            </a:endParaRPr>
          </a:p>
        </p:txBody>
      </p:sp>
      <p:graphicFrame>
        <p:nvGraphicFramePr>
          <p:cNvPr id="6" name="Chart 5"/>
          <p:cNvGraphicFramePr>
            <a:graphicFrameLocks/>
          </p:cNvGraphicFramePr>
          <p:nvPr>
            <p:extLst>
              <p:ext uri="{D42A27DB-BD31-4B8C-83A1-F6EECF244321}">
                <p14:modId xmlns:p14="http://schemas.microsoft.com/office/powerpoint/2010/main" val="1543451206"/>
              </p:ext>
            </p:extLst>
          </p:nvPr>
        </p:nvGraphicFramePr>
        <p:xfrm>
          <a:off x="3657601" y="1281113"/>
          <a:ext cx="4933950" cy="2581275"/>
        </p:xfrm>
        <a:graphic>
          <a:graphicData uri="http://schemas.openxmlformats.org/drawingml/2006/chart">
            <c:chart xmlns:c="http://schemas.openxmlformats.org/drawingml/2006/chart" xmlns:r="http://schemas.openxmlformats.org/officeDocument/2006/relationships" r:id="rId3"/>
          </a:graphicData>
        </a:graphic>
      </p:graphicFrame>
      <p:sp>
        <p:nvSpPr>
          <p:cNvPr id="3" name="Oval 2"/>
          <p:cNvSpPr/>
          <p:nvPr/>
        </p:nvSpPr>
        <p:spPr>
          <a:xfrm>
            <a:off x="6938027" y="1147406"/>
            <a:ext cx="1946895" cy="2980764"/>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8237342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1159</Words>
  <Application>Microsoft Office PowerPoint</Application>
  <PresentationFormat>On-screen Show (16:9)</PresentationFormat>
  <Paragraphs>143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Executive</vt:lpstr>
      <vt:lpstr>Non-specific Urethritis: Can we be a bit more specific? </vt:lpstr>
      <vt:lpstr>We’ll begin with a quiz…</vt:lpstr>
      <vt:lpstr>Background</vt:lpstr>
      <vt:lpstr>Aims</vt:lpstr>
      <vt:lpstr>Methods</vt:lpstr>
      <vt:lpstr>Results</vt:lpstr>
      <vt:lpstr>Presenting symptoms</vt:lpstr>
      <vt:lpstr>Microscopy</vt:lpstr>
      <vt:lpstr>NSU Results</vt:lpstr>
      <vt:lpstr>Treatment</vt:lpstr>
      <vt:lpstr>Persistent Symptoms</vt:lpstr>
      <vt:lpstr>Discussion</vt:lpstr>
      <vt:lpstr>Conclusion</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36</cp:revision>
  <dcterms:created xsi:type="dcterms:W3CDTF">2015-05-13T13:06:46Z</dcterms:created>
  <dcterms:modified xsi:type="dcterms:W3CDTF">2016-07-11T14:39:58Z</dcterms:modified>
</cp:coreProperties>
</file>