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318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</p:sldIdLst>
  <p:sldSz cx="9144000" cy="5143500" type="screen16x9"/>
  <p:notesSz cx="6858000" cy="9144000"/>
  <p:defaultTextStyle>
    <a:defPPr>
      <a:defRPr lang="en-US"/>
    </a:defPPr>
    <a:lvl1pPr marL="0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8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43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62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84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01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9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40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0" algn="l" defTabSz="9142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809" autoAdjust="0"/>
    <p:restoredTop sz="94660"/>
  </p:normalViewPr>
  <p:slideViewPr>
    <p:cSldViewPr>
      <p:cViewPr varScale="1">
        <p:scale>
          <a:sx n="87" d="100"/>
          <a:sy n="87" d="100"/>
        </p:scale>
        <p:origin x="-57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47AD3D-97A5-2041-904E-79FBC95A37E7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B41498-AC19-E44F-BE9F-C824A543AAEF}">
      <dgm:prSet phldrT="[Text]"/>
      <dgm:spPr/>
      <dgm:t>
        <a:bodyPr/>
        <a:lstStyle/>
        <a:p>
          <a:r>
            <a:rPr lang="en-US" dirty="0"/>
            <a:t>68 eligible patients during </a:t>
          </a:r>
          <a:r>
            <a:rPr lang="en-US" dirty="0" smtClean="0"/>
            <a:t>recruitment </a:t>
          </a:r>
          <a:r>
            <a:rPr lang="en-US" dirty="0"/>
            <a:t>period</a:t>
          </a:r>
        </a:p>
      </dgm:t>
    </dgm:pt>
    <dgm:pt modelId="{421256A9-BBBB-DD43-A00A-BC8C62F45A89}" type="parTrans" cxnId="{6F7822B8-6A97-F846-B07D-372F2B18517B}">
      <dgm:prSet/>
      <dgm:spPr/>
      <dgm:t>
        <a:bodyPr/>
        <a:lstStyle/>
        <a:p>
          <a:endParaRPr lang="en-US"/>
        </a:p>
      </dgm:t>
    </dgm:pt>
    <dgm:pt modelId="{44B48AA3-AA91-9946-887A-1811160D3AE4}" type="sibTrans" cxnId="{6F7822B8-6A97-F846-B07D-372F2B18517B}">
      <dgm:prSet/>
      <dgm:spPr/>
      <dgm:t>
        <a:bodyPr/>
        <a:lstStyle/>
        <a:p>
          <a:endParaRPr lang="en-US"/>
        </a:p>
      </dgm:t>
    </dgm:pt>
    <dgm:pt modelId="{6D87FE26-DFFB-1F44-912F-BE492903C2A0}">
      <dgm:prSet phldrT="[Text]"/>
      <dgm:spPr/>
      <dgm:t>
        <a:bodyPr/>
        <a:lstStyle/>
        <a:p>
          <a:r>
            <a:rPr lang="en-US" dirty="0"/>
            <a:t>44 </a:t>
          </a:r>
          <a:r>
            <a:rPr lang="en-US" dirty="0" smtClean="0"/>
            <a:t>patients </a:t>
          </a:r>
          <a:r>
            <a:rPr lang="en-US" dirty="0"/>
            <a:t>invited into study </a:t>
          </a:r>
        </a:p>
      </dgm:t>
    </dgm:pt>
    <dgm:pt modelId="{DEC2B898-3E91-0A47-80CF-C5C786ABF249}" type="parTrans" cxnId="{A13F92BD-7215-4E4E-99C3-E72FC39CF494}">
      <dgm:prSet/>
      <dgm:spPr/>
      <dgm:t>
        <a:bodyPr/>
        <a:lstStyle/>
        <a:p>
          <a:endParaRPr lang="en-US"/>
        </a:p>
      </dgm:t>
    </dgm:pt>
    <dgm:pt modelId="{4FB4CF1F-B183-7E43-A0AD-0F47C63B2BE5}" type="sibTrans" cxnId="{A13F92BD-7215-4E4E-99C3-E72FC39CF494}">
      <dgm:prSet/>
      <dgm:spPr/>
      <dgm:t>
        <a:bodyPr/>
        <a:lstStyle/>
        <a:p>
          <a:endParaRPr lang="en-US"/>
        </a:p>
      </dgm:t>
    </dgm:pt>
    <dgm:pt modelId="{F83BB843-51E8-0F45-B577-323C48138ED5}">
      <dgm:prSet phldrT="[Text]"/>
      <dgm:spPr/>
      <dgm:t>
        <a:bodyPr/>
        <a:lstStyle/>
        <a:p>
          <a:r>
            <a:rPr lang="en-US"/>
            <a:t>30 patients accepted</a:t>
          </a:r>
        </a:p>
      </dgm:t>
    </dgm:pt>
    <dgm:pt modelId="{0B873F60-2456-8E4D-A93F-C3D220A4E4B5}" type="parTrans" cxnId="{8F4A5789-CB57-E144-8AE4-BC5F88733F49}">
      <dgm:prSet/>
      <dgm:spPr/>
      <dgm:t>
        <a:bodyPr/>
        <a:lstStyle/>
        <a:p>
          <a:endParaRPr lang="en-US"/>
        </a:p>
      </dgm:t>
    </dgm:pt>
    <dgm:pt modelId="{9D29C5BB-AE69-2E4B-8978-EC33929912BA}" type="sibTrans" cxnId="{8F4A5789-CB57-E144-8AE4-BC5F88733F49}">
      <dgm:prSet/>
      <dgm:spPr/>
      <dgm:t>
        <a:bodyPr/>
        <a:lstStyle/>
        <a:p>
          <a:endParaRPr lang="en-US"/>
        </a:p>
      </dgm:t>
    </dgm:pt>
    <dgm:pt modelId="{827B5508-8FE8-034D-8F93-85D73392284C}">
      <dgm:prSet phldrT="[Text]"/>
      <dgm:spPr/>
      <dgm:t>
        <a:bodyPr/>
        <a:lstStyle/>
        <a:p>
          <a:r>
            <a:rPr lang="en-US"/>
            <a:t>14 patients declined</a:t>
          </a:r>
        </a:p>
      </dgm:t>
    </dgm:pt>
    <dgm:pt modelId="{A83C627C-B938-D14F-ACFA-78F68804C551}" type="parTrans" cxnId="{3ABED687-B3A4-0B41-8BD3-A47869D4F7A4}">
      <dgm:prSet/>
      <dgm:spPr/>
      <dgm:t>
        <a:bodyPr/>
        <a:lstStyle/>
        <a:p>
          <a:endParaRPr lang="en-US"/>
        </a:p>
      </dgm:t>
    </dgm:pt>
    <dgm:pt modelId="{3D838166-E9F2-DA41-A932-8F94903DA0FB}" type="sibTrans" cxnId="{3ABED687-B3A4-0B41-8BD3-A47869D4F7A4}">
      <dgm:prSet/>
      <dgm:spPr/>
      <dgm:t>
        <a:bodyPr/>
        <a:lstStyle/>
        <a:p>
          <a:endParaRPr lang="en-US"/>
        </a:p>
      </dgm:t>
    </dgm:pt>
    <dgm:pt modelId="{2A69EC70-AC9D-3A46-99EB-38ACA6218F96}">
      <dgm:prSet phldrT="[Text]"/>
      <dgm:spPr/>
      <dgm:t>
        <a:bodyPr/>
        <a:lstStyle/>
        <a:p>
          <a:r>
            <a:rPr lang="en-US" dirty="0" smtClean="0"/>
            <a:t>24 </a:t>
          </a:r>
          <a:r>
            <a:rPr lang="en-US" dirty="0"/>
            <a:t>patients not invited into study</a:t>
          </a:r>
        </a:p>
      </dgm:t>
    </dgm:pt>
    <dgm:pt modelId="{C90B3FB0-B704-8B4A-9D51-16CC09FEFD02}" type="parTrans" cxnId="{2FC0AC82-A87A-5F4E-9E47-6A1D378EF2BC}">
      <dgm:prSet/>
      <dgm:spPr/>
      <dgm:t>
        <a:bodyPr/>
        <a:lstStyle/>
        <a:p>
          <a:endParaRPr lang="en-US"/>
        </a:p>
      </dgm:t>
    </dgm:pt>
    <dgm:pt modelId="{CF3482BA-53DB-9443-B8D3-FBDDE1737F3A}" type="sibTrans" cxnId="{2FC0AC82-A87A-5F4E-9E47-6A1D378EF2BC}">
      <dgm:prSet/>
      <dgm:spPr/>
      <dgm:t>
        <a:bodyPr/>
        <a:lstStyle/>
        <a:p>
          <a:endParaRPr lang="en-US"/>
        </a:p>
      </dgm:t>
    </dgm:pt>
    <dgm:pt modelId="{EDBA9482-4C7C-264A-824A-9193BAD315F6}">
      <dgm:prSet phldrT="[Text]"/>
      <dgm:spPr/>
      <dgm:t>
        <a:bodyPr/>
        <a:lstStyle/>
        <a:p>
          <a:r>
            <a:rPr lang="en-US"/>
            <a:t>29 patients proceeded to DARE</a:t>
          </a:r>
        </a:p>
      </dgm:t>
    </dgm:pt>
    <dgm:pt modelId="{6E5B08C4-E9F6-F945-99B7-6FE7A5576012}" type="parTrans" cxnId="{5E5B1DE9-D7BE-3147-9F06-94930ACEC8D9}">
      <dgm:prSet/>
      <dgm:spPr/>
      <dgm:t>
        <a:bodyPr/>
        <a:lstStyle/>
        <a:p>
          <a:endParaRPr lang="en-US"/>
        </a:p>
      </dgm:t>
    </dgm:pt>
    <dgm:pt modelId="{89C9EA60-709B-4D48-8404-1195A559FDC3}" type="sibTrans" cxnId="{5E5B1DE9-D7BE-3147-9F06-94930ACEC8D9}">
      <dgm:prSet/>
      <dgm:spPr/>
      <dgm:t>
        <a:bodyPr/>
        <a:lstStyle/>
        <a:p>
          <a:endParaRPr lang="en-US"/>
        </a:p>
      </dgm:t>
    </dgm:pt>
    <dgm:pt modelId="{EAC7B4BC-A83E-CC43-A6D6-4C58F09AD570}">
      <dgm:prSet phldrT="[Text]"/>
      <dgm:spPr/>
      <dgm:t>
        <a:bodyPr/>
        <a:lstStyle/>
        <a:p>
          <a:r>
            <a:rPr lang="en-US"/>
            <a:t>1 patient declined DARE</a:t>
          </a:r>
        </a:p>
      </dgm:t>
    </dgm:pt>
    <dgm:pt modelId="{3D9E455D-F4AF-ED4C-A4FF-6A12D6129BF2}" type="parTrans" cxnId="{7B95D7A4-A401-DA45-B321-F4C403624DB6}">
      <dgm:prSet/>
      <dgm:spPr/>
      <dgm:t>
        <a:bodyPr/>
        <a:lstStyle/>
        <a:p>
          <a:endParaRPr lang="en-US"/>
        </a:p>
      </dgm:t>
    </dgm:pt>
    <dgm:pt modelId="{FE2FB420-CBE2-8042-B01C-2766CE171E0E}" type="sibTrans" cxnId="{7B95D7A4-A401-DA45-B321-F4C403624DB6}">
      <dgm:prSet/>
      <dgm:spPr/>
      <dgm:t>
        <a:bodyPr/>
        <a:lstStyle/>
        <a:p>
          <a:endParaRPr lang="en-US"/>
        </a:p>
      </dgm:t>
    </dgm:pt>
    <dgm:pt modelId="{718DD77D-EA4F-634B-A0DA-64767876EED6}" type="pres">
      <dgm:prSet presAssocID="{1947AD3D-97A5-2041-904E-79FBC95A37E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8AC290-335C-9147-833A-8C48106BA516}" type="pres">
      <dgm:prSet presAssocID="{FEB41498-AC19-E44F-BE9F-C824A543AAEF}" presName="hierRoot1" presStyleCnt="0"/>
      <dgm:spPr/>
    </dgm:pt>
    <dgm:pt modelId="{F8F55B0D-1B7E-3C41-B923-4532737B2257}" type="pres">
      <dgm:prSet presAssocID="{FEB41498-AC19-E44F-BE9F-C824A543AAEF}" presName="composite" presStyleCnt="0"/>
      <dgm:spPr/>
    </dgm:pt>
    <dgm:pt modelId="{47BA7E60-B49D-024B-95A0-FD45002A42F7}" type="pres">
      <dgm:prSet presAssocID="{FEB41498-AC19-E44F-BE9F-C824A543AAEF}" presName="background" presStyleLbl="node0" presStyleIdx="0" presStyleCnt="1"/>
      <dgm:spPr/>
    </dgm:pt>
    <dgm:pt modelId="{99555273-0154-5946-B26A-FB08646B8279}" type="pres">
      <dgm:prSet presAssocID="{FEB41498-AC19-E44F-BE9F-C824A543AAE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3A5D00-53C7-254A-9D9F-AEBD74664714}" type="pres">
      <dgm:prSet presAssocID="{FEB41498-AC19-E44F-BE9F-C824A543AAEF}" presName="hierChild2" presStyleCnt="0"/>
      <dgm:spPr/>
    </dgm:pt>
    <dgm:pt modelId="{27E8EB31-4C44-7C41-AA6F-92ADBB4AADC8}" type="pres">
      <dgm:prSet presAssocID="{DEC2B898-3E91-0A47-80CF-C5C786ABF24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2263332-0123-5444-831C-C8DD829282F0}" type="pres">
      <dgm:prSet presAssocID="{6D87FE26-DFFB-1F44-912F-BE492903C2A0}" presName="hierRoot2" presStyleCnt="0"/>
      <dgm:spPr/>
    </dgm:pt>
    <dgm:pt modelId="{F7F97907-8833-4B4D-9402-D13C18EFDBEC}" type="pres">
      <dgm:prSet presAssocID="{6D87FE26-DFFB-1F44-912F-BE492903C2A0}" presName="composite2" presStyleCnt="0"/>
      <dgm:spPr/>
    </dgm:pt>
    <dgm:pt modelId="{21590785-BA39-B546-9171-29D28A2219CA}" type="pres">
      <dgm:prSet presAssocID="{6D87FE26-DFFB-1F44-912F-BE492903C2A0}" presName="background2" presStyleLbl="node2" presStyleIdx="0" presStyleCnt="2"/>
      <dgm:spPr/>
    </dgm:pt>
    <dgm:pt modelId="{46E73CB4-CC4B-1748-B52E-F8500F19F07F}" type="pres">
      <dgm:prSet presAssocID="{6D87FE26-DFFB-1F44-912F-BE492903C2A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8E1965-145F-804E-88D5-A24A2292DF8E}" type="pres">
      <dgm:prSet presAssocID="{6D87FE26-DFFB-1F44-912F-BE492903C2A0}" presName="hierChild3" presStyleCnt="0"/>
      <dgm:spPr/>
    </dgm:pt>
    <dgm:pt modelId="{7B30ABE1-88E6-7B40-A43A-674BE7230817}" type="pres">
      <dgm:prSet presAssocID="{0B873F60-2456-8E4D-A93F-C3D220A4E4B5}" presName="Name17" presStyleLbl="parChTrans1D3" presStyleIdx="0" presStyleCnt="2"/>
      <dgm:spPr/>
      <dgm:t>
        <a:bodyPr/>
        <a:lstStyle/>
        <a:p>
          <a:endParaRPr lang="en-US"/>
        </a:p>
      </dgm:t>
    </dgm:pt>
    <dgm:pt modelId="{777D038D-F9A3-BB49-AC06-BAB2AE604D66}" type="pres">
      <dgm:prSet presAssocID="{F83BB843-51E8-0F45-B577-323C48138ED5}" presName="hierRoot3" presStyleCnt="0"/>
      <dgm:spPr/>
    </dgm:pt>
    <dgm:pt modelId="{48A012D2-4A27-FD46-B6B2-519CB9C59EE9}" type="pres">
      <dgm:prSet presAssocID="{F83BB843-51E8-0F45-B577-323C48138ED5}" presName="composite3" presStyleCnt="0"/>
      <dgm:spPr/>
    </dgm:pt>
    <dgm:pt modelId="{AA0A1D22-0A81-8D42-859D-5FAE43B59A2C}" type="pres">
      <dgm:prSet presAssocID="{F83BB843-51E8-0F45-B577-323C48138ED5}" presName="background3" presStyleLbl="node3" presStyleIdx="0" presStyleCnt="2"/>
      <dgm:spPr/>
    </dgm:pt>
    <dgm:pt modelId="{5E2CE550-7CE4-234A-B0F3-0D77AFA8F250}" type="pres">
      <dgm:prSet presAssocID="{F83BB843-51E8-0F45-B577-323C48138ED5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F26C81-B6C1-234B-A682-65003F99C9CA}" type="pres">
      <dgm:prSet presAssocID="{F83BB843-51E8-0F45-B577-323C48138ED5}" presName="hierChild4" presStyleCnt="0"/>
      <dgm:spPr/>
    </dgm:pt>
    <dgm:pt modelId="{B57EDC6A-5037-C441-9794-D7376680D4EB}" type="pres">
      <dgm:prSet presAssocID="{6E5B08C4-E9F6-F945-99B7-6FE7A5576012}" presName="Name23" presStyleLbl="parChTrans1D4" presStyleIdx="0" presStyleCnt="2"/>
      <dgm:spPr/>
      <dgm:t>
        <a:bodyPr/>
        <a:lstStyle/>
        <a:p>
          <a:endParaRPr lang="en-US"/>
        </a:p>
      </dgm:t>
    </dgm:pt>
    <dgm:pt modelId="{9B4B3F01-840F-8143-A480-CAB5D2048B32}" type="pres">
      <dgm:prSet presAssocID="{EDBA9482-4C7C-264A-824A-9193BAD315F6}" presName="hierRoot4" presStyleCnt="0"/>
      <dgm:spPr/>
    </dgm:pt>
    <dgm:pt modelId="{C6918E85-9F9A-AA4D-A8E0-C7C4B9E6EC7C}" type="pres">
      <dgm:prSet presAssocID="{EDBA9482-4C7C-264A-824A-9193BAD315F6}" presName="composite4" presStyleCnt="0"/>
      <dgm:spPr/>
    </dgm:pt>
    <dgm:pt modelId="{105C1EE7-2CCB-CD4B-B808-9A22CCFB3783}" type="pres">
      <dgm:prSet presAssocID="{EDBA9482-4C7C-264A-824A-9193BAD315F6}" presName="background4" presStyleLbl="node4" presStyleIdx="0" presStyleCnt="2"/>
      <dgm:spPr/>
    </dgm:pt>
    <dgm:pt modelId="{F58ACF2A-3EDF-0F4E-9B3B-9F573B9FF31F}" type="pres">
      <dgm:prSet presAssocID="{EDBA9482-4C7C-264A-824A-9193BAD315F6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837C40-1683-1840-8644-8358F8435CB0}" type="pres">
      <dgm:prSet presAssocID="{EDBA9482-4C7C-264A-824A-9193BAD315F6}" presName="hierChild5" presStyleCnt="0"/>
      <dgm:spPr/>
    </dgm:pt>
    <dgm:pt modelId="{FD0F4C58-7A90-6A49-80AF-BC9CF69CA228}" type="pres">
      <dgm:prSet presAssocID="{3D9E455D-F4AF-ED4C-A4FF-6A12D6129BF2}" presName="Name23" presStyleLbl="parChTrans1D4" presStyleIdx="1" presStyleCnt="2"/>
      <dgm:spPr/>
      <dgm:t>
        <a:bodyPr/>
        <a:lstStyle/>
        <a:p>
          <a:endParaRPr lang="en-US"/>
        </a:p>
      </dgm:t>
    </dgm:pt>
    <dgm:pt modelId="{EAD65291-0CB2-1541-B192-7DE9970D9B60}" type="pres">
      <dgm:prSet presAssocID="{EAC7B4BC-A83E-CC43-A6D6-4C58F09AD570}" presName="hierRoot4" presStyleCnt="0"/>
      <dgm:spPr/>
    </dgm:pt>
    <dgm:pt modelId="{2E80DA3A-5D24-2147-B99E-F849CCEB1D3B}" type="pres">
      <dgm:prSet presAssocID="{EAC7B4BC-A83E-CC43-A6D6-4C58F09AD570}" presName="composite4" presStyleCnt="0"/>
      <dgm:spPr/>
    </dgm:pt>
    <dgm:pt modelId="{AC830847-F3BF-794D-BD89-FF3EB9FFF6EC}" type="pres">
      <dgm:prSet presAssocID="{EAC7B4BC-A83E-CC43-A6D6-4C58F09AD570}" presName="background4" presStyleLbl="node4" presStyleIdx="1" presStyleCnt="2"/>
      <dgm:spPr/>
    </dgm:pt>
    <dgm:pt modelId="{2DF5379B-72D4-794C-85B3-AC1B83CA4860}" type="pres">
      <dgm:prSet presAssocID="{EAC7B4BC-A83E-CC43-A6D6-4C58F09AD570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E5456D-7355-5F44-9F02-11DD6DCF1F8C}" type="pres">
      <dgm:prSet presAssocID="{EAC7B4BC-A83E-CC43-A6D6-4C58F09AD570}" presName="hierChild5" presStyleCnt="0"/>
      <dgm:spPr/>
    </dgm:pt>
    <dgm:pt modelId="{EC0562D3-F65A-0D4C-ABE8-474CEA314FCF}" type="pres">
      <dgm:prSet presAssocID="{A83C627C-B938-D14F-ACFA-78F68804C551}" presName="Name17" presStyleLbl="parChTrans1D3" presStyleIdx="1" presStyleCnt="2"/>
      <dgm:spPr/>
      <dgm:t>
        <a:bodyPr/>
        <a:lstStyle/>
        <a:p>
          <a:endParaRPr lang="en-US"/>
        </a:p>
      </dgm:t>
    </dgm:pt>
    <dgm:pt modelId="{4931E4D0-349B-BA42-89BF-F8ABEB9B9D51}" type="pres">
      <dgm:prSet presAssocID="{827B5508-8FE8-034D-8F93-85D73392284C}" presName="hierRoot3" presStyleCnt="0"/>
      <dgm:spPr/>
    </dgm:pt>
    <dgm:pt modelId="{377915FF-9B13-F34B-B1D2-1ECBD325E173}" type="pres">
      <dgm:prSet presAssocID="{827B5508-8FE8-034D-8F93-85D73392284C}" presName="composite3" presStyleCnt="0"/>
      <dgm:spPr/>
    </dgm:pt>
    <dgm:pt modelId="{05A218AB-F490-E844-A1B1-64FE766A2D8D}" type="pres">
      <dgm:prSet presAssocID="{827B5508-8FE8-034D-8F93-85D73392284C}" presName="background3" presStyleLbl="node3" presStyleIdx="1" presStyleCnt="2"/>
      <dgm:spPr/>
    </dgm:pt>
    <dgm:pt modelId="{48EB63D0-742E-1B45-8E7D-297BC3068AA5}" type="pres">
      <dgm:prSet presAssocID="{827B5508-8FE8-034D-8F93-85D73392284C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FB6411-554E-FE48-B9F2-C3F7AC2D7CA7}" type="pres">
      <dgm:prSet presAssocID="{827B5508-8FE8-034D-8F93-85D73392284C}" presName="hierChild4" presStyleCnt="0"/>
      <dgm:spPr/>
    </dgm:pt>
    <dgm:pt modelId="{2694D0F8-3B19-3E46-A9A5-5B84DE00E475}" type="pres">
      <dgm:prSet presAssocID="{C90B3FB0-B704-8B4A-9D51-16CC09FEFD0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2198DC3-A036-394F-80B1-F3FF259FE017}" type="pres">
      <dgm:prSet presAssocID="{2A69EC70-AC9D-3A46-99EB-38ACA6218F96}" presName="hierRoot2" presStyleCnt="0"/>
      <dgm:spPr/>
    </dgm:pt>
    <dgm:pt modelId="{AF3FBF2B-20DB-0A4F-B61B-F1D8D5708780}" type="pres">
      <dgm:prSet presAssocID="{2A69EC70-AC9D-3A46-99EB-38ACA6218F96}" presName="composite2" presStyleCnt="0"/>
      <dgm:spPr/>
    </dgm:pt>
    <dgm:pt modelId="{548F51AE-4799-4242-A24C-0B1CEFC20A00}" type="pres">
      <dgm:prSet presAssocID="{2A69EC70-AC9D-3A46-99EB-38ACA6218F96}" presName="background2" presStyleLbl="node2" presStyleIdx="1" presStyleCnt="2"/>
      <dgm:spPr/>
    </dgm:pt>
    <dgm:pt modelId="{2E2CBF2D-53C7-224D-9E82-20DDCC144187}" type="pres">
      <dgm:prSet presAssocID="{2A69EC70-AC9D-3A46-99EB-38ACA6218F9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D81E0A-3615-2F4B-99AD-3EF397E89210}" type="pres">
      <dgm:prSet presAssocID="{2A69EC70-AC9D-3A46-99EB-38ACA6218F96}" presName="hierChild3" presStyleCnt="0"/>
      <dgm:spPr/>
    </dgm:pt>
  </dgm:ptLst>
  <dgm:cxnLst>
    <dgm:cxn modelId="{5E913A58-E074-458A-A849-669F46EE2CC4}" type="presOf" srcId="{1947AD3D-97A5-2041-904E-79FBC95A37E7}" destId="{718DD77D-EA4F-634B-A0DA-64767876EED6}" srcOrd="0" destOrd="0" presId="urn:microsoft.com/office/officeart/2005/8/layout/hierarchy1"/>
    <dgm:cxn modelId="{2FC0AC82-A87A-5F4E-9E47-6A1D378EF2BC}" srcId="{FEB41498-AC19-E44F-BE9F-C824A543AAEF}" destId="{2A69EC70-AC9D-3A46-99EB-38ACA6218F96}" srcOrd="1" destOrd="0" parTransId="{C90B3FB0-B704-8B4A-9D51-16CC09FEFD02}" sibTransId="{CF3482BA-53DB-9443-B8D3-FBDDE1737F3A}"/>
    <dgm:cxn modelId="{5E5B1DE9-D7BE-3147-9F06-94930ACEC8D9}" srcId="{F83BB843-51E8-0F45-B577-323C48138ED5}" destId="{EDBA9482-4C7C-264A-824A-9193BAD315F6}" srcOrd="0" destOrd="0" parTransId="{6E5B08C4-E9F6-F945-99B7-6FE7A5576012}" sibTransId="{89C9EA60-709B-4D48-8404-1195A559FDC3}"/>
    <dgm:cxn modelId="{3ABED687-B3A4-0B41-8BD3-A47869D4F7A4}" srcId="{6D87FE26-DFFB-1F44-912F-BE492903C2A0}" destId="{827B5508-8FE8-034D-8F93-85D73392284C}" srcOrd="1" destOrd="0" parTransId="{A83C627C-B938-D14F-ACFA-78F68804C551}" sibTransId="{3D838166-E9F2-DA41-A932-8F94903DA0FB}"/>
    <dgm:cxn modelId="{33BC7236-5474-4BFB-BB56-9F453C1AF023}" type="presOf" srcId="{A83C627C-B938-D14F-ACFA-78F68804C551}" destId="{EC0562D3-F65A-0D4C-ABE8-474CEA314FCF}" srcOrd="0" destOrd="0" presId="urn:microsoft.com/office/officeart/2005/8/layout/hierarchy1"/>
    <dgm:cxn modelId="{8203EF9F-55B7-469E-93D1-364550F8AB2A}" type="presOf" srcId="{827B5508-8FE8-034D-8F93-85D73392284C}" destId="{48EB63D0-742E-1B45-8E7D-297BC3068AA5}" srcOrd="0" destOrd="0" presId="urn:microsoft.com/office/officeart/2005/8/layout/hierarchy1"/>
    <dgm:cxn modelId="{6F7822B8-6A97-F846-B07D-372F2B18517B}" srcId="{1947AD3D-97A5-2041-904E-79FBC95A37E7}" destId="{FEB41498-AC19-E44F-BE9F-C824A543AAEF}" srcOrd="0" destOrd="0" parTransId="{421256A9-BBBB-DD43-A00A-BC8C62F45A89}" sibTransId="{44B48AA3-AA91-9946-887A-1811160D3AE4}"/>
    <dgm:cxn modelId="{4347CC7C-7812-4B54-B8AF-CF920982195B}" type="presOf" srcId="{DEC2B898-3E91-0A47-80CF-C5C786ABF249}" destId="{27E8EB31-4C44-7C41-AA6F-92ADBB4AADC8}" srcOrd="0" destOrd="0" presId="urn:microsoft.com/office/officeart/2005/8/layout/hierarchy1"/>
    <dgm:cxn modelId="{49BF33AB-F53E-4B2F-9049-C88A1448D0BB}" type="presOf" srcId="{0B873F60-2456-8E4D-A93F-C3D220A4E4B5}" destId="{7B30ABE1-88E6-7B40-A43A-674BE7230817}" srcOrd="0" destOrd="0" presId="urn:microsoft.com/office/officeart/2005/8/layout/hierarchy1"/>
    <dgm:cxn modelId="{8F4A5789-CB57-E144-8AE4-BC5F88733F49}" srcId="{6D87FE26-DFFB-1F44-912F-BE492903C2A0}" destId="{F83BB843-51E8-0F45-B577-323C48138ED5}" srcOrd="0" destOrd="0" parTransId="{0B873F60-2456-8E4D-A93F-C3D220A4E4B5}" sibTransId="{9D29C5BB-AE69-2E4B-8978-EC33929912BA}"/>
    <dgm:cxn modelId="{3F0AB754-6B68-45BF-9438-DBCB8D93D7F4}" type="presOf" srcId="{6D87FE26-DFFB-1F44-912F-BE492903C2A0}" destId="{46E73CB4-CC4B-1748-B52E-F8500F19F07F}" srcOrd="0" destOrd="0" presId="urn:microsoft.com/office/officeart/2005/8/layout/hierarchy1"/>
    <dgm:cxn modelId="{E9E98F40-3065-4116-AB3F-A36EE09B77A8}" type="presOf" srcId="{F83BB843-51E8-0F45-B577-323C48138ED5}" destId="{5E2CE550-7CE4-234A-B0F3-0D77AFA8F250}" srcOrd="0" destOrd="0" presId="urn:microsoft.com/office/officeart/2005/8/layout/hierarchy1"/>
    <dgm:cxn modelId="{59DC2298-E81B-40FB-BFE8-50A49EB87821}" type="presOf" srcId="{6E5B08C4-E9F6-F945-99B7-6FE7A5576012}" destId="{B57EDC6A-5037-C441-9794-D7376680D4EB}" srcOrd="0" destOrd="0" presId="urn:microsoft.com/office/officeart/2005/8/layout/hierarchy1"/>
    <dgm:cxn modelId="{1CC4969A-2575-4C6B-BBC0-D8CC0AC11A65}" type="presOf" srcId="{C90B3FB0-B704-8B4A-9D51-16CC09FEFD02}" destId="{2694D0F8-3B19-3E46-A9A5-5B84DE00E475}" srcOrd="0" destOrd="0" presId="urn:microsoft.com/office/officeart/2005/8/layout/hierarchy1"/>
    <dgm:cxn modelId="{B22C24D2-9C2C-4EA8-9629-FAAA9F1F3F01}" type="presOf" srcId="{EDBA9482-4C7C-264A-824A-9193BAD315F6}" destId="{F58ACF2A-3EDF-0F4E-9B3B-9F573B9FF31F}" srcOrd="0" destOrd="0" presId="urn:microsoft.com/office/officeart/2005/8/layout/hierarchy1"/>
    <dgm:cxn modelId="{FFB6453E-FE4C-44C5-9FE4-227288929F31}" type="presOf" srcId="{FEB41498-AC19-E44F-BE9F-C824A543AAEF}" destId="{99555273-0154-5946-B26A-FB08646B8279}" srcOrd="0" destOrd="0" presId="urn:microsoft.com/office/officeart/2005/8/layout/hierarchy1"/>
    <dgm:cxn modelId="{A13F92BD-7215-4E4E-99C3-E72FC39CF494}" srcId="{FEB41498-AC19-E44F-BE9F-C824A543AAEF}" destId="{6D87FE26-DFFB-1F44-912F-BE492903C2A0}" srcOrd="0" destOrd="0" parTransId="{DEC2B898-3E91-0A47-80CF-C5C786ABF249}" sibTransId="{4FB4CF1F-B183-7E43-A0AD-0F47C63B2BE5}"/>
    <dgm:cxn modelId="{7B95D7A4-A401-DA45-B321-F4C403624DB6}" srcId="{F83BB843-51E8-0F45-B577-323C48138ED5}" destId="{EAC7B4BC-A83E-CC43-A6D6-4C58F09AD570}" srcOrd="1" destOrd="0" parTransId="{3D9E455D-F4AF-ED4C-A4FF-6A12D6129BF2}" sibTransId="{FE2FB420-CBE2-8042-B01C-2766CE171E0E}"/>
    <dgm:cxn modelId="{E6934FE7-E7D1-4AA5-8008-D261158E0276}" type="presOf" srcId="{2A69EC70-AC9D-3A46-99EB-38ACA6218F96}" destId="{2E2CBF2D-53C7-224D-9E82-20DDCC144187}" srcOrd="0" destOrd="0" presId="urn:microsoft.com/office/officeart/2005/8/layout/hierarchy1"/>
    <dgm:cxn modelId="{5F91C04F-AC0D-4ED9-8BAD-2F3C3B5D3C42}" type="presOf" srcId="{EAC7B4BC-A83E-CC43-A6D6-4C58F09AD570}" destId="{2DF5379B-72D4-794C-85B3-AC1B83CA4860}" srcOrd="0" destOrd="0" presId="urn:microsoft.com/office/officeart/2005/8/layout/hierarchy1"/>
    <dgm:cxn modelId="{9AF3876D-2855-40B3-ADF2-A43B25F40BE5}" type="presOf" srcId="{3D9E455D-F4AF-ED4C-A4FF-6A12D6129BF2}" destId="{FD0F4C58-7A90-6A49-80AF-BC9CF69CA228}" srcOrd="0" destOrd="0" presId="urn:microsoft.com/office/officeart/2005/8/layout/hierarchy1"/>
    <dgm:cxn modelId="{CC917066-A058-4915-AB58-0A47189442C6}" type="presParOf" srcId="{718DD77D-EA4F-634B-A0DA-64767876EED6}" destId="{DB8AC290-335C-9147-833A-8C48106BA516}" srcOrd="0" destOrd="0" presId="urn:microsoft.com/office/officeart/2005/8/layout/hierarchy1"/>
    <dgm:cxn modelId="{61E4D078-733D-4A65-840C-9BBCE0C55443}" type="presParOf" srcId="{DB8AC290-335C-9147-833A-8C48106BA516}" destId="{F8F55B0D-1B7E-3C41-B923-4532737B2257}" srcOrd="0" destOrd="0" presId="urn:microsoft.com/office/officeart/2005/8/layout/hierarchy1"/>
    <dgm:cxn modelId="{8105A8A3-C64A-4328-A995-54E8805A48BA}" type="presParOf" srcId="{F8F55B0D-1B7E-3C41-B923-4532737B2257}" destId="{47BA7E60-B49D-024B-95A0-FD45002A42F7}" srcOrd="0" destOrd="0" presId="urn:microsoft.com/office/officeart/2005/8/layout/hierarchy1"/>
    <dgm:cxn modelId="{C6EB0FB3-6E5D-4486-96B5-79F06CFC3958}" type="presParOf" srcId="{F8F55B0D-1B7E-3C41-B923-4532737B2257}" destId="{99555273-0154-5946-B26A-FB08646B8279}" srcOrd="1" destOrd="0" presId="urn:microsoft.com/office/officeart/2005/8/layout/hierarchy1"/>
    <dgm:cxn modelId="{287FB4E6-0258-424B-97C9-0972C08C5DBC}" type="presParOf" srcId="{DB8AC290-335C-9147-833A-8C48106BA516}" destId="{543A5D00-53C7-254A-9D9F-AEBD74664714}" srcOrd="1" destOrd="0" presId="urn:microsoft.com/office/officeart/2005/8/layout/hierarchy1"/>
    <dgm:cxn modelId="{A10AF1A8-44D1-4385-837C-F80C343F4708}" type="presParOf" srcId="{543A5D00-53C7-254A-9D9F-AEBD74664714}" destId="{27E8EB31-4C44-7C41-AA6F-92ADBB4AADC8}" srcOrd="0" destOrd="0" presId="urn:microsoft.com/office/officeart/2005/8/layout/hierarchy1"/>
    <dgm:cxn modelId="{16F0EBCF-96C0-4E82-9BA0-C8085F217E56}" type="presParOf" srcId="{543A5D00-53C7-254A-9D9F-AEBD74664714}" destId="{E2263332-0123-5444-831C-C8DD829282F0}" srcOrd="1" destOrd="0" presId="urn:microsoft.com/office/officeart/2005/8/layout/hierarchy1"/>
    <dgm:cxn modelId="{DE6B31D7-8F99-48AE-B341-E369A4EC174F}" type="presParOf" srcId="{E2263332-0123-5444-831C-C8DD829282F0}" destId="{F7F97907-8833-4B4D-9402-D13C18EFDBEC}" srcOrd="0" destOrd="0" presId="urn:microsoft.com/office/officeart/2005/8/layout/hierarchy1"/>
    <dgm:cxn modelId="{65135D9B-B5D3-45D7-B459-24EB985C606D}" type="presParOf" srcId="{F7F97907-8833-4B4D-9402-D13C18EFDBEC}" destId="{21590785-BA39-B546-9171-29D28A2219CA}" srcOrd="0" destOrd="0" presId="urn:microsoft.com/office/officeart/2005/8/layout/hierarchy1"/>
    <dgm:cxn modelId="{96D58632-0143-4EC0-BFEE-C62EE83D9C7D}" type="presParOf" srcId="{F7F97907-8833-4B4D-9402-D13C18EFDBEC}" destId="{46E73CB4-CC4B-1748-B52E-F8500F19F07F}" srcOrd="1" destOrd="0" presId="urn:microsoft.com/office/officeart/2005/8/layout/hierarchy1"/>
    <dgm:cxn modelId="{FF4CF7DB-546D-4DEF-82D8-47BCC658B7F9}" type="presParOf" srcId="{E2263332-0123-5444-831C-C8DD829282F0}" destId="{CD8E1965-145F-804E-88D5-A24A2292DF8E}" srcOrd="1" destOrd="0" presId="urn:microsoft.com/office/officeart/2005/8/layout/hierarchy1"/>
    <dgm:cxn modelId="{B212BDB1-5268-45F5-8CAA-25EDD78F7501}" type="presParOf" srcId="{CD8E1965-145F-804E-88D5-A24A2292DF8E}" destId="{7B30ABE1-88E6-7B40-A43A-674BE7230817}" srcOrd="0" destOrd="0" presId="urn:microsoft.com/office/officeart/2005/8/layout/hierarchy1"/>
    <dgm:cxn modelId="{854CF80B-8AC3-4EC2-B14A-C4782051379B}" type="presParOf" srcId="{CD8E1965-145F-804E-88D5-A24A2292DF8E}" destId="{777D038D-F9A3-BB49-AC06-BAB2AE604D66}" srcOrd="1" destOrd="0" presId="urn:microsoft.com/office/officeart/2005/8/layout/hierarchy1"/>
    <dgm:cxn modelId="{E9015228-C632-4A5F-AA8B-B0371103C580}" type="presParOf" srcId="{777D038D-F9A3-BB49-AC06-BAB2AE604D66}" destId="{48A012D2-4A27-FD46-B6B2-519CB9C59EE9}" srcOrd="0" destOrd="0" presId="urn:microsoft.com/office/officeart/2005/8/layout/hierarchy1"/>
    <dgm:cxn modelId="{6AD7FDCB-87BF-4761-B919-95A2F39C8E7F}" type="presParOf" srcId="{48A012D2-4A27-FD46-B6B2-519CB9C59EE9}" destId="{AA0A1D22-0A81-8D42-859D-5FAE43B59A2C}" srcOrd="0" destOrd="0" presId="urn:microsoft.com/office/officeart/2005/8/layout/hierarchy1"/>
    <dgm:cxn modelId="{E213AF08-56C4-4C0A-BC26-A3A1C4CCFBCD}" type="presParOf" srcId="{48A012D2-4A27-FD46-B6B2-519CB9C59EE9}" destId="{5E2CE550-7CE4-234A-B0F3-0D77AFA8F250}" srcOrd="1" destOrd="0" presId="urn:microsoft.com/office/officeart/2005/8/layout/hierarchy1"/>
    <dgm:cxn modelId="{CD493045-A553-4A1F-9450-FF14FE06CA33}" type="presParOf" srcId="{777D038D-F9A3-BB49-AC06-BAB2AE604D66}" destId="{FBF26C81-B6C1-234B-A682-65003F99C9CA}" srcOrd="1" destOrd="0" presId="urn:microsoft.com/office/officeart/2005/8/layout/hierarchy1"/>
    <dgm:cxn modelId="{3C66B523-9398-45A1-A47F-2EA472E74766}" type="presParOf" srcId="{FBF26C81-B6C1-234B-A682-65003F99C9CA}" destId="{B57EDC6A-5037-C441-9794-D7376680D4EB}" srcOrd="0" destOrd="0" presId="urn:microsoft.com/office/officeart/2005/8/layout/hierarchy1"/>
    <dgm:cxn modelId="{17B4E67B-F62F-41E6-B349-EE9D51C8CE30}" type="presParOf" srcId="{FBF26C81-B6C1-234B-A682-65003F99C9CA}" destId="{9B4B3F01-840F-8143-A480-CAB5D2048B32}" srcOrd="1" destOrd="0" presId="urn:microsoft.com/office/officeart/2005/8/layout/hierarchy1"/>
    <dgm:cxn modelId="{5C7C4D4A-2D20-477E-8AF3-2BB545919EA9}" type="presParOf" srcId="{9B4B3F01-840F-8143-A480-CAB5D2048B32}" destId="{C6918E85-9F9A-AA4D-A8E0-C7C4B9E6EC7C}" srcOrd="0" destOrd="0" presId="urn:microsoft.com/office/officeart/2005/8/layout/hierarchy1"/>
    <dgm:cxn modelId="{02CC4A0D-E5DF-4CF1-9C95-C3AC78CF0C93}" type="presParOf" srcId="{C6918E85-9F9A-AA4D-A8E0-C7C4B9E6EC7C}" destId="{105C1EE7-2CCB-CD4B-B808-9A22CCFB3783}" srcOrd="0" destOrd="0" presId="urn:microsoft.com/office/officeart/2005/8/layout/hierarchy1"/>
    <dgm:cxn modelId="{45CBCF5F-32EA-49FE-863B-7C1421529C9D}" type="presParOf" srcId="{C6918E85-9F9A-AA4D-A8E0-C7C4B9E6EC7C}" destId="{F58ACF2A-3EDF-0F4E-9B3B-9F573B9FF31F}" srcOrd="1" destOrd="0" presId="urn:microsoft.com/office/officeart/2005/8/layout/hierarchy1"/>
    <dgm:cxn modelId="{B90D2266-1FE7-4159-BB4E-029FB36CB2BF}" type="presParOf" srcId="{9B4B3F01-840F-8143-A480-CAB5D2048B32}" destId="{C7837C40-1683-1840-8644-8358F8435CB0}" srcOrd="1" destOrd="0" presId="urn:microsoft.com/office/officeart/2005/8/layout/hierarchy1"/>
    <dgm:cxn modelId="{DC6111C8-4174-47C0-817A-76DA5F06AB97}" type="presParOf" srcId="{FBF26C81-B6C1-234B-A682-65003F99C9CA}" destId="{FD0F4C58-7A90-6A49-80AF-BC9CF69CA228}" srcOrd="2" destOrd="0" presId="urn:microsoft.com/office/officeart/2005/8/layout/hierarchy1"/>
    <dgm:cxn modelId="{8BE0C73B-E3FC-49BE-9B02-5010E602374A}" type="presParOf" srcId="{FBF26C81-B6C1-234B-A682-65003F99C9CA}" destId="{EAD65291-0CB2-1541-B192-7DE9970D9B60}" srcOrd="3" destOrd="0" presId="urn:microsoft.com/office/officeart/2005/8/layout/hierarchy1"/>
    <dgm:cxn modelId="{FC0BB5CF-96CF-4BE0-8874-89803A1B9B1C}" type="presParOf" srcId="{EAD65291-0CB2-1541-B192-7DE9970D9B60}" destId="{2E80DA3A-5D24-2147-B99E-F849CCEB1D3B}" srcOrd="0" destOrd="0" presId="urn:microsoft.com/office/officeart/2005/8/layout/hierarchy1"/>
    <dgm:cxn modelId="{90518520-2A25-44FD-9954-0945AFC0DE36}" type="presParOf" srcId="{2E80DA3A-5D24-2147-B99E-F849CCEB1D3B}" destId="{AC830847-F3BF-794D-BD89-FF3EB9FFF6EC}" srcOrd="0" destOrd="0" presId="urn:microsoft.com/office/officeart/2005/8/layout/hierarchy1"/>
    <dgm:cxn modelId="{43144D89-FCBD-45EB-A8C7-4F98BDA66EE8}" type="presParOf" srcId="{2E80DA3A-5D24-2147-B99E-F849CCEB1D3B}" destId="{2DF5379B-72D4-794C-85B3-AC1B83CA4860}" srcOrd="1" destOrd="0" presId="urn:microsoft.com/office/officeart/2005/8/layout/hierarchy1"/>
    <dgm:cxn modelId="{BF31ED40-6A92-4BE0-B0BB-11228575446F}" type="presParOf" srcId="{EAD65291-0CB2-1541-B192-7DE9970D9B60}" destId="{52E5456D-7355-5F44-9F02-11DD6DCF1F8C}" srcOrd="1" destOrd="0" presId="urn:microsoft.com/office/officeart/2005/8/layout/hierarchy1"/>
    <dgm:cxn modelId="{4AD0C036-76C2-4DBD-AEA3-15293AF7E4AC}" type="presParOf" srcId="{CD8E1965-145F-804E-88D5-A24A2292DF8E}" destId="{EC0562D3-F65A-0D4C-ABE8-474CEA314FCF}" srcOrd="2" destOrd="0" presId="urn:microsoft.com/office/officeart/2005/8/layout/hierarchy1"/>
    <dgm:cxn modelId="{3DC938BE-BF93-494F-A418-37D3A9E1C46C}" type="presParOf" srcId="{CD8E1965-145F-804E-88D5-A24A2292DF8E}" destId="{4931E4D0-349B-BA42-89BF-F8ABEB9B9D51}" srcOrd="3" destOrd="0" presId="urn:microsoft.com/office/officeart/2005/8/layout/hierarchy1"/>
    <dgm:cxn modelId="{5ED60220-9EA8-4FCD-AE0E-EF957773BDCA}" type="presParOf" srcId="{4931E4D0-349B-BA42-89BF-F8ABEB9B9D51}" destId="{377915FF-9B13-F34B-B1D2-1ECBD325E173}" srcOrd="0" destOrd="0" presId="urn:microsoft.com/office/officeart/2005/8/layout/hierarchy1"/>
    <dgm:cxn modelId="{B1D8D459-1FB8-408D-92B2-F044787C2ECC}" type="presParOf" srcId="{377915FF-9B13-F34B-B1D2-1ECBD325E173}" destId="{05A218AB-F490-E844-A1B1-64FE766A2D8D}" srcOrd="0" destOrd="0" presId="urn:microsoft.com/office/officeart/2005/8/layout/hierarchy1"/>
    <dgm:cxn modelId="{1DBA2D4C-EE58-41ED-9C0A-B263C81ABB16}" type="presParOf" srcId="{377915FF-9B13-F34B-B1D2-1ECBD325E173}" destId="{48EB63D0-742E-1B45-8E7D-297BC3068AA5}" srcOrd="1" destOrd="0" presId="urn:microsoft.com/office/officeart/2005/8/layout/hierarchy1"/>
    <dgm:cxn modelId="{FC0BB967-3A82-4CCE-B2AA-7A526B7C8B4A}" type="presParOf" srcId="{4931E4D0-349B-BA42-89BF-F8ABEB9B9D51}" destId="{F3FB6411-554E-FE48-B9F2-C3F7AC2D7CA7}" srcOrd="1" destOrd="0" presId="urn:microsoft.com/office/officeart/2005/8/layout/hierarchy1"/>
    <dgm:cxn modelId="{CF698A8E-FD8D-45D9-B66D-B184E00D9DE8}" type="presParOf" srcId="{543A5D00-53C7-254A-9D9F-AEBD74664714}" destId="{2694D0F8-3B19-3E46-A9A5-5B84DE00E475}" srcOrd="2" destOrd="0" presId="urn:microsoft.com/office/officeart/2005/8/layout/hierarchy1"/>
    <dgm:cxn modelId="{E8C899CE-0F9D-4A91-855E-8E33BC6C08A6}" type="presParOf" srcId="{543A5D00-53C7-254A-9D9F-AEBD74664714}" destId="{B2198DC3-A036-394F-80B1-F3FF259FE017}" srcOrd="3" destOrd="0" presId="urn:microsoft.com/office/officeart/2005/8/layout/hierarchy1"/>
    <dgm:cxn modelId="{8239EFA8-84B5-49DC-971A-6E442A17EB55}" type="presParOf" srcId="{B2198DC3-A036-394F-80B1-F3FF259FE017}" destId="{AF3FBF2B-20DB-0A4F-B61B-F1D8D5708780}" srcOrd="0" destOrd="0" presId="urn:microsoft.com/office/officeart/2005/8/layout/hierarchy1"/>
    <dgm:cxn modelId="{B73049B8-06F6-479C-9C0D-B5C26B3D3500}" type="presParOf" srcId="{AF3FBF2B-20DB-0A4F-B61B-F1D8D5708780}" destId="{548F51AE-4799-4242-A24C-0B1CEFC20A00}" srcOrd="0" destOrd="0" presId="urn:microsoft.com/office/officeart/2005/8/layout/hierarchy1"/>
    <dgm:cxn modelId="{3E602C45-0B80-4DED-8CDF-CE2D6CA1C763}" type="presParOf" srcId="{AF3FBF2B-20DB-0A4F-B61B-F1D8D5708780}" destId="{2E2CBF2D-53C7-224D-9E82-20DDCC144187}" srcOrd="1" destOrd="0" presId="urn:microsoft.com/office/officeart/2005/8/layout/hierarchy1"/>
    <dgm:cxn modelId="{34850E0E-89E2-4720-A7B9-6C8507976DD1}" type="presParOf" srcId="{B2198DC3-A036-394F-80B1-F3FF259FE017}" destId="{8AD81E0A-3615-2F4B-99AD-3EF397E8921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4D0F8-3B19-3E46-A9A5-5B84DE00E475}">
      <dsp:nvSpPr>
        <dsp:cNvPr id="0" name=""/>
        <dsp:cNvSpPr/>
      </dsp:nvSpPr>
      <dsp:spPr>
        <a:xfrm>
          <a:off x="3594554" y="611338"/>
          <a:ext cx="587636" cy="27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581"/>
              </a:lnTo>
              <a:lnTo>
                <a:pt x="587636" y="190581"/>
              </a:lnTo>
              <a:lnTo>
                <a:pt x="587636" y="2796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562D3-F65A-0D4C-ABE8-474CEA314FCF}">
      <dsp:nvSpPr>
        <dsp:cNvPr id="0" name=""/>
        <dsp:cNvSpPr/>
      </dsp:nvSpPr>
      <dsp:spPr>
        <a:xfrm>
          <a:off x="3006918" y="1501606"/>
          <a:ext cx="587636" cy="27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581"/>
              </a:lnTo>
              <a:lnTo>
                <a:pt x="587636" y="190581"/>
              </a:lnTo>
              <a:lnTo>
                <a:pt x="587636" y="279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F4C58-7A90-6A49-80AF-BC9CF69CA228}">
      <dsp:nvSpPr>
        <dsp:cNvPr id="0" name=""/>
        <dsp:cNvSpPr/>
      </dsp:nvSpPr>
      <dsp:spPr>
        <a:xfrm>
          <a:off x="2419282" y="2391875"/>
          <a:ext cx="587636" cy="27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581"/>
              </a:lnTo>
              <a:lnTo>
                <a:pt x="587636" y="190581"/>
              </a:lnTo>
              <a:lnTo>
                <a:pt x="587636" y="279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EDC6A-5037-C441-9794-D7376680D4EB}">
      <dsp:nvSpPr>
        <dsp:cNvPr id="0" name=""/>
        <dsp:cNvSpPr/>
      </dsp:nvSpPr>
      <dsp:spPr>
        <a:xfrm>
          <a:off x="1831646" y="2391875"/>
          <a:ext cx="587636" cy="279661"/>
        </a:xfrm>
        <a:custGeom>
          <a:avLst/>
          <a:gdLst/>
          <a:ahLst/>
          <a:cxnLst/>
          <a:rect l="0" t="0" r="0" b="0"/>
          <a:pathLst>
            <a:path>
              <a:moveTo>
                <a:pt x="587636" y="0"/>
              </a:moveTo>
              <a:lnTo>
                <a:pt x="587636" y="190581"/>
              </a:lnTo>
              <a:lnTo>
                <a:pt x="0" y="190581"/>
              </a:lnTo>
              <a:lnTo>
                <a:pt x="0" y="279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0ABE1-88E6-7B40-A43A-674BE7230817}">
      <dsp:nvSpPr>
        <dsp:cNvPr id="0" name=""/>
        <dsp:cNvSpPr/>
      </dsp:nvSpPr>
      <dsp:spPr>
        <a:xfrm>
          <a:off x="2419282" y="1501606"/>
          <a:ext cx="587636" cy="279661"/>
        </a:xfrm>
        <a:custGeom>
          <a:avLst/>
          <a:gdLst/>
          <a:ahLst/>
          <a:cxnLst/>
          <a:rect l="0" t="0" r="0" b="0"/>
          <a:pathLst>
            <a:path>
              <a:moveTo>
                <a:pt x="587636" y="0"/>
              </a:moveTo>
              <a:lnTo>
                <a:pt x="587636" y="190581"/>
              </a:lnTo>
              <a:lnTo>
                <a:pt x="0" y="190581"/>
              </a:lnTo>
              <a:lnTo>
                <a:pt x="0" y="279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8EB31-4C44-7C41-AA6F-92ADBB4AADC8}">
      <dsp:nvSpPr>
        <dsp:cNvPr id="0" name=""/>
        <dsp:cNvSpPr/>
      </dsp:nvSpPr>
      <dsp:spPr>
        <a:xfrm>
          <a:off x="3006918" y="611338"/>
          <a:ext cx="587636" cy="279661"/>
        </a:xfrm>
        <a:custGeom>
          <a:avLst/>
          <a:gdLst/>
          <a:ahLst/>
          <a:cxnLst/>
          <a:rect l="0" t="0" r="0" b="0"/>
          <a:pathLst>
            <a:path>
              <a:moveTo>
                <a:pt x="587636" y="0"/>
              </a:moveTo>
              <a:lnTo>
                <a:pt x="587636" y="190581"/>
              </a:lnTo>
              <a:lnTo>
                <a:pt x="0" y="190581"/>
              </a:lnTo>
              <a:lnTo>
                <a:pt x="0" y="2796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A7E60-B49D-024B-95A0-FD45002A42F7}">
      <dsp:nvSpPr>
        <dsp:cNvPr id="0" name=""/>
        <dsp:cNvSpPr/>
      </dsp:nvSpPr>
      <dsp:spPr>
        <a:xfrm>
          <a:off x="3113761" y="730"/>
          <a:ext cx="961586" cy="61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555273-0154-5946-B26A-FB08646B8279}">
      <dsp:nvSpPr>
        <dsp:cNvPr id="0" name=""/>
        <dsp:cNvSpPr/>
      </dsp:nvSpPr>
      <dsp:spPr>
        <a:xfrm>
          <a:off x="3220604" y="102231"/>
          <a:ext cx="961586" cy="610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68 eligible patients during </a:t>
          </a:r>
          <a:r>
            <a:rPr lang="en-US" sz="900" kern="1200" dirty="0" smtClean="0"/>
            <a:t>recruitment </a:t>
          </a:r>
          <a:r>
            <a:rPr lang="en-US" sz="900" kern="1200" dirty="0"/>
            <a:t>period</a:t>
          </a:r>
        </a:p>
      </dsp:txBody>
      <dsp:txXfrm>
        <a:off x="3238488" y="120115"/>
        <a:ext cx="925818" cy="574839"/>
      </dsp:txXfrm>
    </dsp:sp>
    <dsp:sp modelId="{21590785-BA39-B546-9171-29D28A2219CA}">
      <dsp:nvSpPr>
        <dsp:cNvPr id="0" name=""/>
        <dsp:cNvSpPr/>
      </dsp:nvSpPr>
      <dsp:spPr>
        <a:xfrm>
          <a:off x="2526125" y="890999"/>
          <a:ext cx="961586" cy="61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E73CB4-CC4B-1748-B52E-F8500F19F07F}">
      <dsp:nvSpPr>
        <dsp:cNvPr id="0" name=""/>
        <dsp:cNvSpPr/>
      </dsp:nvSpPr>
      <dsp:spPr>
        <a:xfrm>
          <a:off x="2632968" y="992500"/>
          <a:ext cx="961586" cy="610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44 </a:t>
          </a:r>
          <a:r>
            <a:rPr lang="en-US" sz="900" kern="1200" dirty="0" smtClean="0"/>
            <a:t>patients </a:t>
          </a:r>
          <a:r>
            <a:rPr lang="en-US" sz="900" kern="1200" dirty="0"/>
            <a:t>invited into study </a:t>
          </a:r>
        </a:p>
      </dsp:txBody>
      <dsp:txXfrm>
        <a:off x="2650852" y="1010384"/>
        <a:ext cx="925818" cy="574839"/>
      </dsp:txXfrm>
    </dsp:sp>
    <dsp:sp modelId="{AA0A1D22-0A81-8D42-859D-5FAE43B59A2C}">
      <dsp:nvSpPr>
        <dsp:cNvPr id="0" name=""/>
        <dsp:cNvSpPr/>
      </dsp:nvSpPr>
      <dsp:spPr>
        <a:xfrm>
          <a:off x="1938489" y="1781268"/>
          <a:ext cx="961586" cy="61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2CE550-7CE4-234A-B0F3-0D77AFA8F250}">
      <dsp:nvSpPr>
        <dsp:cNvPr id="0" name=""/>
        <dsp:cNvSpPr/>
      </dsp:nvSpPr>
      <dsp:spPr>
        <a:xfrm>
          <a:off x="2045332" y="1882769"/>
          <a:ext cx="961586" cy="610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30 patients accepted</a:t>
          </a:r>
        </a:p>
      </dsp:txBody>
      <dsp:txXfrm>
        <a:off x="2063216" y="1900653"/>
        <a:ext cx="925818" cy="574839"/>
      </dsp:txXfrm>
    </dsp:sp>
    <dsp:sp modelId="{105C1EE7-2CCB-CD4B-B808-9A22CCFB3783}">
      <dsp:nvSpPr>
        <dsp:cNvPr id="0" name=""/>
        <dsp:cNvSpPr/>
      </dsp:nvSpPr>
      <dsp:spPr>
        <a:xfrm>
          <a:off x="1350853" y="2671536"/>
          <a:ext cx="961586" cy="61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8ACF2A-3EDF-0F4E-9B3B-9F573B9FF31F}">
      <dsp:nvSpPr>
        <dsp:cNvPr id="0" name=""/>
        <dsp:cNvSpPr/>
      </dsp:nvSpPr>
      <dsp:spPr>
        <a:xfrm>
          <a:off x="1457696" y="2773037"/>
          <a:ext cx="961586" cy="610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29 patients proceeded to DARE</a:t>
          </a:r>
        </a:p>
      </dsp:txBody>
      <dsp:txXfrm>
        <a:off x="1475580" y="2790921"/>
        <a:ext cx="925818" cy="574839"/>
      </dsp:txXfrm>
    </dsp:sp>
    <dsp:sp modelId="{AC830847-F3BF-794D-BD89-FF3EB9FFF6EC}">
      <dsp:nvSpPr>
        <dsp:cNvPr id="0" name=""/>
        <dsp:cNvSpPr/>
      </dsp:nvSpPr>
      <dsp:spPr>
        <a:xfrm>
          <a:off x="2526125" y="2671536"/>
          <a:ext cx="961586" cy="61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F5379B-72D4-794C-85B3-AC1B83CA4860}">
      <dsp:nvSpPr>
        <dsp:cNvPr id="0" name=""/>
        <dsp:cNvSpPr/>
      </dsp:nvSpPr>
      <dsp:spPr>
        <a:xfrm>
          <a:off x="2632968" y="2773037"/>
          <a:ext cx="961586" cy="610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1 patient declined DARE</a:t>
          </a:r>
        </a:p>
      </dsp:txBody>
      <dsp:txXfrm>
        <a:off x="2650852" y="2790921"/>
        <a:ext cx="925818" cy="574839"/>
      </dsp:txXfrm>
    </dsp:sp>
    <dsp:sp modelId="{05A218AB-F490-E844-A1B1-64FE766A2D8D}">
      <dsp:nvSpPr>
        <dsp:cNvPr id="0" name=""/>
        <dsp:cNvSpPr/>
      </dsp:nvSpPr>
      <dsp:spPr>
        <a:xfrm>
          <a:off x="3113761" y="1781268"/>
          <a:ext cx="961586" cy="61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EB63D0-742E-1B45-8E7D-297BC3068AA5}">
      <dsp:nvSpPr>
        <dsp:cNvPr id="0" name=""/>
        <dsp:cNvSpPr/>
      </dsp:nvSpPr>
      <dsp:spPr>
        <a:xfrm>
          <a:off x="3220604" y="1882769"/>
          <a:ext cx="961586" cy="610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14 patients declined</a:t>
          </a:r>
        </a:p>
      </dsp:txBody>
      <dsp:txXfrm>
        <a:off x="3238488" y="1900653"/>
        <a:ext cx="925818" cy="574839"/>
      </dsp:txXfrm>
    </dsp:sp>
    <dsp:sp modelId="{548F51AE-4799-4242-A24C-0B1CEFC20A00}">
      <dsp:nvSpPr>
        <dsp:cNvPr id="0" name=""/>
        <dsp:cNvSpPr/>
      </dsp:nvSpPr>
      <dsp:spPr>
        <a:xfrm>
          <a:off x="3701397" y="890999"/>
          <a:ext cx="961586" cy="610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2CBF2D-53C7-224D-9E82-20DDCC144187}">
      <dsp:nvSpPr>
        <dsp:cNvPr id="0" name=""/>
        <dsp:cNvSpPr/>
      </dsp:nvSpPr>
      <dsp:spPr>
        <a:xfrm>
          <a:off x="3808240" y="992500"/>
          <a:ext cx="961586" cy="610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24 </a:t>
          </a:r>
          <a:r>
            <a:rPr lang="en-US" sz="900" kern="1200" dirty="0"/>
            <a:t>patients not invited into study</a:t>
          </a:r>
        </a:p>
      </dsp:txBody>
      <dsp:txXfrm>
        <a:off x="3826124" y="1010384"/>
        <a:ext cx="925818" cy="574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6EEA9-DA19-4F7C-B49F-45D81B4DFD1F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02A92-75FD-43A9-8A82-CC9332E9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34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8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3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62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84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01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19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40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0" algn="l" defTabSz="9142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srgbClr val="C3AFCC"/>
                </a:solidFill>
              </a:rPr>
              <a:pPr/>
              <a:t>7/11/2016</a:t>
            </a:fld>
            <a:endParaRPr lang="en-US">
              <a:solidFill>
                <a:srgbClr val="C3A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3A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4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20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65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96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6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4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82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12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4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2705-05E2-4CC6-95E2-7AE5595D7E2C}" type="datetimeFigureOut">
              <a:rPr lang="en-GB" smtClean="0">
                <a:solidFill>
                  <a:srgbClr val="C3AFCC"/>
                </a:solidFill>
              </a:rPr>
              <a:pPr/>
              <a:t>11/07/2016</a:t>
            </a:fld>
            <a:endParaRPr lang="en-GB">
              <a:solidFill>
                <a:srgbClr val="C3AFC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662A84-38DB-4857-B599-B8740DD4386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>
              <a:solidFill>
                <a:srgbClr val="C3A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57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defTabSz="914400"/>
            <a:fld id="{6294C92D-0306-4E69-9CD3-20855E849650}" type="slidenum">
              <a:rPr lang="en-US" smtClean="0"/>
              <a:pPr defTabSz="914400"/>
              <a:t>‹#›</a:t>
            </a:fld>
            <a:endParaRPr lang="en-US" sz="1200">
              <a:solidFill>
                <a:srgbClr val="C3AFCC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/>
            <a:endParaRPr lang="en-US">
              <a:solidFill>
                <a:srgbClr val="C3AFCC">
                  <a:shade val="50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algn="r" defTabSz="914400"/>
            <a:fld id="{54AB02A5-4FE5-49D9-9E24-09F23B90C450}" type="datetimeFigureOut">
              <a:rPr lang="en-US" smtClean="0">
                <a:solidFill>
                  <a:srgbClr val="C3AFCC"/>
                </a:solidFill>
              </a:rPr>
              <a:pPr algn="r" defTabSz="914400"/>
              <a:t>7/11/2016</a:t>
            </a:fld>
            <a:endParaRPr lang="en-US">
              <a:solidFill>
                <a:srgbClr val="C3AFCC">
                  <a:shade val="50000"/>
                </a:srgb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4" y="4155926"/>
            <a:ext cx="7318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0260" y="4536034"/>
            <a:ext cx="4367724" cy="62800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2B142D"/>
                </a:solidFill>
              </a:rPr>
              <a:t>BASHH Conference – Oxford 2016</a:t>
            </a:r>
            <a:endParaRPr lang="en-GB" dirty="0">
              <a:solidFill>
                <a:srgbClr val="2B14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39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package" Target="../embeddings/Microsoft_Word_Document1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67544" y="2211710"/>
            <a:ext cx="7772400" cy="1102519"/>
          </a:xfrm>
        </p:spPr>
        <p:txBody>
          <a:bodyPr>
            <a:noAutofit/>
          </a:bodyPr>
          <a:lstStyle/>
          <a:p>
            <a:r>
              <a:rPr lang="en-GB" sz="4800" b="1" dirty="0"/>
              <a:t>Acceptability of DARE as anal cancer screening in HIV positive MSM </a:t>
            </a:r>
            <a:endParaRPr lang="en-GB" sz="4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2000" dirty="0"/>
              <a:t>Tamara Lewis </a:t>
            </a:r>
          </a:p>
          <a:p>
            <a:pPr>
              <a:defRPr/>
            </a:pPr>
            <a:r>
              <a:rPr lang="en-US" sz="2000" dirty="0" smtClean="0"/>
              <a:t>Final </a:t>
            </a:r>
            <a:r>
              <a:rPr lang="en-US" sz="2000" dirty="0"/>
              <a:t>Year Medical Student </a:t>
            </a:r>
          </a:p>
          <a:p>
            <a:r>
              <a:rPr lang="en-GB" sz="2000" dirty="0" smtClean="0"/>
              <a:t>University of Southampton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515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7620000" cy="857250"/>
          </a:xfrm>
        </p:spPr>
        <p:txBody>
          <a:bodyPr/>
          <a:lstStyle/>
          <a:p>
            <a:r>
              <a:rPr lang="en-US" dirty="0"/>
              <a:t>How can we improve acceptability and experience?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35646"/>
            <a:ext cx="7620000" cy="280831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Calibri" charset="0"/>
              </a:rPr>
              <a:t>Pre-warning patients to expect DARE during their next consultation </a:t>
            </a:r>
          </a:p>
          <a:p>
            <a:endParaRPr lang="en-GB" sz="2000" dirty="0">
              <a:latin typeface="Calibri" charset="0"/>
            </a:endParaRPr>
          </a:p>
          <a:p>
            <a:r>
              <a:rPr lang="en-GB" sz="2000" dirty="0">
                <a:latin typeface="Calibri" charset="0"/>
              </a:rPr>
              <a:t>Leaflets about DARE available in the clinic </a:t>
            </a:r>
          </a:p>
          <a:p>
            <a:endParaRPr lang="en-GB" sz="2000" dirty="0">
              <a:latin typeface="Calibri" charset="0"/>
            </a:endParaRPr>
          </a:p>
          <a:p>
            <a:r>
              <a:rPr lang="en-GB" sz="2000" dirty="0">
                <a:latin typeface="Calibri" charset="0"/>
              </a:rPr>
              <a:t>Re-assuring patients prior to each examination </a:t>
            </a:r>
            <a:endParaRPr lang="en-US" sz="2000" dirty="0">
              <a:latin typeface="Calibri" charset="0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931790"/>
            <a:ext cx="1764202" cy="176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73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5318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/>
              <a:t>Annual DARE is an </a:t>
            </a:r>
            <a:r>
              <a:rPr lang="en-GB" sz="2000" b="1" dirty="0"/>
              <a:t>acceptable</a:t>
            </a:r>
            <a:r>
              <a:rPr lang="en-GB" sz="2000" dirty="0"/>
              <a:t> addition to routine care of HIV positive MSM 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DARE has the ability to pick up clinical abnormalities</a:t>
            </a:r>
          </a:p>
          <a:p>
            <a:pPr marL="114300" indent="0">
              <a:buNone/>
              <a:defRPr/>
            </a:pPr>
            <a:r>
              <a:rPr lang="en-GB" sz="2000" dirty="0"/>
              <a:t> </a:t>
            </a:r>
          </a:p>
          <a:p>
            <a:pPr>
              <a:defRPr/>
            </a:pPr>
            <a:r>
              <a:rPr lang="en-GB" sz="2000" dirty="0"/>
              <a:t>Implementation should be seriously considered </a:t>
            </a:r>
          </a:p>
          <a:p>
            <a:pPr marL="11430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HIV positive MSM are 50 times more likely to develop anal cancer highlighting an </a:t>
            </a:r>
            <a:r>
              <a:rPr lang="en-GB" sz="2000" b="1" dirty="0"/>
              <a:t>urgent health priority </a:t>
            </a:r>
            <a:r>
              <a:rPr lang="en-GB" sz="2000" dirty="0"/>
              <a:t>for this patient </a:t>
            </a:r>
            <a:r>
              <a:rPr lang="en-GB" sz="2000" dirty="0" smtClean="0"/>
              <a:t>group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510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3322712" cy="2307704"/>
          </a:xfrm>
        </p:spPr>
        <p:txBody>
          <a:bodyPr/>
          <a:lstStyle/>
          <a:p>
            <a:r>
              <a:rPr lang="en-GB" sz="2000" dirty="0">
                <a:latin typeface="Calibri" charset="0"/>
              </a:rPr>
              <a:t>Dr </a:t>
            </a:r>
            <a:r>
              <a:rPr lang="en-GB" sz="2000" dirty="0" err="1">
                <a:latin typeface="Calibri" charset="0"/>
              </a:rPr>
              <a:t>Sangeetha</a:t>
            </a:r>
            <a:r>
              <a:rPr lang="en-GB" sz="2000" dirty="0">
                <a:latin typeface="Calibri" charset="0"/>
              </a:rPr>
              <a:t> </a:t>
            </a:r>
            <a:r>
              <a:rPr lang="en-GB" sz="2000" dirty="0" err="1">
                <a:latin typeface="Calibri" charset="0"/>
              </a:rPr>
              <a:t>Sundaram</a:t>
            </a:r>
            <a:r>
              <a:rPr lang="en-GB" sz="2000" dirty="0">
                <a:latin typeface="Calibri" charset="0"/>
              </a:rPr>
              <a:t> </a:t>
            </a:r>
          </a:p>
          <a:p>
            <a:r>
              <a:rPr lang="en-GB" sz="2000" dirty="0">
                <a:latin typeface="Calibri" charset="0"/>
              </a:rPr>
              <a:t>Dr Raj Patel </a:t>
            </a:r>
          </a:p>
          <a:p>
            <a:r>
              <a:rPr lang="en-GB" sz="2000" dirty="0">
                <a:latin typeface="Calibri" charset="0"/>
              </a:rPr>
              <a:t>Dr Sam </a:t>
            </a:r>
            <a:r>
              <a:rPr lang="en-GB" sz="2000" dirty="0" err="1">
                <a:latin typeface="Calibri" charset="0"/>
              </a:rPr>
              <a:t>Samraj</a:t>
            </a:r>
            <a:r>
              <a:rPr lang="en-GB" sz="2000" dirty="0">
                <a:latin typeface="Calibri" charset="0"/>
              </a:rPr>
              <a:t> </a:t>
            </a:r>
          </a:p>
          <a:p>
            <a:r>
              <a:rPr lang="en-GB" sz="2000" dirty="0">
                <a:latin typeface="Calibri" charset="0"/>
              </a:rPr>
              <a:t>GUM Clinic Staff</a:t>
            </a:r>
          </a:p>
          <a:p>
            <a:r>
              <a:rPr lang="en-GB" sz="2000" dirty="0">
                <a:latin typeface="Calibri" charset="0"/>
              </a:rPr>
              <a:t>Patients </a:t>
            </a:r>
            <a:endParaRPr lang="en-US" sz="2000" dirty="0">
              <a:latin typeface="Calibri" charset="0"/>
            </a:endParaRP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275606"/>
            <a:ext cx="4041027" cy="33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7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21" b="21021"/>
          <a:stretch>
            <a:fillRect/>
          </a:stretch>
        </p:blipFill>
        <p:spPr>
          <a:xfrm>
            <a:off x="1835696" y="1131590"/>
            <a:ext cx="5163470" cy="3252986"/>
          </a:xfrm>
        </p:spPr>
      </p:pic>
    </p:spTree>
    <p:extLst>
      <p:ext uri="{BB962C8B-B14F-4D97-AF65-F5344CB8AC3E}">
        <p14:creationId xmlns:p14="http://schemas.microsoft.com/office/powerpoint/2010/main" val="292550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3970784" cy="3600450"/>
          </a:xfrm>
        </p:spPr>
        <p:txBody>
          <a:bodyPr>
            <a:normAutofit fontScale="62500" lnSpcReduction="20000"/>
          </a:bodyPr>
          <a:lstStyle/>
          <a:p>
            <a:r>
              <a:rPr lang="en-GB" sz="3200" dirty="0">
                <a:latin typeface="Calibri" charset="0"/>
              </a:rPr>
              <a:t>Anal cancer common in HIV positive MSM (137 in 100,000)</a:t>
            </a:r>
          </a:p>
          <a:p>
            <a:endParaRPr lang="en-GB" sz="3200" dirty="0">
              <a:latin typeface="Calibri" charset="0"/>
            </a:endParaRPr>
          </a:p>
          <a:p>
            <a:r>
              <a:rPr lang="en-GB" sz="3200" dirty="0">
                <a:latin typeface="Calibri" charset="0"/>
              </a:rPr>
              <a:t>Tumours tend to be larger and more advanced at diagnosis </a:t>
            </a:r>
          </a:p>
          <a:p>
            <a:endParaRPr lang="en-GB" sz="3200" dirty="0">
              <a:latin typeface="Calibri" charset="0"/>
            </a:endParaRPr>
          </a:p>
          <a:p>
            <a:r>
              <a:rPr lang="en-US" sz="3200" dirty="0">
                <a:latin typeface="Calibri" charset="0"/>
              </a:rPr>
              <a:t>EACS recommend DARE with a screening interval of 1-3 years. </a:t>
            </a:r>
          </a:p>
          <a:p>
            <a:endParaRPr lang="en-US" sz="3200" dirty="0">
              <a:latin typeface="Calibri" charset="0"/>
            </a:endParaRPr>
          </a:p>
          <a:p>
            <a:r>
              <a:rPr lang="en-US" sz="3200" dirty="0">
                <a:latin typeface="Calibri" charset="0"/>
              </a:rPr>
              <a:t>Benefit of such a strategy is still unknown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627534"/>
            <a:ext cx="317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Aims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03598"/>
            <a:ext cx="6995120" cy="281176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000" dirty="0">
                <a:latin typeface="Calibri" charset="0"/>
              </a:rPr>
              <a:t>Investigate the acceptability and outcomes of introducing DARE</a:t>
            </a:r>
          </a:p>
          <a:p>
            <a:pPr marL="114300" indent="0">
              <a:buNone/>
              <a:defRPr/>
            </a:pPr>
            <a:endParaRPr lang="en-US" sz="2000" dirty="0">
              <a:latin typeface="Calibri" charset="0"/>
            </a:endParaRPr>
          </a:p>
          <a:p>
            <a:pPr>
              <a:defRPr/>
            </a:pPr>
            <a:r>
              <a:rPr lang="en-GB" sz="2000" dirty="0">
                <a:latin typeface="Calibri" charset="0"/>
              </a:rPr>
              <a:t>4 research questions:  </a:t>
            </a:r>
          </a:p>
          <a:p>
            <a:pPr lvl="1">
              <a:defRPr/>
            </a:pPr>
            <a:r>
              <a:rPr lang="en-GB" dirty="0">
                <a:latin typeface="Calibri" charset="0"/>
              </a:rPr>
              <a:t>Perception of anal cancer risk</a:t>
            </a:r>
          </a:p>
          <a:p>
            <a:pPr lvl="1">
              <a:defRPr/>
            </a:pPr>
            <a:r>
              <a:rPr lang="en-GB" dirty="0">
                <a:latin typeface="Calibri" charset="0"/>
              </a:rPr>
              <a:t>Awareness of DARE </a:t>
            </a:r>
          </a:p>
          <a:p>
            <a:pPr lvl="1">
              <a:defRPr/>
            </a:pPr>
            <a:r>
              <a:rPr lang="en-GB" dirty="0">
                <a:latin typeface="Calibri" charset="0"/>
              </a:rPr>
              <a:t>Acceptability of DARE</a:t>
            </a:r>
          </a:p>
          <a:p>
            <a:pPr lvl="1">
              <a:defRPr/>
            </a:pPr>
            <a:r>
              <a:rPr lang="en-GB" dirty="0">
                <a:latin typeface="Calibri" charset="0"/>
              </a:rPr>
              <a:t>Patient experience of DARE </a:t>
            </a:r>
            <a:endParaRPr lang="en-US" dirty="0">
              <a:latin typeface="Calibri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571750"/>
            <a:ext cx="1883172" cy="2026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38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  <a:defRPr/>
            </a:pPr>
            <a:r>
              <a:rPr lang="en-GB" sz="2000" dirty="0"/>
              <a:t>Two-part questionnaire – based on previous study</a:t>
            </a:r>
          </a:p>
          <a:p>
            <a:pPr marL="11430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Part 1 (Pre-DARE): Assessed attitudes towards DARE</a:t>
            </a:r>
          </a:p>
          <a:p>
            <a:pPr marL="11430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Part 2 (Post-DARE): Assessed experience of </a:t>
            </a:r>
            <a:r>
              <a:rPr lang="en-GB" sz="2000" dirty="0" smtClean="0"/>
              <a:t>DARE</a:t>
            </a:r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75806"/>
            <a:ext cx="2148712" cy="1919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482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  <a:defRPr/>
            </a:pPr>
            <a:r>
              <a:rPr lang="en-GB" sz="2000" dirty="0"/>
              <a:t>Inclusion Criteria</a:t>
            </a:r>
          </a:p>
          <a:p>
            <a:pPr>
              <a:defRPr/>
            </a:pPr>
            <a:r>
              <a:rPr lang="en-GB" sz="2000" dirty="0"/>
              <a:t>HIV positive MSM aged 35 and over. </a:t>
            </a:r>
          </a:p>
          <a:p>
            <a:pPr marL="114300" indent="0">
              <a:buNone/>
              <a:defRPr/>
            </a:pPr>
            <a:endParaRPr lang="en-GB" sz="2000" dirty="0"/>
          </a:p>
          <a:p>
            <a:pPr marL="114300" indent="0">
              <a:buNone/>
              <a:defRPr/>
            </a:pPr>
            <a:r>
              <a:rPr lang="en-US" sz="2000" dirty="0"/>
              <a:t>Access to Patients </a:t>
            </a:r>
          </a:p>
          <a:p>
            <a:pPr>
              <a:defRPr/>
            </a:pPr>
            <a:r>
              <a:rPr lang="en-GB" sz="2000" dirty="0"/>
              <a:t>328 registered on database</a:t>
            </a:r>
          </a:p>
          <a:p>
            <a:pPr>
              <a:defRPr/>
            </a:pPr>
            <a:r>
              <a:rPr lang="en-GB" sz="2000" dirty="0"/>
              <a:t>Invited on the day of clinic appointment </a:t>
            </a:r>
          </a:p>
          <a:p>
            <a:pPr>
              <a:defRPr/>
            </a:pPr>
            <a:r>
              <a:rPr lang="en-GB" sz="2000" dirty="0"/>
              <a:t>68 (21%) had appointment over recruitment </a:t>
            </a:r>
            <a:r>
              <a:rPr lang="en-GB" sz="2000" dirty="0" smtClean="0"/>
              <a:t>period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67494"/>
            <a:ext cx="288607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43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683036"/>
              </p:ext>
            </p:extLst>
          </p:nvPr>
        </p:nvGraphicFramePr>
        <p:xfrm>
          <a:off x="1403648" y="1059582"/>
          <a:ext cx="612068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907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DARE 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7574"/>
            <a:ext cx="7620000" cy="108012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000" dirty="0"/>
              <a:t>13 clinical abnormalities detected (45%)</a:t>
            </a:r>
          </a:p>
          <a:p>
            <a:pPr>
              <a:defRPr/>
            </a:pPr>
            <a:r>
              <a:rPr lang="en-US" sz="2000" dirty="0"/>
              <a:t>5 required a referral (17%)</a:t>
            </a:r>
          </a:p>
          <a:p>
            <a:pPr>
              <a:defRPr/>
            </a:pPr>
            <a:r>
              <a:rPr lang="en-US" sz="2000" dirty="0"/>
              <a:t>3 on suspicion of AIN (10%) </a:t>
            </a:r>
          </a:p>
          <a:p>
            <a:endParaRPr lang="en-US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905747"/>
              </p:ext>
            </p:extLst>
          </p:nvPr>
        </p:nvGraphicFramePr>
        <p:xfrm>
          <a:off x="2123728" y="1995686"/>
          <a:ext cx="4319845" cy="3022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4" imgW="6133874" imgH="4292442" progId="Word.Document.12">
                  <p:embed/>
                </p:oleObj>
              </mc:Choice>
              <mc:Fallback>
                <p:oleObj name="Document" r:id="rId4" imgW="6133874" imgH="429244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995686"/>
                        <a:ext cx="4319845" cy="3022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26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11510"/>
            <a:ext cx="7620000" cy="85725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7614"/>
            <a:ext cx="7620000" cy="295232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sz="2000" b="1" dirty="0" smtClean="0"/>
              <a:t>Perception of anal cancer risk</a:t>
            </a:r>
          </a:p>
          <a:p>
            <a:r>
              <a:rPr lang="en-US" sz="2000" dirty="0" smtClean="0"/>
              <a:t>80% - aware of their increased risk of developing anal cancer</a:t>
            </a:r>
          </a:p>
          <a:p>
            <a:endParaRPr lang="en-US" sz="2000" dirty="0" smtClean="0"/>
          </a:p>
          <a:p>
            <a:pPr marL="114300" indent="0">
              <a:buNone/>
            </a:pPr>
            <a:r>
              <a:rPr lang="en-US" sz="2000" b="1" dirty="0" smtClean="0"/>
              <a:t>Awareness of DARE</a:t>
            </a:r>
          </a:p>
          <a:p>
            <a:r>
              <a:rPr lang="en-GB" sz="2000" dirty="0" smtClean="0"/>
              <a:t>43</a:t>
            </a:r>
            <a:r>
              <a:rPr lang="en-GB" sz="2000" dirty="0"/>
              <a:t>% </a:t>
            </a:r>
            <a:r>
              <a:rPr lang="en-GB" sz="2000" dirty="0" smtClean="0"/>
              <a:t>- knew </a:t>
            </a:r>
            <a:r>
              <a:rPr lang="en-GB" sz="2000" dirty="0"/>
              <a:t>about </a:t>
            </a:r>
            <a:r>
              <a:rPr lang="en-GB" sz="2000" dirty="0" smtClean="0"/>
              <a:t>DARE</a:t>
            </a:r>
          </a:p>
          <a:p>
            <a:endParaRPr lang="en-GB" sz="2000" dirty="0" smtClean="0"/>
          </a:p>
          <a:p>
            <a:pPr marL="114300" indent="0">
              <a:buNone/>
            </a:pPr>
            <a:r>
              <a:rPr lang="en-GB" sz="2000" b="1" dirty="0" smtClean="0"/>
              <a:t>Acceptability of DARE</a:t>
            </a:r>
          </a:p>
          <a:p>
            <a:pPr>
              <a:defRPr/>
            </a:pPr>
            <a:r>
              <a:rPr lang="en-GB" sz="2000" dirty="0"/>
              <a:t>100% </a:t>
            </a:r>
            <a:r>
              <a:rPr lang="en-GB" sz="2000" dirty="0" smtClean="0"/>
              <a:t>- DARE is acceptable </a:t>
            </a:r>
            <a:endParaRPr lang="en-GB" sz="2000" dirty="0"/>
          </a:p>
          <a:p>
            <a:pPr>
              <a:defRPr/>
            </a:pPr>
            <a:r>
              <a:rPr lang="en-GB" sz="2000" dirty="0"/>
              <a:t>10% would like more information about it first</a:t>
            </a:r>
          </a:p>
          <a:p>
            <a:endParaRPr lang="en-GB" sz="2000" dirty="0"/>
          </a:p>
          <a:p>
            <a:endParaRPr lang="en-GB" sz="2000" dirty="0" smtClean="0"/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endParaRPr lang="en-GB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147814"/>
            <a:ext cx="1347442" cy="1401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93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Patient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2438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/>
              <a:t>Significant discomfort – 1</a:t>
            </a:r>
          </a:p>
          <a:p>
            <a:pPr>
              <a:defRPr/>
            </a:pPr>
            <a:r>
              <a:rPr lang="en-GB" sz="2000" dirty="0"/>
              <a:t>Significant pain – 0 </a:t>
            </a:r>
          </a:p>
          <a:p>
            <a:pPr marL="114300" indent="0"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GB" sz="2000" dirty="0"/>
              <a:t>Emotional upset – 0 </a:t>
            </a:r>
          </a:p>
          <a:p>
            <a:pPr>
              <a:defRPr/>
            </a:pPr>
            <a:r>
              <a:rPr lang="en-GB" sz="2000" dirty="0"/>
              <a:t>Really nervous, tense or embarrassed - &lt; 10%</a:t>
            </a:r>
          </a:p>
          <a:p>
            <a:pPr marL="11430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Not feeling clean – 69% </a:t>
            </a:r>
          </a:p>
          <a:p>
            <a:pPr>
              <a:defRPr/>
            </a:pPr>
            <a:r>
              <a:rPr lang="en-GB" sz="2000" dirty="0"/>
              <a:t>Losing control of bowels – 17</a:t>
            </a:r>
            <a:r>
              <a:rPr lang="en-GB" sz="2000" dirty="0" smtClean="0"/>
              <a:t>%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571750"/>
            <a:ext cx="1945010" cy="238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52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376</Words>
  <Application>Microsoft Office PowerPoint</Application>
  <PresentationFormat>On-screen Show (16:9)</PresentationFormat>
  <Paragraphs>91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Adjacency</vt:lpstr>
      <vt:lpstr>Document</vt:lpstr>
      <vt:lpstr>Acceptability of DARE as anal cancer screening in HIV positive MSM </vt:lpstr>
      <vt:lpstr>Background</vt:lpstr>
      <vt:lpstr>Study Aims </vt:lpstr>
      <vt:lpstr>Methods</vt:lpstr>
      <vt:lpstr>Recruitment</vt:lpstr>
      <vt:lpstr>Participation</vt:lpstr>
      <vt:lpstr>Results – DARE Outcomes </vt:lpstr>
      <vt:lpstr>Results</vt:lpstr>
      <vt:lpstr>Results – Patient Experience</vt:lpstr>
      <vt:lpstr>How can we improve acceptability and experience?</vt:lpstr>
      <vt:lpstr>Summary </vt:lpstr>
      <vt:lpstr>Acknowledgments</vt:lpstr>
      <vt:lpstr>Any Questions?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35</cp:revision>
  <dcterms:created xsi:type="dcterms:W3CDTF">2015-05-13T13:06:46Z</dcterms:created>
  <dcterms:modified xsi:type="dcterms:W3CDTF">2016-07-11T14:06:31Z</dcterms:modified>
</cp:coreProperties>
</file>