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83" r:id="rId2"/>
    <p:sldId id="284" r:id="rId3"/>
    <p:sldId id="285" r:id="rId4"/>
    <p:sldId id="286" r:id="rId5"/>
    <p:sldId id="287" r:id="rId6"/>
    <p:sldId id="288" r:id="rId7"/>
    <p:sldId id="289" r:id="rId8"/>
    <p:sldId id="290" r:id="rId9"/>
    <p:sldId id="291" r:id="rId10"/>
    <p:sldId id="292" r:id="rId11"/>
    <p:sldId id="293" r:id="rId12"/>
    <p:sldId id="294" r:id="rId13"/>
    <p:sldId id="295" r:id="rId14"/>
    <p:sldId id="296" r:id="rId15"/>
  </p:sldIdLst>
  <p:sldSz cx="9144000" cy="5143500" type="screen16x9"/>
  <p:notesSz cx="6858000" cy="9144000"/>
  <p:defaultTextStyle>
    <a:defPPr>
      <a:defRPr lang="en-US"/>
    </a:defPPr>
    <a:lvl1pPr marL="0" algn="l" defTabSz="914220" rtl="0" eaLnBrk="1" latinLnBrk="0" hangingPunct="1">
      <a:defRPr sz="1800" kern="1200">
        <a:solidFill>
          <a:schemeClr val="tx1"/>
        </a:solidFill>
        <a:latin typeface="+mn-lt"/>
        <a:ea typeface="+mn-ea"/>
        <a:cs typeface="+mn-cs"/>
      </a:defRPr>
    </a:lvl1pPr>
    <a:lvl2pPr marL="457106" algn="l" defTabSz="914220" rtl="0" eaLnBrk="1" latinLnBrk="0" hangingPunct="1">
      <a:defRPr sz="1800" kern="1200">
        <a:solidFill>
          <a:schemeClr val="tx1"/>
        </a:solidFill>
        <a:latin typeface="+mn-lt"/>
        <a:ea typeface="+mn-ea"/>
        <a:cs typeface="+mn-cs"/>
      </a:defRPr>
    </a:lvl2pPr>
    <a:lvl3pPr marL="914220" algn="l" defTabSz="914220" rtl="0" eaLnBrk="1" latinLnBrk="0" hangingPunct="1">
      <a:defRPr sz="1800" kern="1200">
        <a:solidFill>
          <a:schemeClr val="tx1"/>
        </a:solidFill>
        <a:latin typeface="+mn-lt"/>
        <a:ea typeface="+mn-ea"/>
        <a:cs typeface="+mn-cs"/>
      </a:defRPr>
    </a:lvl3pPr>
    <a:lvl4pPr marL="1371328" algn="l" defTabSz="914220" rtl="0" eaLnBrk="1" latinLnBrk="0" hangingPunct="1">
      <a:defRPr sz="1800" kern="1200">
        <a:solidFill>
          <a:schemeClr val="tx1"/>
        </a:solidFill>
        <a:latin typeface="+mn-lt"/>
        <a:ea typeface="+mn-ea"/>
        <a:cs typeface="+mn-cs"/>
      </a:defRPr>
    </a:lvl4pPr>
    <a:lvl5pPr marL="1828439" algn="l" defTabSz="914220" rtl="0" eaLnBrk="1" latinLnBrk="0" hangingPunct="1">
      <a:defRPr sz="1800" kern="1200">
        <a:solidFill>
          <a:schemeClr val="tx1"/>
        </a:solidFill>
        <a:latin typeface="+mn-lt"/>
        <a:ea typeface="+mn-ea"/>
        <a:cs typeface="+mn-cs"/>
      </a:defRPr>
    </a:lvl5pPr>
    <a:lvl6pPr marL="2285544" algn="l" defTabSz="914220" rtl="0" eaLnBrk="1" latinLnBrk="0" hangingPunct="1">
      <a:defRPr sz="1800" kern="1200">
        <a:solidFill>
          <a:schemeClr val="tx1"/>
        </a:solidFill>
        <a:latin typeface="+mn-lt"/>
        <a:ea typeface="+mn-ea"/>
        <a:cs typeface="+mn-cs"/>
      </a:defRPr>
    </a:lvl6pPr>
    <a:lvl7pPr marL="2742650" algn="l" defTabSz="914220" rtl="0" eaLnBrk="1" latinLnBrk="0" hangingPunct="1">
      <a:defRPr sz="1800" kern="1200">
        <a:solidFill>
          <a:schemeClr val="tx1"/>
        </a:solidFill>
        <a:latin typeface="+mn-lt"/>
        <a:ea typeface="+mn-ea"/>
        <a:cs typeface="+mn-cs"/>
      </a:defRPr>
    </a:lvl7pPr>
    <a:lvl8pPr marL="3199760" algn="l" defTabSz="914220" rtl="0" eaLnBrk="1" latinLnBrk="0" hangingPunct="1">
      <a:defRPr sz="1800" kern="1200">
        <a:solidFill>
          <a:schemeClr val="tx1"/>
        </a:solidFill>
        <a:latin typeface="+mn-lt"/>
        <a:ea typeface="+mn-ea"/>
        <a:cs typeface="+mn-cs"/>
      </a:defRPr>
    </a:lvl8pPr>
    <a:lvl9pPr marL="3656869" algn="l" defTabSz="91422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aximized">
    <p:restoredLeft sz="15620"/>
    <p:restoredTop sz="94660"/>
  </p:normalViewPr>
  <p:slideViewPr>
    <p:cSldViewPr>
      <p:cViewPr varScale="1">
        <p:scale>
          <a:sx n="87" d="100"/>
          <a:sy n="87" d="100"/>
        </p:scale>
        <p:origin x="-534" y="-78"/>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Requested</c:v>
                </c:pt>
              </c:strCache>
            </c:strRef>
          </c:tx>
          <c:spPr>
            <a:solidFill>
              <a:schemeClr val="bg2"/>
            </a:solidFill>
          </c:spPr>
          <c:invertIfNegative val="0"/>
          <c:cat>
            <c:strRef>
              <c:f>Sheet1!$A$2:$A$3</c:f>
              <c:strCache>
                <c:ptCount val="2"/>
                <c:pt idx="0">
                  <c:v>15 to 24 years</c:v>
                </c:pt>
                <c:pt idx="1">
                  <c:v>25 to 34 years</c:v>
                </c:pt>
              </c:strCache>
            </c:strRef>
          </c:cat>
          <c:val>
            <c:numRef>
              <c:f>Sheet1!$B$2:$B$3</c:f>
              <c:numCache>
                <c:formatCode>General</c:formatCode>
                <c:ptCount val="2"/>
                <c:pt idx="0">
                  <c:v>3809</c:v>
                </c:pt>
                <c:pt idx="1">
                  <c:v>878</c:v>
                </c:pt>
              </c:numCache>
            </c:numRef>
          </c:val>
        </c:ser>
        <c:ser>
          <c:idx val="1"/>
          <c:order val="1"/>
          <c:tx>
            <c:strRef>
              <c:f>Sheet1!$C$1</c:f>
              <c:strCache>
                <c:ptCount val="1"/>
                <c:pt idx="0">
                  <c:v>Returned</c:v>
                </c:pt>
              </c:strCache>
            </c:strRef>
          </c:tx>
          <c:spPr>
            <a:solidFill>
              <a:schemeClr val="tx2"/>
            </a:solidFill>
          </c:spPr>
          <c:invertIfNegative val="0"/>
          <c:cat>
            <c:strRef>
              <c:f>Sheet1!$A$2:$A$3</c:f>
              <c:strCache>
                <c:ptCount val="2"/>
                <c:pt idx="0">
                  <c:v>15 to 24 years</c:v>
                </c:pt>
                <c:pt idx="1">
                  <c:v>25 to 34 years</c:v>
                </c:pt>
              </c:strCache>
            </c:strRef>
          </c:cat>
          <c:val>
            <c:numRef>
              <c:f>Sheet1!$C$2:$C$3</c:f>
              <c:numCache>
                <c:formatCode>General</c:formatCode>
                <c:ptCount val="2"/>
                <c:pt idx="0">
                  <c:v>2720</c:v>
                </c:pt>
                <c:pt idx="1">
                  <c:v>644</c:v>
                </c:pt>
              </c:numCache>
            </c:numRef>
          </c:val>
        </c:ser>
        <c:dLbls>
          <c:showLegendKey val="0"/>
          <c:showVal val="0"/>
          <c:showCatName val="0"/>
          <c:showSerName val="0"/>
          <c:showPercent val="0"/>
          <c:showBubbleSize val="0"/>
        </c:dLbls>
        <c:gapWidth val="150"/>
        <c:axId val="36369920"/>
        <c:axId val="36371456"/>
      </c:barChart>
      <c:catAx>
        <c:axId val="36369920"/>
        <c:scaling>
          <c:orientation val="minMax"/>
        </c:scaling>
        <c:delete val="0"/>
        <c:axPos val="b"/>
        <c:majorTickMark val="out"/>
        <c:minorTickMark val="none"/>
        <c:tickLblPos val="nextTo"/>
        <c:crossAx val="36371456"/>
        <c:crosses val="autoZero"/>
        <c:auto val="1"/>
        <c:lblAlgn val="ctr"/>
        <c:lblOffset val="100"/>
        <c:noMultiLvlLbl val="0"/>
      </c:catAx>
      <c:valAx>
        <c:axId val="36371456"/>
        <c:scaling>
          <c:orientation val="minMax"/>
        </c:scaling>
        <c:delete val="0"/>
        <c:axPos val="l"/>
        <c:majorGridlines/>
        <c:numFmt formatCode="General" sourceLinked="1"/>
        <c:majorTickMark val="out"/>
        <c:minorTickMark val="none"/>
        <c:tickLblPos val="nextTo"/>
        <c:crossAx val="36369920"/>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6.2689034260102597E-2"/>
          <c:y val="4.0419120529701702E-2"/>
        </c:manualLayout>
      </c:layout>
      <c:overlay val="0"/>
    </c:title>
    <c:autoTitleDeleted val="0"/>
    <c:plotArea>
      <c:layout/>
      <c:pieChart>
        <c:varyColors val="1"/>
        <c:ser>
          <c:idx val="0"/>
          <c:order val="0"/>
          <c:tx>
            <c:strRef>
              <c:f>Sheet1!$B$1</c:f>
              <c:strCache>
                <c:ptCount val="1"/>
                <c:pt idx="0">
                  <c:v>15 to 24 years</c:v>
                </c:pt>
              </c:strCache>
            </c:strRef>
          </c:tx>
          <c:dPt>
            <c:idx val="0"/>
            <c:bubble3D val="0"/>
            <c:spPr>
              <a:solidFill>
                <a:schemeClr val="bg2"/>
              </a:solidFill>
            </c:spPr>
          </c:dPt>
          <c:dPt>
            <c:idx val="1"/>
            <c:bubble3D val="0"/>
            <c:spPr>
              <a:solidFill>
                <a:schemeClr val="tx2"/>
              </a:solidFill>
            </c:spPr>
          </c:dPt>
          <c:dLbls>
            <c:txPr>
              <a:bodyPr/>
              <a:lstStyle/>
              <a:p>
                <a:pPr>
                  <a:defRPr>
                    <a:solidFill>
                      <a:schemeClr val="bg1"/>
                    </a:solidFill>
                  </a:defRPr>
                </a:pPr>
                <a:endParaRPr lang="en-US"/>
              </a:p>
            </c:txPr>
            <c:dLblPos val="ctr"/>
            <c:showLegendKey val="0"/>
            <c:showVal val="1"/>
            <c:showCatName val="0"/>
            <c:showSerName val="0"/>
            <c:showPercent val="0"/>
            <c:showBubbleSize val="0"/>
            <c:showLeaderLines val="1"/>
          </c:dLbls>
          <c:cat>
            <c:strRef>
              <c:f>Sheet1!$A$2:$A$3</c:f>
              <c:strCache>
                <c:ptCount val="2"/>
                <c:pt idx="0">
                  <c:v>Women</c:v>
                </c:pt>
                <c:pt idx="1">
                  <c:v>Men</c:v>
                </c:pt>
              </c:strCache>
            </c:strRef>
          </c:cat>
          <c:val>
            <c:numRef>
              <c:f>Sheet1!$B$2:$B$3</c:f>
              <c:numCache>
                <c:formatCode>General</c:formatCode>
                <c:ptCount val="2"/>
                <c:pt idx="0">
                  <c:v>1921</c:v>
                </c:pt>
                <c:pt idx="1">
                  <c:v>792</c:v>
                </c:pt>
              </c:numCache>
            </c:numRef>
          </c:val>
        </c:ser>
        <c:dLbls>
          <c:dLblPos val="ctr"/>
          <c:showLegendKey val="0"/>
          <c:showVal val="1"/>
          <c:showCatName val="0"/>
          <c:showSerName val="0"/>
          <c:showPercent val="0"/>
          <c:showBubbleSize val="0"/>
          <c:showLeaderLines val="1"/>
        </c:dLbls>
        <c:firstSliceAng val="0"/>
      </c:pieChart>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4.7270364253938199E-2"/>
          <c:y val="4.0419120529701702E-2"/>
        </c:manualLayout>
      </c:layout>
      <c:overlay val="0"/>
    </c:title>
    <c:autoTitleDeleted val="0"/>
    <c:plotArea>
      <c:layout/>
      <c:pieChart>
        <c:varyColors val="1"/>
        <c:ser>
          <c:idx val="0"/>
          <c:order val="0"/>
          <c:tx>
            <c:strRef>
              <c:f>Sheet1!$B$1</c:f>
              <c:strCache>
                <c:ptCount val="1"/>
                <c:pt idx="0">
                  <c:v>25 to 34 years</c:v>
                </c:pt>
              </c:strCache>
            </c:strRef>
          </c:tx>
          <c:dPt>
            <c:idx val="0"/>
            <c:bubble3D val="0"/>
            <c:spPr>
              <a:solidFill>
                <a:schemeClr val="bg2"/>
              </a:solidFill>
            </c:spPr>
          </c:dPt>
          <c:dPt>
            <c:idx val="1"/>
            <c:bubble3D val="0"/>
            <c:spPr>
              <a:solidFill>
                <a:schemeClr val="tx2"/>
              </a:solidFill>
            </c:spPr>
          </c:dPt>
          <c:dLbls>
            <c:txPr>
              <a:bodyPr/>
              <a:lstStyle/>
              <a:p>
                <a:pPr>
                  <a:defRPr>
                    <a:solidFill>
                      <a:schemeClr val="bg1"/>
                    </a:solidFill>
                  </a:defRPr>
                </a:pPr>
                <a:endParaRPr lang="en-US"/>
              </a:p>
            </c:txPr>
            <c:dLblPos val="ctr"/>
            <c:showLegendKey val="0"/>
            <c:showVal val="1"/>
            <c:showCatName val="0"/>
            <c:showSerName val="0"/>
            <c:showPercent val="0"/>
            <c:showBubbleSize val="0"/>
            <c:showLeaderLines val="1"/>
          </c:dLbls>
          <c:cat>
            <c:strRef>
              <c:f>Sheet1!$A$2:$A$3</c:f>
              <c:strCache>
                <c:ptCount val="2"/>
                <c:pt idx="0">
                  <c:v>Women</c:v>
                </c:pt>
                <c:pt idx="1">
                  <c:v>Men</c:v>
                </c:pt>
              </c:strCache>
            </c:strRef>
          </c:cat>
          <c:val>
            <c:numRef>
              <c:f>Sheet1!$B$2:$B$3</c:f>
              <c:numCache>
                <c:formatCode>General</c:formatCode>
                <c:ptCount val="2"/>
                <c:pt idx="0">
                  <c:v>406</c:v>
                </c:pt>
                <c:pt idx="1">
                  <c:v>237</c:v>
                </c:pt>
              </c:numCache>
            </c:numRef>
          </c:val>
        </c:ser>
        <c:dLbls>
          <c:dLblPos val="ctr"/>
          <c:showLegendKey val="0"/>
          <c:showVal val="1"/>
          <c:showCatName val="0"/>
          <c:showSerName val="0"/>
          <c:showPercent val="0"/>
          <c:showBubbleSize val="0"/>
          <c:showLeaderLines val="1"/>
        </c:dLbls>
        <c:firstSliceAng val="0"/>
      </c:pieChart>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9EA1BF-E294-4E4C-BA77-87656F0653A0}" type="datetimeFigureOut">
              <a:rPr lang="en-GB" smtClean="0"/>
              <a:t>11/07/2016</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18E9AF-F81F-4DF7-AE1E-776D8FFAC0A9}" type="slidenum">
              <a:rPr lang="en-GB" smtClean="0"/>
              <a:t>‹#›</a:t>
            </a:fld>
            <a:endParaRPr lang="en-GB"/>
          </a:p>
        </p:txBody>
      </p:sp>
    </p:spTree>
    <p:extLst>
      <p:ext uri="{BB962C8B-B14F-4D97-AF65-F5344CB8AC3E}">
        <p14:creationId xmlns:p14="http://schemas.microsoft.com/office/powerpoint/2010/main" val="4277336185"/>
      </p:ext>
    </p:extLst>
  </p:cSld>
  <p:clrMap bg1="lt1" tx1="dk1" bg2="lt2" tx2="dk2" accent1="accent1" accent2="accent2" accent3="accent3" accent4="accent4" accent5="accent5" accent6="accent6" hlink="hlink" folHlink="folHlink"/>
  <p:notesStyle>
    <a:lvl1pPr marL="0" algn="l" defTabSz="914220" rtl="0" eaLnBrk="1" latinLnBrk="0" hangingPunct="1">
      <a:defRPr sz="1200" kern="1200">
        <a:solidFill>
          <a:schemeClr val="tx1"/>
        </a:solidFill>
        <a:latin typeface="+mn-lt"/>
        <a:ea typeface="+mn-ea"/>
        <a:cs typeface="+mn-cs"/>
      </a:defRPr>
    </a:lvl1pPr>
    <a:lvl2pPr marL="457106" algn="l" defTabSz="914220" rtl="0" eaLnBrk="1" latinLnBrk="0" hangingPunct="1">
      <a:defRPr sz="1200" kern="1200">
        <a:solidFill>
          <a:schemeClr val="tx1"/>
        </a:solidFill>
        <a:latin typeface="+mn-lt"/>
        <a:ea typeface="+mn-ea"/>
        <a:cs typeface="+mn-cs"/>
      </a:defRPr>
    </a:lvl2pPr>
    <a:lvl3pPr marL="914220" algn="l" defTabSz="914220" rtl="0" eaLnBrk="1" latinLnBrk="0" hangingPunct="1">
      <a:defRPr sz="1200" kern="1200">
        <a:solidFill>
          <a:schemeClr val="tx1"/>
        </a:solidFill>
        <a:latin typeface="+mn-lt"/>
        <a:ea typeface="+mn-ea"/>
        <a:cs typeface="+mn-cs"/>
      </a:defRPr>
    </a:lvl3pPr>
    <a:lvl4pPr marL="1371328" algn="l" defTabSz="914220" rtl="0" eaLnBrk="1" latinLnBrk="0" hangingPunct="1">
      <a:defRPr sz="1200" kern="1200">
        <a:solidFill>
          <a:schemeClr val="tx1"/>
        </a:solidFill>
        <a:latin typeface="+mn-lt"/>
        <a:ea typeface="+mn-ea"/>
        <a:cs typeface="+mn-cs"/>
      </a:defRPr>
    </a:lvl4pPr>
    <a:lvl5pPr marL="1828439" algn="l" defTabSz="914220" rtl="0" eaLnBrk="1" latinLnBrk="0" hangingPunct="1">
      <a:defRPr sz="1200" kern="1200">
        <a:solidFill>
          <a:schemeClr val="tx1"/>
        </a:solidFill>
        <a:latin typeface="+mn-lt"/>
        <a:ea typeface="+mn-ea"/>
        <a:cs typeface="+mn-cs"/>
      </a:defRPr>
    </a:lvl5pPr>
    <a:lvl6pPr marL="2285544" algn="l" defTabSz="914220" rtl="0" eaLnBrk="1" latinLnBrk="0" hangingPunct="1">
      <a:defRPr sz="1200" kern="1200">
        <a:solidFill>
          <a:schemeClr val="tx1"/>
        </a:solidFill>
        <a:latin typeface="+mn-lt"/>
        <a:ea typeface="+mn-ea"/>
        <a:cs typeface="+mn-cs"/>
      </a:defRPr>
    </a:lvl6pPr>
    <a:lvl7pPr marL="2742650" algn="l" defTabSz="914220" rtl="0" eaLnBrk="1" latinLnBrk="0" hangingPunct="1">
      <a:defRPr sz="1200" kern="1200">
        <a:solidFill>
          <a:schemeClr val="tx1"/>
        </a:solidFill>
        <a:latin typeface="+mn-lt"/>
        <a:ea typeface="+mn-ea"/>
        <a:cs typeface="+mn-cs"/>
      </a:defRPr>
    </a:lvl7pPr>
    <a:lvl8pPr marL="3199760" algn="l" defTabSz="914220" rtl="0" eaLnBrk="1" latinLnBrk="0" hangingPunct="1">
      <a:defRPr sz="1200" kern="1200">
        <a:solidFill>
          <a:schemeClr val="tx1"/>
        </a:solidFill>
        <a:latin typeface="+mn-lt"/>
        <a:ea typeface="+mn-ea"/>
        <a:cs typeface="+mn-cs"/>
      </a:defRPr>
    </a:lvl8pPr>
    <a:lvl9pPr marL="3656869" algn="l" defTabSz="91422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smtClean="0"/>
              <a:t>Other authors as per abstract?</a:t>
            </a:r>
          </a:p>
          <a:p>
            <a:r>
              <a:rPr lang="en-GB" dirty="0" smtClean="0"/>
              <a:t>Sara Brine?</a:t>
            </a:r>
          </a:p>
          <a:p>
            <a:r>
              <a:rPr lang="en-GB" dirty="0" smtClean="0"/>
              <a:t>Michele</a:t>
            </a:r>
            <a:r>
              <a:rPr lang="en-GB" baseline="0" dirty="0" smtClean="0"/>
              <a:t> </a:t>
            </a:r>
            <a:r>
              <a:rPr lang="en-GB" baseline="0" dirty="0" err="1" smtClean="0"/>
              <a:t>Presbury</a:t>
            </a:r>
            <a:r>
              <a:rPr lang="en-GB" baseline="0" dirty="0" smtClean="0"/>
              <a:t>?</a:t>
            </a:r>
          </a:p>
          <a:p>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1</a:t>
            </a:fld>
            <a:endParaRPr lang="en-US" dirty="0">
              <a:solidFill>
                <a:prstClr val="black"/>
              </a:solidFill>
            </a:endParaRPr>
          </a:p>
        </p:txBody>
      </p:sp>
    </p:spTree>
    <p:extLst>
      <p:ext uri="{BB962C8B-B14F-4D97-AF65-F5344CB8AC3E}">
        <p14:creationId xmlns:p14="http://schemas.microsoft.com/office/powerpoint/2010/main" val="32627463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12</a:t>
            </a:fld>
            <a:endParaRPr lang="en-US" dirty="0">
              <a:solidFill>
                <a:prstClr val="black"/>
              </a:solidFill>
            </a:endParaRPr>
          </a:p>
        </p:txBody>
      </p:sp>
    </p:spTree>
    <p:extLst>
      <p:ext uri="{BB962C8B-B14F-4D97-AF65-F5344CB8AC3E}">
        <p14:creationId xmlns:p14="http://schemas.microsoft.com/office/powerpoint/2010/main" val="3006745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13</a:t>
            </a:fld>
            <a:endParaRPr lang="en-US" dirty="0">
              <a:solidFill>
                <a:prstClr val="black"/>
              </a:solidFill>
            </a:endParaRPr>
          </a:p>
        </p:txBody>
      </p:sp>
    </p:spTree>
    <p:extLst>
      <p:ext uri="{BB962C8B-B14F-4D97-AF65-F5344CB8AC3E}">
        <p14:creationId xmlns:p14="http://schemas.microsoft.com/office/powerpoint/2010/main" val="28248879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14</a:t>
            </a:fld>
            <a:endParaRPr lang="en-US" dirty="0">
              <a:solidFill>
                <a:prstClr val="black"/>
              </a:solidFill>
            </a:endParaRPr>
          </a:p>
        </p:txBody>
      </p:sp>
    </p:spTree>
    <p:extLst>
      <p:ext uri="{BB962C8B-B14F-4D97-AF65-F5344CB8AC3E}">
        <p14:creationId xmlns:p14="http://schemas.microsoft.com/office/powerpoint/2010/main" val="28709935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In the UK,</a:t>
            </a:r>
            <a:r>
              <a:rPr lang="en-GB" b="1" dirty="0"/>
              <a:t> </a:t>
            </a:r>
            <a:r>
              <a:rPr lang="en-GB" dirty="0"/>
              <a:t>Chlamydia is most prevalent in those aged 16-24 years. However, 1.5% of women and 1.0% of men aged 25-34 years are estimated to be infected. Attending healthcare venues may be challenging in rural settings and internet-</a:t>
            </a:r>
            <a:r>
              <a:rPr lang="en-GB" strike="sngStrike" dirty="0"/>
              <a:t> </a:t>
            </a:r>
            <a:r>
              <a:rPr lang="en-GB" dirty="0"/>
              <a:t>requested tests may help individuals to access testing. We report results from a pilot of internet-requested testing among 25 to 34 year-olds resident in a rural region of England.</a:t>
            </a:r>
          </a:p>
          <a:p>
            <a:pPr defTabSz="867766" eaLnBrk="0" fontAlgn="base" hangingPunct="0">
              <a:spcBef>
                <a:spcPct val="30000"/>
              </a:spcBef>
              <a:spcAft>
                <a:spcPct val="0"/>
              </a:spcAft>
              <a:defRPr/>
            </a:pPr>
            <a:r>
              <a:rPr lang="en-GB" sz="1100" dirty="0"/>
              <a:t>We report results from a pilot of internet-requested testing among 25-34 year-olds resident in Lincolnshire</a:t>
            </a:r>
          </a:p>
          <a:p>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2</a:t>
            </a:fld>
            <a:endParaRPr lang="en-US" dirty="0">
              <a:solidFill>
                <a:prstClr val="black"/>
              </a:solidFill>
            </a:endParaRPr>
          </a:p>
        </p:txBody>
      </p:sp>
    </p:spTree>
    <p:extLst>
      <p:ext uri="{BB962C8B-B14F-4D97-AF65-F5344CB8AC3E}">
        <p14:creationId xmlns:p14="http://schemas.microsoft.com/office/powerpoint/2010/main" val="42789174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smtClean="0"/>
              <a:t>Lincolnshire is a largely rural county in the east of England of just over 700,000 residents.</a:t>
            </a:r>
          </a:p>
          <a:p>
            <a:r>
              <a:rPr lang="en-GB" dirty="0" smtClean="0"/>
              <a:t>ONS 2015 15-24 = 83,881; 25-34 = 80,780</a:t>
            </a:r>
          </a:p>
          <a:p>
            <a:endParaRPr lang="en-GB" dirty="0" smtClean="0"/>
          </a:p>
          <a:p>
            <a:r>
              <a:rPr lang="en-GB" dirty="0" smtClean="0"/>
              <a:t>It borders Norfolk to the south east, Cambridgeshire to the south, Rutland to the south west, Leicestershire and Nottinghamshire to the West, South Yorkshire to the northwest and the East Riding of Yorkshire to the north.  It also borders Northamptonshire to the south for 18 metres, England’s shortest county boundary.</a:t>
            </a:r>
          </a:p>
          <a:p>
            <a:endParaRPr lang="en-GB" dirty="0" smtClean="0"/>
          </a:p>
          <a:p>
            <a:r>
              <a:rPr lang="en-GB" dirty="0" smtClean="0"/>
              <a:t>A large numbers of residents are employed in work, particularly agricultural occupations adding to the difficulty in accessing services.</a:t>
            </a:r>
          </a:p>
          <a:p>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3</a:t>
            </a:fld>
            <a:endParaRPr lang="en-US" dirty="0">
              <a:solidFill>
                <a:prstClr val="black"/>
              </a:solidFill>
            </a:endParaRPr>
          </a:p>
        </p:txBody>
      </p:sp>
    </p:spTree>
    <p:extLst>
      <p:ext uri="{BB962C8B-B14F-4D97-AF65-F5344CB8AC3E}">
        <p14:creationId xmlns:p14="http://schemas.microsoft.com/office/powerpoint/2010/main" val="8285283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71427" indent="-171427">
              <a:buFont typeface="Arial" panose="020B0604020202020204" pitchFamily="34" charset="0"/>
              <a:buChar char="•"/>
            </a:pPr>
            <a:r>
              <a:rPr lang="en-GB" dirty="0" smtClean="0"/>
              <a:t>During</a:t>
            </a:r>
            <a:r>
              <a:rPr lang="en-GB" baseline="0" dirty="0" smtClean="0"/>
              <a:t> the pilot period more than 4 and a half thousand test kits were requested with just under 900 of these by the older 25-34 year age group</a:t>
            </a:r>
          </a:p>
          <a:p>
            <a:pPr marL="171427" indent="-171427">
              <a:buFont typeface="Arial" panose="020B0604020202020204" pitchFamily="34" charset="0"/>
              <a:buChar char="•"/>
            </a:pPr>
            <a:r>
              <a:rPr lang="en-GB" baseline="0" dirty="0" smtClean="0"/>
              <a:t>The return rate was high in both groups</a:t>
            </a:r>
          </a:p>
          <a:p>
            <a:pPr marL="171427" indent="-171427">
              <a:buFont typeface="Arial" panose="020B0604020202020204" pitchFamily="34" charset="0"/>
              <a:buChar char="•"/>
            </a:pPr>
            <a:r>
              <a:rPr lang="en-GB" baseline="0" dirty="0" smtClean="0"/>
              <a:t>There was no statistically difference in return rates between the younger and older age groups</a:t>
            </a:r>
          </a:p>
          <a:p>
            <a:pPr marL="171427" indent="-171427">
              <a:buFont typeface="Arial" panose="020B0604020202020204" pitchFamily="34" charset="0"/>
              <a:buChar char="•"/>
            </a:pPr>
            <a:r>
              <a:rPr lang="en-GB" baseline="0" dirty="0" smtClean="0"/>
              <a:t>i.e. the older group were no more or less likely to return test kits</a:t>
            </a:r>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6</a:t>
            </a:fld>
            <a:endParaRPr lang="en-US" dirty="0">
              <a:solidFill>
                <a:prstClr val="black"/>
              </a:solidFill>
            </a:endParaRPr>
          </a:p>
        </p:txBody>
      </p:sp>
    </p:spTree>
    <p:extLst>
      <p:ext uri="{BB962C8B-B14F-4D97-AF65-F5344CB8AC3E}">
        <p14:creationId xmlns:p14="http://schemas.microsoft.com/office/powerpoint/2010/main" val="25312224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71427" indent="-171427">
              <a:buFont typeface="Arial" panose="020B0604020202020204" pitchFamily="34" charset="0"/>
              <a:buChar char="•"/>
            </a:pPr>
            <a:r>
              <a:rPr lang="en-GB" dirty="0" smtClean="0"/>
              <a:t>Although there</a:t>
            </a:r>
            <a:r>
              <a:rPr lang="en-GB" baseline="0" dirty="0" smtClean="0"/>
              <a:t> were fewer test kits requested and returned by the older group, proportionally, a greater number were returned by men in the older group compared to the younger group (37% versus 29%, respectively)</a:t>
            </a:r>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7</a:t>
            </a:fld>
            <a:endParaRPr lang="en-US" dirty="0">
              <a:solidFill>
                <a:prstClr val="black"/>
              </a:solidFill>
            </a:endParaRPr>
          </a:p>
        </p:txBody>
      </p:sp>
    </p:spTree>
    <p:extLst>
      <p:ext uri="{BB962C8B-B14F-4D97-AF65-F5344CB8AC3E}">
        <p14:creationId xmlns:p14="http://schemas.microsoft.com/office/powerpoint/2010/main" val="312721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71427" indent="-171427">
              <a:buFont typeface="Arial" panose="020B0604020202020204" pitchFamily="34" charset="0"/>
              <a:buChar char="•"/>
            </a:pPr>
            <a:r>
              <a:rPr lang="en-GB" dirty="0" smtClean="0"/>
              <a:t>In the younger age group, 9.8%</a:t>
            </a:r>
            <a:r>
              <a:rPr lang="en-GB" baseline="0" dirty="0" smtClean="0"/>
              <a:t> of all samples tested were positive for chlamydia compared to 7.2% in the older group. </a:t>
            </a:r>
          </a:p>
          <a:p>
            <a:pPr marL="171427" indent="-171427">
              <a:buFont typeface="Arial" panose="020B0604020202020204" pitchFamily="34" charset="0"/>
              <a:buChar char="•"/>
            </a:pPr>
            <a:r>
              <a:rPr lang="en-GB" dirty="0" smtClean="0"/>
              <a:t>This was a statistically</a:t>
            </a:r>
            <a:r>
              <a:rPr lang="en-GB" baseline="0" dirty="0" smtClean="0"/>
              <a:t> significant difference in an unadjusted analysis although the confidence interval is wide and the upper limit approaches 1 (i.e. only just statistically significant)</a:t>
            </a:r>
          </a:p>
          <a:p>
            <a:pPr marL="171427" indent="-171427">
              <a:buFont typeface="Arial" panose="020B0604020202020204" pitchFamily="34" charset="0"/>
              <a:buChar char="•"/>
            </a:pPr>
            <a:r>
              <a:rPr lang="en-GB" baseline="0" dirty="0" smtClean="0"/>
              <a:t>There was no statistical difference when comparing positivity by gender between age groups</a:t>
            </a:r>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8</a:t>
            </a:fld>
            <a:endParaRPr lang="en-US" dirty="0">
              <a:solidFill>
                <a:prstClr val="black"/>
              </a:solidFill>
            </a:endParaRPr>
          </a:p>
        </p:txBody>
      </p:sp>
    </p:spTree>
    <p:extLst>
      <p:ext uri="{BB962C8B-B14F-4D97-AF65-F5344CB8AC3E}">
        <p14:creationId xmlns:p14="http://schemas.microsoft.com/office/powerpoint/2010/main" val="25312224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71427" indent="-171427">
              <a:buFont typeface="Arial" panose="020B0604020202020204" pitchFamily="34" charset="0"/>
              <a:buChar char="•"/>
            </a:pPr>
            <a:r>
              <a:rPr lang="en-GB" dirty="0" smtClean="0"/>
              <a:t>In the younger age group, 9.8%</a:t>
            </a:r>
            <a:r>
              <a:rPr lang="en-GB" baseline="0" dirty="0" smtClean="0"/>
              <a:t> of all samples tested were positive for chlamydia compared to 7.2% in the older group. </a:t>
            </a:r>
          </a:p>
          <a:p>
            <a:pPr marL="171427" indent="-171427">
              <a:buFont typeface="Arial" panose="020B0604020202020204" pitchFamily="34" charset="0"/>
              <a:buChar char="•"/>
            </a:pPr>
            <a:r>
              <a:rPr lang="en-GB" dirty="0" smtClean="0"/>
              <a:t>This was a statistically</a:t>
            </a:r>
            <a:r>
              <a:rPr lang="en-GB" baseline="0" dirty="0" smtClean="0"/>
              <a:t> significant difference in an unadjusted analysis although the confidence interval is wide and the upper limit approaches 1 (i.e. only just statistically significant)</a:t>
            </a:r>
          </a:p>
          <a:p>
            <a:pPr marL="171427" indent="-171427">
              <a:buFont typeface="Arial" panose="020B0604020202020204" pitchFamily="34" charset="0"/>
              <a:buChar char="•"/>
            </a:pPr>
            <a:r>
              <a:rPr lang="en-GB" baseline="0" dirty="0" smtClean="0"/>
              <a:t>There was no statistical difference when comparing positivity by gender between age groups</a:t>
            </a:r>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9</a:t>
            </a:fld>
            <a:endParaRPr lang="en-US" dirty="0">
              <a:solidFill>
                <a:prstClr val="black"/>
              </a:solidFill>
            </a:endParaRPr>
          </a:p>
        </p:txBody>
      </p:sp>
    </p:spTree>
    <p:extLst>
      <p:ext uri="{BB962C8B-B14F-4D97-AF65-F5344CB8AC3E}">
        <p14:creationId xmlns:p14="http://schemas.microsoft.com/office/powerpoint/2010/main" val="25312224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71427" indent="-171427">
              <a:buFont typeface="Arial" panose="020B0604020202020204" pitchFamily="34" charset="0"/>
              <a:buChar char="•"/>
            </a:pPr>
            <a:r>
              <a:rPr lang="en-GB" dirty="0" smtClean="0"/>
              <a:t>(re-orientate the audience as the table has changed slightly): When looking at positivity within</a:t>
            </a:r>
            <a:r>
              <a:rPr lang="en-GB" baseline="0" dirty="0" smtClean="0"/>
              <a:t> age groups, positivity among 15-24 year old men was significant higher than women of the same age</a:t>
            </a:r>
          </a:p>
          <a:p>
            <a:pPr marL="171427" indent="-171427">
              <a:buFont typeface="Arial" panose="020B0604020202020204" pitchFamily="34" charset="0"/>
              <a:buChar char="•"/>
            </a:pPr>
            <a:r>
              <a:rPr lang="en-GB" baseline="0" dirty="0" smtClean="0"/>
              <a:t>There was no significant difference in positivity between men and women in the older age group</a:t>
            </a:r>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10</a:t>
            </a:fld>
            <a:endParaRPr lang="en-US" dirty="0">
              <a:solidFill>
                <a:prstClr val="black"/>
              </a:solidFill>
            </a:endParaRPr>
          </a:p>
        </p:txBody>
      </p:sp>
    </p:spTree>
    <p:extLst>
      <p:ext uri="{BB962C8B-B14F-4D97-AF65-F5344CB8AC3E}">
        <p14:creationId xmlns:p14="http://schemas.microsoft.com/office/powerpoint/2010/main" val="39773554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smtClean="0">
                <a:solidFill>
                  <a:srgbClr val="002060"/>
                </a:solidFill>
              </a:rPr>
              <a:t>Total spend for tests requested during the 5 quarters for the service for the younger group and older group was £61,096 and £14,305 respectively, including all kit, postage and laboratory costs (excluding management of positives).</a:t>
            </a:r>
          </a:p>
          <a:p>
            <a:r>
              <a:rPr lang="en-GB" dirty="0" smtClean="0">
                <a:solidFill>
                  <a:srgbClr val="002060"/>
                </a:solidFill>
              </a:rPr>
              <a:t>Based on the above, the average cost per test and per positive was £22.51 and £230.55, respectively, in the younger group and £22.25 and £310.98 for the older group.</a:t>
            </a:r>
          </a:p>
          <a:p>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11</a:t>
            </a:fld>
            <a:endParaRPr lang="en-US" dirty="0">
              <a:solidFill>
                <a:prstClr val="black"/>
              </a:solidFill>
            </a:endParaRPr>
          </a:p>
        </p:txBody>
      </p:sp>
    </p:spTree>
    <p:extLst>
      <p:ext uri="{BB962C8B-B14F-4D97-AF65-F5344CB8AC3E}">
        <p14:creationId xmlns:p14="http://schemas.microsoft.com/office/powerpoint/2010/main" val="10996424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userDrawn="1"/>
        </p:nvSpPr>
        <p:spPr>
          <a:xfrm>
            <a:off x="0" y="1599980"/>
            <a:ext cx="9144000" cy="35435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lIns="91424" tIns="45712" rIns="91424" bIns="45712" anchor="ctr"/>
          <a:lstStyle/>
          <a:p>
            <a:pPr algn="ctr">
              <a:defRPr/>
            </a:pPr>
            <a:endParaRPr lang="en-US" dirty="0">
              <a:solidFill>
                <a:prstClr val="white"/>
              </a:solidFill>
            </a:endParaRPr>
          </a:p>
        </p:txBody>
      </p:sp>
      <p:sp>
        <p:nvSpPr>
          <p:cNvPr id="5" name="Rectangle 4"/>
          <p:cNvSpPr>
            <a:spLocks noChangeArrowheads="1"/>
          </p:cNvSpPr>
          <p:nvPr userDrawn="1"/>
        </p:nvSpPr>
        <p:spPr bwMode="auto">
          <a:xfrm>
            <a:off x="0" y="1491639"/>
            <a:ext cx="9144000" cy="108347"/>
          </a:xfrm>
          <a:prstGeom prst="rect">
            <a:avLst/>
          </a:prstGeom>
          <a:solidFill>
            <a:srgbClr val="00AE9E"/>
          </a:solidFill>
          <a:ln w="9525">
            <a:noFill/>
            <a:miter lim="800000"/>
            <a:headEnd/>
            <a:tailEnd/>
          </a:ln>
        </p:spPr>
        <p:txBody>
          <a:bodyPr lIns="91424" tIns="45712" rIns="91424" bIns="45712" anchor="ctr">
            <a:prstTxWarp prst="textNoShape">
              <a:avLst/>
            </a:prstTxWarp>
          </a:bodyPr>
          <a:lstStyle/>
          <a:p>
            <a:pPr algn="ctr">
              <a:defRPr/>
            </a:pPr>
            <a:endParaRPr lang="en-US" dirty="0">
              <a:solidFill>
                <a:prstClr val="white"/>
              </a:solidFill>
            </a:endParaRPr>
          </a:p>
        </p:txBody>
      </p:sp>
      <p:sp>
        <p:nvSpPr>
          <p:cNvPr id="2" name="Title 1"/>
          <p:cNvSpPr>
            <a:spLocks noGrp="1"/>
          </p:cNvSpPr>
          <p:nvPr>
            <p:ph type="ctrTitle"/>
          </p:nvPr>
        </p:nvSpPr>
        <p:spPr>
          <a:xfrm>
            <a:off x="558000" y="1869681"/>
            <a:ext cx="7633648" cy="1293377"/>
          </a:xfrm>
          <a:ln>
            <a:noFill/>
          </a:ln>
        </p:spPr>
        <p:txBody>
          <a:bodyPr anchor="t">
            <a:noAutofit/>
          </a:bodyPr>
          <a:lstStyle>
            <a:lvl1pPr algn="l">
              <a:defRPr sz="4500" baseline="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558000" y="4515966"/>
            <a:ext cx="7633648" cy="253752"/>
          </a:xfrm>
        </p:spPr>
        <p:txBody>
          <a:bodyPr anchor="b">
            <a:normAutofit/>
          </a:bodyPr>
          <a:lstStyle>
            <a:lvl1pPr marL="0" indent="0" algn="l">
              <a:spcBef>
                <a:spcPts val="0"/>
              </a:spcBef>
              <a:buNone/>
              <a:defRPr sz="2000" b="0" i="0">
                <a:solidFill>
                  <a:schemeClr val="bg1"/>
                </a:solidFill>
              </a:defRPr>
            </a:lvl1pPr>
            <a:lvl2pPr marL="457106" indent="0" algn="ctr">
              <a:buNone/>
              <a:defRPr>
                <a:solidFill>
                  <a:schemeClr val="tx1">
                    <a:tint val="75000"/>
                  </a:schemeClr>
                </a:solidFill>
              </a:defRPr>
            </a:lvl2pPr>
            <a:lvl3pPr marL="914220" indent="0" algn="ctr">
              <a:buNone/>
              <a:defRPr>
                <a:solidFill>
                  <a:schemeClr val="tx1">
                    <a:tint val="75000"/>
                  </a:schemeClr>
                </a:solidFill>
              </a:defRPr>
            </a:lvl3pPr>
            <a:lvl4pPr marL="1371328" indent="0" algn="ctr">
              <a:buNone/>
              <a:defRPr>
                <a:solidFill>
                  <a:schemeClr val="tx1">
                    <a:tint val="75000"/>
                  </a:schemeClr>
                </a:solidFill>
              </a:defRPr>
            </a:lvl4pPr>
            <a:lvl5pPr marL="1828439" indent="0" algn="ctr">
              <a:buNone/>
              <a:defRPr>
                <a:solidFill>
                  <a:schemeClr val="tx1">
                    <a:tint val="75000"/>
                  </a:schemeClr>
                </a:solidFill>
              </a:defRPr>
            </a:lvl5pPr>
            <a:lvl6pPr marL="2285544" indent="0" algn="ctr">
              <a:buNone/>
              <a:defRPr>
                <a:solidFill>
                  <a:schemeClr val="tx1">
                    <a:tint val="75000"/>
                  </a:schemeClr>
                </a:solidFill>
              </a:defRPr>
            </a:lvl6pPr>
            <a:lvl7pPr marL="2742650" indent="0" algn="ctr">
              <a:buNone/>
              <a:defRPr>
                <a:solidFill>
                  <a:schemeClr val="tx1">
                    <a:tint val="75000"/>
                  </a:schemeClr>
                </a:solidFill>
              </a:defRPr>
            </a:lvl7pPr>
            <a:lvl8pPr marL="3199760" indent="0" algn="ctr">
              <a:buNone/>
              <a:defRPr>
                <a:solidFill>
                  <a:schemeClr val="tx1">
                    <a:tint val="75000"/>
                  </a:schemeClr>
                </a:solidFill>
              </a:defRPr>
            </a:lvl8pPr>
            <a:lvl9pPr marL="3656869" indent="0" algn="ctr">
              <a:buNone/>
              <a:defRPr>
                <a:solidFill>
                  <a:schemeClr val="tx1">
                    <a:tint val="75000"/>
                  </a:schemeClr>
                </a:solidFill>
              </a:defRPr>
            </a:lvl9pPr>
          </a:lstStyle>
          <a:p>
            <a:r>
              <a:rPr lang="en-US" dirty="0" smtClean="0"/>
              <a:t>Click to edit Master subtitle style</a:t>
            </a:r>
          </a:p>
        </p:txBody>
      </p:sp>
      <p:pic>
        <p:nvPicPr>
          <p:cNvPr id="9" name="Picture 8" descr="\\colhpafil004\Colindale_Data\HQ Group and LARS\Group Data\Design\Branding and logos\PHE logos with strapline\Small without Old French text\PHE small logo for A4.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1"/>
            <a:ext cx="3674110" cy="1359218"/>
          </a:xfrm>
          <a:prstGeom prst="rect">
            <a:avLst/>
          </a:prstGeom>
          <a:noFill/>
          <a:ln>
            <a:noFill/>
          </a:ln>
        </p:spPr>
      </p:pic>
    </p:spTree>
    <p:extLst>
      <p:ext uri="{BB962C8B-B14F-4D97-AF65-F5344CB8AC3E}">
        <p14:creationId xmlns:p14="http://schemas.microsoft.com/office/powerpoint/2010/main" val="1525059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1 lin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62702" y="411510"/>
            <a:ext cx="8028000" cy="486054"/>
          </a:xfrm>
        </p:spPr>
        <p:txBody>
          <a:bodyPr anchor="t" anchorCtr="0"/>
          <a:lstStyle>
            <a:lvl1pPr>
              <a:defRPr sz="4000" baseline="0">
                <a:solidFill>
                  <a:srgbClr val="00AE9E"/>
                </a:solidFill>
                <a:latin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hasCustomPrompt="1"/>
          </p:nvPr>
        </p:nvSpPr>
        <p:spPr>
          <a:xfrm>
            <a:off x="558000" y="1059591"/>
            <a:ext cx="8028000" cy="3554759"/>
          </a:xfrm>
        </p:spPr>
        <p:txBody>
          <a:bodyPr/>
          <a:lstStyle>
            <a:lvl1pPr>
              <a:spcBef>
                <a:spcPts val="1200"/>
              </a:spcBef>
              <a:defRPr sz="1800" b="0" baseline="0">
                <a:solidFill>
                  <a:schemeClr val="tx1"/>
                </a:solidFill>
              </a:defRPr>
            </a:lvl1pPr>
          </a:lstStyle>
          <a:p>
            <a:pPr lvl="0"/>
            <a:r>
              <a:rPr lang="en-US" dirty="0" smtClean="0"/>
              <a:t>Text should be 12-18pt Arial. Do not use other fonts.</a:t>
            </a:r>
            <a:endParaRPr lang="en-US" dirty="0"/>
          </a:p>
        </p:txBody>
      </p:sp>
      <p:sp>
        <p:nvSpPr>
          <p:cNvPr id="5" name="Slide Number Placeholder 5"/>
          <p:cNvSpPr>
            <a:spLocks noGrp="1"/>
          </p:cNvSpPr>
          <p:nvPr>
            <p:ph type="sldNum" sz="quarter" idx="10"/>
          </p:nvPr>
        </p:nvSpPr>
        <p:spPr>
          <a:xfrm>
            <a:off x="0" y="4731544"/>
            <a:ext cx="9144000" cy="411956"/>
          </a:xfrm>
        </p:spPr>
        <p:txBody>
          <a:bodyPr/>
          <a:lstStyle>
            <a:lvl1pPr>
              <a:defRPr/>
            </a:lvl1pPr>
          </a:lstStyle>
          <a:p>
            <a:pPr marL="531709">
              <a:defRPr/>
            </a:pPr>
            <a:r>
              <a:rPr lang="en-US" smtClean="0">
                <a:solidFill>
                  <a:prstClr val="white"/>
                </a:solidFill>
              </a:rPr>
              <a:t>  </a:t>
            </a:r>
            <a:fld id="{2565FA6D-D4C8-4C4C-AC4B-3269734D34D8}" type="slidenum">
              <a:rPr lang="en-US" smtClean="0">
                <a:solidFill>
                  <a:prstClr val="white"/>
                </a:solidFill>
              </a:rPr>
              <a:pPr marL="531709">
                <a:defRPr/>
              </a:pPr>
              <a:t>‹#›</a:t>
            </a:fld>
            <a:endParaRPr lang="en-US" dirty="0">
              <a:solidFill>
                <a:prstClr val="white"/>
              </a:solidFill>
            </a:endParaRPr>
          </a:p>
        </p:txBody>
      </p:sp>
      <p:sp>
        <p:nvSpPr>
          <p:cNvPr id="6" name="Footer Placeholder 5"/>
          <p:cNvSpPr>
            <a:spLocks noGrp="1"/>
          </p:cNvSpPr>
          <p:nvPr>
            <p:ph type="ftr" sz="quarter" idx="11"/>
          </p:nvPr>
        </p:nvSpPr>
        <p:spPr/>
        <p:txBody>
          <a:bodyPr/>
          <a:lstStyle>
            <a:lvl1pPr marL="173006" indent="0" algn="l">
              <a:defRPr sz="1200" baseline="0">
                <a:solidFill>
                  <a:schemeClr val="bg1"/>
                </a:solidFill>
                <a:latin typeface="Arial" pitchFamily="34" charset="0"/>
              </a:defRPr>
            </a:lvl1pPr>
          </a:lstStyle>
          <a:p>
            <a:pPr>
              <a:defRPr/>
            </a:pPr>
            <a:r>
              <a:rPr lang="en-US" smtClean="0">
                <a:solidFill>
                  <a:prstClr val="white"/>
                </a:solidFill>
              </a:rPr>
              <a:t>BASHH Annual Conference 2016</a:t>
            </a:r>
            <a:endParaRPr lang="en-US" dirty="0">
              <a:solidFill>
                <a:prstClr val="white"/>
              </a:solidFill>
            </a:endParaRPr>
          </a:p>
        </p:txBody>
      </p:sp>
    </p:spTree>
    <p:extLst>
      <p:ext uri="{BB962C8B-B14F-4D97-AF65-F5344CB8AC3E}">
        <p14:creationId xmlns:p14="http://schemas.microsoft.com/office/powerpoint/2010/main" val="32503853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57216" y="205978"/>
            <a:ext cx="8029575" cy="857250"/>
          </a:xfrm>
          <a:prstGeom prst="rect">
            <a:avLst/>
          </a:prstGeom>
        </p:spPr>
        <p:txBody>
          <a:bodyPr vert="horz" lIns="0" tIns="0" rIns="0" bIns="0" rtlCol="0" anchor="ctr">
            <a:normAutofit/>
          </a:bodyPr>
          <a:lstStyle/>
          <a:p>
            <a:r>
              <a:rPr lang="en-US" dirty="0" smtClean="0"/>
              <a:t>Click to edit Master title style</a:t>
            </a:r>
            <a:endParaRPr lang="en-US" dirty="0"/>
          </a:p>
        </p:txBody>
      </p:sp>
      <p:sp>
        <p:nvSpPr>
          <p:cNvPr id="1027" name="Text Placeholder 2"/>
          <p:cNvSpPr>
            <a:spLocks noGrp="1"/>
          </p:cNvSpPr>
          <p:nvPr>
            <p:ph type="body" idx="1"/>
          </p:nvPr>
        </p:nvSpPr>
        <p:spPr bwMode="auto">
          <a:xfrm>
            <a:off x="557216" y="1200151"/>
            <a:ext cx="8029575" cy="339447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3"/>
            <a:r>
              <a:rPr lang="en-US" dirty="0"/>
              <a:t>Third </a:t>
            </a:r>
            <a:r>
              <a:rPr lang="en-US" dirty="0" smtClean="0"/>
              <a:t>level</a:t>
            </a:r>
          </a:p>
          <a:p>
            <a:pPr lvl="4"/>
            <a:r>
              <a:rPr lang="en-US" dirty="0" smtClean="0"/>
              <a:t>Fourth </a:t>
            </a:r>
            <a:r>
              <a:rPr lang="en-US" dirty="0"/>
              <a:t>level</a:t>
            </a:r>
          </a:p>
          <a:p>
            <a:pPr lvl="5"/>
            <a:r>
              <a:rPr lang="en-US" dirty="0" smtClean="0"/>
              <a:t>Fifth </a:t>
            </a:r>
            <a:r>
              <a:rPr lang="en-US" dirty="0"/>
              <a:t>level</a:t>
            </a:r>
          </a:p>
        </p:txBody>
      </p:sp>
      <p:sp>
        <p:nvSpPr>
          <p:cNvPr id="7" name="Slide Number Placeholder 5"/>
          <p:cNvSpPr>
            <a:spLocks noGrp="1"/>
          </p:cNvSpPr>
          <p:nvPr>
            <p:ph type="sldNum" sz="quarter" idx="4"/>
          </p:nvPr>
        </p:nvSpPr>
        <p:spPr>
          <a:xfrm>
            <a:off x="0" y="4731544"/>
            <a:ext cx="9144000" cy="411956"/>
          </a:xfrm>
          <a:prstGeom prst="rect">
            <a:avLst/>
          </a:prstGeom>
          <a:solidFill>
            <a:schemeClr val="bg2"/>
          </a:solidFill>
        </p:spPr>
        <p:txBody>
          <a:bodyPr vert="horz" wrap="square" lIns="0" tIns="0" rIns="91424" bIns="0" numCol="1" anchor="ctr" anchorCtr="0" compatLnSpc="1">
            <a:prstTxWarp prst="textNoShape">
              <a:avLst/>
            </a:prstTxWarp>
          </a:bodyPr>
          <a:lstStyle>
            <a:lvl1pPr>
              <a:defRPr sz="1200">
                <a:solidFill>
                  <a:schemeClr val="bg1"/>
                </a:solidFill>
              </a:defRPr>
            </a:lvl1pPr>
          </a:lstStyle>
          <a:p>
            <a:pPr fontAlgn="base">
              <a:spcBef>
                <a:spcPct val="0"/>
              </a:spcBef>
              <a:spcAft>
                <a:spcPct val="0"/>
              </a:spcAft>
              <a:defRPr/>
            </a:pPr>
            <a:r>
              <a:rPr lang="en-US" dirty="0" smtClean="0">
                <a:solidFill>
                  <a:prstClr val="white"/>
                </a:solidFill>
              </a:rPr>
              <a:t>  </a:t>
            </a:r>
            <a:fld id="{45F8D313-CCBE-49D6-A3BC-57B1848DFB52}" type="slidenum">
              <a:rPr lang="en-US" smtClean="0">
                <a:solidFill>
                  <a:prstClr val="white"/>
                </a:solidFill>
              </a:rPr>
              <a:pPr fontAlgn="base">
                <a:spcBef>
                  <a:spcPct val="0"/>
                </a:spcBef>
                <a:spcAft>
                  <a:spcPct val="0"/>
                </a:spcAft>
                <a:defRPr/>
              </a:pPr>
              <a:t>‹#›</a:t>
            </a:fld>
            <a:r>
              <a:rPr lang="en-US" dirty="0" smtClean="0">
                <a:solidFill>
                  <a:prstClr val="white"/>
                </a:solidFill>
              </a:rPr>
              <a:t> </a:t>
            </a:r>
            <a:endParaRPr lang="en-US" dirty="0">
              <a:solidFill>
                <a:prstClr val="white"/>
              </a:solidFill>
            </a:endParaRPr>
          </a:p>
        </p:txBody>
      </p:sp>
      <p:sp>
        <p:nvSpPr>
          <p:cNvPr id="6" name="Footer Placeholder 5"/>
          <p:cNvSpPr>
            <a:spLocks noGrp="1"/>
          </p:cNvSpPr>
          <p:nvPr>
            <p:ph type="ftr" sz="quarter" idx="3"/>
          </p:nvPr>
        </p:nvSpPr>
        <p:spPr>
          <a:xfrm>
            <a:off x="900113" y="4731544"/>
            <a:ext cx="8064375" cy="411956"/>
          </a:xfrm>
          <a:prstGeom prst="rect">
            <a:avLst/>
          </a:prstGeom>
        </p:spPr>
        <p:txBody>
          <a:bodyPr vert="horz" lIns="0" tIns="0" rIns="0" bIns="0" rtlCol="0" anchor="ctr"/>
          <a:lstStyle>
            <a:lvl1pPr algn="l" fontAlgn="auto">
              <a:spcBef>
                <a:spcPts val="0"/>
              </a:spcBef>
              <a:spcAft>
                <a:spcPts val="0"/>
              </a:spcAft>
              <a:defRPr sz="1200" baseline="0">
                <a:solidFill>
                  <a:schemeClr val="bg1"/>
                </a:solidFill>
                <a:latin typeface="Arial" pitchFamily="34" charset="0"/>
                <a:ea typeface="+mn-ea"/>
                <a:cs typeface="+mn-cs"/>
              </a:defRPr>
            </a:lvl1pPr>
          </a:lstStyle>
          <a:p>
            <a:pPr>
              <a:defRPr/>
            </a:pPr>
            <a:r>
              <a:rPr lang="en-US" smtClean="0">
                <a:solidFill>
                  <a:prstClr val="white"/>
                </a:solidFill>
              </a:rPr>
              <a:t>BASHH Annual Conference 2016</a:t>
            </a:r>
            <a:endParaRPr lang="en-US" dirty="0">
              <a:solidFill>
                <a:prstClr val="white"/>
              </a:solidFill>
            </a:endParaRPr>
          </a:p>
        </p:txBody>
      </p:sp>
    </p:spTree>
    <p:extLst>
      <p:ext uri="{BB962C8B-B14F-4D97-AF65-F5344CB8AC3E}">
        <p14:creationId xmlns:p14="http://schemas.microsoft.com/office/powerpoint/2010/main" val="3703031130"/>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dt="0"/>
  <p:txStyles>
    <p:titleStyle>
      <a:lvl1pPr algn="l" rtl="0" eaLnBrk="0" fontAlgn="base" hangingPunct="0">
        <a:spcBef>
          <a:spcPct val="0"/>
        </a:spcBef>
        <a:spcAft>
          <a:spcPct val="0"/>
        </a:spcAft>
        <a:defRPr sz="4000" kern="1200" spc="-150">
          <a:solidFill>
            <a:srgbClr val="00AE9E"/>
          </a:solidFill>
          <a:latin typeface="+mj-lt"/>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106"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22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328"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439"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p:titleStyle>
    <p:bodyStyle>
      <a:lvl1pPr marL="342830" indent="-342830" algn="l" rtl="0" eaLnBrk="0" fontAlgn="base" hangingPunct="0">
        <a:spcBef>
          <a:spcPts val="1200"/>
        </a:spcBef>
        <a:spcAft>
          <a:spcPct val="0"/>
        </a:spcAft>
        <a:buFont typeface="Arial" pitchFamily="84" charset="0"/>
        <a:defRPr kern="1200" baseline="0">
          <a:solidFill>
            <a:srgbClr val="00AE9E"/>
          </a:solidFill>
          <a:latin typeface="Arial" pitchFamily="34" charset="0"/>
          <a:ea typeface="ヒラギノ角ゴ Pro W3" pitchFamily="84" charset="-128"/>
          <a:cs typeface="ヒラギノ角ゴ Pro W3" pitchFamily="84" charset="-128"/>
        </a:defRPr>
      </a:lvl1pPr>
      <a:lvl2pPr marL="353942" indent="-176177"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852" indent="-215852"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355" indent="-190464"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2934" indent="-177764"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521" indent="-187289" algn="l" defTabSz="914220" rtl="0" eaLnBrk="1" latinLnBrk="0" hangingPunct="1">
        <a:spcBef>
          <a:spcPct val="20000"/>
        </a:spcBef>
        <a:buFontTx/>
        <a:buNone/>
        <a:defRPr sz="1400" kern="1200" baseline="0">
          <a:solidFill>
            <a:schemeClr val="tx1"/>
          </a:solidFill>
          <a:latin typeface="+mn-lt"/>
          <a:ea typeface="+mn-ea"/>
          <a:cs typeface="+mn-cs"/>
        </a:defRPr>
      </a:lvl6pPr>
      <a:lvl7pPr marL="2971208" indent="-228552" algn="l" defTabSz="91422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316" indent="-228552" algn="l" defTabSz="91422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424" indent="-228552" algn="l" defTabSz="91422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20" rtl="0" eaLnBrk="1" latinLnBrk="0" hangingPunct="1">
        <a:defRPr sz="1800" kern="1200">
          <a:solidFill>
            <a:schemeClr val="tx1"/>
          </a:solidFill>
          <a:latin typeface="+mn-lt"/>
          <a:ea typeface="+mn-ea"/>
          <a:cs typeface="+mn-cs"/>
        </a:defRPr>
      </a:lvl1pPr>
      <a:lvl2pPr marL="457106" algn="l" defTabSz="914220" rtl="0" eaLnBrk="1" latinLnBrk="0" hangingPunct="1">
        <a:defRPr sz="1800" kern="1200">
          <a:solidFill>
            <a:schemeClr val="tx1"/>
          </a:solidFill>
          <a:latin typeface="+mn-lt"/>
          <a:ea typeface="+mn-ea"/>
          <a:cs typeface="+mn-cs"/>
        </a:defRPr>
      </a:lvl2pPr>
      <a:lvl3pPr marL="914220" algn="l" defTabSz="914220" rtl="0" eaLnBrk="1" latinLnBrk="0" hangingPunct="1">
        <a:defRPr sz="1800" kern="1200">
          <a:solidFill>
            <a:schemeClr val="tx1"/>
          </a:solidFill>
          <a:latin typeface="+mn-lt"/>
          <a:ea typeface="+mn-ea"/>
          <a:cs typeface="+mn-cs"/>
        </a:defRPr>
      </a:lvl3pPr>
      <a:lvl4pPr marL="1371328" algn="l" defTabSz="914220" rtl="0" eaLnBrk="1" latinLnBrk="0" hangingPunct="1">
        <a:defRPr sz="1800" kern="1200">
          <a:solidFill>
            <a:schemeClr val="tx1"/>
          </a:solidFill>
          <a:latin typeface="+mn-lt"/>
          <a:ea typeface="+mn-ea"/>
          <a:cs typeface="+mn-cs"/>
        </a:defRPr>
      </a:lvl4pPr>
      <a:lvl5pPr marL="1828439" algn="l" defTabSz="914220" rtl="0" eaLnBrk="1" latinLnBrk="0" hangingPunct="1">
        <a:defRPr sz="1800" kern="1200">
          <a:solidFill>
            <a:schemeClr val="tx1"/>
          </a:solidFill>
          <a:latin typeface="+mn-lt"/>
          <a:ea typeface="+mn-ea"/>
          <a:cs typeface="+mn-cs"/>
        </a:defRPr>
      </a:lvl5pPr>
      <a:lvl6pPr marL="2285544" algn="l" defTabSz="914220" rtl="0" eaLnBrk="1" latinLnBrk="0" hangingPunct="1">
        <a:defRPr sz="1800" kern="1200">
          <a:solidFill>
            <a:schemeClr val="tx1"/>
          </a:solidFill>
          <a:latin typeface="+mn-lt"/>
          <a:ea typeface="+mn-ea"/>
          <a:cs typeface="+mn-cs"/>
        </a:defRPr>
      </a:lvl6pPr>
      <a:lvl7pPr marL="2742650" algn="l" defTabSz="914220" rtl="0" eaLnBrk="1" latinLnBrk="0" hangingPunct="1">
        <a:defRPr sz="1800" kern="1200">
          <a:solidFill>
            <a:schemeClr val="tx1"/>
          </a:solidFill>
          <a:latin typeface="+mn-lt"/>
          <a:ea typeface="+mn-ea"/>
          <a:cs typeface="+mn-cs"/>
        </a:defRPr>
      </a:lvl7pPr>
      <a:lvl8pPr marL="3199760" algn="l" defTabSz="914220" rtl="0" eaLnBrk="1" latinLnBrk="0" hangingPunct="1">
        <a:defRPr sz="1800" kern="1200">
          <a:solidFill>
            <a:schemeClr val="tx1"/>
          </a:solidFill>
          <a:latin typeface="+mn-lt"/>
          <a:ea typeface="+mn-ea"/>
          <a:cs typeface="+mn-cs"/>
        </a:defRPr>
      </a:lvl8pPr>
      <a:lvl9pPr marL="3656869" algn="l" defTabSz="91422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8000" y="1869672"/>
            <a:ext cx="8046448" cy="1998222"/>
          </a:xfrm>
        </p:spPr>
        <p:txBody>
          <a:bodyPr/>
          <a:lstStyle/>
          <a:p>
            <a:r>
              <a:rPr lang="en-GB" sz="3600" dirty="0"/>
              <a:t>Evaluation of a pilot of internet requested Chlamydia test kits in 25 to 34 year olds</a:t>
            </a:r>
            <a:br>
              <a:rPr lang="en-GB" sz="3600" dirty="0"/>
            </a:br>
            <a:r>
              <a:rPr lang="en-GB" sz="1800" dirty="0"/>
              <a:t/>
            </a:r>
            <a:br>
              <a:rPr lang="en-GB" sz="1800" dirty="0"/>
            </a:br>
            <a:r>
              <a:rPr lang="en-GB" sz="2000" u="sng" dirty="0"/>
              <a:t>Deborah Shaw</a:t>
            </a:r>
            <a:r>
              <a:rPr lang="en-GB" sz="2000" u="sng" baseline="30000" dirty="0"/>
              <a:t>1</a:t>
            </a:r>
            <a:r>
              <a:rPr lang="en-GB" sz="2000" dirty="0"/>
              <a:t>, Jo Keal</a:t>
            </a:r>
            <a:r>
              <a:rPr lang="en-GB" sz="2000" baseline="30000" dirty="0"/>
              <a:t>2</a:t>
            </a:r>
            <a:r>
              <a:rPr lang="en-GB" sz="2000" dirty="0"/>
              <a:t>, Sarah Woodhall</a:t>
            </a:r>
            <a:r>
              <a:rPr lang="en-GB" sz="2000" baseline="30000" dirty="0"/>
              <a:t>1</a:t>
            </a:r>
            <a:r>
              <a:rPr lang="en-GB" sz="2000" dirty="0"/>
              <a:t>, Emma Hollis</a:t>
            </a:r>
            <a:r>
              <a:rPr lang="en-GB" sz="2000" baseline="30000" dirty="0"/>
              <a:t>1</a:t>
            </a:r>
            <a:r>
              <a:rPr lang="en-GB" sz="2000" dirty="0"/>
              <a:t>, </a:t>
            </a:r>
            <a:br>
              <a:rPr lang="en-GB" sz="2000" dirty="0"/>
            </a:br>
            <a:r>
              <a:rPr lang="en-GB" sz="2000" dirty="0"/>
              <a:t>John Saunders</a:t>
            </a:r>
            <a:r>
              <a:rPr lang="en-GB" sz="2000" baseline="30000" dirty="0"/>
              <a:t>1</a:t>
            </a:r>
            <a:r>
              <a:rPr lang="en-GB" sz="2000" dirty="0"/>
              <a:t/>
            </a:r>
            <a:br>
              <a:rPr lang="en-GB" sz="2000" dirty="0"/>
            </a:br>
            <a:r>
              <a:rPr lang="en-GB" sz="1600" baseline="30000" dirty="0"/>
              <a:t>1</a:t>
            </a:r>
            <a:r>
              <a:rPr lang="en-GB" sz="1600" dirty="0"/>
              <a:t>Public Health England, </a:t>
            </a:r>
            <a:r>
              <a:rPr lang="en-GB" sz="1600" baseline="30000" dirty="0"/>
              <a:t>2</a:t>
            </a:r>
            <a:r>
              <a:rPr lang="en-GB" sz="1600" dirty="0"/>
              <a:t>Lincolnshire County Council</a:t>
            </a:r>
          </a:p>
        </p:txBody>
      </p:sp>
      <p:sp>
        <p:nvSpPr>
          <p:cNvPr id="3" name="Subtitle 2"/>
          <p:cNvSpPr>
            <a:spLocks noGrp="1"/>
          </p:cNvSpPr>
          <p:nvPr>
            <p:ph type="subTitle" idx="1"/>
          </p:nvPr>
        </p:nvSpPr>
        <p:spPr/>
        <p:txBody>
          <a:bodyPr>
            <a:normAutofit fontScale="92500" lnSpcReduction="20000"/>
          </a:bodyPr>
          <a:lstStyle/>
          <a:p>
            <a:r>
              <a:rPr lang="en-GB" dirty="0" smtClean="0"/>
              <a:t>BASHH Conference, Oxford 2016</a:t>
            </a:r>
            <a:endParaRPr lang="en-GB" dirty="0"/>
          </a:p>
        </p:txBody>
      </p:sp>
    </p:spTree>
    <p:extLst>
      <p:ext uri="{BB962C8B-B14F-4D97-AF65-F5344CB8AC3E}">
        <p14:creationId xmlns:p14="http://schemas.microsoft.com/office/powerpoint/2010/main" val="20269085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702" y="411510"/>
            <a:ext cx="8581298" cy="486054"/>
          </a:xfrm>
        </p:spPr>
        <p:txBody>
          <a:bodyPr>
            <a:normAutofit fontScale="90000"/>
          </a:bodyPr>
          <a:lstStyle/>
          <a:p>
            <a:r>
              <a:rPr lang="en-GB" sz="3200" dirty="0"/>
              <a:t>Results: Positivity </a:t>
            </a:r>
            <a:r>
              <a:rPr lang="en-GB" sz="3200" u="sng" dirty="0"/>
              <a:t>within</a:t>
            </a:r>
            <a:r>
              <a:rPr lang="en-GB" sz="3200" dirty="0"/>
              <a:t> age groups</a:t>
            </a:r>
          </a:p>
        </p:txBody>
      </p:sp>
      <p:sp>
        <p:nvSpPr>
          <p:cNvPr id="4" name="Slide Number Placeholder 3"/>
          <p:cNvSpPr>
            <a:spLocks noGrp="1"/>
          </p:cNvSpPr>
          <p:nvPr>
            <p:ph type="sldNum" sz="quarter" idx="10"/>
          </p:nvPr>
        </p:nvSpPr>
        <p:spPr/>
        <p:txBody>
          <a:bodyPr/>
          <a:lstStyle/>
          <a:p>
            <a:pPr marL="531709">
              <a:defRPr/>
            </a:pPr>
            <a:r>
              <a:rPr lang="en-US" dirty="0" smtClean="0">
                <a:solidFill>
                  <a:prstClr val="white"/>
                </a:solidFill>
              </a:rPr>
              <a:t>  </a:t>
            </a:r>
            <a:fld id="{2565FA6D-D4C8-4C4C-AC4B-3269734D34D8}" type="slidenum">
              <a:rPr lang="en-US" smtClean="0">
                <a:solidFill>
                  <a:prstClr val="white"/>
                </a:solidFill>
              </a:rPr>
              <a:pPr marL="531709">
                <a:defRPr/>
              </a:pPr>
              <a:t>10</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US" smtClean="0">
                <a:solidFill>
                  <a:prstClr val="white"/>
                </a:solidFill>
              </a:rPr>
              <a:t>BASHH Annual Conference 2016</a:t>
            </a:r>
            <a:endParaRPr lang="en-US" dirty="0">
              <a:solidFill>
                <a:prstClr val="white"/>
              </a:solidFill>
            </a:endParaRPr>
          </a:p>
        </p:txBody>
      </p:sp>
      <p:graphicFrame>
        <p:nvGraphicFramePr>
          <p:cNvPr id="7" name="Content Placeholder 5"/>
          <p:cNvGraphicFramePr>
            <a:graphicFrameLocks/>
          </p:cNvGraphicFramePr>
          <p:nvPr>
            <p:extLst>
              <p:ext uri="{D42A27DB-BD31-4B8C-83A1-F6EECF244321}">
                <p14:modId xmlns:p14="http://schemas.microsoft.com/office/powerpoint/2010/main" val="2251255301"/>
              </p:ext>
            </p:extLst>
          </p:nvPr>
        </p:nvGraphicFramePr>
        <p:xfrm>
          <a:off x="611562" y="1113588"/>
          <a:ext cx="8023721" cy="1037526"/>
        </p:xfrm>
        <a:graphic>
          <a:graphicData uri="http://schemas.openxmlformats.org/drawingml/2006/table">
            <a:tbl>
              <a:tblPr firstRow="1" firstCol="1" bandRow="1">
                <a:tableStyleId>{5C22544A-7EE6-4342-B048-85BDC9FD1C3A}</a:tableStyleId>
              </a:tblPr>
              <a:tblGrid>
                <a:gridCol w="1296144"/>
                <a:gridCol w="2739073"/>
                <a:gridCol w="734112"/>
                <a:gridCol w="734112"/>
                <a:gridCol w="1584176"/>
                <a:gridCol w="936104"/>
              </a:tblGrid>
              <a:tr h="242721">
                <a:tc>
                  <a:txBody>
                    <a:bodyPr/>
                    <a:lstStyle/>
                    <a:p>
                      <a:pPr algn="ctr"/>
                      <a:endParaRPr lang="en-GB" sz="1200" dirty="0">
                        <a:effectLst/>
                        <a:latin typeface="Times New Roman"/>
                      </a:endParaRPr>
                    </a:p>
                  </a:txBody>
                  <a:tcPr marL="68580" marR="68580" marT="0" marB="0" anchor="ctr"/>
                </a:tc>
                <a:tc>
                  <a:txBody>
                    <a:bodyPr/>
                    <a:lstStyle/>
                    <a:p>
                      <a:pPr algn="r"/>
                      <a:endParaRPr lang="en-GB" sz="1200" dirty="0">
                        <a:effectLst/>
                        <a:latin typeface="Times New Roman"/>
                      </a:endParaRPr>
                    </a:p>
                  </a:txBody>
                  <a:tcPr marL="68580" marR="68580" marT="0" marB="0" anchor="ctr"/>
                </a:tc>
                <a:tc>
                  <a:txBody>
                    <a:bodyPr/>
                    <a:lstStyle/>
                    <a:p>
                      <a:pPr algn="ctr">
                        <a:spcAft>
                          <a:spcPts val="0"/>
                        </a:spcAft>
                      </a:pPr>
                      <a:r>
                        <a:rPr lang="en-GB" sz="1200" dirty="0" smtClean="0">
                          <a:effectLst/>
                        </a:rPr>
                        <a:t>Women</a:t>
                      </a:r>
                      <a:endParaRPr lang="en-GB" sz="1200" dirty="0">
                        <a:effectLst/>
                        <a:latin typeface="Arial"/>
                        <a:ea typeface="Times New Roman"/>
                        <a:cs typeface="Times New Roman"/>
                      </a:endParaRPr>
                    </a:p>
                  </a:txBody>
                  <a:tcPr marL="68580" marR="68580" marT="0" marB="0" anchor="ctr"/>
                </a:tc>
                <a:tc>
                  <a:txBody>
                    <a:bodyPr/>
                    <a:lstStyle/>
                    <a:p>
                      <a:pPr algn="ctr">
                        <a:spcAft>
                          <a:spcPts val="0"/>
                        </a:spcAft>
                      </a:pPr>
                      <a:r>
                        <a:rPr lang="en-GB" sz="1200" dirty="0" smtClean="0">
                          <a:effectLst/>
                        </a:rPr>
                        <a:t>Men</a:t>
                      </a:r>
                      <a:endParaRPr lang="en-GB" sz="1200" dirty="0">
                        <a:effectLst/>
                        <a:latin typeface="Arial"/>
                        <a:ea typeface="Times New Roman"/>
                        <a:cs typeface="Times New Roman"/>
                      </a:endParaRPr>
                    </a:p>
                  </a:txBody>
                  <a:tcPr marL="68580" marR="68580" marT="0" marB="0" anchor="ctr"/>
                </a:tc>
                <a:tc>
                  <a:txBody>
                    <a:bodyPr/>
                    <a:lstStyle/>
                    <a:p>
                      <a:pPr algn="ctr">
                        <a:spcAft>
                          <a:spcPts val="0"/>
                        </a:spcAft>
                      </a:pPr>
                      <a:r>
                        <a:rPr lang="en-GB" sz="1200" dirty="0">
                          <a:effectLst/>
                        </a:rPr>
                        <a:t>unadj OR (95%CI)</a:t>
                      </a:r>
                      <a:endParaRPr lang="en-GB" sz="1200" dirty="0">
                        <a:effectLst/>
                        <a:latin typeface="Arial"/>
                        <a:ea typeface="Times New Roman"/>
                        <a:cs typeface="Times New Roman"/>
                      </a:endParaRPr>
                    </a:p>
                  </a:txBody>
                  <a:tcPr marL="68580" marR="68580" marT="0" marB="0" anchor="ctr"/>
                </a:tc>
                <a:tc>
                  <a:txBody>
                    <a:bodyPr/>
                    <a:lstStyle/>
                    <a:p>
                      <a:pPr algn="ctr">
                        <a:spcAft>
                          <a:spcPts val="0"/>
                        </a:spcAft>
                      </a:pPr>
                      <a:r>
                        <a:rPr lang="en-GB" sz="1200" dirty="0">
                          <a:effectLst/>
                        </a:rPr>
                        <a:t>p value</a:t>
                      </a:r>
                      <a:endParaRPr lang="en-GB" sz="1200" dirty="0">
                        <a:effectLst/>
                        <a:latin typeface="Arial"/>
                        <a:ea typeface="Times New Roman"/>
                        <a:cs typeface="Times New Roman"/>
                      </a:endParaRPr>
                    </a:p>
                  </a:txBody>
                  <a:tcPr marL="68580" marR="68580" marT="0" marB="0" anchor="ctr"/>
                </a:tc>
              </a:tr>
              <a:tr h="264935">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effectLst/>
                        </a:rPr>
                        <a:t>15 to 24 years</a:t>
                      </a:r>
                      <a:endParaRPr lang="en-GB" sz="1200" dirty="0" smtClean="0">
                        <a:effectLst/>
                        <a:latin typeface="+mn-lt"/>
                        <a:ea typeface="Times New Roman"/>
                        <a:cs typeface="Times New Roman"/>
                      </a:endParaRPr>
                    </a:p>
                  </a:txBody>
                  <a:tcPr marL="68580" marR="68580" marT="0" marB="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200" dirty="0" smtClean="0">
                          <a:effectLst/>
                          <a:latin typeface="+mn-lt"/>
                        </a:rPr>
                        <a:t>Suitable specimen returned for testing</a:t>
                      </a:r>
                      <a:endParaRPr lang="en-GB" sz="1200" dirty="0" smtClean="0">
                        <a:effectLst/>
                        <a:latin typeface="+mn-lt"/>
                        <a:ea typeface="Times New Roman"/>
                        <a:cs typeface="Times New Roman"/>
                      </a:endParaRPr>
                    </a:p>
                  </a:txBody>
                  <a:tcPr marL="68580" marR="68580" marT="0" marB="0" anchor="ctr"/>
                </a:tc>
                <a:tc>
                  <a:txBody>
                    <a:bodyPr/>
                    <a:lstStyle/>
                    <a:p>
                      <a:pPr algn="ctr">
                        <a:spcAft>
                          <a:spcPts val="0"/>
                        </a:spcAft>
                      </a:pPr>
                      <a:r>
                        <a:rPr lang="en-GB" sz="1200" dirty="0" smtClean="0">
                          <a:solidFill>
                            <a:schemeClr val="tx1"/>
                          </a:solidFill>
                          <a:effectLst/>
                          <a:latin typeface="+mn-lt"/>
                          <a:ea typeface="Times New Roman"/>
                          <a:cs typeface="Times New Roman"/>
                        </a:rPr>
                        <a:t>1,921</a:t>
                      </a:r>
                      <a:endParaRPr lang="en-GB" sz="1200" dirty="0">
                        <a:solidFill>
                          <a:schemeClr val="tx1"/>
                        </a:solidFill>
                        <a:effectLst/>
                        <a:latin typeface="+mn-lt"/>
                        <a:ea typeface="Times New Roman"/>
                        <a:cs typeface="Times New Roman"/>
                      </a:endParaRPr>
                    </a:p>
                  </a:txBody>
                  <a:tcPr marL="68580" marR="68580" marT="0" marB="0" anchor="ctr"/>
                </a:tc>
                <a:tc>
                  <a:txBody>
                    <a:bodyPr/>
                    <a:lstStyle/>
                    <a:p>
                      <a:pPr algn="ctr">
                        <a:spcAft>
                          <a:spcPts val="0"/>
                        </a:spcAft>
                      </a:pPr>
                      <a:r>
                        <a:rPr lang="en-GB" sz="1200" dirty="0" smtClean="0">
                          <a:solidFill>
                            <a:schemeClr val="tx1"/>
                          </a:solidFill>
                          <a:effectLst/>
                          <a:latin typeface="+mn-lt"/>
                          <a:ea typeface="Times New Roman"/>
                          <a:cs typeface="Times New Roman"/>
                        </a:rPr>
                        <a:t>792</a:t>
                      </a:r>
                      <a:endParaRPr lang="en-GB" sz="1200" dirty="0">
                        <a:solidFill>
                          <a:schemeClr val="tx1"/>
                        </a:solidFill>
                        <a:effectLst/>
                        <a:latin typeface="+mn-lt"/>
                        <a:ea typeface="Times New Roman"/>
                        <a:cs typeface="Times New Roman"/>
                      </a:endParaRPr>
                    </a:p>
                  </a:txBody>
                  <a:tcPr marL="68580" marR="68580" marT="0" marB="0" anchor="ctr"/>
                </a:tc>
                <a:tc>
                  <a:txBody>
                    <a:bodyPr/>
                    <a:lstStyle/>
                    <a:p>
                      <a:pPr algn="ctr"/>
                      <a:endParaRPr lang="en-GB" sz="1200" dirty="0">
                        <a:solidFill>
                          <a:schemeClr val="tx1"/>
                        </a:solidFill>
                        <a:effectLst/>
                        <a:latin typeface="+mn-lt"/>
                      </a:endParaRPr>
                    </a:p>
                  </a:txBody>
                  <a:tcPr marL="68580" marR="68580" marT="0" marB="0" anchor="ctr"/>
                </a:tc>
                <a:tc>
                  <a:txBody>
                    <a:bodyPr/>
                    <a:lstStyle/>
                    <a:p>
                      <a:endParaRPr lang="en-GB" sz="1200" dirty="0">
                        <a:solidFill>
                          <a:schemeClr val="tx1"/>
                        </a:solidFill>
                        <a:effectLst/>
                        <a:latin typeface="+mn-lt"/>
                      </a:endParaRPr>
                    </a:p>
                  </a:txBody>
                  <a:tcPr marL="68580" marR="68580" marT="0" marB="0" anchor="ctr"/>
                </a:tc>
              </a:tr>
              <a:tr h="264935">
                <a:tc vMerge="1">
                  <a:txBody>
                    <a:bodyPr/>
                    <a:lstStyle/>
                    <a:p>
                      <a:pPr algn="r">
                        <a:spcAft>
                          <a:spcPts val="0"/>
                        </a:spcAft>
                      </a:pPr>
                      <a:endParaRPr lang="en-GB" sz="1200" dirty="0">
                        <a:effectLst/>
                        <a:latin typeface="Arial"/>
                        <a:ea typeface="Times New Roman"/>
                        <a:cs typeface="Times New Roman"/>
                      </a:endParaRPr>
                    </a:p>
                  </a:txBody>
                  <a:tcPr marL="68580" marR="68580" marT="0" marB="0" anchor="ctr"/>
                </a:tc>
                <a:tc>
                  <a:txBody>
                    <a:bodyPr/>
                    <a:lstStyle/>
                    <a:p>
                      <a:pPr algn="r">
                        <a:spcAft>
                          <a:spcPts val="0"/>
                        </a:spcAft>
                      </a:pPr>
                      <a:r>
                        <a:rPr lang="en-GB" sz="1200" dirty="0" smtClean="0">
                          <a:effectLst/>
                          <a:latin typeface="+mn-lt"/>
                        </a:rPr>
                        <a:t>Test positive for chlamydia</a:t>
                      </a:r>
                      <a:endParaRPr lang="en-GB" sz="1200" dirty="0">
                        <a:effectLst/>
                        <a:latin typeface="+mn-lt"/>
                        <a:ea typeface="Times New Roman"/>
                        <a:cs typeface="Times New Roman"/>
                      </a:endParaRPr>
                    </a:p>
                  </a:txBody>
                  <a:tcPr marL="68580" marR="68580" marT="0" marB="0" anchor="ctr"/>
                </a:tc>
                <a:tc>
                  <a:txBody>
                    <a:bodyPr/>
                    <a:lstStyle/>
                    <a:p>
                      <a:pPr algn="ctr">
                        <a:spcAft>
                          <a:spcPts val="0"/>
                        </a:spcAft>
                      </a:pPr>
                      <a:r>
                        <a:rPr lang="en-GB" sz="1200" dirty="0" smtClean="0">
                          <a:solidFill>
                            <a:schemeClr val="tx1"/>
                          </a:solidFill>
                          <a:effectLst/>
                          <a:latin typeface="+mn-lt"/>
                          <a:ea typeface="Times New Roman"/>
                          <a:cs typeface="Times New Roman"/>
                        </a:rPr>
                        <a:t>168</a:t>
                      </a:r>
                      <a:endParaRPr lang="en-GB" sz="1200" dirty="0">
                        <a:solidFill>
                          <a:schemeClr val="tx1"/>
                        </a:solidFill>
                        <a:effectLst/>
                        <a:latin typeface="+mn-lt"/>
                        <a:ea typeface="Times New Roman"/>
                        <a:cs typeface="Times New Roman"/>
                      </a:endParaRPr>
                    </a:p>
                  </a:txBody>
                  <a:tcPr marL="68580" marR="68580" marT="0" marB="0" anchor="ctr"/>
                </a:tc>
                <a:tc>
                  <a:txBody>
                    <a:bodyPr/>
                    <a:lstStyle/>
                    <a:p>
                      <a:pPr algn="ctr">
                        <a:spcAft>
                          <a:spcPts val="0"/>
                        </a:spcAft>
                      </a:pPr>
                      <a:r>
                        <a:rPr lang="en-GB" sz="1200" dirty="0" smtClean="0">
                          <a:solidFill>
                            <a:schemeClr val="tx1"/>
                          </a:solidFill>
                          <a:effectLst/>
                          <a:latin typeface="+mn-lt"/>
                          <a:ea typeface="Times New Roman"/>
                          <a:cs typeface="Times New Roman"/>
                        </a:rPr>
                        <a:t>97</a:t>
                      </a:r>
                      <a:endParaRPr lang="en-GB" sz="1200" dirty="0">
                        <a:solidFill>
                          <a:schemeClr val="tx1"/>
                        </a:solidFill>
                        <a:effectLst/>
                        <a:latin typeface="+mn-lt"/>
                        <a:ea typeface="Times New Roman"/>
                        <a:cs typeface="Times New Roman"/>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200" b="0" dirty="0" smtClean="0">
                        <a:solidFill>
                          <a:schemeClr val="tx1"/>
                        </a:solidFill>
                        <a:effectLst/>
                        <a:latin typeface="+mn-lt"/>
                      </a:endParaRPr>
                    </a:p>
                  </a:txBody>
                  <a:tcPr marL="68580" marR="68580" marT="0" marB="0" anchor="ctr"/>
                </a:tc>
                <a:tc>
                  <a:txBody>
                    <a:bodyPr/>
                    <a:lstStyle/>
                    <a:p>
                      <a:pPr algn="ctr">
                        <a:spcAft>
                          <a:spcPts val="0"/>
                        </a:spcAft>
                      </a:pPr>
                      <a:endParaRPr lang="en-GB" sz="1200" dirty="0">
                        <a:solidFill>
                          <a:schemeClr val="tx1"/>
                        </a:solidFill>
                        <a:effectLst/>
                        <a:latin typeface="+mn-lt"/>
                        <a:ea typeface="Times New Roman"/>
                        <a:cs typeface="Times New Roman"/>
                      </a:endParaRPr>
                    </a:p>
                  </a:txBody>
                  <a:tcPr marL="68580" marR="68580" marT="0" marB="0" anchor="ctr"/>
                </a:tc>
              </a:tr>
              <a:tr h="264935">
                <a:tc vMerge="1">
                  <a:txBody>
                    <a:bodyPr/>
                    <a:lstStyle/>
                    <a:p>
                      <a:pPr algn="r">
                        <a:spcAft>
                          <a:spcPts val="0"/>
                        </a:spcAft>
                      </a:pPr>
                      <a:endParaRPr lang="en-GB" sz="1200" dirty="0">
                        <a:effectLst/>
                        <a:latin typeface="Arial"/>
                        <a:ea typeface="Times New Roman"/>
                        <a:cs typeface="Times New Roman"/>
                      </a:endParaRPr>
                    </a:p>
                  </a:txBody>
                  <a:tcPr marL="68580" marR="68580" marT="0" marB="0" anchor="ctr"/>
                </a:tc>
                <a:tc>
                  <a:txBody>
                    <a:bodyPr/>
                    <a:lstStyle/>
                    <a:p>
                      <a:pPr algn="r">
                        <a:spcAft>
                          <a:spcPts val="0"/>
                        </a:spcAft>
                      </a:pPr>
                      <a:r>
                        <a:rPr lang="en-GB" sz="1200" dirty="0" smtClean="0">
                          <a:effectLst/>
                          <a:latin typeface="+mn-lt"/>
                        </a:rPr>
                        <a:t>Positivity</a:t>
                      </a:r>
                      <a:endParaRPr lang="en-GB" sz="1200" dirty="0">
                        <a:effectLst/>
                        <a:latin typeface="+mn-lt"/>
                        <a:ea typeface="Times New Roman"/>
                        <a:cs typeface="Times New Roman"/>
                      </a:endParaRPr>
                    </a:p>
                  </a:txBody>
                  <a:tcPr marL="68580" marR="68580" marT="0" marB="0" anchor="ctr"/>
                </a:tc>
                <a:tc>
                  <a:txBody>
                    <a:bodyPr/>
                    <a:lstStyle/>
                    <a:p>
                      <a:pPr algn="ctr">
                        <a:spcAft>
                          <a:spcPts val="0"/>
                        </a:spcAft>
                      </a:pPr>
                      <a:r>
                        <a:rPr lang="en-GB" sz="1200" dirty="0" smtClean="0">
                          <a:solidFill>
                            <a:schemeClr val="tx1"/>
                          </a:solidFill>
                          <a:effectLst/>
                          <a:latin typeface="+mn-lt"/>
                          <a:ea typeface="Times New Roman"/>
                          <a:cs typeface="Times New Roman"/>
                        </a:rPr>
                        <a:t>8.7%</a:t>
                      </a:r>
                      <a:endParaRPr lang="en-GB" sz="1200" dirty="0">
                        <a:solidFill>
                          <a:schemeClr val="tx1"/>
                        </a:solidFill>
                        <a:effectLst/>
                        <a:latin typeface="+mn-lt"/>
                        <a:ea typeface="Times New Roman"/>
                        <a:cs typeface="Times New Roman"/>
                      </a:endParaRPr>
                    </a:p>
                  </a:txBody>
                  <a:tcPr marL="68580" marR="68580" marT="0" marB="0" anchor="ctr"/>
                </a:tc>
                <a:tc>
                  <a:txBody>
                    <a:bodyPr/>
                    <a:lstStyle/>
                    <a:p>
                      <a:pPr algn="ctr">
                        <a:spcAft>
                          <a:spcPts val="0"/>
                        </a:spcAft>
                      </a:pPr>
                      <a:r>
                        <a:rPr lang="en-GB" sz="1200" dirty="0" smtClean="0">
                          <a:solidFill>
                            <a:schemeClr val="tx1"/>
                          </a:solidFill>
                          <a:effectLst/>
                          <a:latin typeface="+mn-lt"/>
                          <a:ea typeface="Times New Roman"/>
                          <a:cs typeface="Times New Roman"/>
                        </a:rPr>
                        <a:t>12.2%</a:t>
                      </a:r>
                      <a:endParaRPr lang="en-GB" sz="1200" dirty="0">
                        <a:solidFill>
                          <a:schemeClr val="tx1"/>
                        </a:solidFill>
                        <a:effectLst/>
                        <a:latin typeface="+mn-lt"/>
                        <a:ea typeface="Times New Roman"/>
                        <a:cs typeface="Times New Roman"/>
                      </a:endParaRPr>
                    </a:p>
                  </a:txBody>
                  <a:tcPr marL="68580" marR="68580" marT="0" marB="0" anchor="ctr"/>
                </a:tc>
                <a:tc>
                  <a:txBody>
                    <a:bodyPr/>
                    <a:lstStyle/>
                    <a:p>
                      <a:pPr algn="ctr">
                        <a:spcAft>
                          <a:spcPts val="0"/>
                        </a:spcAft>
                      </a:pPr>
                      <a:r>
                        <a:rPr lang="en-GB" sz="1200" dirty="0" smtClean="0">
                          <a:solidFill>
                            <a:schemeClr val="tx1"/>
                          </a:solidFill>
                          <a:effectLst/>
                          <a:latin typeface="+mn-lt"/>
                          <a:ea typeface="Times New Roman"/>
                          <a:cs typeface="Times New Roman"/>
                        </a:rPr>
                        <a:t>1.46 (1.11 to 1.91)</a:t>
                      </a:r>
                      <a:endParaRPr lang="en-GB" sz="1200" dirty="0">
                        <a:solidFill>
                          <a:schemeClr val="tx1"/>
                        </a:solidFill>
                        <a:effectLst/>
                        <a:latin typeface="+mn-lt"/>
                        <a:ea typeface="Times New Roman"/>
                        <a:cs typeface="Times New Roman"/>
                      </a:endParaRPr>
                    </a:p>
                  </a:txBody>
                  <a:tcPr marL="68580" marR="68580" marT="0" marB="0" anchor="ctr"/>
                </a:tc>
                <a:tc>
                  <a:txBody>
                    <a:bodyPr/>
                    <a:lstStyle/>
                    <a:p>
                      <a:pPr algn="ctr">
                        <a:spcAft>
                          <a:spcPts val="0"/>
                        </a:spcAft>
                      </a:pPr>
                      <a:r>
                        <a:rPr lang="en-GB" sz="1200" dirty="0">
                          <a:solidFill>
                            <a:schemeClr val="tx1"/>
                          </a:solidFill>
                          <a:effectLst/>
                          <a:latin typeface="+mn-lt"/>
                        </a:rPr>
                        <a:t> </a:t>
                      </a:r>
                      <a:r>
                        <a:rPr lang="en-GB" sz="1200" dirty="0" smtClean="0">
                          <a:solidFill>
                            <a:schemeClr val="tx1"/>
                          </a:solidFill>
                          <a:effectLst/>
                          <a:latin typeface="+mn-lt"/>
                        </a:rPr>
                        <a:t>0.01</a:t>
                      </a:r>
                      <a:endParaRPr lang="en-GB" sz="1200" dirty="0">
                        <a:solidFill>
                          <a:schemeClr val="tx1"/>
                        </a:solidFill>
                        <a:effectLst/>
                        <a:latin typeface="+mn-lt"/>
                        <a:ea typeface="Times New Roman"/>
                        <a:cs typeface="Times New Roman"/>
                      </a:endParaRPr>
                    </a:p>
                  </a:txBody>
                  <a:tcPr marL="68580" marR="68580" marT="0" marB="0" anchor="ctr"/>
                </a:tc>
              </a:tr>
            </a:tbl>
          </a:graphicData>
        </a:graphic>
      </p:graphicFrame>
      <p:graphicFrame>
        <p:nvGraphicFramePr>
          <p:cNvPr id="6" name="Content Placeholder 5"/>
          <p:cNvGraphicFramePr>
            <a:graphicFrameLocks/>
          </p:cNvGraphicFramePr>
          <p:nvPr>
            <p:extLst>
              <p:ext uri="{D42A27DB-BD31-4B8C-83A1-F6EECF244321}">
                <p14:modId xmlns:p14="http://schemas.microsoft.com/office/powerpoint/2010/main" val="20143813"/>
              </p:ext>
            </p:extLst>
          </p:nvPr>
        </p:nvGraphicFramePr>
        <p:xfrm>
          <a:off x="611562" y="2355726"/>
          <a:ext cx="8023721" cy="1037526"/>
        </p:xfrm>
        <a:graphic>
          <a:graphicData uri="http://schemas.openxmlformats.org/drawingml/2006/table">
            <a:tbl>
              <a:tblPr firstRow="1" firstCol="1" bandRow="1">
                <a:tableStyleId>{5C22544A-7EE6-4342-B048-85BDC9FD1C3A}</a:tableStyleId>
              </a:tblPr>
              <a:tblGrid>
                <a:gridCol w="1296145"/>
                <a:gridCol w="2739073"/>
                <a:gridCol w="728154"/>
                <a:gridCol w="740069"/>
                <a:gridCol w="1584176"/>
                <a:gridCol w="936104"/>
              </a:tblGrid>
              <a:tr h="242721">
                <a:tc>
                  <a:txBody>
                    <a:bodyPr/>
                    <a:lstStyle/>
                    <a:p>
                      <a:pPr algn="ctr"/>
                      <a:endParaRPr lang="en-GB" sz="1200" dirty="0">
                        <a:effectLst/>
                        <a:latin typeface="Times New Roman"/>
                      </a:endParaRPr>
                    </a:p>
                  </a:txBody>
                  <a:tcPr marL="68580" marR="68580" marT="0" marB="0" anchor="ctr"/>
                </a:tc>
                <a:tc>
                  <a:txBody>
                    <a:bodyPr/>
                    <a:lstStyle/>
                    <a:p>
                      <a:endParaRPr lang="en-GB" sz="1200" dirty="0">
                        <a:effectLst/>
                        <a:latin typeface="Times New Roman"/>
                      </a:endParaRPr>
                    </a:p>
                  </a:txBody>
                  <a:tcPr marL="68580" marR="68580" marT="0" marB="0" anchor="ctr"/>
                </a:tc>
                <a:tc>
                  <a:txBody>
                    <a:bodyPr/>
                    <a:lstStyle/>
                    <a:p>
                      <a:pPr algn="ctr">
                        <a:spcAft>
                          <a:spcPts val="0"/>
                        </a:spcAft>
                      </a:pPr>
                      <a:r>
                        <a:rPr lang="en-GB" sz="1200" dirty="0" smtClean="0">
                          <a:effectLst/>
                        </a:rPr>
                        <a:t>Women</a:t>
                      </a:r>
                      <a:endParaRPr lang="en-GB" sz="1200" dirty="0">
                        <a:effectLst/>
                        <a:latin typeface="Arial"/>
                        <a:ea typeface="Times New Roman"/>
                        <a:cs typeface="Times New Roman"/>
                      </a:endParaRPr>
                    </a:p>
                  </a:txBody>
                  <a:tcPr marL="68580" marR="68580" marT="0" marB="0" anchor="ctr"/>
                </a:tc>
                <a:tc>
                  <a:txBody>
                    <a:bodyPr/>
                    <a:lstStyle/>
                    <a:p>
                      <a:pPr algn="ctr">
                        <a:spcAft>
                          <a:spcPts val="0"/>
                        </a:spcAft>
                      </a:pPr>
                      <a:r>
                        <a:rPr lang="en-GB" sz="1200" dirty="0" smtClean="0">
                          <a:effectLst/>
                        </a:rPr>
                        <a:t>Men</a:t>
                      </a:r>
                      <a:endParaRPr lang="en-GB" sz="1200" dirty="0">
                        <a:effectLst/>
                        <a:latin typeface="Arial"/>
                        <a:ea typeface="Times New Roman"/>
                        <a:cs typeface="Times New Roman"/>
                      </a:endParaRPr>
                    </a:p>
                  </a:txBody>
                  <a:tcPr marL="68580" marR="68580" marT="0" marB="0" anchor="ctr"/>
                </a:tc>
                <a:tc>
                  <a:txBody>
                    <a:bodyPr/>
                    <a:lstStyle/>
                    <a:p>
                      <a:pPr algn="ctr">
                        <a:spcAft>
                          <a:spcPts val="0"/>
                        </a:spcAft>
                      </a:pPr>
                      <a:r>
                        <a:rPr lang="en-GB" sz="1200" dirty="0">
                          <a:effectLst/>
                        </a:rPr>
                        <a:t>unadj OR (95%CI)</a:t>
                      </a:r>
                      <a:endParaRPr lang="en-GB" sz="1200" dirty="0">
                        <a:effectLst/>
                        <a:latin typeface="Arial"/>
                        <a:ea typeface="Times New Roman"/>
                        <a:cs typeface="Times New Roman"/>
                      </a:endParaRPr>
                    </a:p>
                  </a:txBody>
                  <a:tcPr marL="68580" marR="68580" marT="0" marB="0" anchor="ctr"/>
                </a:tc>
                <a:tc>
                  <a:txBody>
                    <a:bodyPr/>
                    <a:lstStyle/>
                    <a:p>
                      <a:pPr algn="ctr">
                        <a:spcAft>
                          <a:spcPts val="0"/>
                        </a:spcAft>
                      </a:pPr>
                      <a:r>
                        <a:rPr lang="en-GB" sz="1200" dirty="0">
                          <a:effectLst/>
                        </a:rPr>
                        <a:t>p value</a:t>
                      </a:r>
                      <a:endParaRPr lang="en-GB" sz="1200" dirty="0">
                        <a:effectLst/>
                        <a:latin typeface="Arial"/>
                        <a:ea typeface="Times New Roman"/>
                        <a:cs typeface="Times New Roman"/>
                      </a:endParaRPr>
                    </a:p>
                  </a:txBody>
                  <a:tcPr marL="68580" marR="68580" marT="0" marB="0" anchor="ctr"/>
                </a:tc>
              </a:tr>
              <a:tr h="264935">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effectLst/>
                        </a:rPr>
                        <a:t>25 to 34 years</a:t>
                      </a:r>
                      <a:endParaRPr lang="en-GB" sz="1200" dirty="0" smtClean="0">
                        <a:effectLst/>
                        <a:latin typeface="+mn-lt"/>
                        <a:ea typeface="Times New Roman"/>
                        <a:cs typeface="Times New Roman"/>
                      </a:endParaRPr>
                    </a:p>
                  </a:txBody>
                  <a:tcPr marL="68580" marR="68580" marT="0" marB="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200" dirty="0" smtClean="0">
                          <a:effectLst/>
                          <a:latin typeface="+mn-lt"/>
                        </a:rPr>
                        <a:t>Suitable specimen returned for testing</a:t>
                      </a:r>
                      <a:endParaRPr lang="en-GB" sz="1200" dirty="0" smtClean="0">
                        <a:effectLst/>
                        <a:latin typeface="+mn-lt"/>
                        <a:ea typeface="Times New Roman"/>
                        <a:cs typeface="Times New Roman"/>
                      </a:endParaRPr>
                    </a:p>
                  </a:txBody>
                  <a:tcPr marL="68580" marR="68580" marT="0" marB="0" anchor="ctr"/>
                </a:tc>
                <a:tc>
                  <a:txBody>
                    <a:bodyPr/>
                    <a:lstStyle/>
                    <a:p>
                      <a:pPr algn="ctr"/>
                      <a:r>
                        <a:rPr lang="en-GB" sz="1200" dirty="0" smtClean="0">
                          <a:solidFill>
                            <a:schemeClr val="tx1"/>
                          </a:solidFill>
                          <a:effectLst/>
                          <a:latin typeface="+mn-lt"/>
                        </a:rPr>
                        <a:t>406</a:t>
                      </a:r>
                      <a:endParaRPr lang="en-GB" sz="1200" dirty="0">
                        <a:solidFill>
                          <a:schemeClr val="tx1"/>
                        </a:solidFill>
                        <a:effectLst/>
                        <a:latin typeface="+mn-lt"/>
                      </a:endParaRPr>
                    </a:p>
                  </a:txBody>
                  <a:tcPr marL="68580" marR="68580" marT="0" marB="0" anchor="ctr"/>
                </a:tc>
                <a:tc>
                  <a:txBody>
                    <a:bodyPr/>
                    <a:lstStyle/>
                    <a:p>
                      <a:pPr algn="ctr"/>
                      <a:r>
                        <a:rPr lang="en-GB" sz="1200" dirty="0" smtClean="0">
                          <a:solidFill>
                            <a:schemeClr val="tx1"/>
                          </a:solidFill>
                          <a:effectLst/>
                          <a:latin typeface="+mn-lt"/>
                        </a:rPr>
                        <a:t>237</a:t>
                      </a:r>
                      <a:endParaRPr lang="en-GB" sz="1200" dirty="0">
                        <a:solidFill>
                          <a:schemeClr val="tx1"/>
                        </a:solidFill>
                        <a:effectLst/>
                        <a:latin typeface="+mn-lt"/>
                      </a:endParaRPr>
                    </a:p>
                  </a:txBody>
                  <a:tcPr marL="68580" marR="68580" marT="0" marB="0" anchor="ctr"/>
                </a:tc>
                <a:tc>
                  <a:txBody>
                    <a:bodyPr/>
                    <a:lstStyle/>
                    <a:p>
                      <a:pPr algn="ctr"/>
                      <a:endParaRPr lang="en-GB" sz="1200" dirty="0">
                        <a:solidFill>
                          <a:schemeClr val="tx1"/>
                        </a:solidFill>
                        <a:effectLst/>
                        <a:latin typeface="+mn-lt"/>
                      </a:endParaRPr>
                    </a:p>
                  </a:txBody>
                  <a:tcPr marL="68580" marR="68580" marT="0" marB="0" anchor="ctr"/>
                </a:tc>
                <a:tc>
                  <a:txBody>
                    <a:bodyPr/>
                    <a:lstStyle/>
                    <a:p>
                      <a:endParaRPr lang="en-GB" sz="1200" dirty="0">
                        <a:solidFill>
                          <a:schemeClr val="tx1"/>
                        </a:solidFill>
                        <a:effectLst/>
                        <a:latin typeface="+mn-lt"/>
                      </a:endParaRPr>
                    </a:p>
                  </a:txBody>
                  <a:tcPr marL="68580" marR="68580" marT="0" marB="0" anchor="ctr"/>
                </a:tc>
              </a:tr>
              <a:tr h="264935">
                <a:tc vMerge="1">
                  <a:txBody>
                    <a:bodyPr/>
                    <a:lstStyle/>
                    <a:p>
                      <a:pPr algn="r">
                        <a:spcAft>
                          <a:spcPts val="0"/>
                        </a:spcAft>
                      </a:pPr>
                      <a:endParaRPr lang="en-GB" sz="1200" dirty="0">
                        <a:effectLst/>
                        <a:latin typeface="Arial"/>
                        <a:ea typeface="Times New Roman"/>
                        <a:cs typeface="Times New Roman"/>
                      </a:endParaRPr>
                    </a:p>
                  </a:txBody>
                  <a:tcPr marL="68580" marR="68580" marT="0" marB="0" anchor="ctr"/>
                </a:tc>
                <a:tc>
                  <a:txBody>
                    <a:bodyPr/>
                    <a:lstStyle/>
                    <a:p>
                      <a:pPr algn="r">
                        <a:spcAft>
                          <a:spcPts val="0"/>
                        </a:spcAft>
                      </a:pPr>
                      <a:r>
                        <a:rPr lang="en-GB" sz="1200" dirty="0" smtClean="0">
                          <a:effectLst/>
                          <a:latin typeface="+mn-lt"/>
                        </a:rPr>
                        <a:t>Test positive for chlamydia</a:t>
                      </a:r>
                      <a:endParaRPr lang="en-GB" sz="1200" dirty="0">
                        <a:effectLst/>
                        <a:latin typeface="+mn-lt"/>
                        <a:ea typeface="Times New Roman"/>
                        <a:cs typeface="Times New Roman"/>
                      </a:endParaRPr>
                    </a:p>
                  </a:txBody>
                  <a:tcPr marL="68580" marR="68580" marT="0" marB="0" anchor="ctr"/>
                </a:tc>
                <a:tc>
                  <a:txBody>
                    <a:bodyPr/>
                    <a:lstStyle/>
                    <a:p>
                      <a:pPr algn="ctr">
                        <a:spcAft>
                          <a:spcPts val="0"/>
                        </a:spcAft>
                      </a:pPr>
                      <a:r>
                        <a:rPr lang="en-GB" sz="1200" dirty="0" smtClean="0">
                          <a:solidFill>
                            <a:schemeClr val="tx1"/>
                          </a:solidFill>
                          <a:effectLst/>
                          <a:latin typeface="+mn-lt"/>
                          <a:ea typeface="Times New Roman"/>
                          <a:cs typeface="Times New Roman"/>
                        </a:rPr>
                        <a:t>24</a:t>
                      </a:r>
                      <a:endParaRPr lang="en-GB" sz="1200" dirty="0">
                        <a:solidFill>
                          <a:schemeClr val="tx1"/>
                        </a:solidFill>
                        <a:effectLst/>
                        <a:latin typeface="+mn-lt"/>
                        <a:ea typeface="Times New Roman"/>
                        <a:cs typeface="Times New Roman"/>
                      </a:endParaRPr>
                    </a:p>
                  </a:txBody>
                  <a:tcPr marL="68580" marR="68580" marT="0" marB="0" anchor="ctr"/>
                </a:tc>
                <a:tc>
                  <a:txBody>
                    <a:bodyPr/>
                    <a:lstStyle/>
                    <a:p>
                      <a:pPr algn="ctr">
                        <a:spcAft>
                          <a:spcPts val="0"/>
                        </a:spcAft>
                      </a:pPr>
                      <a:r>
                        <a:rPr lang="en-GB" sz="1200" dirty="0" smtClean="0">
                          <a:solidFill>
                            <a:schemeClr val="tx1"/>
                          </a:solidFill>
                          <a:effectLst/>
                          <a:latin typeface="+mn-lt"/>
                          <a:ea typeface="Times New Roman"/>
                          <a:cs typeface="Times New Roman"/>
                        </a:rPr>
                        <a:t>22</a:t>
                      </a:r>
                      <a:endParaRPr lang="en-GB" sz="1200" dirty="0">
                        <a:solidFill>
                          <a:schemeClr val="tx1"/>
                        </a:solidFill>
                        <a:effectLst/>
                        <a:latin typeface="+mn-lt"/>
                        <a:ea typeface="Times New Roman"/>
                        <a:cs typeface="Times New Roman"/>
                      </a:endParaRPr>
                    </a:p>
                  </a:txBody>
                  <a:tcPr marL="68580" marR="68580" marT="0" marB="0" anchor="ctr"/>
                </a:tc>
                <a:tc>
                  <a:txBody>
                    <a:bodyPr/>
                    <a:lstStyle/>
                    <a:p>
                      <a:pPr algn="ctr">
                        <a:spcAft>
                          <a:spcPts val="0"/>
                        </a:spcAft>
                      </a:pPr>
                      <a:endParaRPr lang="en-GB" sz="1200" dirty="0">
                        <a:solidFill>
                          <a:schemeClr val="tx1"/>
                        </a:solidFill>
                        <a:effectLst/>
                        <a:latin typeface="+mn-lt"/>
                        <a:ea typeface="Times New Roman"/>
                        <a:cs typeface="Times New Roman"/>
                      </a:endParaRPr>
                    </a:p>
                  </a:txBody>
                  <a:tcPr marL="68580" marR="68580" marT="0" marB="0" anchor="ctr"/>
                </a:tc>
                <a:tc>
                  <a:txBody>
                    <a:bodyPr/>
                    <a:lstStyle/>
                    <a:p>
                      <a:pPr algn="ctr">
                        <a:spcAft>
                          <a:spcPts val="0"/>
                        </a:spcAft>
                      </a:pPr>
                      <a:r>
                        <a:rPr lang="en-GB" sz="1200" dirty="0">
                          <a:solidFill>
                            <a:schemeClr val="tx1"/>
                          </a:solidFill>
                          <a:effectLst/>
                          <a:latin typeface="+mn-lt"/>
                        </a:rPr>
                        <a:t> </a:t>
                      </a:r>
                      <a:endParaRPr lang="en-GB" sz="1200" dirty="0">
                        <a:solidFill>
                          <a:schemeClr val="tx1"/>
                        </a:solidFill>
                        <a:effectLst/>
                        <a:latin typeface="+mn-lt"/>
                        <a:ea typeface="Times New Roman"/>
                        <a:cs typeface="Times New Roman"/>
                      </a:endParaRPr>
                    </a:p>
                  </a:txBody>
                  <a:tcPr marL="68580" marR="68580" marT="0" marB="0" anchor="ctr"/>
                </a:tc>
              </a:tr>
              <a:tr h="264935">
                <a:tc vMerge="1">
                  <a:txBody>
                    <a:bodyPr/>
                    <a:lstStyle/>
                    <a:p>
                      <a:pPr algn="r">
                        <a:spcAft>
                          <a:spcPts val="0"/>
                        </a:spcAft>
                      </a:pPr>
                      <a:endParaRPr lang="en-GB" sz="1200" dirty="0">
                        <a:effectLst/>
                        <a:latin typeface="Arial"/>
                        <a:ea typeface="Times New Roman"/>
                        <a:cs typeface="Times New Roman"/>
                      </a:endParaRPr>
                    </a:p>
                  </a:txBody>
                  <a:tcPr marL="68580" marR="68580" marT="0" marB="0" anchor="ctr"/>
                </a:tc>
                <a:tc>
                  <a:txBody>
                    <a:bodyPr/>
                    <a:lstStyle/>
                    <a:p>
                      <a:pPr algn="r">
                        <a:spcAft>
                          <a:spcPts val="0"/>
                        </a:spcAft>
                      </a:pPr>
                      <a:r>
                        <a:rPr lang="en-GB" sz="1200" dirty="0" smtClean="0">
                          <a:effectLst/>
                          <a:latin typeface="+mn-lt"/>
                        </a:rPr>
                        <a:t>Positivity</a:t>
                      </a:r>
                      <a:endParaRPr lang="en-GB" sz="1200" dirty="0">
                        <a:effectLst/>
                        <a:latin typeface="+mn-lt"/>
                        <a:ea typeface="Times New Roman"/>
                        <a:cs typeface="Times New Roman"/>
                      </a:endParaRPr>
                    </a:p>
                  </a:txBody>
                  <a:tcPr marL="68580" marR="68580" marT="0" marB="0" anchor="ctr"/>
                </a:tc>
                <a:tc>
                  <a:txBody>
                    <a:bodyPr/>
                    <a:lstStyle/>
                    <a:p>
                      <a:pPr algn="ctr">
                        <a:spcAft>
                          <a:spcPts val="0"/>
                        </a:spcAft>
                      </a:pPr>
                      <a:r>
                        <a:rPr lang="en-GB" sz="1200" dirty="0" smtClean="0">
                          <a:solidFill>
                            <a:schemeClr val="tx1"/>
                          </a:solidFill>
                          <a:effectLst/>
                          <a:latin typeface="+mn-lt"/>
                        </a:rPr>
                        <a:t>5.9%</a:t>
                      </a:r>
                      <a:r>
                        <a:rPr lang="en-GB" sz="1200" dirty="0">
                          <a:solidFill>
                            <a:schemeClr val="tx1"/>
                          </a:solidFill>
                          <a:effectLst/>
                          <a:latin typeface="+mn-lt"/>
                        </a:rPr>
                        <a:t> </a:t>
                      </a:r>
                      <a:endParaRPr lang="en-GB" sz="1200" dirty="0">
                        <a:solidFill>
                          <a:schemeClr val="tx1"/>
                        </a:solidFill>
                        <a:effectLst/>
                        <a:latin typeface="+mn-lt"/>
                        <a:ea typeface="Times New Roman"/>
                        <a:cs typeface="Times New Roman"/>
                      </a:endParaRPr>
                    </a:p>
                  </a:txBody>
                  <a:tcPr marL="68580" marR="68580" marT="0" marB="0" anchor="ctr"/>
                </a:tc>
                <a:tc>
                  <a:txBody>
                    <a:bodyPr/>
                    <a:lstStyle/>
                    <a:p>
                      <a:pPr algn="ctr">
                        <a:spcAft>
                          <a:spcPts val="0"/>
                        </a:spcAft>
                      </a:pPr>
                      <a:r>
                        <a:rPr lang="en-GB" sz="1200" dirty="0">
                          <a:solidFill>
                            <a:schemeClr val="tx1"/>
                          </a:solidFill>
                          <a:effectLst/>
                          <a:latin typeface="+mn-lt"/>
                        </a:rPr>
                        <a:t> </a:t>
                      </a:r>
                      <a:r>
                        <a:rPr lang="en-GB" sz="1200" dirty="0" smtClean="0">
                          <a:solidFill>
                            <a:schemeClr val="tx1"/>
                          </a:solidFill>
                          <a:effectLst/>
                          <a:latin typeface="+mn-lt"/>
                        </a:rPr>
                        <a:t>9.3%</a:t>
                      </a:r>
                      <a:endParaRPr lang="en-GB" sz="1200" dirty="0">
                        <a:solidFill>
                          <a:schemeClr val="tx1"/>
                        </a:solidFill>
                        <a:effectLst/>
                        <a:latin typeface="+mn-lt"/>
                        <a:ea typeface="Times New Roman"/>
                        <a:cs typeface="Times New Roman"/>
                      </a:endParaRPr>
                    </a:p>
                  </a:txBody>
                  <a:tcPr marL="68580" marR="68580" marT="0" marB="0" anchor="ctr"/>
                </a:tc>
                <a:tc>
                  <a:txBody>
                    <a:bodyPr/>
                    <a:lstStyle/>
                    <a:p>
                      <a:pPr algn="ctr"/>
                      <a:r>
                        <a:rPr lang="en-GB" sz="1200" dirty="0" smtClean="0">
                          <a:solidFill>
                            <a:schemeClr val="tx1"/>
                          </a:solidFill>
                          <a:effectLst/>
                          <a:latin typeface="+mn-lt"/>
                        </a:rPr>
                        <a:t>1.63 (0.85 to 3.12)</a:t>
                      </a:r>
                      <a:endParaRPr lang="en-GB" sz="1200" dirty="0">
                        <a:solidFill>
                          <a:schemeClr val="tx1"/>
                        </a:solidFill>
                        <a:effectLst/>
                        <a:latin typeface="+mn-lt"/>
                      </a:endParaRPr>
                    </a:p>
                  </a:txBody>
                  <a:tcPr marL="68580" marR="68580" marT="0" marB="0" anchor="ctr"/>
                </a:tc>
                <a:tc>
                  <a:txBody>
                    <a:bodyPr/>
                    <a:lstStyle/>
                    <a:p>
                      <a:pPr algn="ctr"/>
                      <a:r>
                        <a:rPr lang="en-GB" sz="1200" dirty="0" smtClean="0">
                          <a:solidFill>
                            <a:schemeClr val="tx1"/>
                          </a:solidFill>
                          <a:effectLst/>
                          <a:latin typeface="+mn-lt"/>
                        </a:rPr>
                        <a:t>0.12</a:t>
                      </a:r>
                      <a:endParaRPr lang="en-GB" sz="1200" dirty="0">
                        <a:solidFill>
                          <a:schemeClr val="tx1"/>
                        </a:solidFill>
                        <a:effectLst/>
                        <a:latin typeface="+mn-lt"/>
                      </a:endParaRPr>
                    </a:p>
                  </a:txBody>
                  <a:tcPr marL="68580" marR="68580" marT="0" marB="0" anchor="ctr"/>
                </a:tc>
              </a:tr>
            </a:tbl>
          </a:graphicData>
        </a:graphic>
      </p:graphicFrame>
    </p:spTree>
    <p:extLst>
      <p:ext uri="{BB962C8B-B14F-4D97-AF65-F5344CB8AC3E}">
        <p14:creationId xmlns:p14="http://schemas.microsoft.com/office/powerpoint/2010/main" val="26558579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200" dirty="0"/>
              <a:t>Results: Spend and cost per positive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80109660"/>
              </p:ext>
            </p:extLst>
          </p:nvPr>
        </p:nvGraphicFramePr>
        <p:xfrm>
          <a:off x="557215" y="1059656"/>
          <a:ext cx="7901792" cy="1451610"/>
        </p:xfrm>
        <a:graphic>
          <a:graphicData uri="http://schemas.openxmlformats.org/drawingml/2006/table">
            <a:tbl>
              <a:tblPr firstRow="1" bandRow="1">
                <a:tableStyleId>{5C22544A-7EE6-4342-B048-85BDC9FD1C3A}</a:tableStyleId>
              </a:tblPr>
              <a:tblGrid>
                <a:gridCol w="4511324"/>
                <a:gridCol w="1695234"/>
                <a:gridCol w="1695234"/>
              </a:tblGrid>
              <a:tr h="278130">
                <a:tc>
                  <a:txBody>
                    <a:bodyPr/>
                    <a:lstStyle/>
                    <a:p>
                      <a:pPr algn="r"/>
                      <a:endParaRPr lang="en-US" sz="1200" dirty="0"/>
                    </a:p>
                  </a:txBody>
                  <a:tcPr marT="34290" marB="34290" anchor="ctr"/>
                </a:tc>
                <a:tc>
                  <a:txBody>
                    <a:bodyPr/>
                    <a:lstStyle/>
                    <a:p>
                      <a:pPr algn="ctr"/>
                      <a:r>
                        <a:rPr lang="en-US" sz="1200" dirty="0" smtClean="0"/>
                        <a:t>15 to 24 years</a:t>
                      </a:r>
                      <a:endParaRPr lang="en-US" sz="1200" dirty="0"/>
                    </a:p>
                  </a:txBody>
                  <a:tcPr marT="34290" marB="34290" anchor="ctr"/>
                </a:tc>
                <a:tc>
                  <a:txBody>
                    <a:bodyPr/>
                    <a:lstStyle/>
                    <a:p>
                      <a:pPr algn="ctr"/>
                      <a:r>
                        <a:rPr lang="en-US" sz="1200" dirty="0" smtClean="0"/>
                        <a:t>25 to 34 years</a:t>
                      </a:r>
                      <a:endParaRPr lang="en-US" sz="1200" dirty="0"/>
                    </a:p>
                  </a:txBody>
                  <a:tcPr marT="34290" marB="34290" anchor="ctr"/>
                </a:tc>
              </a:tr>
              <a:tr h="617220">
                <a:tc>
                  <a:txBody>
                    <a:bodyPr/>
                    <a:lstStyle/>
                    <a:p>
                      <a:pPr algn="r"/>
                      <a:r>
                        <a:rPr lang="en-US" sz="1200" b="1" dirty="0" smtClean="0"/>
                        <a:t>Total spend </a:t>
                      </a:r>
                    </a:p>
                    <a:p>
                      <a:pPr algn="r"/>
                      <a:r>
                        <a:rPr lang="en-US" sz="1200" b="0" dirty="0" smtClean="0"/>
                        <a:t>(includes</a:t>
                      </a:r>
                      <a:r>
                        <a:rPr lang="en-US" sz="1200" b="0" baseline="0" dirty="0" smtClean="0"/>
                        <a:t> test </a:t>
                      </a:r>
                      <a:r>
                        <a:rPr lang="en-US" sz="1200" b="0" dirty="0" smtClean="0"/>
                        <a:t>kits, lab costs;</a:t>
                      </a:r>
                      <a:r>
                        <a:rPr lang="en-US" sz="1200" b="0" baseline="0" dirty="0" smtClean="0"/>
                        <a:t> excludes management of positives)</a:t>
                      </a:r>
                      <a:endParaRPr lang="en-US" sz="1200" b="0" dirty="0"/>
                    </a:p>
                  </a:txBody>
                  <a:tcPr marT="34290" marB="34290" anchor="ctr"/>
                </a:tc>
                <a:tc>
                  <a:txBody>
                    <a:bodyPr/>
                    <a:lstStyle/>
                    <a:p>
                      <a:pPr algn="ctr"/>
                      <a:r>
                        <a:rPr lang="en-US" sz="1200" dirty="0" smtClean="0"/>
                        <a:t>£61,096</a:t>
                      </a:r>
                      <a:endParaRPr lang="en-US" sz="1200" dirty="0"/>
                    </a:p>
                  </a:txBody>
                  <a:tcPr marT="34290" marB="34290" anchor="ctr"/>
                </a:tc>
                <a:tc>
                  <a:txBody>
                    <a:bodyPr/>
                    <a:lstStyle/>
                    <a:p>
                      <a:pPr algn="ctr"/>
                      <a:r>
                        <a:rPr lang="en-US" sz="1200" dirty="0" smtClean="0"/>
                        <a:t>£14,305</a:t>
                      </a:r>
                      <a:endParaRPr lang="en-US" sz="1200" dirty="0"/>
                    </a:p>
                  </a:txBody>
                  <a:tcPr marT="34290" marB="34290" anchor="ctr"/>
                </a:tc>
              </a:tr>
              <a:tr h="278130">
                <a:tc>
                  <a:txBody>
                    <a:bodyPr/>
                    <a:lstStyle/>
                    <a:p>
                      <a:pPr algn="r"/>
                      <a:r>
                        <a:rPr lang="en-US" sz="1200" b="1" dirty="0" smtClean="0"/>
                        <a:t>Cost</a:t>
                      </a:r>
                      <a:r>
                        <a:rPr lang="en-US" sz="1200" b="1" baseline="0" dirty="0" smtClean="0"/>
                        <a:t> per test</a:t>
                      </a:r>
                      <a:endParaRPr lang="en-US" sz="1200" b="1" dirty="0"/>
                    </a:p>
                  </a:txBody>
                  <a:tcPr marT="34290" marB="34290" anchor="ctr"/>
                </a:tc>
                <a:tc>
                  <a:txBody>
                    <a:bodyPr/>
                    <a:lstStyle/>
                    <a:p>
                      <a:pPr algn="ctr"/>
                      <a:r>
                        <a:rPr lang="en-US" sz="1200" dirty="0" smtClean="0"/>
                        <a:t>£22.51</a:t>
                      </a:r>
                      <a:endParaRPr lang="en-US" sz="1200" dirty="0"/>
                    </a:p>
                  </a:txBody>
                  <a:tcPr marT="34290" marB="34290" anchor="ctr"/>
                </a:tc>
                <a:tc>
                  <a:txBody>
                    <a:bodyPr/>
                    <a:lstStyle/>
                    <a:p>
                      <a:pPr algn="ctr"/>
                      <a:r>
                        <a:rPr lang="en-US" sz="1200" dirty="0" smtClean="0"/>
                        <a:t>£22.25</a:t>
                      </a:r>
                      <a:endParaRPr lang="en-US" sz="1200" dirty="0"/>
                    </a:p>
                  </a:txBody>
                  <a:tcPr marT="34290" marB="34290" anchor="ctr"/>
                </a:tc>
              </a:tr>
              <a:tr h="278130">
                <a:tc>
                  <a:txBody>
                    <a:bodyPr/>
                    <a:lstStyle/>
                    <a:p>
                      <a:pPr algn="r"/>
                      <a:r>
                        <a:rPr lang="en-US" sz="1200" b="1" dirty="0" smtClean="0"/>
                        <a:t>Cost per positive</a:t>
                      </a:r>
                      <a:endParaRPr lang="en-US" sz="1200" b="1" dirty="0"/>
                    </a:p>
                  </a:txBody>
                  <a:tcPr marT="34290" marB="34290" anchor="ctr"/>
                </a:tc>
                <a:tc>
                  <a:txBody>
                    <a:bodyPr/>
                    <a:lstStyle/>
                    <a:p>
                      <a:pPr algn="ctr"/>
                      <a:r>
                        <a:rPr lang="en-US" sz="1200" dirty="0" smtClean="0"/>
                        <a:t>£230.55</a:t>
                      </a:r>
                      <a:endParaRPr lang="en-US" sz="1200" dirty="0"/>
                    </a:p>
                  </a:txBody>
                  <a:tcPr marT="34290" marB="34290" anchor="ctr"/>
                </a:tc>
                <a:tc>
                  <a:txBody>
                    <a:bodyPr/>
                    <a:lstStyle/>
                    <a:p>
                      <a:pPr algn="ctr"/>
                      <a:r>
                        <a:rPr lang="en-US" sz="1200" dirty="0" smtClean="0"/>
                        <a:t>£310.98</a:t>
                      </a:r>
                      <a:endParaRPr lang="en-US" sz="1200" dirty="0"/>
                    </a:p>
                  </a:txBody>
                  <a:tcPr marT="34290" marB="34290" anchor="ctr"/>
                </a:tc>
              </a:tr>
            </a:tbl>
          </a:graphicData>
        </a:graphic>
      </p:graphicFrame>
      <p:sp>
        <p:nvSpPr>
          <p:cNvPr id="4" name="Slide Number Placeholder 3"/>
          <p:cNvSpPr>
            <a:spLocks noGrp="1"/>
          </p:cNvSpPr>
          <p:nvPr>
            <p:ph type="sldNum" sz="quarter" idx="10"/>
          </p:nvPr>
        </p:nvSpPr>
        <p:spPr/>
        <p:txBody>
          <a:bodyPr/>
          <a:lstStyle/>
          <a:p>
            <a:pPr marL="531709">
              <a:defRPr/>
            </a:pPr>
            <a:r>
              <a:rPr lang="en-US" dirty="0" smtClean="0">
                <a:solidFill>
                  <a:prstClr val="white"/>
                </a:solidFill>
              </a:rPr>
              <a:t>  </a:t>
            </a:r>
            <a:fld id="{2565FA6D-D4C8-4C4C-AC4B-3269734D34D8}" type="slidenum">
              <a:rPr lang="en-US" smtClean="0">
                <a:solidFill>
                  <a:prstClr val="white"/>
                </a:solidFill>
              </a:rPr>
              <a:pPr marL="531709">
                <a:defRPr/>
              </a:pPr>
              <a:t>11</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US" smtClean="0">
                <a:solidFill>
                  <a:prstClr val="white"/>
                </a:solidFill>
              </a:rPr>
              <a:t>BASHH Annual Conference 2016</a:t>
            </a:r>
            <a:endParaRPr lang="en-US" dirty="0">
              <a:solidFill>
                <a:prstClr val="white"/>
              </a:solidFill>
            </a:endParaRPr>
          </a:p>
        </p:txBody>
      </p:sp>
    </p:spTree>
    <p:extLst>
      <p:ext uri="{BB962C8B-B14F-4D97-AF65-F5344CB8AC3E}">
        <p14:creationId xmlns:p14="http://schemas.microsoft.com/office/powerpoint/2010/main" val="32528077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Summary</a:t>
            </a:r>
            <a:endParaRPr lang="en-GB" dirty="0"/>
          </a:p>
        </p:txBody>
      </p:sp>
      <p:sp>
        <p:nvSpPr>
          <p:cNvPr id="3" name="Content Placeholder 2"/>
          <p:cNvSpPr>
            <a:spLocks noGrp="1"/>
          </p:cNvSpPr>
          <p:nvPr>
            <p:ph idx="1"/>
          </p:nvPr>
        </p:nvSpPr>
        <p:spPr/>
        <p:txBody>
          <a:bodyPr/>
          <a:lstStyle/>
          <a:p>
            <a:pPr>
              <a:lnSpc>
                <a:spcPct val="120000"/>
              </a:lnSpc>
              <a:buFont typeface="+mj-lt"/>
              <a:buAutoNum type="arabicPeriod"/>
            </a:pPr>
            <a:r>
              <a:rPr lang="en-GB" dirty="0" smtClean="0"/>
              <a:t>Good return rates in both groups with no significant difference in return rates</a:t>
            </a:r>
          </a:p>
          <a:p>
            <a:pPr>
              <a:lnSpc>
                <a:spcPct val="120000"/>
              </a:lnSpc>
              <a:buFont typeface="+mj-lt"/>
              <a:buAutoNum type="arabicPeriod"/>
            </a:pPr>
            <a:r>
              <a:rPr lang="en-GB" dirty="0" smtClean="0"/>
              <a:t>Positivity in the older group was lower than in the younger group (7.2% vs. 9.8%) although upper confidence interval was 0.99 and this difference was not seen when comparing by gender</a:t>
            </a:r>
          </a:p>
          <a:p>
            <a:pPr>
              <a:lnSpc>
                <a:spcPct val="120000"/>
              </a:lnSpc>
              <a:buFont typeface="+mj-lt"/>
              <a:buAutoNum type="arabicPeriod"/>
            </a:pPr>
            <a:r>
              <a:rPr lang="en-GB" dirty="0" smtClean="0"/>
              <a:t>Significantly higher positivity in 15-24 year old men compared to women in the same age range whereas no difference in positivity between men and women in older age range</a:t>
            </a:r>
            <a:endParaRPr lang="en-GB" dirty="0"/>
          </a:p>
        </p:txBody>
      </p:sp>
      <p:sp>
        <p:nvSpPr>
          <p:cNvPr id="4" name="Slide Number Placeholder 3"/>
          <p:cNvSpPr>
            <a:spLocks noGrp="1"/>
          </p:cNvSpPr>
          <p:nvPr>
            <p:ph type="sldNum" sz="quarter" idx="10"/>
          </p:nvPr>
        </p:nvSpPr>
        <p:spPr/>
        <p:txBody>
          <a:bodyPr/>
          <a:lstStyle/>
          <a:p>
            <a:pPr marL="531709">
              <a:defRPr/>
            </a:pPr>
            <a:r>
              <a:rPr lang="en-US" dirty="0" smtClean="0">
                <a:solidFill>
                  <a:prstClr val="white"/>
                </a:solidFill>
              </a:rPr>
              <a:t>  </a:t>
            </a:r>
            <a:fld id="{2565FA6D-D4C8-4C4C-AC4B-3269734D34D8}" type="slidenum">
              <a:rPr lang="en-US" smtClean="0">
                <a:solidFill>
                  <a:prstClr val="white"/>
                </a:solidFill>
              </a:rPr>
              <a:pPr marL="531709">
                <a:defRPr/>
              </a:pPr>
              <a:t>12</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US" smtClean="0">
                <a:solidFill>
                  <a:prstClr val="white"/>
                </a:solidFill>
              </a:rPr>
              <a:t>BASHH Annual Conference 2016</a:t>
            </a:r>
            <a:endParaRPr lang="en-US" dirty="0">
              <a:solidFill>
                <a:prstClr val="white"/>
              </a:solidFill>
            </a:endParaRPr>
          </a:p>
        </p:txBody>
      </p:sp>
    </p:spTree>
    <p:extLst>
      <p:ext uri="{BB962C8B-B14F-4D97-AF65-F5344CB8AC3E}">
        <p14:creationId xmlns:p14="http://schemas.microsoft.com/office/powerpoint/2010/main" val="32774014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Discussion</a:t>
            </a:r>
            <a:endParaRPr lang="en-GB" dirty="0"/>
          </a:p>
        </p:txBody>
      </p:sp>
      <p:sp>
        <p:nvSpPr>
          <p:cNvPr id="3" name="Content Placeholder 2"/>
          <p:cNvSpPr>
            <a:spLocks noGrp="1"/>
          </p:cNvSpPr>
          <p:nvPr>
            <p:ph idx="1"/>
          </p:nvPr>
        </p:nvSpPr>
        <p:spPr/>
        <p:txBody>
          <a:bodyPr/>
          <a:lstStyle/>
          <a:p>
            <a:pPr>
              <a:lnSpc>
                <a:spcPct val="120000"/>
              </a:lnSpc>
              <a:buFont typeface="Arial"/>
              <a:buChar char="•"/>
            </a:pPr>
            <a:r>
              <a:rPr lang="en-GB" dirty="0" smtClean="0"/>
              <a:t>Internet testing was accessed (and returned) by an older age group with high chlamydia positivity</a:t>
            </a:r>
          </a:p>
          <a:p>
            <a:pPr>
              <a:lnSpc>
                <a:spcPct val="120000"/>
              </a:lnSpc>
              <a:buFont typeface="Arial"/>
              <a:buChar char="•"/>
            </a:pPr>
            <a:r>
              <a:rPr lang="en-GB" dirty="0" smtClean="0"/>
              <a:t>May be attractive to older men and those in rural areas</a:t>
            </a:r>
          </a:p>
          <a:p>
            <a:pPr>
              <a:lnSpc>
                <a:spcPct val="120000"/>
              </a:lnSpc>
              <a:buFont typeface="Arial"/>
              <a:buChar char="•"/>
            </a:pPr>
            <a:r>
              <a:rPr lang="en-GB" dirty="0" smtClean="0"/>
              <a:t>Unknown impact on capacity in physical services or whether reaching groups who were not previously testing</a:t>
            </a:r>
          </a:p>
          <a:p>
            <a:pPr>
              <a:lnSpc>
                <a:spcPct val="120000"/>
              </a:lnSpc>
              <a:buFont typeface="Arial"/>
              <a:buChar char="•"/>
            </a:pPr>
            <a:r>
              <a:rPr lang="en-GB" dirty="0"/>
              <a:t>Service continues to be commissioned in Lincoln and findings reviewed </a:t>
            </a:r>
            <a:r>
              <a:rPr lang="en-GB" dirty="0" smtClean="0"/>
              <a:t>quarterly</a:t>
            </a:r>
          </a:p>
          <a:p>
            <a:pPr>
              <a:lnSpc>
                <a:spcPct val="120000"/>
              </a:lnSpc>
              <a:buFont typeface="Arial"/>
              <a:buChar char="•"/>
            </a:pPr>
            <a:r>
              <a:rPr lang="en-GB" dirty="0" smtClean="0"/>
              <a:t>Plan to compare positivity with internet testing in CTAD for 25-34 </a:t>
            </a:r>
            <a:r>
              <a:rPr lang="en-GB" smtClean="0"/>
              <a:t>year olds</a:t>
            </a:r>
            <a:endParaRPr lang="en-GB" dirty="0"/>
          </a:p>
        </p:txBody>
      </p:sp>
      <p:sp>
        <p:nvSpPr>
          <p:cNvPr id="4" name="Slide Number Placeholder 3"/>
          <p:cNvSpPr>
            <a:spLocks noGrp="1"/>
          </p:cNvSpPr>
          <p:nvPr>
            <p:ph type="sldNum" sz="quarter" idx="10"/>
          </p:nvPr>
        </p:nvSpPr>
        <p:spPr/>
        <p:txBody>
          <a:bodyPr/>
          <a:lstStyle/>
          <a:p>
            <a:pPr marL="531709">
              <a:defRPr/>
            </a:pPr>
            <a:r>
              <a:rPr lang="en-US" dirty="0" smtClean="0">
                <a:solidFill>
                  <a:prstClr val="white"/>
                </a:solidFill>
              </a:rPr>
              <a:t>  </a:t>
            </a:r>
            <a:fld id="{2565FA6D-D4C8-4C4C-AC4B-3269734D34D8}" type="slidenum">
              <a:rPr lang="en-US" smtClean="0">
                <a:solidFill>
                  <a:prstClr val="white"/>
                </a:solidFill>
              </a:rPr>
              <a:pPr marL="531709">
                <a:defRPr/>
              </a:pPr>
              <a:t>13</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US" smtClean="0">
                <a:solidFill>
                  <a:prstClr val="white"/>
                </a:solidFill>
              </a:rPr>
              <a:t>BASHH Annual Conference 2016</a:t>
            </a:r>
            <a:endParaRPr lang="en-US" dirty="0">
              <a:solidFill>
                <a:prstClr val="white"/>
              </a:solidFill>
            </a:endParaRPr>
          </a:p>
        </p:txBody>
      </p:sp>
    </p:spTree>
    <p:extLst>
      <p:ext uri="{BB962C8B-B14F-4D97-AF65-F5344CB8AC3E}">
        <p14:creationId xmlns:p14="http://schemas.microsoft.com/office/powerpoint/2010/main" val="484017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2400" dirty="0"/>
              <a:t>Acknowledgements</a:t>
            </a:r>
            <a:r>
              <a:rPr lang="en-GB" sz="2000" dirty="0"/>
              <a:t/>
            </a:r>
            <a:br>
              <a:rPr lang="en-GB" sz="2000" dirty="0"/>
            </a:br>
            <a:r>
              <a:rPr lang="en-GB" sz="1600" dirty="0"/>
              <a:t>Michele </a:t>
            </a:r>
            <a:r>
              <a:rPr lang="en-GB" sz="1600" dirty="0" err="1"/>
              <a:t>Presbury</a:t>
            </a:r>
            <a:r>
              <a:rPr lang="en-GB" sz="1600" dirty="0"/>
              <a:t/>
            </a:r>
            <a:br>
              <a:rPr lang="en-GB" sz="1600" dirty="0"/>
            </a:br>
            <a:r>
              <a:rPr lang="en-GB" sz="1600" dirty="0"/>
              <a:t>Sara Brine</a:t>
            </a:r>
            <a:br>
              <a:rPr lang="en-GB" sz="1600" dirty="0"/>
            </a:br>
            <a:r>
              <a:rPr lang="en-GB" sz="1600" dirty="0" err="1"/>
              <a:t>Freetest.me</a:t>
            </a:r>
            <a:r>
              <a:rPr lang="en-GB" sz="1600" dirty="0"/>
              <a:t>, Online Sexual Health Screening, </a:t>
            </a:r>
            <a:r>
              <a:rPr lang="en-GB" sz="1600" dirty="0" err="1"/>
              <a:t>Preventx</a:t>
            </a:r>
            <a:endParaRPr lang="en-GB" sz="2000" dirty="0"/>
          </a:p>
        </p:txBody>
      </p:sp>
      <p:sp>
        <p:nvSpPr>
          <p:cNvPr id="3" name="Content Placeholder 2"/>
          <p:cNvSpPr>
            <a:spLocks noGrp="1"/>
          </p:cNvSpPr>
          <p:nvPr>
            <p:ph type="subTitle" idx="1"/>
          </p:nvPr>
        </p:nvSpPr>
        <p:spPr/>
        <p:txBody>
          <a:bodyPr>
            <a:normAutofit fontScale="92500" lnSpcReduction="20000"/>
          </a:bodyPr>
          <a:lstStyle/>
          <a:p>
            <a:endParaRPr lang="en-GB" dirty="0"/>
          </a:p>
        </p:txBody>
      </p:sp>
      <p:sp>
        <p:nvSpPr>
          <p:cNvPr id="4" name="Slide Number Placeholder 3"/>
          <p:cNvSpPr>
            <a:spLocks noGrp="1"/>
          </p:cNvSpPr>
          <p:nvPr>
            <p:ph type="sldNum" sz="quarter" idx="4294967295"/>
          </p:nvPr>
        </p:nvSpPr>
        <p:spPr>
          <a:xfrm>
            <a:off x="0" y="4731544"/>
            <a:ext cx="9144000" cy="411956"/>
          </a:xfrm>
        </p:spPr>
        <p:txBody>
          <a:bodyPr/>
          <a:lstStyle/>
          <a:p>
            <a:pPr marL="531709">
              <a:defRPr/>
            </a:pPr>
            <a:r>
              <a:rPr lang="en-US" dirty="0" smtClean="0">
                <a:solidFill>
                  <a:prstClr val="white"/>
                </a:solidFill>
              </a:rPr>
              <a:t>  </a:t>
            </a:r>
            <a:fld id="{2565FA6D-D4C8-4C4C-AC4B-3269734D34D8}" type="slidenum">
              <a:rPr lang="en-US" smtClean="0">
                <a:solidFill>
                  <a:prstClr val="white"/>
                </a:solidFill>
              </a:rPr>
              <a:pPr marL="531709">
                <a:defRPr/>
              </a:pPr>
              <a:t>14</a:t>
            </a:fld>
            <a:endParaRPr lang="en-US" dirty="0">
              <a:solidFill>
                <a:prstClr val="white"/>
              </a:solidFill>
            </a:endParaRPr>
          </a:p>
        </p:txBody>
      </p:sp>
      <p:sp>
        <p:nvSpPr>
          <p:cNvPr id="5" name="Footer Placeholder 4"/>
          <p:cNvSpPr>
            <a:spLocks noGrp="1"/>
          </p:cNvSpPr>
          <p:nvPr>
            <p:ph type="ftr" sz="quarter" idx="4294967295"/>
          </p:nvPr>
        </p:nvSpPr>
        <p:spPr>
          <a:xfrm>
            <a:off x="1079500" y="4731544"/>
            <a:ext cx="8064500" cy="411956"/>
          </a:xfrm>
        </p:spPr>
        <p:txBody>
          <a:bodyPr/>
          <a:lstStyle/>
          <a:p>
            <a:pPr>
              <a:defRPr/>
            </a:pPr>
            <a:r>
              <a:rPr lang="en-US" smtClean="0">
                <a:solidFill>
                  <a:prstClr val="white"/>
                </a:solidFill>
              </a:rPr>
              <a:t>BASHH Annual Conference 2016</a:t>
            </a:r>
            <a:endParaRPr lang="en-US" dirty="0">
              <a:solidFill>
                <a:prstClr val="white"/>
              </a:solidFill>
            </a:endParaRPr>
          </a:p>
        </p:txBody>
      </p:sp>
    </p:spTree>
    <p:extLst>
      <p:ext uri="{BB962C8B-B14F-4D97-AF65-F5344CB8AC3E}">
        <p14:creationId xmlns:p14="http://schemas.microsoft.com/office/powerpoint/2010/main" val="16318024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Background</a:t>
            </a:r>
            <a:endParaRPr lang="en-GB" dirty="0"/>
          </a:p>
        </p:txBody>
      </p:sp>
      <p:sp>
        <p:nvSpPr>
          <p:cNvPr id="3" name="Content Placeholder 2"/>
          <p:cNvSpPr>
            <a:spLocks noGrp="1"/>
          </p:cNvSpPr>
          <p:nvPr>
            <p:ph idx="1"/>
          </p:nvPr>
        </p:nvSpPr>
        <p:spPr/>
        <p:txBody>
          <a:bodyPr/>
          <a:lstStyle/>
          <a:p>
            <a:pPr>
              <a:lnSpc>
                <a:spcPct val="120000"/>
              </a:lnSpc>
              <a:buFont typeface="Arial"/>
              <a:buChar char="•"/>
            </a:pPr>
            <a:r>
              <a:rPr lang="en-GB" sz="2000" dirty="0" err="1"/>
              <a:t>Natsal</a:t>
            </a:r>
            <a:r>
              <a:rPr lang="en-GB" sz="2000" dirty="0"/>
              <a:t> 3:</a:t>
            </a:r>
          </a:p>
          <a:p>
            <a:pPr lvl="3">
              <a:lnSpc>
                <a:spcPct val="120000"/>
              </a:lnSpc>
            </a:pPr>
            <a:r>
              <a:rPr lang="en-GB" sz="1800" i="1" dirty="0"/>
              <a:t>Chlamydia trachomatis </a:t>
            </a:r>
            <a:r>
              <a:rPr lang="en-GB" sz="1800" dirty="0"/>
              <a:t>most prevalent in those aged 16-24 years</a:t>
            </a:r>
          </a:p>
          <a:p>
            <a:pPr lvl="3">
              <a:lnSpc>
                <a:spcPct val="120000"/>
              </a:lnSpc>
            </a:pPr>
            <a:r>
              <a:rPr lang="en-GB" sz="1800" dirty="0"/>
              <a:t>1.5% of women and 1.0% of men aged 25-34 years are estimated to be infected</a:t>
            </a:r>
          </a:p>
          <a:p>
            <a:pPr>
              <a:lnSpc>
                <a:spcPct val="120000"/>
              </a:lnSpc>
              <a:buFont typeface="Arial" panose="020B0604020202020204" pitchFamily="34" charset="0"/>
              <a:buChar char="•"/>
            </a:pPr>
            <a:r>
              <a:rPr lang="en-GB" sz="2000" dirty="0"/>
              <a:t>Outreach and internet testing frequently offered to younger age groups</a:t>
            </a:r>
          </a:p>
          <a:p>
            <a:pPr lvl="3">
              <a:lnSpc>
                <a:spcPct val="120000"/>
              </a:lnSpc>
            </a:pPr>
            <a:r>
              <a:rPr lang="en-GB" sz="1800" dirty="0"/>
              <a:t>Part of Local National Chlamydia Screening Programme</a:t>
            </a:r>
          </a:p>
          <a:p>
            <a:pPr lvl="3">
              <a:lnSpc>
                <a:spcPct val="120000"/>
              </a:lnSpc>
            </a:pPr>
            <a:r>
              <a:rPr lang="en-GB" sz="1800" dirty="0"/>
              <a:t>Overcome barriers to testing</a:t>
            </a:r>
          </a:p>
        </p:txBody>
      </p:sp>
      <p:sp>
        <p:nvSpPr>
          <p:cNvPr id="4" name="Slide Number Placeholder 3"/>
          <p:cNvSpPr>
            <a:spLocks noGrp="1"/>
          </p:cNvSpPr>
          <p:nvPr>
            <p:ph type="sldNum" sz="quarter" idx="10"/>
          </p:nvPr>
        </p:nvSpPr>
        <p:spPr/>
        <p:txBody>
          <a:bodyPr/>
          <a:lstStyle/>
          <a:p>
            <a:pPr marL="531709">
              <a:defRPr/>
            </a:pPr>
            <a:r>
              <a:rPr lang="en-US" dirty="0" smtClean="0">
                <a:solidFill>
                  <a:prstClr val="white"/>
                </a:solidFill>
              </a:rPr>
              <a:t>  </a:t>
            </a:r>
            <a:fld id="{2565FA6D-D4C8-4C4C-AC4B-3269734D34D8}" type="slidenum">
              <a:rPr lang="en-US" smtClean="0">
                <a:solidFill>
                  <a:prstClr val="white"/>
                </a:solidFill>
              </a:rPr>
              <a:pPr marL="531709">
                <a:defRPr/>
              </a:pPr>
              <a:t>2</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US" smtClean="0">
                <a:solidFill>
                  <a:prstClr val="white"/>
                </a:solidFill>
              </a:rPr>
              <a:t>BASHH Annual Conference 2016</a:t>
            </a:r>
            <a:endParaRPr lang="en-US" dirty="0">
              <a:solidFill>
                <a:prstClr val="white"/>
              </a:solidFill>
            </a:endParaRPr>
          </a:p>
        </p:txBody>
      </p:sp>
    </p:spTree>
    <p:extLst>
      <p:ext uri="{BB962C8B-B14F-4D97-AF65-F5344CB8AC3E}">
        <p14:creationId xmlns:p14="http://schemas.microsoft.com/office/powerpoint/2010/main" val="24772113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Lincolnshire</a:t>
            </a:r>
            <a:endParaRPr lang="en-GB" dirty="0"/>
          </a:p>
        </p:txBody>
      </p:sp>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83570" y="1167602"/>
            <a:ext cx="4333875" cy="2721769"/>
          </a:xfrm>
        </p:spPr>
      </p:pic>
      <p:sp>
        <p:nvSpPr>
          <p:cNvPr id="4" name="Slide Number Placeholder 3"/>
          <p:cNvSpPr>
            <a:spLocks noGrp="1"/>
          </p:cNvSpPr>
          <p:nvPr>
            <p:ph type="sldNum" sz="quarter" idx="10"/>
          </p:nvPr>
        </p:nvSpPr>
        <p:spPr/>
        <p:txBody>
          <a:bodyPr/>
          <a:lstStyle/>
          <a:p>
            <a:pPr marL="531709">
              <a:defRPr/>
            </a:pPr>
            <a:r>
              <a:rPr lang="en-US" dirty="0" smtClean="0">
                <a:solidFill>
                  <a:prstClr val="white"/>
                </a:solidFill>
              </a:rPr>
              <a:t>  </a:t>
            </a:r>
            <a:fld id="{2565FA6D-D4C8-4C4C-AC4B-3269734D34D8}" type="slidenum">
              <a:rPr lang="en-US" smtClean="0">
                <a:solidFill>
                  <a:prstClr val="white"/>
                </a:solidFill>
              </a:rPr>
              <a:pPr marL="531709">
                <a:defRPr/>
              </a:pPr>
              <a:t>3</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US" smtClean="0">
                <a:solidFill>
                  <a:prstClr val="white"/>
                </a:solidFill>
              </a:rPr>
              <a:t>BASHH Annual Conference 2016</a:t>
            </a:r>
            <a:endParaRPr lang="en-US" dirty="0">
              <a:solidFill>
                <a:prstClr val="white"/>
              </a:solidFill>
            </a:endParaRPr>
          </a:p>
        </p:txBody>
      </p:sp>
      <p:sp>
        <p:nvSpPr>
          <p:cNvPr id="7" name="Content Placeholder 2"/>
          <p:cNvSpPr txBox="1">
            <a:spLocks/>
          </p:cNvSpPr>
          <p:nvPr/>
        </p:nvSpPr>
        <p:spPr bwMode="auto">
          <a:xfrm>
            <a:off x="5148064" y="1167597"/>
            <a:ext cx="3437936" cy="344674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342900" indent="-342900" algn="l" rtl="0" eaLnBrk="0" fontAlgn="base" hangingPunct="0">
              <a:spcBef>
                <a:spcPts val="1200"/>
              </a:spcBef>
              <a:spcAft>
                <a:spcPct val="0"/>
              </a:spcAft>
              <a:buFont typeface="Arial" pitchFamily="84" charset="0"/>
              <a:defRPr sz="1800" b="0" kern="1200" baseline="0">
                <a:solidFill>
                  <a:schemeClr val="tx1"/>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20000"/>
              </a:lnSpc>
              <a:buFont typeface="Arial"/>
              <a:buChar char="•"/>
            </a:pPr>
            <a:r>
              <a:rPr lang="en-GB" sz="2000" dirty="0">
                <a:solidFill>
                  <a:prstClr val="black"/>
                </a:solidFill>
              </a:rPr>
              <a:t>Population ~700,000</a:t>
            </a:r>
          </a:p>
          <a:p>
            <a:pPr lvl="3">
              <a:lnSpc>
                <a:spcPct val="120000"/>
              </a:lnSpc>
              <a:buFont typeface="Arial"/>
              <a:buChar char="•"/>
            </a:pPr>
            <a:r>
              <a:rPr lang="en-GB" sz="1800" dirty="0">
                <a:solidFill>
                  <a:prstClr val="black"/>
                </a:solidFill>
              </a:rPr>
              <a:t>83,881 15-24 year olds</a:t>
            </a:r>
          </a:p>
          <a:p>
            <a:pPr lvl="3">
              <a:lnSpc>
                <a:spcPct val="120000"/>
              </a:lnSpc>
              <a:buFont typeface="Arial"/>
              <a:buChar char="•"/>
            </a:pPr>
            <a:r>
              <a:rPr lang="en-GB" sz="1800" dirty="0">
                <a:solidFill>
                  <a:prstClr val="black"/>
                </a:solidFill>
              </a:rPr>
              <a:t>80,780 25-34 year olds</a:t>
            </a:r>
          </a:p>
          <a:p>
            <a:pPr>
              <a:lnSpc>
                <a:spcPct val="120000"/>
              </a:lnSpc>
              <a:buFont typeface="Arial"/>
              <a:buChar char="•"/>
            </a:pPr>
            <a:r>
              <a:rPr lang="en-GB" sz="2000" dirty="0">
                <a:solidFill>
                  <a:prstClr val="black"/>
                </a:solidFill>
              </a:rPr>
              <a:t>Outreach workers frequently approached by those aged over 25 years</a:t>
            </a:r>
          </a:p>
          <a:p>
            <a:pPr>
              <a:buFont typeface="Arial"/>
              <a:buChar char="•"/>
            </a:pPr>
            <a:endParaRPr lang="en-US" dirty="0">
              <a:solidFill>
                <a:prstClr val="black"/>
              </a:solidFill>
            </a:endParaRPr>
          </a:p>
        </p:txBody>
      </p:sp>
    </p:spTree>
    <p:extLst>
      <p:ext uri="{BB962C8B-B14F-4D97-AF65-F5344CB8AC3E}">
        <p14:creationId xmlns:p14="http://schemas.microsoft.com/office/powerpoint/2010/main" val="41223822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Aim</a:t>
            </a:r>
            <a:endParaRPr lang="en-US" dirty="0"/>
          </a:p>
        </p:txBody>
      </p:sp>
      <p:sp>
        <p:nvSpPr>
          <p:cNvPr id="3" name="Content Placeholder 2"/>
          <p:cNvSpPr>
            <a:spLocks noGrp="1"/>
          </p:cNvSpPr>
          <p:nvPr>
            <p:ph idx="1"/>
          </p:nvPr>
        </p:nvSpPr>
        <p:spPr/>
        <p:txBody>
          <a:bodyPr/>
          <a:lstStyle/>
          <a:p>
            <a:pPr>
              <a:lnSpc>
                <a:spcPct val="120000"/>
              </a:lnSpc>
              <a:buFont typeface="Arial"/>
              <a:buChar char="•"/>
            </a:pPr>
            <a:r>
              <a:rPr lang="en-GB" sz="2000" dirty="0"/>
              <a:t>Pilot of internet-requested testing among 25-34 year olds resident in Lincolnshire</a:t>
            </a:r>
          </a:p>
          <a:p>
            <a:pPr lvl="3">
              <a:lnSpc>
                <a:spcPct val="120000"/>
              </a:lnSpc>
              <a:buFont typeface="Arial"/>
              <a:buChar char="•"/>
            </a:pPr>
            <a:r>
              <a:rPr lang="en-GB" sz="1800" dirty="0"/>
              <a:t>Demand (number of tests requested)</a:t>
            </a:r>
          </a:p>
          <a:p>
            <a:pPr lvl="3">
              <a:lnSpc>
                <a:spcPct val="120000"/>
              </a:lnSpc>
              <a:buFont typeface="Arial"/>
              <a:buChar char="•"/>
            </a:pPr>
            <a:r>
              <a:rPr lang="en-GB" sz="1800" dirty="0"/>
              <a:t>Positivity and costs</a:t>
            </a:r>
            <a:endParaRPr lang="en-US" dirty="0"/>
          </a:p>
          <a:p>
            <a:pPr lvl="3">
              <a:lnSpc>
                <a:spcPct val="120000"/>
              </a:lnSpc>
              <a:buFont typeface="Arial"/>
              <a:buChar char="•"/>
            </a:pPr>
            <a:endParaRPr lang="en-GB" sz="1800" dirty="0"/>
          </a:p>
        </p:txBody>
      </p:sp>
      <p:sp>
        <p:nvSpPr>
          <p:cNvPr id="4" name="Slide Number Placeholder 3"/>
          <p:cNvSpPr>
            <a:spLocks noGrp="1"/>
          </p:cNvSpPr>
          <p:nvPr>
            <p:ph type="sldNum" sz="quarter" idx="10"/>
          </p:nvPr>
        </p:nvSpPr>
        <p:spPr/>
        <p:txBody>
          <a:bodyPr/>
          <a:lstStyle/>
          <a:p>
            <a:pPr marL="531709">
              <a:defRPr/>
            </a:pPr>
            <a:r>
              <a:rPr lang="en-US" smtClean="0">
                <a:solidFill>
                  <a:prstClr val="white"/>
                </a:solidFill>
              </a:rPr>
              <a:t>  </a:t>
            </a:r>
            <a:fld id="{2565FA6D-D4C8-4C4C-AC4B-3269734D34D8}" type="slidenum">
              <a:rPr lang="en-US" smtClean="0">
                <a:solidFill>
                  <a:prstClr val="white"/>
                </a:solidFill>
              </a:rPr>
              <a:pPr marL="531709">
                <a:defRPr/>
              </a:pPr>
              <a:t>4</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US" smtClean="0">
                <a:solidFill>
                  <a:prstClr val="white"/>
                </a:solidFill>
              </a:rPr>
              <a:t>BASHH Annual Conference 2016</a:t>
            </a:r>
            <a:endParaRPr lang="en-US" dirty="0">
              <a:solidFill>
                <a:prstClr val="white"/>
              </a:solidFill>
            </a:endParaRPr>
          </a:p>
        </p:txBody>
      </p:sp>
    </p:spTree>
    <p:extLst>
      <p:ext uri="{BB962C8B-B14F-4D97-AF65-F5344CB8AC3E}">
        <p14:creationId xmlns:p14="http://schemas.microsoft.com/office/powerpoint/2010/main" val="40290375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Methods</a:t>
            </a:r>
            <a:endParaRPr lang="en-GB" dirty="0"/>
          </a:p>
        </p:txBody>
      </p:sp>
      <p:sp>
        <p:nvSpPr>
          <p:cNvPr id="3" name="Content Placeholder 2"/>
          <p:cNvSpPr>
            <a:spLocks noGrp="1"/>
          </p:cNvSpPr>
          <p:nvPr>
            <p:ph idx="1"/>
          </p:nvPr>
        </p:nvSpPr>
        <p:spPr/>
        <p:txBody>
          <a:bodyPr/>
          <a:lstStyle/>
          <a:p>
            <a:pPr>
              <a:lnSpc>
                <a:spcPct val="120000"/>
              </a:lnSpc>
              <a:buFont typeface="Arial"/>
              <a:buChar char="•"/>
            </a:pPr>
            <a:r>
              <a:rPr lang="en-GB" sz="2000" dirty="0"/>
              <a:t>1</a:t>
            </a:r>
            <a:r>
              <a:rPr lang="en-GB" sz="2000" baseline="30000" dirty="0"/>
              <a:t>st</a:t>
            </a:r>
            <a:r>
              <a:rPr lang="en-GB" sz="2000" dirty="0"/>
              <a:t> April 2015 to 30</a:t>
            </a:r>
            <a:r>
              <a:rPr lang="en-GB" sz="2000" baseline="30000" dirty="0"/>
              <a:t>th</a:t>
            </a:r>
            <a:r>
              <a:rPr lang="en-GB" sz="2000" dirty="0"/>
              <a:t> June 2016</a:t>
            </a:r>
          </a:p>
          <a:p>
            <a:pPr>
              <a:lnSpc>
                <a:spcPct val="120000"/>
              </a:lnSpc>
              <a:buFont typeface="Arial"/>
              <a:buChar char="•"/>
            </a:pPr>
            <a:r>
              <a:rPr lang="en-GB" sz="2000" dirty="0"/>
              <a:t>Internet requested chlamydia test kits made available to 25-34 year olds through a dedicated website</a:t>
            </a:r>
          </a:p>
          <a:p>
            <a:pPr>
              <a:lnSpc>
                <a:spcPct val="120000"/>
              </a:lnSpc>
              <a:buFont typeface="Arial"/>
              <a:buChar char="•"/>
            </a:pPr>
            <a:r>
              <a:rPr lang="en-GB" sz="2000" dirty="0"/>
              <a:t>Variables monitored and compared between younger (15-24) and older (25-34) groups:</a:t>
            </a:r>
          </a:p>
          <a:p>
            <a:pPr lvl="3">
              <a:buFont typeface="Arial"/>
              <a:buChar char="•"/>
            </a:pPr>
            <a:r>
              <a:rPr lang="en-GB" sz="1800" dirty="0"/>
              <a:t>Test requests</a:t>
            </a:r>
          </a:p>
          <a:p>
            <a:pPr lvl="3">
              <a:buFont typeface="Arial"/>
              <a:buChar char="•"/>
            </a:pPr>
            <a:r>
              <a:rPr lang="en-GB" sz="1800" dirty="0"/>
              <a:t>Return rates</a:t>
            </a:r>
          </a:p>
          <a:p>
            <a:pPr lvl="3">
              <a:buFont typeface="Arial"/>
              <a:buChar char="•"/>
            </a:pPr>
            <a:r>
              <a:rPr lang="en-GB" sz="1800" dirty="0"/>
              <a:t>Test positivity (positive tests / number tested)</a:t>
            </a:r>
          </a:p>
          <a:p>
            <a:pPr lvl="3">
              <a:buFont typeface="Arial"/>
              <a:buChar char="•"/>
            </a:pPr>
            <a:r>
              <a:rPr lang="en-GB" sz="1800" dirty="0"/>
              <a:t>Cost per test and per positive</a:t>
            </a:r>
          </a:p>
        </p:txBody>
      </p:sp>
      <p:sp>
        <p:nvSpPr>
          <p:cNvPr id="4" name="Slide Number Placeholder 3"/>
          <p:cNvSpPr>
            <a:spLocks noGrp="1"/>
          </p:cNvSpPr>
          <p:nvPr>
            <p:ph type="sldNum" sz="quarter" idx="10"/>
          </p:nvPr>
        </p:nvSpPr>
        <p:spPr/>
        <p:txBody>
          <a:bodyPr/>
          <a:lstStyle/>
          <a:p>
            <a:pPr marL="531709">
              <a:defRPr/>
            </a:pPr>
            <a:r>
              <a:rPr lang="en-US" smtClean="0">
                <a:solidFill>
                  <a:prstClr val="white"/>
                </a:solidFill>
              </a:rPr>
              <a:t>  </a:t>
            </a:r>
            <a:fld id="{2565FA6D-D4C8-4C4C-AC4B-3269734D34D8}" type="slidenum">
              <a:rPr lang="en-US" smtClean="0">
                <a:solidFill>
                  <a:prstClr val="white"/>
                </a:solidFill>
              </a:rPr>
              <a:pPr marL="531709">
                <a:defRPr/>
              </a:pPr>
              <a:t>5</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US" smtClean="0">
                <a:solidFill>
                  <a:prstClr val="white"/>
                </a:solidFill>
              </a:rPr>
              <a:t>BASHH Annual Conference 2016</a:t>
            </a:r>
            <a:endParaRPr lang="en-US" dirty="0">
              <a:solidFill>
                <a:prstClr val="white"/>
              </a:solidFill>
            </a:endParaRPr>
          </a:p>
        </p:txBody>
      </p:sp>
    </p:spTree>
    <p:extLst>
      <p:ext uri="{BB962C8B-B14F-4D97-AF65-F5344CB8AC3E}">
        <p14:creationId xmlns:p14="http://schemas.microsoft.com/office/powerpoint/2010/main" val="20021705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a:t>Results: Test requests and return by age group</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24633589"/>
              </p:ext>
            </p:extLst>
          </p:nvPr>
        </p:nvGraphicFramePr>
        <p:xfrm>
          <a:off x="557216" y="1059658"/>
          <a:ext cx="8029575" cy="3555206"/>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0"/>
          </p:nvPr>
        </p:nvSpPr>
        <p:spPr/>
        <p:txBody>
          <a:bodyPr/>
          <a:lstStyle/>
          <a:p>
            <a:pPr marL="531709">
              <a:defRPr/>
            </a:pPr>
            <a:r>
              <a:rPr lang="en-US" dirty="0" smtClean="0">
                <a:solidFill>
                  <a:prstClr val="white"/>
                </a:solidFill>
              </a:rPr>
              <a:t>  </a:t>
            </a:r>
            <a:fld id="{2565FA6D-D4C8-4C4C-AC4B-3269734D34D8}" type="slidenum">
              <a:rPr lang="en-US" smtClean="0">
                <a:solidFill>
                  <a:prstClr val="white"/>
                </a:solidFill>
              </a:rPr>
              <a:pPr marL="531709">
                <a:defRPr/>
              </a:pPr>
              <a:t>6</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US" smtClean="0">
                <a:solidFill>
                  <a:prstClr val="white"/>
                </a:solidFill>
              </a:rPr>
              <a:t>BASHH Annual Conference 2016</a:t>
            </a:r>
            <a:endParaRPr lang="en-US" dirty="0">
              <a:solidFill>
                <a:prstClr val="white"/>
              </a:solidFill>
            </a:endParaRPr>
          </a:p>
        </p:txBody>
      </p:sp>
      <p:sp>
        <p:nvSpPr>
          <p:cNvPr id="3" name="TextBox 2"/>
          <p:cNvSpPr txBox="1"/>
          <p:nvPr/>
        </p:nvSpPr>
        <p:spPr>
          <a:xfrm>
            <a:off x="2845557" y="2139703"/>
            <a:ext cx="646331" cy="369332"/>
          </a:xfrm>
          <a:prstGeom prst="rect">
            <a:avLst/>
          </a:prstGeom>
          <a:noFill/>
        </p:spPr>
        <p:txBody>
          <a:bodyPr wrap="none" lIns="91424" tIns="45712" rIns="91424" bIns="45712" rtlCol="0">
            <a:spAutoFit/>
          </a:bodyPr>
          <a:lstStyle/>
          <a:p>
            <a:pPr fontAlgn="base">
              <a:spcBef>
                <a:spcPct val="0"/>
              </a:spcBef>
              <a:spcAft>
                <a:spcPct val="0"/>
              </a:spcAft>
            </a:pPr>
            <a:r>
              <a:rPr lang="en-US" dirty="0" smtClean="0">
                <a:solidFill>
                  <a:prstClr val="white"/>
                </a:solidFill>
              </a:rPr>
              <a:t>71%</a:t>
            </a:r>
            <a:endParaRPr lang="en-US" dirty="0">
              <a:solidFill>
                <a:prstClr val="white"/>
              </a:solidFill>
            </a:endParaRPr>
          </a:p>
        </p:txBody>
      </p:sp>
      <p:sp>
        <p:nvSpPr>
          <p:cNvPr id="7" name="TextBox 6"/>
          <p:cNvSpPr txBox="1"/>
          <p:nvPr/>
        </p:nvSpPr>
        <p:spPr>
          <a:xfrm>
            <a:off x="5653869" y="3651871"/>
            <a:ext cx="646331" cy="369332"/>
          </a:xfrm>
          <a:prstGeom prst="rect">
            <a:avLst/>
          </a:prstGeom>
          <a:noFill/>
        </p:spPr>
        <p:txBody>
          <a:bodyPr wrap="none" lIns="91424" tIns="45712" rIns="91424" bIns="45712" rtlCol="0">
            <a:spAutoFit/>
          </a:bodyPr>
          <a:lstStyle/>
          <a:p>
            <a:pPr fontAlgn="base">
              <a:spcBef>
                <a:spcPct val="0"/>
              </a:spcBef>
              <a:spcAft>
                <a:spcPct val="0"/>
              </a:spcAft>
            </a:pPr>
            <a:r>
              <a:rPr lang="en-US" dirty="0" smtClean="0">
                <a:solidFill>
                  <a:prstClr val="white"/>
                </a:solidFill>
              </a:rPr>
              <a:t>73%</a:t>
            </a:r>
            <a:endParaRPr lang="en-US" dirty="0">
              <a:solidFill>
                <a:prstClr val="white"/>
              </a:solidFill>
            </a:endParaRPr>
          </a:p>
        </p:txBody>
      </p:sp>
      <p:sp>
        <p:nvSpPr>
          <p:cNvPr id="8" name="TextBox 7"/>
          <p:cNvSpPr txBox="1"/>
          <p:nvPr/>
        </p:nvSpPr>
        <p:spPr>
          <a:xfrm>
            <a:off x="4860041" y="1275607"/>
            <a:ext cx="896399" cy="369332"/>
          </a:xfrm>
          <a:prstGeom prst="rect">
            <a:avLst/>
          </a:prstGeom>
          <a:noFill/>
        </p:spPr>
        <p:txBody>
          <a:bodyPr wrap="none" lIns="91424" tIns="45712" rIns="91424" bIns="45712" rtlCol="0">
            <a:spAutoFit/>
          </a:bodyPr>
          <a:lstStyle/>
          <a:p>
            <a:pPr fontAlgn="base">
              <a:spcBef>
                <a:spcPct val="0"/>
              </a:spcBef>
              <a:spcAft>
                <a:spcPct val="0"/>
              </a:spcAft>
            </a:pPr>
            <a:r>
              <a:rPr lang="en-US" i="1" dirty="0" smtClean="0">
                <a:solidFill>
                  <a:prstClr val="black"/>
                </a:solidFill>
              </a:rPr>
              <a:t>p</a:t>
            </a:r>
            <a:r>
              <a:rPr lang="en-US" dirty="0" smtClean="0">
                <a:solidFill>
                  <a:prstClr val="black"/>
                </a:solidFill>
              </a:rPr>
              <a:t>=0.25</a:t>
            </a:r>
            <a:endParaRPr lang="en-US" dirty="0">
              <a:solidFill>
                <a:prstClr val="black"/>
              </a:solidFill>
            </a:endParaRPr>
          </a:p>
        </p:txBody>
      </p:sp>
      <p:sp>
        <p:nvSpPr>
          <p:cNvPr id="9" name="Left Brace 8"/>
          <p:cNvSpPr/>
          <p:nvPr/>
        </p:nvSpPr>
        <p:spPr>
          <a:xfrm rot="5400000">
            <a:off x="4346975" y="438513"/>
            <a:ext cx="378042" cy="2808312"/>
          </a:xfrm>
          <a:prstGeom prst="leftBrace">
            <a:avLst>
              <a:gd name="adj1" fmla="val 8333"/>
              <a:gd name="adj2" fmla="val 23414"/>
            </a:avLst>
          </a:prstGeom>
          <a:ln>
            <a:solidFill>
              <a:schemeClr val="tx2"/>
            </a:solidFill>
          </a:ln>
        </p:spPr>
        <p:style>
          <a:lnRef idx="2">
            <a:schemeClr val="accent1"/>
          </a:lnRef>
          <a:fillRef idx="0">
            <a:schemeClr val="accent1"/>
          </a:fillRef>
          <a:effectRef idx="1">
            <a:schemeClr val="accent1"/>
          </a:effectRef>
          <a:fontRef idx="minor">
            <a:schemeClr val="tx1"/>
          </a:fontRef>
        </p:style>
        <p:txBody>
          <a:bodyPr lIns="91424" tIns="45712" rIns="91424" bIns="45712" rtlCol="0" anchor="ctr"/>
          <a:lstStyle/>
          <a:p>
            <a:pPr algn="ctr" fontAlgn="base">
              <a:spcBef>
                <a:spcPct val="0"/>
              </a:spcBef>
              <a:spcAft>
                <a:spcPct val="0"/>
              </a:spcAft>
            </a:pPr>
            <a:endParaRPr lang="en-US" sz="2400">
              <a:solidFill>
                <a:srgbClr val="009966"/>
              </a:solidFill>
            </a:endParaRPr>
          </a:p>
        </p:txBody>
      </p:sp>
    </p:spTree>
    <p:extLst>
      <p:ext uri="{BB962C8B-B14F-4D97-AF65-F5344CB8AC3E}">
        <p14:creationId xmlns:p14="http://schemas.microsoft.com/office/powerpoint/2010/main" val="11868562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Results: Tests returned by age and gender</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14705678"/>
              </p:ext>
            </p:extLst>
          </p:nvPr>
        </p:nvGraphicFramePr>
        <p:xfrm>
          <a:off x="971601" y="1599642"/>
          <a:ext cx="3294707" cy="2592214"/>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0"/>
          </p:nvPr>
        </p:nvSpPr>
        <p:spPr/>
        <p:txBody>
          <a:bodyPr/>
          <a:lstStyle/>
          <a:p>
            <a:pPr marL="531709">
              <a:defRPr/>
            </a:pPr>
            <a:r>
              <a:rPr lang="en-US" dirty="0" smtClean="0">
                <a:solidFill>
                  <a:prstClr val="white"/>
                </a:solidFill>
              </a:rPr>
              <a:t>  </a:t>
            </a:r>
            <a:fld id="{2565FA6D-D4C8-4C4C-AC4B-3269734D34D8}" type="slidenum">
              <a:rPr lang="en-US" smtClean="0">
                <a:solidFill>
                  <a:prstClr val="white"/>
                </a:solidFill>
              </a:rPr>
              <a:pPr marL="531709">
                <a:defRPr/>
              </a:pPr>
              <a:t>7</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US" smtClean="0">
                <a:solidFill>
                  <a:prstClr val="white"/>
                </a:solidFill>
              </a:rPr>
              <a:t>BASHH Annual Conference 2016</a:t>
            </a:r>
            <a:endParaRPr lang="en-US" dirty="0">
              <a:solidFill>
                <a:prstClr val="white"/>
              </a:solidFill>
            </a:endParaRPr>
          </a:p>
        </p:txBody>
      </p:sp>
      <p:graphicFrame>
        <p:nvGraphicFramePr>
          <p:cNvPr id="7" name="Content Placeholder 5"/>
          <p:cNvGraphicFramePr>
            <a:graphicFrameLocks/>
          </p:cNvGraphicFramePr>
          <p:nvPr>
            <p:extLst>
              <p:ext uri="{D42A27DB-BD31-4B8C-83A1-F6EECF244321}">
                <p14:modId xmlns:p14="http://schemas.microsoft.com/office/powerpoint/2010/main" val="329060163"/>
              </p:ext>
            </p:extLst>
          </p:nvPr>
        </p:nvGraphicFramePr>
        <p:xfrm>
          <a:off x="5292089" y="1599642"/>
          <a:ext cx="3294707" cy="259221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3714407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200" dirty="0"/>
              <a:t>Results: Positivity </a:t>
            </a:r>
            <a:r>
              <a:rPr lang="en-GB" sz="3200" u="sng" dirty="0"/>
              <a:t>between</a:t>
            </a:r>
            <a:r>
              <a:rPr lang="en-GB" sz="3200" dirty="0"/>
              <a:t> age groups</a:t>
            </a:r>
          </a:p>
        </p:txBody>
      </p:sp>
      <p:sp>
        <p:nvSpPr>
          <p:cNvPr id="4" name="Slide Number Placeholder 3"/>
          <p:cNvSpPr>
            <a:spLocks noGrp="1"/>
          </p:cNvSpPr>
          <p:nvPr>
            <p:ph type="sldNum" sz="quarter" idx="10"/>
          </p:nvPr>
        </p:nvSpPr>
        <p:spPr/>
        <p:txBody>
          <a:bodyPr/>
          <a:lstStyle/>
          <a:p>
            <a:pPr marL="531709">
              <a:defRPr/>
            </a:pPr>
            <a:r>
              <a:rPr lang="en-US" dirty="0" smtClean="0">
                <a:solidFill>
                  <a:prstClr val="white"/>
                </a:solidFill>
              </a:rPr>
              <a:t>  </a:t>
            </a:r>
            <a:fld id="{2565FA6D-D4C8-4C4C-AC4B-3269734D34D8}" type="slidenum">
              <a:rPr lang="en-US" smtClean="0">
                <a:solidFill>
                  <a:prstClr val="white"/>
                </a:solidFill>
              </a:rPr>
              <a:pPr marL="531709">
                <a:defRPr/>
              </a:pPr>
              <a:t>8</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US" smtClean="0">
                <a:solidFill>
                  <a:prstClr val="white"/>
                </a:solidFill>
              </a:rPr>
              <a:t>BASHH Annual Conference 2016</a:t>
            </a:r>
            <a:endParaRPr lang="en-US" dirty="0">
              <a:solidFill>
                <a:prstClr val="white"/>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797013176"/>
              </p:ext>
            </p:extLst>
          </p:nvPr>
        </p:nvGraphicFramePr>
        <p:xfrm>
          <a:off x="611564" y="1113588"/>
          <a:ext cx="5751031" cy="1142094"/>
        </p:xfrm>
        <a:graphic>
          <a:graphicData uri="http://schemas.openxmlformats.org/drawingml/2006/table">
            <a:tbl>
              <a:tblPr firstRow="1" firstCol="1" bandRow="1">
                <a:tableStyleId>{5C22544A-7EE6-4342-B048-85BDC9FD1C3A}</a:tableStyleId>
              </a:tblPr>
              <a:tblGrid>
                <a:gridCol w="3446775"/>
                <a:gridCol w="1152128"/>
                <a:gridCol w="1152128"/>
              </a:tblGrid>
              <a:tr h="296727">
                <a:tc>
                  <a:txBody>
                    <a:bodyPr/>
                    <a:lstStyle/>
                    <a:p>
                      <a:endParaRPr lang="en-GB" sz="1200" dirty="0">
                        <a:effectLst/>
                        <a:latin typeface="Times New Roman"/>
                      </a:endParaRPr>
                    </a:p>
                  </a:txBody>
                  <a:tcPr marL="68580" marR="68580" marT="0" marB="0" anchor="ctr"/>
                </a:tc>
                <a:tc>
                  <a:txBody>
                    <a:bodyPr/>
                    <a:lstStyle/>
                    <a:p>
                      <a:pPr algn="ctr">
                        <a:spcAft>
                          <a:spcPts val="0"/>
                        </a:spcAft>
                      </a:pPr>
                      <a:r>
                        <a:rPr lang="en-GB" sz="1200" dirty="0">
                          <a:effectLst/>
                        </a:rPr>
                        <a:t>15 to 24 years</a:t>
                      </a:r>
                      <a:endParaRPr lang="en-GB" sz="1200" dirty="0">
                        <a:effectLst/>
                        <a:latin typeface="Arial"/>
                        <a:ea typeface="Times New Roman"/>
                        <a:cs typeface="Times New Roman"/>
                      </a:endParaRPr>
                    </a:p>
                  </a:txBody>
                  <a:tcPr marL="68580" marR="68580" marT="0" marB="0" anchor="ctr"/>
                </a:tc>
                <a:tc>
                  <a:txBody>
                    <a:bodyPr/>
                    <a:lstStyle/>
                    <a:p>
                      <a:pPr algn="ctr">
                        <a:spcAft>
                          <a:spcPts val="0"/>
                        </a:spcAft>
                      </a:pPr>
                      <a:r>
                        <a:rPr lang="en-GB" sz="1200" dirty="0">
                          <a:effectLst/>
                        </a:rPr>
                        <a:t>25 to 34 years</a:t>
                      </a:r>
                      <a:endParaRPr lang="en-GB" sz="1200" dirty="0">
                        <a:effectLst/>
                        <a:latin typeface="Arial"/>
                        <a:ea typeface="Times New Roman"/>
                        <a:cs typeface="Times New Roman"/>
                      </a:endParaRPr>
                    </a:p>
                  </a:txBody>
                  <a:tcPr marL="68580" marR="68580" marT="0" marB="0" anchor="ctr"/>
                </a:tc>
              </a:tr>
              <a:tr h="296727">
                <a:tc>
                  <a:txBody>
                    <a:bodyPr/>
                    <a:lstStyle/>
                    <a:p>
                      <a:pPr algn="l">
                        <a:spcAft>
                          <a:spcPts val="0"/>
                        </a:spcAft>
                      </a:pPr>
                      <a:r>
                        <a:rPr lang="en-GB" sz="1200" dirty="0">
                          <a:effectLst/>
                        </a:rPr>
                        <a:t>Suitable specimen returned for </a:t>
                      </a:r>
                      <a:r>
                        <a:rPr lang="en-GB" sz="1200" dirty="0" smtClean="0">
                          <a:effectLst/>
                        </a:rPr>
                        <a:t>testing:</a:t>
                      </a:r>
                      <a:endParaRPr lang="en-GB" sz="1200" dirty="0">
                        <a:effectLst/>
                        <a:latin typeface="Arial"/>
                        <a:ea typeface="Times New Roman"/>
                        <a:cs typeface="Times New Roman"/>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solidFill>
                            <a:schemeClr val="tx1"/>
                          </a:solidFill>
                          <a:effectLst/>
                          <a:latin typeface="+mn-lt"/>
                          <a:ea typeface="+mn-ea"/>
                          <a:cs typeface="+mn-cs"/>
                        </a:rPr>
                        <a:t>2,720</a:t>
                      </a:r>
                      <a:endParaRPr lang="en-GB" sz="1200" dirty="0" smtClean="0">
                        <a:solidFill>
                          <a:schemeClr val="tx1"/>
                        </a:solidFill>
                        <a:effectLst/>
                        <a:latin typeface="+mn-lt"/>
                      </a:endParaRPr>
                    </a:p>
                  </a:txBody>
                  <a:tcPr marL="68580" marR="68580" marT="0" marB="0" anchor="ctr"/>
                </a:tc>
                <a:tc>
                  <a:txBody>
                    <a:bodyPr/>
                    <a:lstStyle/>
                    <a:p>
                      <a:pPr algn="ctr"/>
                      <a:r>
                        <a:rPr lang="en-GB" sz="1200" dirty="0" smtClean="0">
                          <a:solidFill>
                            <a:schemeClr val="tx1"/>
                          </a:solidFill>
                          <a:effectLst/>
                          <a:latin typeface="+mn-lt"/>
                          <a:ea typeface="+mn-ea"/>
                          <a:cs typeface="+mn-cs"/>
                        </a:rPr>
                        <a:t>644</a:t>
                      </a:r>
                      <a:endParaRPr lang="en-GB" sz="1200" dirty="0">
                        <a:solidFill>
                          <a:schemeClr val="tx1"/>
                        </a:solidFill>
                        <a:effectLst/>
                        <a:latin typeface="+mn-lt"/>
                      </a:endParaRPr>
                    </a:p>
                  </a:txBody>
                  <a:tcPr marL="68580" marR="68580" marT="0" marB="0" anchor="ctr"/>
                </a:tc>
              </a:tr>
              <a:tr h="548640">
                <a:tc>
                  <a:txBody>
                    <a:bodyPr/>
                    <a:lstStyle/>
                    <a:p>
                      <a:pPr algn="r">
                        <a:spcAft>
                          <a:spcPts val="0"/>
                        </a:spcAft>
                      </a:pPr>
                      <a:r>
                        <a:rPr lang="en-GB" sz="1200" dirty="0">
                          <a:effectLst/>
                        </a:rPr>
                        <a:t>Total </a:t>
                      </a:r>
                      <a:r>
                        <a:rPr lang="en-GB" sz="1200" dirty="0" smtClean="0">
                          <a:effectLst/>
                        </a:rPr>
                        <a:t>specimen tested</a:t>
                      </a:r>
                      <a:endParaRPr lang="en-GB" sz="1200" dirty="0">
                        <a:effectLst/>
                      </a:endParaRPr>
                    </a:p>
                    <a:p>
                      <a:pPr algn="r">
                        <a:spcAft>
                          <a:spcPts val="0"/>
                        </a:spcAft>
                      </a:pPr>
                      <a:r>
                        <a:rPr lang="en-GB" sz="1200" dirty="0">
                          <a:effectLst/>
                        </a:rPr>
                        <a:t>Specimen from women</a:t>
                      </a:r>
                    </a:p>
                    <a:p>
                      <a:pPr algn="r">
                        <a:spcAft>
                          <a:spcPts val="0"/>
                        </a:spcAft>
                      </a:pPr>
                      <a:r>
                        <a:rPr lang="en-GB" sz="1200" dirty="0">
                          <a:effectLst/>
                        </a:rPr>
                        <a:t>Specimen from men</a:t>
                      </a:r>
                      <a:endParaRPr lang="en-GB" sz="1200" dirty="0">
                        <a:effectLst/>
                        <a:latin typeface="Arial"/>
                        <a:ea typeface="Times New Roman"/>
                        <a:cs typeface="Times New Roman"/>
                      </a:endParaRPr>
                    </a:p>
                  </a:txBody>
                  <a:tcPr marL="68580" marR="68580" marT="0" marB="0" anchor="ctr"/>
                </a:tc>
                <a:tc>
                  <a:txBody>
                    <a:bodyPr/>
                    <a:lstStyle/>
                    <a:p>
                      <a:pPr algn="ctr">
                        <a:spcAft>
                          <a:spcPts val="0"/>
                        </a:spcAft>
                      </a:pPr>
                      <a:r>
                        <a:rPr lang="en-GB" sz="1200" dirty="0" smtClean="0">
                          <a:solidFill>
                            <a:schemeClr val="tx1"/>
                          </a:solidFill>
                          <a:effectLst/>
                          <a:latin typeface="+mn-lt"/>
                        </a:rPr>
                        <a:t>2,713 </a:t>
                      </a:r>
                    </a:p>
                    <a:p>
                      <a:pPr algn="ctr">
                        <a:spcAft>
                          <a:spcPts val="0"/>
                        </a:spcAft>
                      </a:pPr>
                      <a:r>
                        <a:rPr lang="en-GB" sz="1200" dirty="0" smtClean="0">
                          <a:solidFill>
                            <a:schemeClr val="tx1"/>
                          </a:solidFill>
                          <a:effectLst/>
                          <a:latin typeface="+mn-lt"/>
                        </a:rPr>
                        <a:t>1,921</a:t>
                      </a:r>
                      <a:endParaRPr lang="en-GB" sz="1200" dirty="0">
                        <a:solidFill>
                          <a:schemeClr val="tx1"/>
                        </a:solidFill>
                        <a:effectLst/>
                        <a:latin typeface="+mn-lt"/>
                      </a:endParaRPr>
                    </a:p>
                    <a:p>
                      <a:pPr algn="ctr">
                        <a:spcAft>
                          <a:spcPts val="0"/>
                        </a:spcAft>
                      </a:pPr>
                      <a:r>
                        <a:rPr lang="en-GB" sz="1200" dirty="0" smtClean="0">
                          <a:solidFill>
                            <a:schemeClr val="tx1"/>
                          </a:solidFill>
                          <a:effectLst/>
                          <a:latin typeface="+mn-lt"/>
                        </a:rPr>
                        <a:t>792</a:t>
                      </a:r>
                      <a:r>
                        <a:rPr lang="en-GB" sz="1200" dirty="0">
                          <a:solidFill>
                            <a:schemeClr val="tx1"/>
                          </a:solidFill>
                          <a:effectLst/>
                          <a:latin typeface="+mn-lt"/>
                        </a:rPr>
                        <a:t> </a:t>
                      </a:r>
                      <a:endParaRPr lang="en-GB" sz="1200" dirty="0">
                        <a:solidFill>
                          <a:schemeClr val="tx1"/>
                        </a:solidFill>
                        <a:effectLst/>
                        <a:latin typeface="+mn-lt"/>
                        <a:ea typeface="Times New Roman"/>
                        <a:cs typeface="Times New Roman"/>
                      </a:endParaRPr>
                    </a:p>
                  </a:txBody>
                  <a:tcPr marL="68580" marR="68580" marT="0" marB="0" anchor="ctr">
                    <a:solidFill>
                      <a:srgbClr val="E7E7EA"/>
                    </a:solidFill>
                  </a:tcPr>
                </a:tc>
                <a:tc>
                  <a:txBody>
                    <a:bodyPr/>
                    <a:lstStyle/>
                    <a:p>
                      <a:pPr algn="ctr">
                        <a:spcAft>
                          <a:spcPts val="0"/>
                        </a:spcAft>
                      </a:pPr>
                      <a:r>
                        <a:rPr lang="en-GB" sz="1200" dirty="0" smtClean="0">
                          <a:solidFill>
                            <a:schemeClr val="tx1"/>
                          </a:solidFill>
                          <a:effectLst/>
                          <a:latin typeface="+mn-lt"/>
                        </a:rPr>
                        <a:t>643</a:t>
                      </a:r>
                      <a:endParaRPr lang="en-GB" sz="1200" dirty="0">
                        <a:solidFill>
                          <a:schemeClr val="tx1"/>
                        </a:solidFill>
                        <a:effectLst/>
                        <a:latin typeface="+mn-lt"/>
                      </a:endParaRPr>
                    </a:p>
                    <a:p>
                      <a:pPr algn="ctr">
                        <a:spcAft>
                          <a:spcPts val="0"/>
                        </a:spcAft>
                      </a:pPr>
                      <a:r>
                        <a:rPr lang="en-GB" sz="1200" dirty="0" smtClean="0">
                          <a:solidFill>
                            <a:schemeClr val="tx1"/>
                          </a:solidFill>
                          <a:effectLst/>
                          <a:latin typeface="+mn-lt"/>
                        </a:rPr>
                        <a:t>406</a:t>
                      </a:r>
                      <a:endParaRPr lang="en-GB" sz="1200" dirty="0">
                        <a:solidFill>
                          <a:schemeClr val="tx1"/>
                        </a:solidFill>
                        <a:effectLst/>
                        <a:latin typeface="+mn-lt"/>
                      </a:endParaRPr>
                    </a:p>
                    <a:p>
                      <a:pPr algn="ctr">
                        <a:spcAft>
                          <a:spcPts val="0"/>
                        </a:spcAft>
                      </a:pPr>
                      <a:r>
                        <a:rPr lang="en-GB" sz="1200" dirty="0" smtClean="0">
                          <a:solidFill>
                            <a:schemeClr val="tx1"/>
                          </a:solidFill>
                          <a:effectLst/>
                          <a:latin typeface="+mn-lt"/>
                          <a:ea typeface="+mn-ea"/>
                          <a:cs typeface="+mn-cs"/>
                        </a:rPr>
                        <a:t>237</a:t>
                      </a:r>
                      <a:endParaRPr lang="en-GB" sz="1200" dirty="0">
                        <a:solidFill>
                          <a:schemeClr val="tx1"/>
                        </a:solidFill>
                        <a:effectLst/>
                        <a:latin typeface="+mn-lt"/>
                        <a:ea typeface="Times New Roman"/>
                        <a:cs typeface="Times New Roman"/>
                      </a:endParaRPr>
                    </a:p>
                  </a:txBody>
                  <a:tcPr marL="68580" marR="68580" marT="0" marB="0" anchor="ctr">
                    <a:solidFill>
                      <a:srgbClr val="E7E7EA"/>
                    </a:solidFill>
                  </a:tcPr>
                </a:tc>
              </a:tr>
            </a:tbl>
          </a:graphicData>
        </a:graphic>
      </p:graphicFrame>
    </p:spTree>
    <p:extLst>
      <p:ext uri="{BB962C8B-B14F-4D97-AF65-F5344CB8AC3E}">
        <p14:creationId xmlns:p14="http://schemas.microsoft.com/office/powerpoint/2010/main" val="20527226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200" dirty="0"/>
              <a:t>Results: Positivity </a:t>
            </a:r>
            <a:r>
              <a:rPr lang="en-GB" sz="3200" u="sng" dirty="0"/>
              <a:t>between</a:t>
            </a:r>
            <a:r>
              <a:rPr lang="en-GB" sz="3200" dirty="0"/>
              <a:t> age groups</a:t>
            </a:r>
          </a:p>
        </p:txBody>
      </p:sp>
      <p:sp>
        <p:nvSpPr>
          <p:cNvPr id="4" name="Slide Number Placeholder 3"/>
          <p:cNvSpPr>
            <a:spLocks noGrp="1"/>
          </p:cNvSpPr>
          <p:nvPr>
            <p:ph type="sldNum" sz="quarter" idx="10"/>
          </p:nvPr>
        </p:nvSpPr>
        <p:spPr/>
        <p:txBody>
          <a:bodyPr/>
          <a:lstStyle/>
          <a:p>
            <a:pPr marL="531709">
              <a:defRPr/>
            </a:pPr>
            <a:r>
              <a:rPr lang="en-US" dirty="0" smtClean="0">
                <a:solidFill>
                  <a:prstClr val="white"/>
                </a:solidFill>
              </a:rPr>
              <a:t>  </a:t>
            </a:r>
            <a:fld id="{2565FA6D-D4C8-4C4C-AC4B-3269734D34D8}" type="slidenum">
              <a:rPr lang="en-US" smtClean="0">
                <a:solidFill>
                  <a:prstClr val="white"/>
                </a:solidFill>
              </a:rPr>
              <a:pPr marL="531709">
                <a:defRPr/>
              </a:pPr>
              <a:t>9</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US" smtClean="0">
                <a:solidFill>
                  <a:prstClr val="white"/>
                </a:solidFill>
              </a:rPr>
              <a:t>BASHH Annual Conference 2016</a:t>
            </a:r>
            <a:endParaRPr lang="en-US" dirty="0">
              <a:solidFill>
                <a:prstClr val="white"/>
              </a:solidFill>
            </a:endParaRPr>
          </a:p>
        </p:txBody>
      </p:sp>
      <p:graphicFrame>
        <p:nvGraphicFramePr>
          <p:cNvPr id="7" name="Content Placeholder 5"/>
          <p:cNvGraphicFramePr>
            <a:graphicFrameLocks/>
          </p:cNvGraphicFramePr>
          <p:nvPr>
            <p:extLst>
              <p:ext uri="{D42A27DB-BD31-4B8C-83A1-F6EECF244321}">
                <p14:modId xmlns:p14="http://schemas.microsoft.com/office/powerpoint/2010/main" val="590487578"/>
              </p:ext>
            </p:extLst>
          </p:nvPr>
        </p:nvGraphicFramePr>
        <p:xfrm>
          <a:off x="611562" y="2355727"/>
          <a:ext cx="7773208" cy="1658942"/>
        </p:xfrm>
        <a:graphic>
          <a:graphicData uri="http://schemas.openxmlformats.org/drawingml/2006/table">
            <a:tbl>
              <a:tblPr firstRow="1" firstCol="1" bandRow="1">
                <a:tableStyleId>{5C22544A-7EE6-4342-B048-85BDC9FD1C3A}</a:tableStyleId>
              </a:tblPr>
              <a:tblGrid>
                <a:gridCol w="3456384"/>
                <a:gridCol w="574381"/>
                <a:gridCol w="574381"/>
                <a:gridCol w="574381"/>
                <a:gridCol w="574381"/>
                <a:gridCol w="1382628"/>
                <a:gridCol w="636672"/>
              </a:tblGrid>
              <a:tr h="296727">
                <a:tc>
                  <a:txBody>
                    <a:bodyPr/>
                    <a:lstStyle/>
                    <a:p>
                      <a:endParaRPr lang="en-GB" sz="1200" dirty="0">
                        <a:effectLst/>
                        <a:latin typeface="Times New Roman"/>
                      </a:endParaRPr>
                    </a:p>
                  </a:txBody>
                  <a:tcPr marL="68580" marR="68580" marT="0" marB="0" anchor="ctr"/>
                </a:tc>
                <a:tc gridSpan="2">
                  <a:txBody>
                    <a:bodyPr/>
                    <a:lstStyle/>
                    <a:p>
                      <a:pPr algn="ctr">
                        <a:spcAft>
                          <a:spcPts val="0"/>
                        </a:spcAft>
                      </a:pPr>
                      <a:r>
                        <a:rPr lang="en-GB" sz="1200" dirty="0">
                          <a:effectLst/>
                        </a:rPr>
                        <a:t>15 to 24 years</a:t>
                      </a:r>
                      <a:endParaRPr lang="en-GB" sz="1200" dirty="0">
                        <a:effectLst/>
                        <a:latin typeface="Arial"/>
                        <a:ea typeface="Times New Roman"/>
                        <a:cs typeface="Times New Roman"/>
                      </a:endParaRPr>
                    </a:p>
                  </a:txBody>
                  <a:tcPr marL="68580" marR="68580" marT="0" marB="0" anchor="ctr"/>
                </a:tc>
                <a:tc hMerge="1">
                  <a:txBody>
                    <a:bodyPr/>
                    <a:lstStyle/>
                    <a:p>
                      <a:endParaRPr lang="en-GB"/>
                    </a:p>
                  </a:txBody>
                  <a:tcPr/>
                </a:tc>
                <a:tc gridSpan="2">
                  <a:txBody>
                    <a:bodyPr/>
                    <a:lstStyle/>
                    <a:p>
                      <a:pPr algn="ctr">
                        <a:spcAft>
                          <a:spcPts val="0"/>
                        </a:spcAft>
                      </a:pPr>
                      <a:r>
                        <a:rPr lang="en-GB" sz="1200" dirty="0">
                          <a:effectLst/>
                        </a:rPr>
                        <a:t>25 to 34 years</a:t>
                      </a:r>
                      <a:endParaRPr lang="en-GB" sz="1200" dirty="0">
                        <a:effectLst/>
                        <a:latin typeface="Arial"/>
                        <a:ea typeface="Times New Roman"/>
                        <a:cs typeface="Times New Roman"/>
                      </a:endParaRPr>
                    </a:p>
                  </a:txBody>
                  <a:tcPr marL="68580" marR="68580" marT="0" marB="0" anchor="ctr"/>
                </a:tc>
                <a:tc hMerge="1">
                  <a:txBody>
                    <a:bodyPr/>
                    <a:lstStyle/>
                    <a:p>
                      <a:endParaRPr lang="en-GB"/>
                    </a:p>
                  </a:txBody>
                  <a:tcPr/>
                </a:tc>
                <a:tc>
                  <a:txBody>
                    <a:bodyPr/>
                    <a:lstStyle/>
                    <a:p>
                      <a:pPr algn="ctr">
                        <a:spcAft>
                          <a:spcPts val="0"/>
                        </a:spcAft>
                      </a:pPr>
                      <a:endParaRPr lang="en-GB" sz="1200" dirty="0">
                        <a:effectLst/>
                        <a:latin typeface="Arial"/>
                        <a:ea typeface="Times New Roman"/>
                        <a:cs typeface="Times New Roman"/>
                      </a:endParaRPr>
                    </a:p>
                  </a:txBody>
                  <a:tcPr marL="68580" marR="68580" marT="0" marB="0" anchor="ctr"/>
                </a:tc>
                <a:tc>
                  <a:txBody>
                    <a:bodyPr/>
                    <a:lstStyle/>
                    <a:p>
                      <a:pPr algn="ctr">
                        <a:spcAft>
                          <a:spcPts val="0"/>
                        </a:spcAft>
                      </a:pPr>
                      <a:endParaRPr lang="en-GB" sz="1200" dirty="0">
                        <a:effectLst/>
                        <a:latin typeface="Arial"/>
                        <a:ea typeface="Times New Roman"/>
                        <a:cs typeface="Times New Roman"/>
                      </a:endParaRPr>
                    </a:p>
                  </a:txBody>
                  <a:tcPr marL="68580" marR="68580" marT="0" marB="0" anchor="ctr"/>
                </a:tc>
              </a:tr>
              <a:tr h="264935">
                <a:tc>
                  <a:txBody>
                    <a:bodyPr/>
                    <a:lstStyle/>
                    <a:p>
                      <a:pPr algn="l">
                        <a:spcAft>
                          <a:spcPts val="0"/>
                        </a:spcAft>
                      </a:pPr>
                      <a:r>
                        <a:rPr lang="en-GB" sz="1200" dirty="0">
                          <a:effectLst/>
                        </a:rPr>
                        <a:t>Test positive for </a:t>
                      </a:r>
                      <a:r>
                        <a:rPr lang="en-GB" sz="1200" dirty="0" smtClean="0">
                          <a:effectLst/>
                        </a:rPr>
                        <a:t>chlamydia:</a:t>
                      </a:r>
                      <a:endParaRPr lang="en-GB" sz="1200" dirty="0">
                        <a:effectLst/>
                        <a:latin typeface="Arial"/>
                        <a:ea typeface="Times New Roman"/>
                        <a:cs typeface="Times New Roman"/>
                      </a:endParaRPr>
                    </a:p>
                  </a:txBody>
                  <a:tcPr marL="68580" marR="68580" marT="0" marB="0" anchor="ctr"/>
                </a:tc>
                <a:tc>
                  <a:txBody>
                    <a:bodyPr/>
                    <a:lstStyle/>
                    <a:p>
                      <a:pPr algn="ctr">
                        <a:spcAft>
                          <a:spcPts val="0"/>
                        </a:spcAft>
                      </a:pPr>
                      <a:r>
                        <a:rPr lang="en-GB" sz="1200" dirty="0">
                          <a:solidFill>
                            <a:schemeClr val="tx1"/>
                          </a:solidFill>
                          <a:effectLst/>
                          <a:latin typeface="+mn-lt"/>
                        </a:rPr>
                        <a:t> </a:t>
                      </a:r>
                      <a:r>
                        <a:rPr lang="en-GB" sz="1200" dirty="0" smtClean="0">
                          <a:solidFill>
                            <a:schemeClr val="tx1"/>
                          </a:solidFill>
                          <a:effectLst/>
                          <a:latin typeface="+mn-lt"/>
                        </a:rPr>
                        <a:t>n</a:t>
                      </a:r>
                      <a:endParaRPr lang="en-GB" sz="1200" dirty="0">
                        <a:solidFill>
                          <a:schemeClr val="tx1"/>
                        </a:solidFill>
                        <a:effectLst/>
                        <a:latin typeface="+mn-lt"/>
                        <a:ea typeface="Times New Roman"/>
                        <a:cs typeface="Times New Roman"/>
                      </a:endParaRPr>
                    </a:p>
                  </a:txBody>
                  <a:tcPr marL="68580" marR="68580" marT="0" marB="0" anchor="ctr"/>
                </a:tc>
                <a:tc>
                  <a:txBody>
                    <a:bodyPr/>
                    <a:lstStyle/>
                    <a:p>
                      <a:pPr algn="ctr">
                        <a:spcAft>
                          <a:spcPts val="0"/>
                        </a:spcAft>
                      </a:pPr>
                      <a:r>
                        <a:rPr lang="en-GB" sz="1200" dirty="0" smtClean="0">
                          <a:solidFill>
                            <a:schemeClr val="tx1"/>
                          </a:solidFill>
                          <a:effectLst/>
                          <a:latin typeface="+mn-lt"/>
                        </a:rPr>
                        <a:t>%</a:t>
                      </a:r>
                      <a:endParaRPr lang="en-GB" sz="1200" dirty="0">
                        <a:solidFill>
                          <a:schemeClr val="tx1"/>
                        </a:solidFill>
                        <a:effectLst/>
                        <a:latin typeface="+mn-lt"/>
                        <a:ea typeface="Times New Roman"/>
                        <a:cs typeface="Times New Roman"/>
                      </a:endParaRPr>
                    </a:p>
                  </a:txBody>
                  <a:tcPr marL="68580" marR="68580" marT="0" marB="0" anchor="ctr"/>
                </a:tc>
                <a:tc>
                  <a:txBody>
                    <a:bodyPr/>
                    <a:lstStyle/>
                    <a:p>
                      <a:pPr algn="ctr">
                        <a:spcAft>
                          <a:spcPts val="0"/>
                        </a:spcAft>
                      </a:pPr>
                      <a:r>
                        <a:rPr lang="en-GB" sz="1200" dirty="0" smtClean="0">
                          <a:solidFill>
                            <a:schemeClr val="tx1"/>
                          </a:solidFill>
                          <a:effectLst/>
                          <a:latin typeface="+mn-lt"/>
                          <a:ea typeface="+mn-ea"/>
                          <a:cs typeface="+mn-cs"/>
                        </a:rPr>
                        <a:t>n</a:t>
                      </a:r>
                      <a:endParaRPr lang="en-GB" sz="1200" dirty="0">
                        <a:solidFill>
                          <a:schemeClr val="tx1"/>
                        </a:solidFill>
                        <a:effectLst/>
                        <a:latin typeface="+mn-lt"/>
                        <a:ea typeface="Times New Roman"/>
                        <a:cs typeface="Times New Roman"/>
                      </a:endParaRPr>
                    </a:p>
                  </a:txBody>
                  <a:tcPr marL="68580" marR="68580" marT="0" marB="0" anchor="ctr"/>
                </a:tc>
                <a:tc>
                  <a:txBody>
                    <a:bodyPr/>
                    <a:lstStyle/>
                    <a:p>
                      <a:pPr algn="ctr">
                        <a:spcAft>
                          <a:spcPts val="0"/>
                        </a:spcAft>
                      </a:pPr>
                      <a:r>
                        <a:rPr lang="en-GB" sz="1200" dirty="0" smtClean="0">
                          <a:solidFill>
                            <a:schemeClr val="tx1"/>
                          </a:solidFill>
                          <a:effectLst/>
                          <a:latin typeface="+mn-lt"/>
                        </a:rPr>
                        <a:t>%</a:t>
                      </a:r>
                      <a:endParaRPr lang="en-GB" sz="1200" dirty="0">
                        <a:solidFill>
                          <a:schemeClr val="tx1"/>
                        </a:solidFill>
                        <a:effectLst/>
                        <a:latin typeface="+mn-lt"/>
                        <a:ea typeface="Times New Roman"/>
                        <a:cs typeface="Times New Roman"/>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err="1" smtClean="0">
                          <a:effectLst/>
                        </a:rPr>
                        <a:t>unadj</a:t>
                      </a:r>
                      <a:r>
                        <a:rPr lang="en-GB" sz="1200" dirty="0" smtClean="0">
                          <a:effectLst/>
                        </a:rPr>
                        <a:t> OR (95%CI)</a:t>
                      </a:r>
                      <a:endParaRPr lang="en-GB" sz="1200" dirty="0" smtClean="0">
                        <a:effectLst/>
                        <a:latin typeface="+mn-lt"/>
                        <a:ea typeface="Times New Roman"/>
                        <a:cs typeface="Times New Roman"/>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i="1" dirty="0" smtClean="0">
                          <a:effectLst/>
                        </a:rPr>
                        <a:t>p</a:t>
                      </a:r>
                      <a:r>
                        <a:rPr lang="en-GB" sz="1200" dirty="0" smtClean="0">
                          <a:effectLst/>
                        </a:rPr>
                        <a:t> value</a:t>
                      </a:r>
                      <a:endParaRPr lang="en-GB" sz="1200" dirty="0" smtClean="0">
                        <a:effectLst/>
                        <a:latin typeface="+mn-lt"/>
                        <a:ea typeface="Times New Roman"/>
                        <a:cs typeface="Times New Roman"/>
                      </a:endParaRPr>
                    </a:p>
                  </a:txBody>
                  <a:tcPr marL="68580" marR="68580" marT="0" marB="0" anchor="ctr"/>
                </a:tc>
              </a:tr>
              <a:tr h="1097280">
                <a:tc>
                  <a:txBody>
                    <a:bodyPr/>
                    <a:lstStyle/>
                    <a:p>
                      <a:pPr algn="r">
                        <a:spcAft>
                          <a:spcPts val="0"/>
                        </a:spcAft>
                      </a:pPr>
                      <a:r>
                        <a:rPr lang="en-GB" sz="1200" dirty="0">
                          <a:effectLst/>
                        </a:rPr>
                        <a:t>Total </a:t>
                      </a:r>
                      <a:r>
                        <a:rPr lang="en-GB" sz="1200" dirty="0" smtClean="0">
                          <a:effectLst/>
                        </a:rPr>
                        <a:t>positive</a:t>
                      </a:r>
                      <a:endParaRPr lang="en-GB" sz="1200" dirty="0">
                        <a:effectLst/>
                      </a:endParaRPr>
                    </a:p>
                    <a:p>
                      <a:pPr algn="r">
                        <a:spcAft>
                          <a:spcPts val="0"/>
                        </a:spcAft>
                      </a:pPr>
                      <a:r>
                        <a:rPr lang="en-GB" sz="1200" dirty="0">
                          <a:effectLst/>
                        </a:rPr>
                        <a:t>Positivity in women</a:t>
                      </a:r>
                    </a:p>
                    <a:p>
                      <a:pPr algn="r">
                        <a:spcAft>
                          <a:spcPts val="0"/>
                        </a:spcAft>
                      </a:pPr>
                      <a:r>
                        <a:rPr lang="en-GB" sz="1200" dirty="0">
                          <a:effectLst/>
                        </a:rPr>
                        <a:t>Positivity in men</a:t>
                      </a:r>
                      <a:endParaRPr lang="en-GB" sz="1200" dirty="0">
                        <a:effectLst/>
                        <a:latin typeface="Arial"/>
                        <a:ea typeface="Times New Roman"/>
                        <a:cs typeface="Times New Roman"/>
                      </a:endParaRPr>
                    </a:p>
                  </a:txBody>
                  <a:tcPr marL="68580" marR="68580" marT="0" marB="0" anchor="ctr"/>
                </a:tc>
                <a:tc>
                  <a:txBody>
                    <a:bodyPr/>
                    <a:lstStyle/>
                    <a:p>
                      <a:pPr algn="ctr">
                        <a:spcAft>
                          <a:spcPts val="0"/>
                        </a:spcAft>
                      </a:pPr>
                      <a:r>
                        <a:rPr lang="en-GB" sz="1200" dirty="0" smtClean="0">
                          <a:solidFill>
                            <a:schemeClr val="tx1"/>
                          </a:solidFill>
                          <a:effectLst/>
                          <a:latin typeface="+mn-lt"/>
                        </a:rPr>
                        <a:t>265</a:t>
                      </a:r>
                    </a:p>
                    <a:p>
                      <a:pPr algn="ctr">
                        <a:spcAft>
                          <a:spcPts val="0"/>
                        </a:spcAft>
                      </a:pPr>
                      <a:r>
                        <a:rPr lang="en-GB" sz="1200" dirty="0" smtClean="0">
                          <a:solidFill>
                            <a:schemeClr val="tx1"/>
                          </a:solidFill>
                          <a:effectLst/>
                          <a:latin typeface="+mn-lt"/>
                        </a:rPr>
                        <a:t>168</a:t>
                      </a:r>
                    </a:p>
                    <a:p>
                      <a:pPr algn="ctr">
                        <a:spcAft>
                          <a:spcPts val="0"/>
                        </a:spcAft>
                      </a:pPr>
                      <a:r>
                        <a:rPr lang="en-GB" sz="1200" dirty="0" smtClean="0">
                          <a:solidFill>
                            <a:schemeClr val="tx1"/>
                          </a:solidFill>
                          <a:effectLst/>
                          <a:latin typeface="+mn-lt"/>
                          <a:ea typeface="+mn-ea"/>
                          <a:cs typeface="+mn-cs"/>
                        </a:rPr>
                        <a:t>97</a:t>
                      </a:r>
                      <a:endParaRPr lang="en-GB" sz="1200" dirty="0">
                        <a:solidFill>
                          <a:schemeClr val="tx1"/>
                        </a:solidFill>
                        <a:effectLst/>
                        <a:latin typeface="+mn-lt"/>
                        <a:ea typeface="Times New Roman"/>
                        <a:cs typeface="Times New Roman"/>
                      </a:endParaRPr>
                    </a:p>
                  </a:txBody>
                  <a:tcPr marL="68580" marR="68580" marT="0" marB="0" anchor="ctr">
                    <a:solidFill>
                      <a:srgbClr val="E7E7EA"/>
                    </a:solidFill>
                  </a:tcPr>
                </a:tc>
                <a:tc>
                  <a:txBody>
                    <a:bodyPr/>
                    <a:lstStyle/>
                    <a:p>
                      <a:pPr algn="ctr">
                        <a:spcAft>
                          <a:spcPts val="0"/>
                        </a:spcAft>
                      </a:pPr>
                      <a:r>
                        <a:rPr lang="en-GB" sz="1200" b="1" dirty="0" smtClean="0">
                          <a:solidFill>
                            <a:schemeClr val="tx1"/>
                          </a:solidFill>
                          <a:effectLst/>
                          <a:latin typeface="+mn-lt"/>
                        </a:rPr>
                        <a:t>9.8%</a:t>
                      </a:r>
                      <a:endParaRPr lang="en-GB" sz="1200" b="1" dirty="0">
                        <a:solidFill>
                          <a:schemeClr val="tx1"/>
                        </a:solidFill>
                        <a:effectLst/>
                        <a:latin typeface="+mn-lt"/>
                      </a:endParaRPr>
                    </a:p>
                    <a:p>
                      <a:pPr algn="ctr">
                        <a:spcAft>
                          <a:spcPts val="0"/>
                        </a:spcAft>
                      </a:pPr>
                      <a:r>
                        <a:rPr lang="en-GB" sz="1200" b="0" dirty="0" smtClean="0">
                          <a:solidFill>
                            <a:schemeClr val="tx1"/>
                          </a:solidFill>
                          <a:effectLst/>
                          <a:latin typeface="+mn-lt"/>
                        </a:rPr>
                        <a:t>8.7%</a:t>
                      </a:r>
                      <a:endParaRPr lang="en-GB" sz="1200" b="0" dirty="0">
                        <a:solidFill>
                          <a:schemeClr val="tx1"/>
                        </a:solidFill>
                        <a:effectLst/>
                        <a:latin typeface="+mn-lt"/>
                      </a:endParaRPr>
                    </a:p>
                    <a:p>
                      <a:pPr algn="ctr">
                        <a:spcAft>
                          <a:spcPts val="0"/>
                        </a:spcAft>
                      </a:pPr>
                      <a:r>
                        <a:rPr lang="en-GB" sz="1200" b="0" dirty="0" smtClean="0">
                          <a:solidFill>
                            <a:schemeClr val="tx1"/>
                          </a:solidFill>
                          <a:effectLst/>
                          <a:latin typeface="+mn-lt"/>
                        </a:rPr>
                        <a:t>12.2%</a:t>
                      </a:r>
                    </a:p>
                  </a:txBody>
                  <a:tcPr marL="68580" marR="68580" marT="0" marB="0" anchor="ctr">
                    <a:solidFill>
                      <a:srgbClr val="E7E7EA"/>
                    </a:solidFill>
                  </a:tcPr>
                </a:tc>
                <a:tc>
                  <a:txBody>
                    <a:bodyPr/>
                    <a:lstStyle/>
                    <a:p>
                      <a:pPr algn="ctr">
                        <a:spcAft>
                          <a:spcPts val="0"/>
                        </a:spcAft>
                      </a:pPr>
                      <a:r>
                        <a:rPr lang="en-GB" sz="1200" b="0" dirty="0" smtClean="0">
                          <a:solidFill>
                            <a:schemeClr val="tx1"/>
                          </a:solidFill>
                          <a:effectLst/>
                          <a:latin typeface="+mn-lt"/>
                        </a:rPr>
                        <a:t>46</a:t>
                      </a:r>
                      <a:endParaRPr lang="en-GB" sz="1200" b="0" dirty="0">
                        <a:solidFill>
                          <a:schemeClr val="tx1"/>
                        </a:solidFill>
                        <a:effectLst/>
                        <a:latin typeface="+mn-lt"/>
                      </a:endParaRPr>
                    </a:p>
                    <a:p>
                      <a:pPr algn="ctr">
                        <a:spcAft>
                          <a:spcPts val="0"/>
                        </a:spcAft>
                      </a:pPr>
                      <a:r>
                        <a:rPr lang="en-GB" sz="1200" b="0" dirty="0" smtClean="0">
                          <a:solidFill>
                            <a:schemeClr val="tx1"/>
                          </a:solidFill>
                          <a:effectLst/>
                          <a:latin typeface="+mn-lt"/>
                        </a:rPr>
                        <a:t>24</a:t>
                      </a:r>
                      <a:endParaRPr lang="en-GB" sz="1200" b="0" dirty="0">
                        <a:solidFill>
                          <a:schemeClr val="tx1"/>
                        </a:solidFill>
                        <a:effectLst/>
                        <a:latin typeface="+mn-lt"/>
                      </a:endParaRPr>
                    </a:p>
                    <a:p>
                      <a:pPr algn="ctr">
                        <a:spcAft>
                          <a:spcPts val="0"/>
                        </a:spcAft>
                      </a:pPr>
                      <a:r>
                        <a:rPr lang="en-GB" sz="1200" b="0" dirty="0" smtClean="0">
                          <a:solidFill>
                            <a:schemeClr val="tx1"/>
                          </a:solidFill>
                          <a:effectLst/>
                          <a:latin typeface="+mn-lt"/>
                          <a:ea typeface="+mn-ea"/>
                          <a:cs typeface="+mn-cs"/>
                        </a:rPr>
                        <a:t>22</a:t>
                      </a:r>
                      <a:endParaRPr lang="en-GB" sz="1200" b="0" dirty="0">
                        <a:solidFill>
                          <a:schemeClr val="tx1"/>
                        </a:solidFill>
                        <a:effectLst/>
                        <a:latin typeface="+mn-lt"/>
                        <a:ea typeface="Times New Roman"/>
                        <a:cs typeface="Times New Roman"/>
                      </a:endParaRPr>
                    </a:p>
                  </a:txBody>
                  <a:tcPr marL="68580" marR="68580" marT="0" marB="0" anchor="ctr">
                    <a:solidFill>
                      <a:srgbClr val="E7E7EA"/>
                    </a:solidFill>
                  </a:tcPr>
                </a:tc>
                <a:tc>
                  <a:txBody>
                    <a:bodyPr/>
                    <a:lstStyle/>
                    <a:p>
                      <a:pPr algn="ctr">
                        <a:spcAft>
                          <a:spcPts val="0"/>
                        </a:spcAft>
                      </a:pPr>
                      <a:r>
                        <a:rPr lang="en-GB" sz="1200" b="1" dirty="0" smtClean="0">
                          <a:solidFill>
                            <a:schemeClr val="tx1"/>
                          </a:solidFill>
                          <a:effectLst/>
                          <a:latin typeface="+mn-lt"/>
                        </a:rPr>
                        <a:t>7.2%</a:t>
                      </a:r>
                      <a:endParaRPr lang="en-GB" sz="1200" b="1" dirty="0">
                        <a:solidFill>
                          <a:schemeClr val="tx1"/>
                        </a:solidFill>
                        <a:effectLst/>
                        <a:latin typeface="+mn-lt"/>
                      </a:endParaRPr>
                    </a:p>
                    <a:p>
                      <a:pPr algn="ctr">
                        <a:spcAft>
                          <a:spcPts val="0"/>
                        </a:spcAft>
                      </a:pPr>
                      <a:r>
                        <a:rPr lang="en-GB" sz="1200" b="0" dirty="0" smtClean="0">
                          <a:solidFill>
                            <a:schemeClr val="tx1"/>
                          </a:solidFill>
                          <a:effectLst/>
                          <a:latin typeface="+mn-lt"/>
                        </a:rPr>
                        <a:t>5.9%</a:t>
                      </a:r>
                      <a:endParaRPr lang="en-GB" sz="1200" b="0" dirty="0">
                        <a:solidFill>
                          <a:schemeClr val="tx1"/>
                        </a:solidFill>
                        <a:effectLst/>
                        <a:latin typeface="+mn-lt"/>
                      </a:endParaRPr>
                    </a:p>
                    <a:p>
                      <a:pPr algn="ctr">
                        <a:spcAft>
                          <a:spcPts val="0"/>
                        </a:spcAft>
                      </a:pPr>
                      <a:r>
                        <a:rPr lang="en-GB" sz="1200" b="0" dirty="0" smtClean="0">
                          <a:solidFill>
                            <a:schemeClr val="tx1"/>
                          </a:solidFill>
                          <a:effectLst/>
                          <a:latin typeface="+mn-lt"/>
                          <a:ea typeface="Times New Roman"/>
                          <a:cs typeface="Times New Roman"/>
                        </a:rPr>
                        <a:t>9.3%</a:t>
                      </a:r>
                      <a:endParaRPr lang="en-GB" sz="1200" b="0" dirty="0">
                        <a:solidFill>
                          <a:schemeClr val="tx1"/>
                        </a:solidFill>
                        <a:effectLst/>
                        <a:latin typeface="+mn-lt"/>
                        <a:ea typeface="Times New Roman"/>
                        <a:cs typeface="Times New Roman"/>
                      </a:endParaRPr>
                    </a:p>
                  </a:txBody>
                  <a:tcPr marL="68580" marR="68580" marT="0" marB="0" anchor="ctr">
                    <a:solidFill>
                      <a:srgbClr val="E7E7EA"/>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b="0" dirty="0" smtClean="0">
                          <a:solidFill>
                            <a:schemeClr val="tx1"/>
                          </a:solidFill>
                          <a:effectLst/>
                          <a:latin typeface="+mn-lt"/>
                        </a:rPr>
                        <a:t>0.71 (0.50</a:t>
                      </a:r>
                      <a:r>
                        <a:rPr lang="en-GB" sz="1200" b="0" baseline="0" dirty="0" smtClean="0">
                          <a:solidFill>
                            <a:schemeClr val="tx1"/>
                          </a:solidFill>
                          <a:effectLst/>
                          <a:latin typeface="+mn-lt"/>
                        </a:rPr>
                        <a:t> </a:t>
                      </a:r>
                      <a:r>
                        <a:rPr lang="en-GB" sz="1200" b="0" dirty="0" smtClean="0">
                          <a:solidFill>
                            <a:schemeClr val="tx1"/>
                          </a:solidFill>
                          <a:effectLst/>
                          <a:latin typeface="+mn-lt"/>
                        </a:rPr>
                        <a:t>to 0.99) </a:t>
                      </a:r>
                    </a:p>
                    <a:p>
                      <a:pPr marL="0" marR="0" indent="0" algn="ctr" defTabSz="914400" rtl="0" eaLnBrk="1" fontAlgn="auto" latinLnBrk="0" hangingPunct="1">
                        <a:lnSpc>
                          <a:spcPct val="100000"/>
                        </a:lnSpc>
                        <a:spcBef>
                          <a:spcPts val="0"/>
                        </a:spcBef>
                        <a:spcAft>
                          <a:spcPts val="0"/>
                        </a:spcAft>
                        <a:buClrTx/>
                        <a:buSzTx/>
                        <a:buFontTx/>
                        <a:buNone/>
                        <a:tabLst/>
                        <a:defRPr/>
                      </a:pPr>
                      <a:r>
                        <a:rPr lang="en-GB" sz="1200" b="0" dirty="0" smtClean="0">
                          <a:solidFill>
                            <a:schemeClr val="tx1"/>
                          </a:solidFill>
                          <a:effectLst/>
                          <a:latin typeface="+mn-lt"/>
                        </a:rPr>
                        <a:t>0.66 (0.40 to 1.03)</a:t>
                      </a:r>
                    </a:p>
                    <a:p>
                      <a:pPr marL="0" marR="0" indent="0" algn="ctr" defTabSz="914400" rtl="0" eaLnBrk="1" fontAlgn="auto" latinLnBrk="0" hangingPunct="1">
                        <a:lnSpc>
                          <a:spcPct val="100000"/>
                        </a:lnSpc>
                        <a:spcBef>
                          <a:spcPts val="0"/>
                        </a:spcBef>
                        <a:spcAft>
                          <a:spcPts val="0"/>
                        </a:spcAft>
                        <a:buClrTx/>
                        <a:buSzTx/>
                        <a:buFontTx/>
                        <a:buNone/>
                        <a:tabLst/>
                        <a:defRPr/>
                      </a:pPr>
                      <a:r>
                        <a:rPr lang="en-GB" sz="1200" b="0" dirty="0" smtClean="0">
                          <a:solidFill>
                            <a:schemeClr val="tx1"/>
                          </a:solidFill>
                          <a:effectLst/>
                          <a:latin typeface="+mn-lt"/>
                        </a:rPr>
                        <a:t>0.73 (0.43 to 1.21)</a:t>
                      </a:r>
                    </a:p>
                  </a:txBody>
                  <a:tcPr marL="68580" marR="68580" marT="0" marB="0" anchor="ctr"/>
                </a:tc>
                <a:tc>
                  <a:txBody>
                    <a:bodyPr/>
                    <a:lstStyle/>
                    <a:p>
                      <a:pPr algn="ctr">
                        <a:spcAft>
                          <a:spcPts val="0"/>
                        </a:spcAft>
                      </a:pPr>
                      <a:r>
                        <a:rPr lang="en-GB" sz="1200" dirty="0" smtClean="0">
                          <a:solidFill>
                            <a:schemeClr val="tx1"/>
                          </a:solidFill>
                          <a:effectLst/>
                          <a:latin typeface="+mn-lt"/>
                        </a:rPr>
                        <a:t>0.04</a:t>
                      </a:r>
                    </a:p>
                    <a:p>
                      <a:pPr algn="ctr">
                        <a:spcAft>
                          <a:spcPts val="0"/>
                        </a:spcAft>
                      </a:pPr>
                      <a:r>
                        <a:rPr lang="en-GB" sz="1200" dirty="0" smtClean="0">
                          <a:solidFill>
                            <a:schemeClr val="tx1"/>
                          </a:solidFill>
                          <a:effectLst/>
                          <a:latin typeface="+mn-lt"/>
                        </a:rPr>
                        <a:t>0.06</a:t>
                      </a:r>
                    </a:p>
                    <a:p>
                      <a:pPr algn="ctr">
                        <a:spcAft>
                          <a:spcPts val="0"/>
                        </a:spcAft>
                      </a:pPr>
                      <a:r>
                        <a:rPr lang="en-GB" sz="1200" dirty="0" smtClean="0">
                          <a:solidFill>
                            <a:schemeClr val="tx1"/>
                          </a:solidFill>
                          <a:effectLst/>
                          <a:latin typeface="+mn-lt"/>
                        </a:rPr>
                        <a:t>0.21</a:t>
                      </a:r>
                      <a:endParaRPr lang="en-GB" sz="1200" dirty="0">
                        <a:solidFill>
                          <a:schemeClr val="tx1"/>
                        </a:solidFill>
                        <a:effectLst/>
                        <a:latin typeface="+mn-lt"/>
                      </a:endParaRPr>
                    </a:p>
                  </a:txBody>
                  <a:tcPr marL="68580" marR="68580" marT="0" marB="0" anchor="ct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649173089"/>
              </p:ext>
            </p:extLst>
          </p:nvPr>
        </p:nvGraphicFramePr>
        <p:xfrm>
          <a:off x="611564" y="1113588"/>
          <a:ext cx="5751031" cy="1142094"/>
        </p:xfrm>
        <a:graphic>
          <a:graphicData uri="http://schemas.openxmlformats.org/drawingml/2006/table">
            <a:tbl>
              <a:tblPr firstRow="1" firstCol="1" bandRow="1">
                <a:tableStyleId>{5C22544A-7EE6-4342-B048-85BDC9FD1C3A}</a:tableStyleId>
              </a:tblPr>
              <a:tblGrid>
                <a:gridCol w="3446775"/>
                <a:gridCol w="1152128"/>
                <a:gridCol w="1152128"/>
              </a:tblGrid>
              <a:tr h="296727">
                <a:tc>
                  <a:txBody>
                    <a:bodyPr/>
                    <a:lstStyle/>
                    <a:p>
                      <a:endParaRPr lang="en-GB" sz="1200" dirty="0">
                        <a:effectLst/>
                        <a:latin typeface="Times New Roman"/>
                      </a:endParaRPr>
                    </a:p>
                  </a:txBody>
                  <a:tcPr marL="68580" marR="68580" marT="0" marB="0" anchor="ctr"/>
                </a:tc>
                <a:tc>
                  <a:txBody>
                    <a:bodyPr/>
                    <a:lstStyle/>
                    <a:p>
                      <a:pPr algn="ctr">
                        <a:spcAft>
                          <a:spcPts val="0"/>
                        </a:spcAft>
                      </a:pPr>
                      <a:r>
                        <a:rPr lang="en-GB" sz="1200" dirty="0">
                          <a:effectLst/>
                        </a:rPr>
                        <a:t>15 to 24 years</a:t>
                      </a:r>
                      <a:endParaRPr lang="en-GB" sz="1200" dirty="0">
                        <a:effectLst/>
                        <a:latin typeface="Arial"/>
                        <a:ea typeface="Times New Roman"/>
                        <a:cs typeface="Times New Roman"/>
                      </a:endParaRPr>
                    </a:p>
                  </a:txBody>
                  <a:tcPr marL="68580" marR="68580" marT="0" marB="0" anchor="ctr"/>
                </a:tc>
                <a:tc>
                  <a:txBody>
                    <a:bodyPr/>
                    <a:lstStyle/>
                    <a:p>
                      <a:pPr algn="ctr">
                        <a:spcAft>
                          <a:spcPts val="0"/>
                        </a:spcAft>
                      </a:pPr>
                      <a:r>
                        <a:rPr lang="en-GB" sz="1200" dirty="0">
                          <a:effectLst/>
                        </a:rPr>
                        <a:t>25 to 34 years</a:t>
                      </a:r>
                      <a:endParaRPr lang="en-GB" sz="1200" dirty="0">
                        <a:effectLst/>
                        <a:latin typeface="Arial"/>
                        <a:ea typeface="Times New Roman"/>
                        <a:cs typeface="Times New Roman"/>
                      </a:endParaRPr>
                    </a:p>
                  </a:txBody>
                  <a:tcPr marL="68580" marR="68580" marT="0" marB="0" anchor="ctr"/>
                </a:tc>
              </a:tr>
              <a:tr h="296727">
                <a:tc>
                  <a:txBody>
                    <a:bodyPr/>
                    <a:lstStyle/>
                    <a:p>
                      <a:pPr algn="l">
                        <a:spcAft>
                          <a:spcPts val="0"/>
                        </a:spcAft>
                      </a:pPr>
                      <a:r>
                        <a:rPr lang="en-GB" sz="1200" dirty="0">
                          <a:effectLst/>
                        </a:rPr>
                        <a:t>Suitable specimen returned for </a:t>
                      </a:r>
                      <a:r>
                        <a:rPr lang="en-GB" sz="1200" dirty="0" smtClean="0">
                          <a:effectLst/>
                        </a:rPr>
                        <a:t>testing:</a:t>
                      </a:r>
                      <a:endParaRPr lang="en-GB" sz="1200" dirty="0">
                        <a:effectLst/>
                        <a:latin typeface="Arial"/>
                        <a:ea typeface="Times New Roman"/>
                        <a:cs typeface="Times New Roman"/>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solidFill>
                            <a:schemeClr val="tx1"/>
                          </a:solidFill>
                          <a:effectLst/>
                          <a:latin typeface="+mn-lt"/>
                          <a:ea typeface="+mn-ea"/>
                          <a:cs typeface="+mn-cs"/>
                        </a:rPr>
                        <a:t>2,720</a:t>
                      </a:r>
                      <a:endParaRPr lang="en-GB" sz="1200" dirty="0" smtClean="0">
                        <a:solidFill>
                          <a:schemeClr val="tx1"/>
                        </a:solidFill>
                        <a:effectLst/>
                        <a:latin typeface="+mn-lt"/>
                      </a:endParaRPr>
                    </a:p>
                  </a:txBody>
                  <a:tcPr marL="68580" marR="68580" marT="0" marB="0" anchor="ctr"/>
                </a:tc>
                <a:tc>
                  <a:txBody>
                    <a:bodyPr/>
                    <a:lstStyle/>
                    <a:p>
                      <a:pPr algn="ctr"/>
                      <a:r>
                        <a:rPr lang="en-GB" sz="1200" dirty="0" smtClean="0">
                          <a:solidFill>
                            <a:schemeClr val="tx1"/>
                          </a:solidFill>
                          <a:effectLst/>
                          <a:latin typeface="+mn-lt"/>
                          <a:ea typeface="+mn-ea"/>
                          <a:cs typeface="+mn-cs"/>
                        </a:rPr>
                        <a:t>644</a:t>
                      </a:r>
                      <a:endParaRPr lang="en-GB" sz="1200" dirty="0">
                        <a:solidFill>
                          <a:schemeClr val="tx1"/>
                        </a:solidFill>
                        <a:effectLst/>
                        <a:latin typeface="+mn-lt"/>
                      </a:endParaRPr>
                    </a:p>
                  </a:txBody>
                  <a:tcPr marL="68580" marR="68580" marT="0" marB="0" anchor="ctr"/>
                </a:tc>
              </a:tr>
              <a:tr h="548640">
                <a:tc>
                  <a:txBody>
                    <a:bodyPr/>
                    <a:lstStyle/>
                    <a:p>
                      <a:pPr algn="r">
                        <a:spcAft>
                          <a:spcPts val="0"/>
                        </a:spcAft>
                      </a:pPr>
                      <a:r>
                        <a:rPr lang="en-GB" sz="1200" dirty="0">
                          <a:effectLst/>
                        </a:rPr>
                        <a:t>Total </a:t>
                      </a:r>
                      <a:r>
                        <a:rPr lang="en-GB" sz="1200" dirty="0" smtClean="0">
                          <a:effectLst/>
                        </a:rPr>
                        <a:t>specimen tested</a:t>
                      </a:r>
                      <a:endParaRPr lang="en-GB" sz="1200" dirty="0">
                        <a:effectLst/>
                      </a:endParaRPr>
                    </a:p>
                    <a:p>
                      <a:pPr algn="r">
                        <a:spcAft>
                          <a:spcPts val="0"/>
                        </a:spcAft>
                      </a:pPr>
                      <a:r>
                        <a:rPr lang="en-GB" sz="1200" dirty="0">
                          <a:effectLst/>
                        </a:rPr>
                        <a:t>Specimen from women</a:t>
                      </a:r>
                    </a:p>
                    <a:p>
                      <a:pPr algn="r">
                        <a:spcAft>
                          <a:spcPts val="0"/>
                        </a:spcAft>
                      </a:pPr>
                      <a:r>
                        <a:rPr lang="en-GB" sz="1200" dirty="0">
                          <a:effectLst/>
                        </a:rPr>
                        <a:t>Specimen from men</a:t>
                      </a:r>
                      <a:endParaRPr lang="en-GB" sz="1200" dirty="0">
                        <a:effectLst/>
                        <a:latin typeface="Arial"/>
                        <a:ea typeface="Times New Roman"/>
                        <a:cs typeface="Times New Roman"/>
                      </a:endParaRPr>
                    </a:p>
                  </a:txBody>
                  <a:tcPr marL="68580" marR="68580" marT="0" marB="0" anchor="ctr"/>
                </a:tc>
                <a:tc>
                  <a:txBody>
                    <a:bodyPr/>
                    <a:lstStyle/>
                    <a:p>
                      <a:pPr algn="ctr">
                        <a:spcAft>
                          <a:spcPts val="0"/>
                        </a:spcAft>
                      </a:pPr>
                      <a:r>
                        <a:rPr lang="en-GB" sz="1200" dirty="0" smtClean="0">
                          <a:solidFill>
                            <a:schemeClr val="tx1"/>
                          </a:solidFill>
                          <a:effectLst/>
                          <a:latin typeface="+mn-lt"/>
                        </a:rPr>
                        <a:t>2,713 </a:t>
                      </a:r>
                    </a:p>
                    <a:p>
                      <a:pPr algn="ctr">
                        <a:spcAft>
                          <a:spcPts val="0"/>
                        </a:spcAft>
                      </a:pPr>
                      <a:r>
                        <a:rPr lang="en-GB" sz="1200" dirty="0" smtClean="0">
                          <a:solidFill>
                            <a:schemeClr val="tx1"/>
                          </a:solidFill>
                          <a:effectLst/>
                          <a:latin typeface="+mn-lt"/>
                        </a:rPr>
                        <a:t>1,921</a:t>
                      </a:r>
                      <a:endParaRPr lang="en-GB" sz="1200" dirty="0">
                        <a:solidFill>
                          <a:schemeClr val="tx1"/>
                        </a:solidFill>
                        <a:effectLst/>
                        <a:latin typeface="+mn-lt"/>
                      </a:endParaRPr>
                    </a:p>
                    <a:p>
                      <a:pPr algn="ctr">
                        <a:spcAft>
                          <a:spcPts val="0"/>
                        </a:spcAft>
                      </a:pPr>
                      <a:r>
                        <a:rPr lang="en-GB" sz="1200" dirty="0" smtClean="0">
                          <a:solidFill>
                            <a:schemeClr val="tx1"/>
                          </a:solidFill>
                          <a:effectLst/>
                          <a:latin typeface="+mn-lt"/>
                        </a:rPr>
                        <a:t>792</a:t>
                      </a:r>
                      <a:r>
                        <a:rPr lang="en-GB" sz="1200" dirty="0">
                          <a:solidFill>
                            <a:schemeClr val="tx1"/>
                          </a:solidFill>
                          <a:effectLst/>
                          <a:latin typeface="+mn-lt"/>
                        </a:rPr>
                        <a:t> </a:t>
                      </a:r>
                      <a:endParaRPr lang="en-GB" sz="1200" dirty="0">
                        <a:solidFill>
                          <a:schemeClr val="tx1"/>
                        </a:solidFill>
                        <a:effectLst/>
                        <a:latin typeface="+mn-lt"/>
                        <a:ea typeface="Times New Roman"/>
                        <a:cs typeface="Times New Roman"/>
                      </a:endParaRPr>
                    </a:p>
                  </a:txBody>
                  <a:tcPr marL="68580" marR="68580" marT="0" marB="0" anchor="ctr">
                    <a:solidFill>
                      <a:srgbClr val="E7E7EA"/>
                    </a:solidFill>
                  </a:tcPr>
                </a:tc>
                <a:tc>
                  <a:txBody>
                    <a:bodyPr/>
                    <a:lstStyle/>
                    <a:p>
                      <a:pPr algn="ctr">
                        <a:spcAft>
                          <a:spcPts val="0"/>
                        </a:spcAft>
                      </a:pPr>
                      <a:r>
                        <a:rPr lang="en-GB" sz="1200" dirty="0" smtClean="0">
                          <a:solidFill>
                            <a:schemeClr val="tx1"/>
                          </a:solidFill>
                          <a:effectLst/>
                          <a:latin typeface="+mn-lt"/>
                        </a:rPr>
                        <a:t>643</a:t>
                      </a:r>
                      <a:endParaRPr lang="en-GB" sz="1200" dirty="0">
                        <a:solidFill>
                          <a:schemeClr val="tx1"/>
                        </a:solidFill>
                        <a:effectLst/>
                        <a:latin typeface="+mn-lt"/>
                      </a:endParaRPr>
                    </a:p>
                    <a:p>
                      <a:pPr algn="ctr">
                        <a:spcAft>
                          <a:spcPts val="0"/>
                        </a:spcAft>
                      </a:pPr>
                      <a:r>
                        <a:rPr lang="en-GB" sz="1200" dirty="0" smtClean="0">
                          <a:solidFill>
                            <a:schemeClr val="tx1"/>
                          </a:solidFill>
                          <a:effectLst/>
                          <a:latin typeface="+mn-lt"/>
                        </a:rPr>
                        <a:t>406</a:t>
                      </a:r>
                      <a:endParaRPr lang="en-GB" sz="1200" dirty="0">
                        <a:solidFill>
                          <a:schemeClr val="tx1"/>
                        </a:solidFill>
                        <a:effectLst/>
                        <a:latin typeface="+mn-lt"/>
                      </a:endParaRPr>
                    </a:p>
                    <a:p>
                      <a:pPr algn="ctr">
                        <a:spcAft>
                          <a:spcPts val="0"/>
                        </a:spcAft>
                      </a:pPr>
                      <a:r>
                        <a:rPr lang="en-GB" sz="1200" dirty="0" smtClean="0">
                          <a:solidFill>
                            <a:schemeClr val="tx1"/>
                          </a:solidFill>
                          <a:effectLst/>
                          <a:latin typeface="+mn-lt"/>
                          <a:ea typeface="+mn-ea"/>
                          <a:cs typeface="+mn-cs"/>
                        </a:rPr>
                        <a:t>237</a:t>
                      </a:r>
                      <a:endParaRPr lang="en-GB" sz="1200" dirty="0">
                        <a:solidFill>
                          <a:schemeClr val="tx1"/>
                        </a:solidFill>
                        <a:effectLst/>
                        <a:latin typeface="+mn-lt"/>
                        <a:ea typeface="Times New Roman"/>
                        <a:cs typeface="Times New Roman"/>
                      </a:endParaRPr>
                    </a:p>
                  </a:txBody>
                  <a:tcPr marL="68580" marR="68580" marT="0" marB="0" anchor="ctr">
                    <a:solidFill>
                      <a:srgbClr val="E7E7EA"/>
                    </a:solidFill>
                  </a:tcPr>
                </a:tc>
              </a:tr>
            </a:tbl>
          </a:graphicData>
        </a:graphic>
      </p:graphicFrame>
    </p:spTree>
    <p:extLst>
      <p:ext uri="{BB962C8B-B14F-4D97-AF65-F5344CB8AC3E}">
        <p14:creationId xmlns:p14="http://schemas.microsoft.com/office/powerpoint/2010/main" val="425750769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Public Health England">
      <a:dk1>
        <a:sysClr val="windowText" lastClr="000000"/>
      </a:dk1>
      <a:lt1>
        <a:sysClr val="window" lastClr="FFFFFF"/>
      </a:lt1>
      <a:dk2>
        <a:srgbClr val="009966"/>
      </a:dk2>
      <a:lt2>
        <a:srgbClr val="98002E"/>
      </a:lt2>
      <a:accent1>
        <a:srgbClr val="11175E"/>
      </a:accent1>
      <a:accent2>
        <a:srgbClr val="D8B5A3"/>
      </a:accent2>
      <a:accent3>
        <a:srgbClr val="F9A25E"/>
      </a:accent3>
      <a:accent4>
        <a:srgbClr val="EEB111"/>
      </a:accent4>
      <a:accent5>
        <a:srgbClr val="00B274"/>
      </a:accent5>
      <a:accent6>
        <a:srgbClr val="A7A9AC"/>
      </a:accent6>
      <a:hlink>
        <a:srgbClr val="000000"/>
      </a:hlink>
      <a:folHlink>
        <a:srgbClr val="00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1290</Words>
  <Application>Microsoft Office PowerPoint</Application>
  <PresentationFormat>On-screen Show (16:9)</PresentationFormat>
  <Paragraphs>216</Paragraphs>
  <Slides>14</Slides>
  <Notes>12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1_Office Theme</vt:lpstr>
      <vt:lpstr>Evaluation of a pilot of internet requested Chlamydia test kits in 25 to 34 year olds  Deborah Shaw1, Jo Keal2, Sarah Woodhall1, Emma Hollis1,  John Saunders1 1Public Health England, 2Lincolnshire County Council</vt:lpstr>
      <vt:lpstr>Background</vt:lpstr>
      <vt:lpstr>Lincolnshire</vt:lpstr>
      <vt:lpstr>Aim</vt:lpstr>
      <vt:lpstr>Methods</vt:lpstr>
      <vt:lpstr>Results: Test requests and return by age group</vt:lpstr>
      <vt:lpstr>Results: Tests returned by age and gender</vt:lpstr>
      <vt:lpstr>Results: Positivity between age groups</vt:lpstr>
      <vt:lpstr>Results: Positivity between age groups</vt:lpstr>
      <vt:lpstr>Results: Positivity within age groups</vt:lpstr>
      <vt:lpstr>Results: Spend and cost per positive</vt:lpstr>
      <vt:lpstr>Summary</vt:lpstr>
      <vt:lpstr>Discussion</vt:lpstr>
      <vt:lpstr>Acknowledgements Michele Presbury Sara Brine Freetest.me, Online Sexual Health Screening, Preventx</vt:lpstr>
    </vt:vector>
  </TitlesOfParts>
  <Company>Kingston Smith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Candi Bond Gunning</dc:creator>
  <cp:lastModifiedBy>Startech</cp:lastModifiedBy>
  <cp:revision>38</cp:revision>
  <dcterms:created xsi:type="dcterms:W3CDTF">2015-05-13T13:06:46Z</dcterms:created>
  <dcterms:modified xsi:type="dcterms:W3CDTF">2016-07-11T13:56:04Z</dcterms:modified>
</cp:coreProperties>
</file>