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1"/>
  </p:notesMasterIdLst>
  <p:sldIdLst>
    <p:sldId id="315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33" r:id="rId20"/>
  </p:sldIdLst>
  <p:sldSz cx="9144000" cy="5143500" type="screen16x9"/>
  <p:notesSz cx="6858000" cy="9144000"/>
  <p:defaultTextStyle>
    <a:defPPr>
      <a:defRPr lang="en-US"/>
    </a:defPPr>
    <a:lvl1pPr marL="0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6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20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28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39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44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50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69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34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accepted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PEPSE</c:v>
                </c:pt>
                <c:pt idx="1">
                  <c:v>UTI</c:v>
                </c:pt>
                <c:pt idx="2">
                  <c:v>HSV </c:v>
                </c:pt>
                <c:pt idx="3">
                  <c:v>PID/Epididyno-orchitis</c:v>
                </c:pt>
                <c:pt idx="4">
                  <c:v>STI contact</c:v>
                </c:pt>
                <c:pt idx="5">
                  <c:v>Gonnorhoea</c:v>
                </c:pt>
                <c:pt idx="6">
                  <c:v>STI diagnosed elsewhere</c:v>
                </c:pt>
                <c:pt idx="7">
                  <c:v>Non-specific infection</c:v>
                </c:pt>
                <c:pt idx="8">
                  <c:v>Chlamydia</c:v>
                </c:pt>
                <c:pt idx="9">
                  <c:v>HIV</c:v>
                </c:pt>
                <c:pt idx="10">
                  <c:v>Primary syphilis</c:v>
                </c:pt>
                <c:pt idx="11">
                  <c:v>Hepatitis B</c:v>
                </c:pt>
                <c:pt idx="12">
                  <c:v>Candidiasis &amp; BV</c:v>
                </c:pt>
                <c:pt idx="13">
                  <c:v>Molluscum &amp; warts</c:v>
                </c:pt>
                <c:pt idx="14">
                  <c:v>Late syphilis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100</c:v>
                </c:pt>
                <c:pt idx="1">
                  <c:v>100</c:v>
                </c:pt>
                <c:pt idx="2">
                  <c:v>78</c:v>
                </c:pt>
                <c:pt idx="3">
                  <c:v>78</c:v>
                </c:pt>
                <c:pt idx="4">
                  <c:v>65</c:v>
                </c:pt>
                <c:pt idx="5">
                  <c:v>58</c:v>
                </c:pt>
                <c:pt idx="6">
                  <c:v>58</c:v>
                </c:pt>
                <c:pt idx="7">
                  <c:v>54</c:v>
                </c:pt>
                <c:pt idx="8">
                  <c:v>51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42</c:v>
                </c:pt>
                <c:pt idx="13">
                  <c:v>15</c:v>
                </c:pt>
                <c:pt idx="1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573-449C-8A22-CDC71425407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Percentage turned away initially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PEPSE</c:v>
                </c:pt>
                <c:pt idx="1">
                  <c:v>UTI</c:v>
                </c:pt>
                <c:pt idx="2">
                  <c:v>HSV </c:v>
                </c:pt>
                <c:pt idx="3">
                  <c:v>PID/Epididyno-orchitis</c:v>
                </c:pt>
                <c:pt idx="4">
                  <c:v>STI contact</c:v>
                </c:pt>
                <c:pt idx="5">
                  <c:v>Gonnorhoea</c:v>
                </c:pt>
                <c:pt idx="6">
                  <c:v>STI diagnosed elsewhere</c:v>
                </c:pt>
                <c:pt idx="7">
                  <c:v>Non-specific infection</c:v>
                </c:pt>
                <c:pt idx="8">
                  <c:v>Chlamydia</c:v>
                </c:pt>
                <c:pt idx="9">
                  <c:v>HIV</c:v>
                </c:pt>
                <c:pt idx="10">
                  <c:v>Primary syphilis</c:v>
                </c:pt>
                <c:pt idx="11">
                  <c:v>Hepatitis B</c:v>
                </c:pt>
                <c:pt idx="12">
                  <c:v>Candidiasis &amp; BV</c:v>
                </c:pt>
                <c:pt idx="13">
                  <c:v>Molluscum &amp; warts</c:v>
                </c:pt>
                <c:pt idx="14">
                  <c:v>Late syphilis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22</c:v>
                </c:pt>
                <c:pt idx="3">
                  <c:v>22</c:v>
                </c:pt>
                <c:pt idx="4">
                  <c:v>35</c:v>
                </c:pt>
                <c:pt idx="5">
                  <c:v>42</c:v>
                </c:pt>
                <c:pt idx="6">
                  <c:v>42</c:v>
                </c:pt>
                <c:pt idx="7">
                  <c:v>46</c:v>
                </c:pt>
                <c:pt idx="8">
                  <c:v>49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58</c:v>
                </c:pt>
                <c:pt idx="13">
                  <c:v>85</c:v>
                </c:pt>
                <c:pt idx="14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573-449C-8A22-CDC7142540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6693888"/>
        <c:axId val="36695424"/>
      </c:barChart>
      <c:catAx>
        <c:axId val="36693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695424"/>
        <c:crosses val="autoZero"/>
        <c:auto val="1"/>
        <c:lblAlgn val="ctr"/>
        <c:lblOffset val="100"/>
        <c:noMultiLvlLbl val="0"/>
      </c:catAx>
      <c:valAx>
        <c:axId val="3669542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693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906009180220196"/>
          <c:y val="0.93124797486618127"/>
          <c:w val="0.60458452785546779"/>
          <c:h val="5.37426442707794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accepted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PEPSE</c:v>
                </c:pt>
                <c:pt idx="1">
                  <c:v>UTI</c:v>
                </c:pt>
                <c:pt idx="2">
                  <c:v>HSV </c:v>
                </c:pt>
                <c:pt idx="3">
                  <c:v>PID/Epididyno-orchitis</c:v>
                </c:pt>
                <c:pt idx="4">
                  <c:v>STI contact</c:v>
                </c:pt>
                <c:pt idx="5">
                  <c:v>Gonnorhoea</c:v>
                </c:pt>
                <c:pt idx="6">
                  <c:v>STI diagnosed elsewhere</c:v>
                </c:pt>
                <c:pt idx="7">
                  <c:v>Non-specific infection</c:v>
                </c:pt>
                <c:pt idx="8">
                  <c:v>Chlamydia</c:v>
                </c:pt>
                <c:pt idx="9">
                  <c:v>HIV</c:v>
                </c:pt>
                <c:pt idx="10">
                  <c:v>Primary syphilis</c:v>
                </c:pt>
                <c:pt idx="11">
                  <c:v>Hepatitis B</c:v>
                </c:pt>
                <c:pt idx="12">
                  <c:v>Candidiasis &amp; BV</c:v>
                </c:pt>
                <c:pt idx="13">
                  <c:v>Molluscum &amp; warts</c:v>
                </c:pt>
                <c:pt idx="14">
                  <c:v>Late syphilis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100</c:v>
                </c:pt>
                <c:pt idx="1">
                  <c:v>100</c:v>
                </c:pt>
                <c:pt idx="2">
                  <c:v>78</c:v>
                </c:pt>
                <c:pt idx="3">
                  <c:v>78</c:v>
                </c:pt>
                <c:pt idx="4">
                  <c:v>65</c:v>
                </c:pt>
                <c:pt idx="5">
                  <c:v>58</c:v>
                </c:pt>
                <c:pt idx="6">
                  <c:v>58</c:v>
                </c:pt>
                <c:pt idx="7">
                  <c:v>54</c:v>
                </c:pt>
                <c:pt idx="8">
                  <c:v>51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42</c:v>
                </c:pt>
                <c:pt idx="13">
                  <c:v>15</c:v>
                </c:pt>
                <c:pt idx="1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573-449C-8A22-CDC71425407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Percentage turned away initially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PEPSE</c:v>
                </c:pt>
                <c:pt idx="1">
                  <c:v>UTI</c:v>
                </c:pt>
                <c:pt idx="2">
                  <c:v>HSV </c:v>
                </c:pt>
                <c:pt idx="3">
                  <c:v>PID/Epididyno-orchitis</c:v>
                </c:pt>
                <c:pt idx="4">
                  <c:v>STI contact</c:v>
                </c:pt>
                <c:pt idx="5">
                  <c:v>Gonnorhoea</c:v>
                </c:pt>
                <c:pt idx="6">
                  <c:v>STI diagnosed elsewhere</c:v>
                </c:pt>
                <c:pt idx="7">
                  <c:v>Non-specific infection</c:v>
                </c:pt>
                <c:pt idx="8">
                  <c:v>Chlamydia</c:v>
                </c:pt>
                <c:pt idx="9">
                  <c:v>HIV</c:v>
                </c:pt>
                <c:pt idx="10">
                  <c:v>Primary syphilis</c:v>
                </c:pt>
                <c:pt idx="11">
                  <c:v>Hepatitis B</c:v>
                </c:pt>
                <c:pt idx="12">
                  <c:v>Candidiasis &amp; BV</c:v>
                </c:pt>
                <c:pt idx="13">
                  <c:v>Molluscum &amp; warts</c:v>
                </c:pt>
                <c:pt idx="14">
                  <c:v>Late syphilis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22</c:v>
                </c:pt>
                <c:pt idx="3">
                  <c:v>22</c:v>
                </c:pt>
                <c:pt idx="4">
                  <c:v>35</c:v>
                </c:pt>
                <c:pt idx="5">
                  <c:v>42</c:v>
                </c:pt>
                <c:pt idx="6">
                  <c:v>42</c:v>
                </c:pt>
                <c:pt idx="7">
                  <c:v>46</c:v>
                </c:pt>
                <c:pt idx="8">
                  <c:v>49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58</c:v>
                </c:pt>
                <c:pt idx="13">
                  <c:v>85</c:v>
                </c:pt>
                <c:pt idx="14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573-449C-8A22-CDC7142540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7725568"/>
        <c:axId val="47727360"/>
      </c:barChart>
      <c:catAx>
        <c:axId val="47725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7727360"/>
        <c:crosses val="autoZero"/>
        <c:auto val="1"/>
        <c:lblAlgn val="ctr"/>
        <c:lblOffset val="100"/>
        <c:noMultiLvlLbl val="0"/>
      </c:catAx>
      <c:valAx>
        <c:axId val="4772736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7725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906009180220196"/>
          <c:y val="0.93124797486618127"/>
          <c:w val="0.60458452785546779"/>
          <c:h val="5.37426442707794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EA1BF-E294-4E4C-BA77-87656F0653A0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8E9AF-F81F-4DF7-AE1E-776D8FFAC0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336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06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20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28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39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44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0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9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F4FCE0-D1CA-48C6-9C3B-FAA63A108ED8}" type="slidenum">
              <a:rPr lang="en-GB" sz="1200" smtClean="0">
                <a:solidFill>
                  <a:prstClr val="black"/>
                </a:solidFill>
              </a:rPr>
              <a:pPr eaLnBrk="1" hangingPunct="1"/>
              <a:t>1</a:t>
            </a:fld>
            <a:endParaRPr lang="en-GB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FDA1E3-028F-4B2F-85CB-1FDAB6F32EEE}" type="slidenum">
              <a:rPr lang="en-GB" sz="1200" smtClean="0">
                <a:solidFill>
                  <a:prstClr val="black"/>
                </a:solidFill>
              </a:rPr>
              <a:pPr eaLnBrk="1" hangingPunct="1"/>
              <a:t>10</a:t>
            </a:fld>
            <a:endParaRPr lang="en-GB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456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FDA1E3-028F-4B2F-85CB-1FDAB6F32EEE}" type="slidenum">
              <a:rPr lang="en-GB" sz="1200" smtClean="0">
                <a:solidFill>
                  <a:prstClr val="black"/>
                </a:solidFill>
              </a:rPr>
              <a:pPr eaLnBrk="1" hangingPunct="1"/>
              <a:t>11</a:t>
            </a:fld>
            <a:endParaRPr lang="en-GB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9111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FDA1E3-028F-4B2F-85CB-1FDAB6F32EEE}" type="slidenum">
              <a:rPr lang="en-GB" sz="1200" smtClean="0">
                <a:solidFill>
                  <a:prstClr val="black"/>
                </a:solidFill>
              </a:rPr>
              <a:pPr eaLnBrk="1" hangingPunct="1"/>
              <a:t>12</a:t>
            </a:fld>
            <a:endParaRPr lang="en-GB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88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FDA1E3-028F-4B2F-85CB-1FDAB6F32EEE}" type="slidenum">
              <a:rPr lang="en-GB" sz="1200" smtClean="0">
                <a:solidFill>
                  <a:prstClr val="black"/>
                </a:solidFill>
              </a:rPr>
              <a:pPr eaLnBrk="1" hangingPunct="1"/>
              <a:t>13</a:t>
            </a:fld>
            <a:endParaRPr lang="en-GB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88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FDA1E3-028F-4B2F-85CB-1FDAB6F32EEE}" type="slidenum">
              <a:rPr lang="en-GB" sz="1200" smtClean="0">
                <a:solidFill>
                  <a:prstClr val="black"/>
                </a:solidFill>
              </a:rPr>
              <a:pPr eaLnBrk="1" hangingPunct="1"/>
              <a:t>14</a:t>
            </a:fld>
            <a:endParaRPr lang="en-GB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408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FDA1E3-028F-4B2F-85CB-1FDAB6F32EEE}" type="slidenum">
              <a:rPr lang="en-GB" sz="1200" smtClean="0">
                <a:solidFill>
                  <a:prstClr val="black"/>
                </a:solidFill>
              </a:rPr>
              <a:pPr eaLnBrk="1" hangingPunct="1"/>
              <a:t>15</a:t>
            </a:fld>
            <a:endParaRPr lang="en-GB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8383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FDA1E3-028F-4B2F-85CB-1FDAB6F32EEE}" type="slidenum">
              <a:rPr lang="en-GB" sz="1200" smtClean="0">
                <a:solidFill>
                  <a:prstClr val="black"/>
                </a:solidFill>
              </a:rPr>
              <a:pPr eaLnBrk="1" hangingPunct="1"/>
              <a:t>16</a:t>
            </a:fld>
            <a:endParaRPr lang="en-GB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2215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FDA1E3-028F-4B2F-85CB-1FDAB6F32EEE}" type="slidenum">
              <a:rPr lang="en-GB" sz="1200" smtClean="0">
                <a:solidFill>
                  <a:prstClr val="black"/>
                </a:solidFill>
              </a:rPr>
              <a:pPr eaLnBrk="1" hangingPunct="1"/>
              <a:t>17</a:t>
            </a:fld>
            <a:endParaRPr lang="en-GB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FDA1E3-028F-4B2F-85CB-1FDAB6F32EEE}" type="slidenum">
              <a:rPr lang="en-GB" sz="1200" smtClean="0">
                <a:solidFill>
                  <a:prstClr val="black"/>
                </a:solidFill>
              </a:rPr>
              <a:pPr eaLnBrk="1" hangingPunct="1"/>
              <a:t>18</a:t>
            </a:fld>
            <a:endParaRPr lang="en-GB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FDA1E3-028F-4B2F-85CB-1FDAB6F32EEE}" type="slidenum">
              <a:rPr lang="en-GB" sz="1200" smtClean="0">
                <a:solidFill>
                  <a:prstClr val="black"/>
                </a:solidFill>
              </a:rPr>
              <a:pPr eaLnBrk="1" hangingPunct="1"/>
              <a:t>19</a:t>
            </a:fld>
            <a:endParaRPr lang="en-GB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FDA1E3-028F-4B2F-85CB-1FDAB6F32EEE}" type="slidenum">
              <a:rPr lang="en-GB" sz="1200" smtClean="0">
                <a:solidFill>
                  <a:prstClr val="black"/>
                </a:solidFill>
              </a:rPr>
              <a:pPr eaLnBrk="1" hangingPunct="1"/>
              <a:t>2</a:t>
            </a:fld>
            <a:endParaRPr lang="en-GB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FDA1E3-028F-4B2F-85CB-1FDAB6F32EEE}" type="slidenum">
              <a:rPr lang="en-GB" sz="1200" smtClean="0">
                <a:solidFill>
                  <a:prstClr val="black"/>
                </a:solidFill>
              </a:rPr>
              <a:pPr eaLnBrk="1" hangingPunct="1"/>
              <a:t>3</a:t>
            </a:fld>
            <a:endParaRPr lang="en-GB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FDA1E3-028F-4B2F-85CB-1FDAB6F32EEE}" type="slidenum">
              <a:rPr lang="en-GB" sz="1200" smtClean="0">
                <a:solidFill>
                  <a:prstClr val="black"/>
                </a:solidFill>
              </a:rPr>
              <a:pPr eaLnBrk="1" hangingPunct="1"/>
              <a:t>4</a:t>
            </a:fld>
            <a:endParaRPr lang="en-GB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FDA1E3-028F-4B2F-85CB-1FDAB6F32EEE}" type="slidenum">
              <a:rPr lang="en-GB" sz="1200" smtClean="0">
                <a:solidFill>
                  <a:prstClr val="black"/>
                </a:solidFill>
              </a:rPr>
              <a:pPr eaLnBrk="1" hangingPunct="1"/>
              <a:t>5</a:t>
            </a:fld>
            <a:endParaRPr lang="en-GB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563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FDA1E3-028F-4B2F-85CB-1FDAB6F32EEE}" type="slidenum">
              <a:rPr lang="en-GB" sz="1200" smtClean="0">
                <a:solidFill>
                  <a:prstClr val="black"/>
                </a:solidFill>
              </a:rPr>
              <a:pPr eaLnBrk="1" hangingPunct="1"/>
              <a:t>6</a:t>
            </a:fld>
            <a:endParaRPr lang="en-GB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000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FDA1E3-028F-4B2F-85CB-1FDAB6F32EEE}" type="slidenum">
              <a:rPr lang="en-GB" sz="1200" smtClean="0">
                <a:solidFill>
                  <a:prstClr val="black"/>
                </a:solidFill>
              </a:rPr>
              <a:pPr eaLnBrk="1" hangingPunct="1"/>
              <a:t>7</a:t>
            </a:fld>
            <a:endParaRPr lang="en-GB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607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FDA1E3-028F-4B2F-85CB-1FDAB6F32EEE}" type="slidenum">
              <a:rPr lang="en-GB" sz="1200" smtClean="0">
                <a:solidFill>
                  <a:prstClr val="black"/>
                </a:solidFill>
              </a:rPr>
              <a:pPr eaLnBrk="1" hangingPunct="1"/>
              <a:t>8</a:t>
            </a:fld>
            <a:endParaRPr lang="en-GB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821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FDA1E3-028F-4B2F-85CB-1FDAB6F32EEE}" type="slidenum">
              <a:rPr lang="en-GB" sz="1200" smtClean="0">
                <a:solidFill>
                  <a:prstClr val="black"/>
                </a:solidFill>
              </a:rPr>
              <a:pPr eaLnBrk="1" hangingPunct="1"/>
              <a:t>9</a:t>
            </a:fld>
            <a:endParaRPr lang="en-GB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667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B6BC-0BAB-411C-AC34-5CBD8F22A2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C1CC8-96AA-4F85-A47A-7D890409F64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40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B6BC-0BAB-411C-AC34-5CBD8F22A2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C1CC8-96AA-4F85-A47A-7D890409F64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792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B6BC-0BAB-411C-AC34-5CBD8F22A2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C1CC8-96AA-4F85-A47A-7D890409F64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00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B6BC-0BAB-411C-AC34-5CBD8F22A2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C1CC8-96AA-4F85-A47A-7D890409F64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89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B6BC-0BAB-411C-AC34-5CBD8F22A2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C1CC8-96AA-4F85-A47A-7D890409F64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938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B6BC-0BAB-411C-AC34-5CBD8F22A2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C1CC8-96AA-4F85-A47A-7D890409F64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041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B6BC-0BAB-411C-AC34-5CBD8F22A2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C1CC8-96AA-4F85-A47A-7D890409F64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78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B6BC-0BAB-411C-AC34-5CBD8F22A2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C1CC8-96AA-4F85-A47A-7D890409F64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740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B6BC-0BAB-411C-AC34-5CBD8F22A2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C1CC8-96AA-4F85-A47A-7D890409F64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673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B6BC-0BAB-411C-AC34-5CBD8F22A2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C1CC8-96AA-4F85-A47A-7D890409F64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935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B6BC-0BAB-411C-AC34-5CBD8F22A2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C1CC8-96AA-4F85-A47A-7D890409F64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740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16F3B6BC-0BAB-411C-AC34-5CBD8F22A2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685800"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16FC1CC8-96AA-4F85-A47A-7D890409F64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526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Triage review: </a:t>
            </a:r>
            <a:br>
              <a:rPr lang="en-GB" dirty="0"/>
            </a:br>
            <a:r>
              <a:rPr lang="en-GB" dirty="0"/>
              <a:t>Should they stay, or should they go?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07606" y="2914650"/>
            <a:ext cx="7084191" cy="131445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000" dirty="0" err="1">
                <a:solidFill>
                  <a:schemeClr val="tx1"/>
                </a:solidFill>
              </a:rPr>
              <a:t>Dr</a:t>
            </a:r>
            <a:r>
              <a:rPr lang="en-US" sz="2000" dirty="0">
                <a:solidFill>
                  <a:schemeClr val="tx1"/>
                </a:solidFill>
              </a:rPr>
              <a:t> Susanna Currie</a:t>
            </a:r>
          </a:p>
          <a:p>
            <a:pPr eaLnBrk="1" hangingPunct="1"/>
            <a:r>
              <a:rPr lang="en-US" sz="2000" dirty="0">
                <a:solidFill>
                  <a:schemeClr val="tx1"/>
                </a:solidFill>
              </a:rPr>
              <a:t>ST4 Genitourinary Medicine</a:t>
            </a:r>
          </a:p>
          <a:p>
            <a:r>
              <a:rPr lang="en-GB" sz="2000" dirty="0">
                <a:solidFill>
                  <a:schemeClr val="tx1"/>
                </a:solidFill>
              </a:rPr>
              <a:t>Central Manchester University Hospitals NHS Foundation Trust</a:t>
            </a:r>
          </a:p>
          <a:p>
            <a:pPr eaLnBrk="1" hangingPunct="1"/>
            <a:endParaRPr lang="en-US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57350" y="1597821"/>
            <a:ext cx="5829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9" tIns="34289" rIns="68579" bIns="34289" anchor="ctr"/>
          <a:lstStyle/>
          <a:p>
            <a:pPr algn="ctr" defTabSz="685783"/>
            <a:endParaRPr lang="en-US" sz="3300">
              <a:solidFill>
                <a:srgbClr val="1F497D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171700" y="2914650"/>
            <a:ext cx="48006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9" tIns="34289" rIns="68579" bIns="34289"/>
          <a:lstStyle/>
          <a:p>
            <a:pPr algn="ctr" defTabSz="685783">
              <a:spcBef>
                <a:spcPct val="20000"/>
              </a:spcBef>
            </a:pPr>
            <a:endParaRPr lang="en-US" sz="1400">
              <a:solidFill>
                <a:prstClr val="black"/>
              </a:solidFill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5" y="89803"/>
            <a:ext cx="1701404" cy="670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5" name="Group 7"/>
          <p:cNvGrpSpPr>
            <a:grpSpLocks/>
          </p:cNvGrpSpPr>
          <p:nvPr/>
        </p:nvGrpSpPr>
        <p:grpSpPr bwMode="auto">
          <a:xfrm>
            <a:off x="0" y="4835128"/>
            <a:ext cx="9144000" cy="308372"/>
            <a:chOff x="0" y="3862"/>
            <a:chExt cx="5753" cy="259"/>
          </a:xfrm>
        </p:grpSpPr>
        <p:grpSp>
          <p:nvGrpSpPr>
            <p:cNvPr id="2058" name="Group 8"/>
            <p:cNvGrpSpPr>
              <a:grpSpLocks noChangeAspect="1"/>
            </p:cNvGrpSpPr>
            <p:nvPr/>
          </p:nvGrpSpPr>
          <p:grpSpPr bwMode="auto">
            <a:xfrm>
              <a:off x="0" y="3863"/>
              <a:ext cx="3198" cy="258"/>
              <a:chOff x="0" y="3657"/>
              <a:chExt cx="5761" cy="464"/>
            </a:xfrm>
          </p:grpSpPr>
          <p:pic>
            <p:nvPicPr>
              <p:cNvPr id="2062" name="Picture 9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657"/>
                <a:ext cx="2508" cy="4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" name="Picture 10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04" y="3657"/>
                <a:ext cx="2508" cy="4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4" name="Picture 11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203"/>
              <a:stretch>
                <a:fillRect/>
              </a:stretch>
            </p:blipFill>
            <p:spPr bwMode="auto">
              <a:xfrm>
                <a:off x="3409" y="3657"/>
                <a:ext cx="2352" cy="4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059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203"/>
            <a:stretch>
              <a:fillRect/>
            </a:stretch>
          </p:blipFill>
          <p:spPr bwMode="auto">
            <a:xfrm>
              <a:off x="2838" y="3862"/>
              <a:ext cx="1306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0" name="Picture 1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203"/>
            <a:stretch>
              <a:fillRect/>
            </a:stretch>
          </p:blipFill>
          <p:spPr bwMode="auto">
            <a:xfrm>
              <a:off x="3785" y="3862"/>
              <a:ext cx="1306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1" name="Picture 1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6674"/>
            <a:stretch>
              <a:fillRect/>
            </a:stretch>
          </p:blipFill>
          <p:spPr bwMode="auto">
            <a:xfrm>
              <a:off x="4733" y="3862"/>
              <a:ext cx="1020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56" name="Picture 1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707" y="128203"/>
            <a:ext cx="3402806" cy="33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E:\BASHH 2016\logoNEW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4" y="4178887"/>
            <a:ext cx="2056228" cy="65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56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90" y="152744"/>
            <a:ext cx="133231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eform 5"/>
          <p:cNvSpPr>
            <a:spLocks/>
          </p:cNvSpPr>
          <p:nvPr/>
        </p:nvSpPr>
        <p:spPr bwMode="auto">
          <a:xfrm>
            <a:off x="1651500" y="149517"/>
            <a:ext cx="7035301" cy="527447"/>
          </a:xfrm>
          <a:custGeom>
            <a:avLst/>
            <a:gdLst>
              <a:gd name="T0" fmla="*/ 2147483647 w 4724"/>
              <a:gd name="T1" fmla="*/ 0 h 473"/>
              <a:gd name="T2" fmla="*/ 2147483647 w 4724"/>
              <a:gd name="T3" fmla="*/ 0 h 473"/>
              <a:gd name="T4" fmla="*/ 0 w 4724"/>
              <a:gd name="T5" fmla="*/ 2147483647 h 473"/>
              <a:gd name="T6" fmla="*/ 2147483647 w 4724"/>
              <a:gd name="T7" fmla="*/ 2147483647 h 473"/>
              <a:gd name="T8" fmla="*/ 2147483647 w 4724"/>
              <a:gd name="T9" fmla="*/ 0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24"/>
              <a:gd name="T16" fmla="*/ 0 h 473"/>
              <a:gd name="T17" fmla="*/ 4724 w 4724"/>
              <a:gd name="T18" fmla="*/ 473 h 4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24" h="473">
                <a:moveTo>
                  <a:pt x="4724" y="0"/>
                </a:moveTo>
                <a:lnTo>
                  <a:pt x="97" y="0"/>
                </a:lnTo>
                <a:lnTo>
                  <a:pt x="0" y="473"/>
                </a:lnTo>
                <a:lnTo>
                  <a:pt x="4724" y="473"/>
                </a:lnTo>
                <a:lnTo>
                  <a:pt x="4724" y="0"/>
                </a:lnTo>
                <a:close/>
              </a:path>
            </a:pathLst>
          </a:custGeom>
          <a:solidFill>
            <a:srgbClr val="A22C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79" tIns="34289" rIns="68579" bIns="34289"/>
          <a:lstStyle/>
          <a:p>
            <a:pPr defTabSz="685783"/>
            <a:r>
              <a:rPr lang="en-GB" sz="3000" dirty="0">
                <a:solidFill>
                  <a:prstClr val="white"/>
                </a:solidFill>
              </a:rPr>
              <a:t>  Results - diagnoses</a:t>
            </a:r>
            <a:endParaRPr lang="en-GB" sz="1400" dirty="0">
              <a:solidFill>
                <a:prstClr val="white"/>
              </a:solidFill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994" y="4648967"/>
            <a:ext cx="3402806" cy="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E:\BASHH 2016\logoNEW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2" y="4426021"/>
            <a:ext cx="2056228" cy="65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84418"/>
              </p:ext>
            </p:extLst>
          </p:nvPr>
        </p:nvGraphicFramePr>
        <p:xfrm>
          <a:off x="319190" y="813248"/>
          <a:ext cx="8367612" cy="3816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6607">
                  <a:extLst>
                    <a:ext uri="{9D8B030D-6E8A-4147-A177-3AD203B41FA5}">
                      <a16:colId xmlns:a16="http://schemas.microsoft.com/office/drawing/2014/main" xmlns="" val="1474839918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xmlns="" val="3889333727"/>
                    </a:ext>
                  </a:extLst>
                </a:gridCol>
                <a:gridCol w="2643971">
                  <a:extLst>
                    <a:ext uri="{9D8B030D-6E8A-4147-A177-3AD203B41FA5}">
                      <a16:colId xmlns:a16="http://schemas.microsoft.com/office/drawing/2014/main" xmlns="" val="3563883815"/>
                    </a:ext>
                  </a:extLst>
                </a:gridCol>
                <a:gridCol w="2334926">
                  <a:extLst>
                    <a:ext uri="{9D8B030D-6E8A-4147-A177-3AD203B41FA5}">
                      <a16:colId xmlns:a16="http://schemas.microsoft.com/office/drawing/2014/main" xmlns="" val="456875789"/>
                    </a:ext>
                  </a:extLst>
                </a:gridCol>
              </a:tblGrid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=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accepted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initially turned away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45332396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PEPSE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07787844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827889908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Herpes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26555524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PID/Epididymo-orchitis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987946937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 of infection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04605885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Gonorrhoea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4034617009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 diagnosed elsewhere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76959467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Non-specific GU infection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210900529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Chlamydia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4006740820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HIV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2397462382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syphilis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895930436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Hepatitis 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14393830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Candidiasis or BV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087082978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Molluscum or Warts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68356338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Late syphilis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72159347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2929042" y="3147814"/>
            <a:ext cx="594066" cy="819232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929042" y="4209932"/>
            <a:ext cx="594066" cy="594066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03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90" y="152744"/>
            <a:ext cx="133231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eform 5"/>
          <p:cNvSpPr>
            <a:spLocks/>
          </p:cNvSpPr>
          <p:nvPr/>
        </p:nvSpPr>
        <p:spPr bwMode="auto">
          <a:xfrm>
            <a:off x="1651500" y="149517"/>
            <a:ext cx="7035301" cy="527447"/>
          </a:xfrm>
          <a:custGeom>
            <a:avLst/>
            <a:gdLst>
              <a:gd name="T0" fmla="*/ 2147483647 w 4724"/>
              <a:gd name="T1" fmla="*/ 0 h 473"/>
              <a:gd name="T2" fmla="*/ 2147483647 w 4724"/>
              <a:gd name="T3" fmla="*/ 0 h 473"/>
              <a:gd name="T4" fmla="*/ 0 w 4724"/>
              <a:gd name="T5" fmla="*/ 2147483647 h 473"/>
              <a:gd name="T6" fmla="*/ 2147483647 w 4724"/>
              <a:gd name="T7" fmla="*/ 2147483647 h 473"/>
              <a:gd name="T8" fmla="*/ 2147483647 w 4724"/>
              <a:gd name="T9" fmla="*/ 0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24"/>
              <a:gd name="T16" fmla="*/ 0 h 473"/>
              <a:gd name="T17" fmla="*/ 4724 w 4724"/>
              <a:gd name="T18" fmla="*/ 473 h 4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24" h="473">
                <a:moveTo>
                  <a:pt x="4724" y="0"/>
                </a:moveTo>
                <a:lnTo>
                  <a:pt x="97" y="0"/>
                </a:lnTo>
                <a:lnTo>
                  <a:pt x="0" y="473"/>
                </a:lnTo>
                <a:lnTo>
                  <a:pt x="4724" y="473"/>
                </a:lnTo>
                <a:lnTo>
                  <a:pt x="4724" y="0"/>
                </a:lnTo>
                <a:close/>
              </a:path>
            </a:pathLst>
          </a:custGeom>
          <a:solidFill>
            <a:srgbClr val="A22C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79" tIns="34289" rIns="68579" bIns="34289"/>
          <a:lstStyle/>
          <a:p>
            <a:pPr defTabSz="685783"/>
            <a:r>
              <a:rPr lang="en-GB" sz="3000" dirty="0">
                <a:solidFill>
                  <a:prstClr val="white"/>
                </a:solidFill>
              </a:rPr>
              <a:t>  Results - diagnoses</a:t>
            </a:r>
            <a:endParaRPr lang="en-GB" sz="1400" dirty="0">
              <a:solidFill>
                <a:prstClr val="white"/>
              </a:solidFill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994" y="4648967"/>
            <a:ext cx="3402806" cy="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E:\BASHH 2016\logoNEW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2" y="4426021"/>
            <a:ext cx="2056228" cy="65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720578"/>
              </p:ext>
            </p:extLst>
          </p:nvPr>
        </p:nvGraphicFramePr>
        <p:xfrm>
          <a:off x="319190" y="813248"/>
          <a:ext cx="8367612" cy="3816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6607">
                  <a:extLst>
                    <a:ext uri="{9D8B030D-6E8A-4147-A177-3AD203B41FA5}">
                      <a16:colId xmlns:a16="http://schemas.microsoft.com/office/drawing/2014/main" xmlns="" val="1474839918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xmlns="" val="3889333727"/>
                    </a:ext>
                  </a:extLst>
                </a:gridCol>
                <a:gridCol w="2643971">
                  <a:extLst>
                    <a:ext uri="{9D8B030D-6E8A-4147-A177-3AD203B41FA5}">
                      <a16:colId xmlns:a16="http://schemas.microsoft.com/office/drawing/2014/main" xmlns="" val="3563883815"/>
                    </a:ext>
                  </a:extLst>
                </a:gridCol>
                <a:gridCol w="2334926">
                  <a:extLst>
                    <a:ext uri="{9D8B030D-6E8A-4147-A177-3AD203B41FA5}">
                      <a16:colId xmlns:a16="http://schemas.microsoft.com/office/drawing/2014/main" xmlns="" val="456875789"/>
                    </a:ext>
                  </a:extLst>
                </a:gridCol>
              </a:tblGrid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=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accepted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initially turned away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45332396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PEPSE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787844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827889908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Herpes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26555524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PID/Epididymo-orchitis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987946937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 of infection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04605885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Gonorrhoea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4034617009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 diagnosed elsewhere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76959467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Non-specific GU infection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210900529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Chlamydia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4006740820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HIV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2397462382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syphilis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895930436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Hepatitis 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14393830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Candidiasis or BV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087082978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Molluscum or Warts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68356338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Late syphilis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2159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28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90" y="152744"/>
            <a:ext cx="133231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eform 5"/>
          <p:cNvSpPr>
            <a:spLocks/>
          </p:cNvSpPr>
          <p:nvPr/>
        </p:nvSpPr>
        <p:spPr bwMode="auto">
          <a:xfrm>
            <a:off x="1651500" y="149517"/>
            <a:ext cx="7035301" cy="527447"/>
          </a:xfrm>
          <a:custGeom>
            <a:avLst/>
            <a:gdLst>
              <a:gd name="T0" fmla="*/ 2147483647 w 4724"/>
              <a:gd name="T1" fmla="*/ 0 h 473"/>
              <a:gd name="T2" fmla="*/ 2147483647 w 4724"/>
              <a:gd name="T3" fmla="*/ 0 h 473"/>
              <a:gd name="T4" fmla="*/ 0 w 4724"/>
              <a:gd name="T5" fmla="*/ 2147483647 h 473"/>
              <a:gd name="T6" fmla="*/ 2147483647 w 4724"/>
              <a:gd name="T7" fmla="*/ 2147483647 h 473"/>
              <a:gd name="T8" fmla="*/ 2147483647 w 4724"/>
              <a:gd name="T9" fmla="*/ 0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24"/>
              <a:gd name="T16" fmla="*/ 0 h 473"/>
              <a:gd name="T17" fmla="*/ 4724 w 4724"/>
              <a:gd name="T18" fmla="*/ 473 h 4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24" h="473">
                <a:moveTo>
                  <a:pt x="4724" y="0"/>
                </a:moveTo>
                <a:lnTo>
                  <a:pt x="97" y="0"/>
                </a:lnTo>
                <a:lnTo>
                  <a:pt x="0" y="473"/>
                </a:lnTo>
                <a:lnTo>
                  <a:pt x="4724" y="473"/>
                </a:lnTo>
                <a:lnTo>
                  <a:pt x="4724" y="0"/>
                </a:lnTo>
                <a:close/>
              </a:path>
            </a:pathLst>
          </a:custGeom>
          <a:solidFill>
            <a:srgbClr val="A22C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79" tIns="34289" rIns="68579" bIns="34289"/>
          <a:lstStyle/>
          <a:p>
            <a:pPr defTabSz="685783"/>
            <a:r>
              <a:rPr lang="en-GB" sz="3000" dirty="0">
                <a:solidFill>
                  <a:prstClr val="white"/>
                </a:solidFill>
              </a:rPr>
              <a:t>  Results - diagnoses</a:t>
            </a:r>
            <a:endParaRPr lang="en-GB" sz="1400" dirty="0">
              <a:solidFill>
                <a:prstClr val="white"/>
              </a:solidFill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994" y="4648967"/>
            <a:ext cx="3402806" cy="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E:\BASHH 2016\logoNEW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2" y="4426021"/>
            <a:ext cx="2056228" cy="65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511434"/>
              </p:ext>
            </p:extLst>
          </p:nvPr>
        </p:nvGraphicFramePr>
        <p:xfrm>
          <a:off x="319190" y="813248"/>
          <a:ext cx="8367612" cy="3816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6607">
                  <a:extLst>
                    <a:ext uri="{9D8B030D-6E8A-4147-A177-3AD203B41FA5}">
                      <a16:colId xmlns:a16="http://schemas.microsoft.com/office/drawing/2014/main" xmlns="" val="1474839918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xmlns="" val="3889333727"/>
                    </a:ext>
                  </a:extLst>
                </a:gridCol>
                <a:gridCol w="2643971">
                  <a:extLst>
                    <a:ext uri="{9D8B030D-6E8A-4147-A177-3AD203B41FA5}">
                      <a16:colId xmlns:a16="http://schemas.microsoft.com/office/drawing/2014/main" xmlns="" val="3563883815"/>
                    </a:ext>
                  </a:extLst>
                </a:gridCol>
                <a:gridCol w="2334926">
                  <a:extLst>
                    <a:ext uri="{9D8B030D-6E8A-4147-A177-3AD203B41FA5}">
                      <a16:colId xmlns:a16="http://schemas.microsoft.com/office/drawing/2014/main" xmlns="" val="456875789"/>
                    </a:ext>
                  </a:extLst>
                </a:gridCol>
              </a:tblGrid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=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accepted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initially turned away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45332396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PEPSE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07787844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827889908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Herpes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26555524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PID/Epididymo-orchitis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987946937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 of infection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04605885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Gonorrhoea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4617009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 diagnosed elsewhere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76959467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Non-specific GU infection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210900529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Chlamydia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6740820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HIV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2397462382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syphilis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895930436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Hepatitis 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14393830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Candidiasis or BV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087082978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Molluscum or Warts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68356338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Late syphilis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72159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65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90" y="152744"/>
            <a:ext cx="133231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eform 5"/>
          <p:cNvSpPr>
            <a:spLocks/>
          </p:cNvSpPr>
          <p:nvPr/>
        </p:nvSpPr>
        <p:spPr bwMode="auto">
          <a:xfrm>
            <a:off x="1651500" y="149517"/>
            <a:ext cx="7035301" cy="527447"/>
          </a:xfrm>
          <a:custGeom>
            <a:avLst/>
            <a:gdLst>
              <a:gd name="T0" fmla="*/ 2147483647 w 4724"/>
              <a:gd name="T1" fmla="*/ 0 h 473"/>
              <a:gd name="T2" fmla="*/ 2147483647 w 4724"/>
              <a:gd name="T3" fmla="*/ 0 h 473"/>
              <a:gd name="T4" fmla="*/ 0 w 4724"/>
              <a:gd name="T5" fmla="*/ 2147483647 h 473"/>
              <a:gd name="T6" fmla="*/ 2147483647 w 4724"/>
              <a:gd name="T7" fmla="*/ 2147483647 h 473"/>
              <a:gd name="T8" fmla="*/ 2147483647 w 4724"/>
              <a:gd name="T9" fmla="*/ 0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24"/>
              <a:gd name="T16" fmla="*/ 0 h 473"/>
              <a:gd name="T17" fmla="*/ 4724 w 4724"/>
              <a:gd name="T18" fmla="*/ 473 h 4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24" h="473">
                <a:moveTo>
                  <a:pt x="4724" y="0"/>
                </a:moveTo>
                <a:lnTo>
                  <a:pt x="97" y="0"/>
                </a:lnTo>
                <a:lnTo>
                  <a:pt x="0" y="473"/>
                </a:lnTo>
                <a:lnTo>
                  <a:pt x="4724" y="473"/>
                </a:lnTo>
                <a:lnTo>
                  <a:pt x="4724" y="0"/>
                </a:lnTo>
                <a:close/>
              </a:path>
            </a:pathLst>
          </a:custGeom>
          <a:solidFill>
            <a:srgbClr val="A22C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79" tIns="34289" rIns="68579" bIns="34289"/>
          <a:lstStyle/>
          <a:p>
            <a:pPr defTabSz="685783"/>
            <a:r>
              <a:rPr lang="en-GB" sz="3000" dirty="0">
                <a:solidFill>
                  <a:prstClr val="white"/>
                </a:solidFill>
              </a:rPr>
              <a:t>  Results - diagnoses</a:t>
            </a:r>
            <a:endParaRPr lang="en-GB" sz="1400" dirty="0">
              <a:solidFill>
                <a:prstClr val="white"/>
              </a:solidFill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994" y="4648967"/>
            <a:ext cx="3402806" cy="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E:\BASHH 2016\logoNEW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2" y="4426021"/>
            <a:ext cx="2056228" cy="65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285749"/>
              </p:ext>
            </p:extLst>
          </p:nvPr>
        </p:nvGraphicFramePr>
        <p:xfrm>
          <a:off x="319190" y="813248"/>
          <a:ext cx="8367612" cy="3816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6607">
                  <a:extLst>
                    <a:ext uri="{9D8B030D-6E8A-4147-A177-3AD203B41FA5}">
                      <a16:colId xmlns:a16="http://schemas.microsoft.com/office/drawing/2014/main" xmlns="" val="1474839918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xmlns="" val="3889333727"/>
                    </a:ext>
                  </a:extLst>
                </a:gridCol>
                <a:gridCol w="2643971">
                  <a:extLst>
                    <a:ext uri="{9D8B030D-6E8A-4147-A177-3AD203B41FA5}">
                      <a16:colId xmlns:a16="http://schemas.microsoft.com/office/drawing/2014/main" xmlns="" val="3563883815"/>
                    </a:ext>
                  </a:extLst>
                </a:gridCol>
                <a:gridCol w="2334926">
                  <a:extLst>
                    <a:ext uri="{9D8B030D-6E8A-4147-A177-3AD203B41FA5}">
                      <a16:colId xmlns:a16="http://schemas.microsoft.com/office/drawing/2014/main" xmlns="" val="456875789"/>
                    </a:ext>
                  </a:extLst>
                </a:gridCol>
              </a:tblGrid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=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accepted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initially turned away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45332396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PEPSE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07787844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827889908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Herpes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26555524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PID/Epididymo-orchitis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987946937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 of infection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04605885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Gonorrhoea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4617009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 diagnosed elsewhere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76959467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Non-specific GU infection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210900529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Chlamydia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6740820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HIV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2397462382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syphilis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895930436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Hepatitis 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14393830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Candidiasis or BV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087082978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Molluscum or Warts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68356338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Late syphilis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72159347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7218295" y="2788007"/>
            <a:ext cx="655694" cy="575831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1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90" y="152744"/>
            <a:ext cx="133231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reeform 5"/>
          <p:cNvSpPr>
            <a:spLocks/>
          </p:cNvSpPr>
          <p:nvPr/>
        </p:nvSpPr>
        <p:spPr bwMode="auto">
          <a:xfrm>
            <a:off x="1651500" y="149517"/>
            <a:ext cx="7035301" cy="527447"/>
          </a:xfrm>
          <a:custGeom>
            <a:avLst/>
            <a:gdLst>
              <a:gd name="T0" fmla="*/ 2147483647 w 4724"/>
              <a:gd name="T1" fmla="*/ 0 h 473"/>
              <a:gd name="T2" fmla="*/ 2147483647 w 4724"/>
              <a:gd name="T3" fmla="*/ 0 h 473"/>
              <a:gd name="T4" fmla="*/ 0 w 4724"/>
              <a:gd name="T5" fmla="*/ 2147483647 h 473"/>
              <a:gd name="T6" fmla="*/ 2147483647 w 4724"/>
              <a:gd name="T7" fmla="*/ 2147483647 h 473"/>
              <a:gd name="T8" fmla="*/ 2147483647 w 4724"/>
              <a:gd name="T9" fmla="*/ 0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24"/>
              <a:gd name="T16" fmla="*/ 0 h 473"/>
              <a:gd name="T17" fmla="*/ 4724 w 4724"/>
              <a:gd name="T18" fmla="*/ 473 h 4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24" h="473">
                <a:moveTo>
                  <a:pt x="4724" y="0"/>
                </a:moveTo>
                <a:lnTo>
                  <a:pt x="97" y="0"/>
                </a:lnTo>
                <a:lnTo>
                  <a:pt x="0" y="473"/>
                </a:lnTo>
                <a:lnTo>
                  <a:pt x="4724" y="473"/>
                </a:lnTo>
                <a:lnTo>
                  <a:pt x="4724" y="0"/>
                </a:lnTo>
                <a:close/>
              </a:path>
            </a:pathLst>
          </a:custGeom>
          <a:solidFill>
            <a:srgbClr val="A22C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79" tIns="34289" rIns="68579" bIns="34289"/>
          <a:lstStyle/>
          <a:p>
            <a:pPr defTabSz="685783"/>
            <a:r>
              <a:rPr lang="en-GB" sz="3000" dirty="0">
                <a:solidFill>
                  <a:prstClr val="white"/>
                </a:solidFill>
              </a:rPr>
              <a:t>  Percentage accepted &amp; rejected</a:t>
            </a:r>
            <a:endParaRPr lang="en-GB" sz="1400" dirty="0">
              <a:solidFill>
                <a:prstClr val="white"/>
              </a:solidFill>
            </a:endParaRP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994" y="4648967"/>
            <a:ext cx="3402806" cy="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E:\BASHH 2016\logoNEW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2" y="4426021"/>
            <a:ext cx="2056228" cy="65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929390894"/>
              </p:ext>
            </p:extLst>
          </p:nvPr>
        </p:nvGraphicFramePr>
        <p:xfrm>
          <a:off x="319188" y="730963"/>
          <a:ext cx="8367611" cy="3863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13222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90" y="152744"/>
            <a:ext cx="133231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reeform 5"/>
          <p:cNvSpPr>
            <a:spLocks/>
          </p:cNvSpPr>
          <p:nvPr/>
        </p:nvSpPr>
        <p:spPr bwMode="auto">
          <a:xfrm>
            <a:off x="1651500" y="149517"/>
            <a:ext cx="7035301" cy="527447"/>
          </a:xfrm>
          <a:custGeom>
            <a:avLst/>
            <a:gdLst>
              <a:gd name="T0" fmla="*/ 2147483647 w 4724"/>
              <a:gd name="T1" fmla="*/ 0 h 473"/>
              <a:gd name="T2" fmla="*/ 2147483647 w 4724"/>
              <a:gd name="T3" fmla="*/ 0 h 473"/>
              <a:gd name="T4" fmla="*/ 0 w 4724"/>
              <a:gd name="T5" fmla="*/ 2147483647 h 473"/>
              <a:gd name="T6" fmla="*/ 2147483647 w 4724"/>
              <a:gd name="T7" fmla="*/ 2147483647 h 473"/>
              <a:gd name="T8" fmla="*/ 2147483647 w 4724"/>
              <a:gd name="T9" fmla="*/ 0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24"/>
              <a:gd name="T16" fmla="*/ 0 h 473"/>
              <a:gd name="T17" fmla="*/ 4724 w 4724"/>
              <a:gd name="T18" fmla="*/ 473 h 4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24" h="473">
                <a:moveTo>
                  <a:pt x="4724" y="0"/>
                </a:moveTo>
                <a:lnTo>
                  <a:pt x="97" y="0"/>
                </a:lnTo>
                <a:lnTo>
                  <a:pt x="0" y="473"/>
                </a:lnTo>
                <a:lnTo>
                  <a:pt x="4724" y="473"/>
                </a:lnTo>
                <a:lnTo>
                  <a:pt x="4724" y="0"/>
                </a:lnTo>
                <a:close/>
              </a:path>
            </a:pathLst>
          </a:custGeom>
          <a:solidFill>
            <a:srgbClr val="A22C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79" tIns="34289" rIns="68579" bIns="34289"/>
          <a:lstStyle/>
          <a:p>
            <a:pPr defTabSz="685783"/>
            <a:r>
              <a:rPr lang="en-GB" sz="3000" dirty="0">
                <a:solidFill>
                  <a:prstClr val="white"/>
                </a:solidFill>
              </a:rPr>
              <a:t>  Percentage accepted &amp; rejected</a:t>
            </a:r>
            <a:endParaRPr lang="en-GB" sz="1400" dirty="0">
              <a:solidFill>
                <a:prstClr val="white"/>
              </a:solidFill>
            </a:endParaRP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994" y="4648967"/>
            <a:ext cx="3402806" cy="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E:\BASHH 2016\logoNEW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2" y="4426021"/>
            <a:ext cx="2056228" cy="65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106959886"/>
              </p:ext>
            </p:extLst>
          </p:nvPr>
        </p:nvGraphicFramePr>
        <p:xfrm>
          <a:off x="319188" y="730963"/>
          <a:ext cx="8367611" cy="3863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9" name="Oval 8"/>
          <p:cNvSpPr/>
          <p:nvPr/>
        </p:nvSpPr>
        <p:spPr>
          <a:xfrm rot="19079519">
            <a:off x="1109515" y="2646211"/>
            <a:ext cx="839532" cy="48605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 rot="19079519">
            <a:off x="4211202" y="2856570"/>
            <a:ext cx="1415163" cy="34794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 rot="19079519">
            <a:off x="2667909" y="2902043"/>
            <a:ext cx="1242138" cy="48605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 rot="19079519">
            <a:off x="5159139" y="2658752"/>
            <a:ext cx="797696" cy="37755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 rot="19079519">
            <a:off x="4939856" y="2966370"/>
            <a:ext cx="1711670" cy="46800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7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2697066" y="2516560"/>
            <a:ext cx="1325668" cy="88579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82547" y="3551638"/>
            <a:ext cx="1325668" cy="88579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563668" y="1681012"/>
            <a:ext cx="2059538" cy="88579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936831" y="3540224"/>
            <a:ext cx="1325668" cy="88579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485642" y="3526919"/>
            <a:ext cx="1325668" cy="88579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267045" y="1252830"/>
            <a:ext cx="1758230" cy="88579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3254151" y="834990"/>
            <a:ext cx="2700300" cy="623248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– March 2015</a:t>
            </a:r>
          </a:p>
          <a:p>
            <a:pPr algn="ctr" defTabSz="685783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clinic is full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8575" y="1205520"/>
            <a:ext cx="2451975" cy="761747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GB" sz="2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685783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 leave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48405" y="1676061"/>
            <a:ext cx="2108815" cy="761747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GB" sz="2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698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685783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 in triage forms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2069" y="3563714"/>
            <a:ext cx="1296144" cy="761747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GB" sz="2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210</a:t>
            </a:r>
            <a:endParaRPr lang="en-GB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85783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accepted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2207" y="2556824"/>
            <a:ext cx="1895387" cy="761747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GB" sz="2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488</a:t>
            </a:r>
            <a:endParaRPr lang="en-GB" sz="21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85783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turned away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5058" y="3575687"/>
            <a:ext cx="1398491" cy="761747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GB" sz="2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224</a:t>
            </a:r>
            <a:r>
              <a:rPr lang="en-GB" sz="2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685783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return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52607" y="3569809"/>
            <a:ext cx="1038234" cy="761747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GB" sz="2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264</a:t>
            </a:r>
            <a:endParaRPr lang="en-GB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85783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returned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ight Arrow 11"/>
          <p:cNvSpPr/>
          <p:nvPr/>
        </p:nvSpPr>
        <p:spPr>
          <a:xfrm rot="4715860">
            <a:off x="6127393" y="2746492"/>
            <a:ext cx="1156371" cy="58480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 rot="2904243">
            <a:off x="5412259" y="1439875"/>
            <a:ext cx="945719" cy="39222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28" name="Right Arrow 27"/>
          <p:cNvSpPr/>
          <p:nvPr/>
        </p:nvSpPr>
        <p:spPr>
          <a:xfrm rot="8854545">
            <a:off x="2519355" y="1142005"/>
            <a:ext cx="945719" cy="39222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29" name="Right Arrow 28"/>
          <p:cNvSpPr/>
          <p:nvPr/>
        </p:nvSpPr>
        <p:spPr>
          <a:xfrm rot="9819333">
            <a:off x="3807650" y="2245598"/>
            <a:ext cx="1872809" cy="58480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30" name="Right Arrow 29"/>
          <p:cNvSpPr/>
          <p:nvPr/>
        </p:nvSpPr>
        <p:spPr>
          <a:xfrm rot="8854545">
            <a:off x="2418146" y="3393151"/>
            <a:ext cx="868264" cy="39222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31" name="Right Arrow 30"/>
          <p:cNvSpPr/>
          <p:nvPr/>
        </p:nvSpPr>
        <p:spPr>
          <a:xfrm rot="1761164">
            <a:off x="3397370" y="3376712"/>
            <a:ext cx="868264" cy="39222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100684" y="806188"/>
            <a:ext cx="2067161" cy="1930437"/>
          </a:xfrm>
          <a:prstGeom prst="ellipse">
            <a:avLst/>
          </a:prstGeom>
          <a:noFill/>
          <a:ln w="152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90" y="152744"/>
            <a:ext cx="133231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Freeform 5"/>
          <p:cNvSpPr>
            <a:spLocks/>
          </p:cNvSpPr>
          <p:nvPr/>
        </p:nvSpPr>
        <p:spPr bwMode="auto">
          <a:xfrm>
            <a:off x="1651500" y="149517"/>
            <a:ext cx="7035301" cy="527447"/>
          </a:xfrm>
          <a:custGeom>
            <a:avLst/>
            <a:gdLst>
              <a:gd name="T0" fmla="*/ 2147483647 w 4724"/>
              <a:gd name="T1" fmla="*/ 0 h 473"/>
              <a:gd name="T2" fmla="*/ 2147483647 w 4724"/>
              <a:gd name="T3" fmla="*/ 0 h 473"/>
              <a:gd name="T4" fmla="*/ 0 w 4724"/>
              <a:gd name="T5" fmla="*/ 2147483647 h 473"/>
              <a:gd name="T6" fmla="*/ 2147483647 w 4724"/>
              <a:gd name="T7" fmla="*/ 2147483647 h 473"/>
              <a:gd name="T8" fmla="*/ 2147483647 w 4724"/>
              <a:gd name="T9" fmla="*/ 0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24"/>
              <a:gd name="T16" fmla="*/ 0 h 473"/>
              <a:gd name="T17" fmla="*/ 4724 w 4724"/>
              <a:gd name="T18" fmla="*/ 473 h 4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24" h="473">
                <a:moveTo>
                  <a:pt x="4724" y="0"/>
                </a:moveTo>
                <a:lnTo>
                  <a:pt x="97" y="0"/>
                </a:lnTo>
                <a:lnTo>
                  <a:pt x="0" y="473"/>
                </a:lnTo>
                <a:lnTo>
                  <a:pt x="4724" y="473"/>
                </a:lnTo>
                <a:lnTo>
                  <a:pt x="4724" y="0"/>
                </a:lnTo>
                <a:close/>
              </a:path>
            </a:pathLst>
          </a:custGeom>
          <a:solidFill>
            <a:srgbClr val="A22C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79" tIns="34289" rIns="68579" bIns="34289"/>
          <a:lstStyle/>
          <a:p>
            <a:pPr defTabSz="685783"/>
            <a:r>
              <a:rPr lang="en-GB" sz="3000" dirty="0">
                <a:solidFill>
                  <a:prstClr val="white"/>
                </a:solidFill>
              </a:rPr>
              <a:t>  Limitations</a:t>
            </a:r>
            <a:endParaRPr lang="en-GB" sz="1400" dirty="0">
              <a:solidFill>
                <a:prstClr val="white"/>
              </a:solidFill>
            </a:endParaRPr>
          </a:p>
        </p:txBody>
      </p:sp>
      <p:pic>
        <p:nvPicPr>
          <p:cNvPr id="35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994" y="4648967"/>
            <a:ext cx="3402806" cy="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" descr="E:\BASHH 2016\logoNEW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2" y="4426021"/>
            <a:ext cx="2056228" cy="65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Oval 31"/>
          <p:cNvSpPr/>
          <p:nvPr/>
        </p:nvSpPr>
        <p:spPr>
          <a:xfrm>
            <a:off x="1186587" y="3020020"/>
            <a:ext cx="1967681" cy="1857999"/>
          </a:xfrm>
          <a:prstGeom prst="ellipse">
            <a:avLst/>
          </a:prstGeom>
          <a:noFill/>
          <a:ln w="152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46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Triage is effective for some conditions</a:t>
            </a:r>
          </a:p>
          <a:p>
            <a:pPr lvl="1"/>
            <a:r>
              <a:rPr lang="en-GB" dirty="0"/>
              <a:t>Acute </a:t>
            </a:r>
            <a:r>
              <a:rPr lang="en-GB" dirty="0" smtClean="0"/>
              <a:t>needs such </a:t>
            </a:r>
            <a:r>
              <a:rPr lang="en-GB" dirty="0"/>
              <a:t>as PEPSE</a:t>
            </a:r>
          </a:p>
          <a:p>
            <a:pPr lvl="1"/>
            <a:r>
              <a:rPr lang="en-GB" dirty="0" smtClean="0"/>
              <a:t>Common</a:t>
            </a:r>
            <a:r>
              <a:rPr lang="en-GB" smtClean="0"/>
              <a:t>, non-acute </a:t>
            </a:r>
            <a:r>
              <a:rPr lang="en-GB" dirty="0" smtClean="0"/>
              <a:t>conditions </a:t>
            </a:r>
            <a:r>
              <a:rPr lang="en-GB" dirty="0"/>
              <a:t>such as warts and candidiasis</a:t>
            </a:r>
          </a:p>
          <a:p>
            <a:r>
              <a:rPr lang="en-GB" dirty="0"/>
              <a:t>Triage is less effective for patients with chlamydia &amp; gonorrhoea</a:t>
            </a:r>
          </a:p>
          <a:p>
            <a:r>
              <a:rPr lang="en-GB" dirty="0" smtClean="0"/>
              <a:t>BASHH </a:t>
            </a:r>
            <a:r>
              <a:rPr lang="en-GB" dirty="0"/>
              <a:t>concerns are justified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90" y="152744"/>
            <a:ext cx="133231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reeform 5"/>
          <p:cNvSpPr>
            <a:spLocks/>
          </p:cNvSpPr>
          <p:nvPr/>
        </p:nvSpPr>
        <p:spPr bwMode="auto">
          <a:xfrm>
            <a:off x="1651500" y="149517"/>
            <a:ext cx="7035301" cy="527447"/>
          </a:xfrm>
          <a:custGeom>
            <a:avLst/>
            <a:gdLst>
              <a:gd name="T0" fmla="*/ 2147483647 w 4724"/>
              <a:gd name="T1" fmla="*/ 0 h 473"/>
              <a:gd name="T2" fmla="*/ 2147483647 w 4724"/>
              <a:gd name="T3" fmla="*/ 0 h 473"/>
              <a:gd name="T4" fmla="*/ 0 w 4724"/>
              <a:gd name="T5" fmla="*/ 2147483647 h 473"/>
              <a:gd name="T6" fmla="*/ 2147483647 w 4724"/>
              <a:gd name="T7" fmla="*/ 2147483647 h 473"/>
              <a:gd name="T8" fmla="*/ 2147483647 w 4724"/>
              <a:gd name="T9" fmla="*/ 0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24"/>
              <a:gd name="T16" fmla="*/ 0 h 473"/>
              <a:gd name="T17" fmla="*/ 4724 w 4724"/>
              <a:gd name="T18" fmla="*/ 473 h 4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24" h="473">
                <a:moveTo>
                  <a:pt x="4724" y="0"/>
                </a:moveTo>
                <a:lnTo>
                  <a:pt x="97" y="0"/>
                </a:lnTo>
                <a:lnTo>
                  <a:pt x="0" y="473"/>
                </a:lnTo>
                <a:lnTo>
                  <a:pt x="4724" y="473"/>
                </a:lnTo>
                <a:lnTo>
                  <a:pt x="4724" y="0"/>
                </a:lnTo>
                <a:close/>
              </a:path>
            </a:pathLst>
          </a:custGeom>
          <a:solidFill>
            <a:srgbClr val="A22C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79" tIns="34289" rIns="68579" bIns="34289"/>
          <a:lstStyle/>
          <a:p>
            <a:pPr defTabSz="685783"/>
            <a:r>
              <a:rPr lang="en-GB" sz="3000" dirty="0">
                <a:solidFill>
                  <a:prstClr val="white"/>
                </a:solidFill>
              </a:rPr>
              <a:t>  Conclusions</a:t>
            </a:r>
            <a:endParaRPr lang="en-GB" sz="1400" dirty="0">
              <a:solidFill>
                <a:prstClr val="white"/>
              </a:solidFill>
            </a:endParaRPr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994" y="4648967"/>
            <a:ext cx="3402806" cy="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E:\BASHH 2016\logoNEW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2" y="4426021"/>
            <a:ext cx="2056228" cy="65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948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Asymptomatic screen for all patients </a:t>
            </a:r>
          </a:p>
          <a:p>
            <a:pPr lvl="1"/>
            <a:r>
              <a:rPr lang="en-GB" dirty="0"/>
              <a:t>Nearly 10% of those who returned had CT or GC</a:t>
            </a:r>
          </a:p>
          <a:p>
            <a:pPr lvl="1"/>
            <a:r>
              <a:rPr lang="en-GB" dirty="0" smtClean="0"/>
              <a:t>Saving clinic </a:t>
            </a:r>
            <a:r>
              <a:rPr lang="en-GB" dirty="0"/>
              <a:t>visits</a:t>
            </a:r>
          </a:p>
          <a:p>
            <a:pPr lvl="1"/>
            <a:r>
              <a:rPr lang="en-GB" dirty="0"/>
              <a:t>Would </a:t>
            </a:r>
            <a:r>
              <a:rPr lang="en-GB" dirty="0" smtClean="0"/>
              <a:t>this capture those who leave before triage?</a:t>
            </a:r>
            <a:endParaRPr lang="en-GB" dirty="0"/>
          </a:p>
          <a:p>
            <a:r>
              <a:rPr lang="en-GB" dirty="0"/>
              <a:t>Closer links between clinics in a region with central booking systems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90" y="152744"/>
            <a:ext cx="133231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reeform 5"/>
          <p:cNvSpPr>
            <a:spLocks/>
          </p:cNvSpPr>
          <p:nvPr/>
        </p:nvSpPr>
        <p:spPr bwMode="auto">
          <a:xfrm>
            <a:off x="1651500" y="149517"/>
            <a:ext cx="7035301" cy="527447"/>
          </a:xfrm>
          <a:custGeom>
            <a:avLst/>
            <a:gdLst>
              <a:gd name="T0" fmla="*/ 2147483647 w 4724"/>
              <a:gd name="T1" fmla="*/ 0 h 473"/>
              <a:gd name="T2" fmla="*/ 2147483647 w 4724"/>
              <a:gd name="T3" fmla="*/ 0 h 473"/>
              <a:gd name="T4" fmla="*/ 0 w 4724"/>
              <a:gd name="T5" fmla="*/ 2147483647 h 473"/>
              <a:gd name="T6" fmla="*/ 2147483647 w 4724"/>
              <a:gd name="T7" fmla="*/ 2147483647 h 473"/>
              <a:gd name="T8" fmla="*/ 2147483647 w 4724"/>
              <a:gd name="T9" fmla="*/ 0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24"/>
              <a:gd name="T16" fmla="*/ 0 h 473"/>
              <a:gd name="T17" fmla="*/ 4724 w 4724"/>
              <a:gd name="T18" fmla="*/ 473 h 4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24" h="473">
                <a:moveTo>
                  <a:pt x="4724" y="0"/>
                </a:moveTo>
                <a:lnTo>
                  <a:pt x="97" y="0"/>
                </a:lnTo>
                <a:lnTo>
                  <a:pt x="0" y="473"/>
                </a:lnTo>
                <a:lnTo>
                  <a:pt x="4724" y="473"/>
                </a:lnTo>
                <a:lnTo>
                  <a:pt x="4724" y="0"/>
                </a:lnTo>
                <a:close/>
              </a:path>
            </a:pathLst>
          </a:custGeom>
          <a:solidFill>
            <a:srgbClr val="A22C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79" tIns="34289" rIns="68579" bIns="34289"/>
          <a:lstStyle/>
          <a:p>
            <a:pPr defTabSz="685783"/>
            <a:r>
              <a:rPr lang="en-GB" sz="3000" dirty="0">
                <a:solidFill>
                  <a:prstClr val="white"/>
                </a:solidFill>
              </a:rPr>
              <a:t>  Possible strategies</a:t>
            </a:r>
            <a:endParaRPr lang="en-GB" sz="1400" dirty="0">
              <a:solidFill>
                <a:prstClr val="white"/>
              </a:solidFill>
            </a:endParaRPr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994" y="4648967"/>
            <a:ext cx="3402806" cy="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E:\BASHH 2016\logoNEW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2" y="4426021"/>
            <a:ext cx="2056228" cy="65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08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Recommendations for core service provision in genitourinary medicine. British Association for Sexual Health &amp; HIV, 2005. </a:t>
            </a:r>
            <a:r>
              <a:rPr lang="en-GB" b="1" u="sng" dirty="0"/>
              <a:t>www.bashh.org </a:t>
            </a:r>
            <a:endParaRPr lang="en-GB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90" y="152744"/>
            <a:ext cx="133231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reeform 5"/>
          <p:cNvSpPr>
            <a:spLocks/>
          </p:cNvSpPr>
          <p:nvPr/>
        </p:nvSpPr>
        <p:spPr bwMode="auto">
          <a:xfrm>
            <a:off x="1651500" y="149517"/>
            <a:ext cx="7035301" cy="527447"/>
          </a:xfrm>
          <a:custGeom>
            <a:avLst/>
            <a:gdLst>
              <a:gd name="T0" fmla="*/ 2147483647 w 4724"/>
              <a:gd name="T1" fmla="*/ 0 h 473"/>
              <a:gd name="T2" fmla="*/ 2147483647 w 4724"/>
              <a:gd name="T3" fmla="*/ 0 h 473"/>
              <a:gd name="T4" fmla="*/ 0 w 4724"/>
              <a:gd name="T5" fmla="*/ 2147483647 h 473"/>
              <a:gd name="T6" fmla="*/ 2147483647 w 4724"/>
              <a:gd name="T7" fmla="*/ 2147483647 h 473"/>
              <a:gd name="T8" fmla="*/ 2147483647 w 4724"/>
              <a:gd name="T9" fmla="*/ 0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24"/>
              <a:gd name="T16" fmla="*/ 0 h 473"/>
              <a:gd name="T17" fmla="*/ 4724 w 4724"/>
              <a:gd name="T18" fmla="*/ 473 h 4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24" h="473">
                <a:moveTo>
                  <a:pt x="4724" y="0"/>
                </a:moveTo>
                <a:lnTo>
                  <a:pt x="97" y="0"/>
                </a:lnTo>
                <a:lnTo>
                  <a:pt x="0" y="473"/>
                </a:lnTo>
                <a:lnTo>
                  <a:pt x="4724" y="473"/>
                </a:lnTo>
                <a:lnTo>
                  <a:pt x="4724" y="0"/>
                </a:lnTo>
                <a:close/>
              </a:path>
            </a:pathLst>
          </a:custGeom>
          <a:solidFill>
            <a:srgbClr val="A22C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79" tIns="34289" rIns="68579" bIns="34289"/>
          <a:lstStyle/>
          <a:p>
            <a:pPr defTabSz="685783"/>
            <a:r>
              <a:rPr lang="en-GB" sz="3000" dirty="0">
                <a:solidFill>
                  <a:prstClr val="white"/>
                </a:solidFill>
              </a:rPr>
              <a:t>  References</a:t>
            </a:r>
            <a:endParaRPr lang="en-GB" sz="1400" dirty="0">
              <a:solidFill>
                <a:prstClr val="white"/>
              </a:solidFill>
            </a:endParaRP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994" y="4648967"/>
            <a:ext cx="3402806" cy="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E:\BASHH 2016\logoNEW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2" y="4426021"/>
            <a:ext cx="2056228" cy="65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415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BASHH Guidance:</a:t>
            </a:r>
          </a:p>
          <a:p>
            <a:pPr lvl="1"/>
            <a:r>
              <a:rPr lang="en-GB" dirty="0"/>
              <a:t>48 hour access for all</a:t>
            </a:r>
          </a:p>
          <a:p>
            <a:pPr lvl="1"/>
            <a:r>
              <a:rPr lang="en-GB" dirty="0"/>
              <a:t>On the day review </a:t>
            </a:r>
            <a:r>
              <a:rPr lang="en-GB" dirty="0" smtClean="0"/>
              <a:t>for emergencies</a:t>
            </a:r>
            <a:endParaRPr lang="en-GB" dirty="0"/>
          </a:p>
          <a:p>
            <a:pPr lvl="1"/>
            <a:endParaRPr lang="en-GB" dirty="0"/>
          </a:p>
          <a:p>
            <a:r>
              <a:rPr lang="en-GB" dirty="0"/>
              <a:t>Manchester Centre for Sexual Health:</a:t>
            </a:r>
          </a:p>
          <a:p>
            <a:pPr lvl="1"/>
            <a:r>
              <a:rPr lang="en-GB" dirty="0"/>
              <a:t>Triage forms since 2010</a:t>
            </a:r>
          </a:p>
        </p:txBody>
      </p:sp>
      <p:pic>
        <p:nvPicPr>
          <p:cNvPr id="307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90" y="152744"/>
            <a:ext cx="133231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Freeform 5"/>
          <p:cNvSpPr>
            <a:spLocks/>
          </p:cNvSpPr>
          <p:nvPr/>
        </p:nvSpPr>
        <p:spPr bwMode="auto">
          <a:xfrm>
            <a:off x="1651500" y="149517"/>
            <a:ext cx="7035301" cy="527447"/>
          </a:xfrm>
          <a:custGeom>
            <a:avLst/>
            <a:gdLst>
              <a:gd name="T0" fmla="*/ 2147483647 w 4724"/>
              <a:gd name="T1" fmla="*/ 0 h 473"/>
              <a:gd name="T2" fmla="*/ 2147483647 w 4724"/>
              <a:gd name="T3" fmla="*/ 0 h 473"/>
              <a:gd name="T4" fmla="*/ 0 w 4724"/>
              <a:gd name="T5" fmla="*/ 2147483647 h 473"/>
              <a:gd name="T6" fmla="*/ 2147483647 w 4724"/>
              <a:gd name="T7" fmla="*/ 2147483647 h 473"/>
              <a:gd name="T8" fmla="*/ 2147483647 w 4724"/>
              <a:gd name="T9" fmla="*/ 0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24"/>
              <a:gd name="T16" fmla="*/ 0 h 473"/>
              <a:gd name="T17" fmla="*/ 4724 w 4724"/>
              <a:gd name="T18" fmla="*/ 473 h 4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24" h="473">
                <a:moveTo>
                  <a:pt x="4724" y="0"/>
                </a:moveTo>
                <a:lnTo>
                  <a:pt x="97" y="0"/>
                </a:lnTo>
                <a:lnTo>
                  <a:pt x="0" y="473"/>
                </a:lnTo>
                <a:lnTo>
                  <a:pt x="4724" y="473"/>
                </a:lnTo>
                <a:lnTo>
                  <a:pt x="4724" y="0"/>
                </a:lnTo>
                <a:close/>
              </a:path>
            </a:pathLst>
          </a:custGeom>
          <a:solidFill>
            <a:srgbClr val="A22C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79" tIns="34289" rIns="68579" bIns="34289"/>
          <a:lstStyle/>
          <a:p>
            <a:pPr defTabSz="685783"/>
            <a:r>
              <a:rPr lang="en-GB" sz="3000" dirty="0">
                <a:solidFill>
                  <a:prstClr val="white"/>
                </a:solidFill>
              </a:rPr>
              <a:t>  Background</a:t>
            </a:r>
            <a:endParaRPr lang="en-GB" sz="1400" dirty="0">
              <a:solidFill>
                <a:prstClr val="white"/>
              </a:solidFill>
            </a:endParaRPr>
          </a:p>
        </p:txBody>
      </p:sp>
      <p:pic>
        <p:nvPicPr>
          <p:cNvPr id="3077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994" y="4648967"/>
            <a:ext cx="3402806" cy="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E:\BASHH 2016\logoNEW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2" y="4426021"/>
            <a:ext cx="2056228" cy="65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6" t="15671" r="22663" b="5884"/>
          <a:stretch/>
        </p:blipFill>
        <p:spPr bwMode="auto">
          <a:xfrm>
            <a:off x="5339402" y="784633"/>
            <a:ext cx="3705693" cy="3353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499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Review the diagnoses of patients who fill in triage forms</a:t>
            </a:r>
          </a:p>
          <a:p>
            <a:r>
              <a:rPr lang="en-GB" dirty="0"/>
              <a:t>And in turn, determine whether triage is effective</a:t>
            </a:r>
          </a:p>
          <a:p>
            <a:endParaRPr lang="en-GB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90" y="152744"/>
            <a:ext cx="133231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reeform 5"/>
          <p:cNvSpPr>
            <a:spLocks/>
          </p:cNvSpPr>
          <p:nvPr/>
        </p:nvSpPr>
        <p:spPr bwMode="auto">
          <a:xfrm>
            <a:off x="1651500" y="149517"/>
            <a:ext cx="7035301" cy="527447"/>
          </a:xfrm>
          <a:custGeom>
            <a:avLst/>
            <a:gdLst>
              <a:gd name="T0" fmla="*/ 2147483647 w 4724"/>
              <a:gd name="T1" fmla="*/ 0 h 473"/>
              <a:gd name="T2" fmla="*/ 2147483647 w 4724"/>
              <a:gd name="T3" fmla="*/ 0 h 473"/>
              <a:gd name="T4" fmla="*/ 0 w 4724"/>
              <a:gd name="T5" fmla="*/ 2147483647 h 473"/>
              <a:gd name="T6" fmla="*/ 2147483647 w 4724"/>
              <a:gd name="T7" fmla="*/ 2147483647 h 473"/>
              <a:gd name="T8" fmla="*/ 2147483647 w 4724"/>
              <a:gd name="T9" fmla="*/ 0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24"/>
              <a:gd name="T16" fmla="*/ 0 h 473"/>
              <a:gd name="T17" fmla="*/ 4724 w 4724"/>
              <a:gd name="T18" fmla="*/ 473 h 4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24" h="473">
                <a:moveTo>
                  <a:pt x="4724" y="0"/>
                </a:moveTo>
                <a:lnTo>
                  <a:pt x="97" y="0"/>
                </a:lnTo>
                <a:lnTo>
                  <a:pt x="0" y="473"/>
                </a:lnTo>
                <a:lnTo>
                  <a:pt x="4724" y="473"/>
                </a:lnTo>
                <a:lnTo>
                  <a:pt x="4724" y="0"/>
                </a:lnTo>
                <a:close/>
              </a:path>
            </a:pathLst>
          </a:custGeom>
          <a:solidFill>
            <a:srgbClr val="A22C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79" tIns="34289" rIns="68579" bIns="34289"/>
          <a:lstStyle/>
          <a:p>
            <a:pPr defTabSz="685783"/>
            <a:r>
              <a:rPr lang="en-GB" sz="3000" dirty="0">
                <a:solidFill>
                  <a:prstClr val="white"/>
                </a:solidFill>
              </a:rPr>
              <a:t> Aim</a:t>
            </a:r>
            <a:endParaRPr lang="en-GB" sz="1400" dirty="0">
              <a:solidFill>
                <a:prstClr val="white"/>
              </a:solidFill>
            </a:endParaRPr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994" y="4648967"/>
            <a:ext cx="3402806" cy="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E:\BASHH 2016\logoNEW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2" y="4426021"/>
            <a:ext cx="2056228" cy="65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281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 retrospective review of all triage forms completed between 5/1/15 – 24/3/15 and the diagnoses of those patients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90" y="152744"/>
            <a:ext cx="133231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reeform 5"/>
          <p:cNvSpPr>
            <a:spLocks/>
          </p:cNvSpPr>
          <p:nvPr/>
        </p:nvSpPr>
        <p:spPr bwMode="auto">
          <a:xfrm>
            <a:off x="1651500" y="149517"/>
            <a:ext cx="7035301" cy="527447"/>
          </a:xfrm>
          <a:custGeom>
            <a:avLst/>
            <a:gdLst>
              <a:gd name="T0" fmla="*/ 2147483647 w 4724"/>
              <a:gd name="T1" fmla="*/ 0 h 473"/>
              <a:gd name="T2" fmla="*/ 2147483647 w 4724"/>
              <a:gd name="T3" fmla="*/ 0 h 473"/>
              <a:gd name="T4" fmla="*/ 0 w 4724"/>
              <a:gd name="T5" fmla="*/ 2147483647 h 473"/>
              <a:gd name="T6" fmla="*/ 2147483647 w 4724"/>
              <a:gd name="T7" fmla="*/ 2147483647 h 473"/>
              <a:gd name="T8" fmla="*/ 2147483647 w 4724"/>
              <a:gd name="T9" fmla="*/ 0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24"/>
              <a:gd name="T16" fmla="*/ 0 h 473"/>
              <a:gd name="T17" fmla="*/ 4724 w 4724"/>
              <a:gd name="T18" fmla="*/ 473 h 4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24" h="473">
                <a:moveTo>
                  <a:pt x="4724" y="0"/>
                </a:moveTo>
                <a:lnTo>
                  <a:pt x="97" y="0"/>
                </a:lnTo>
                <a:lnTo>
                  <a:pt x="0" y="473"/>
                </a:lnTo>
                <a:lnTo>
                  <a:pt x="4724" y="473"/>
                </a:lnTo>
                <a:lnTo>
                  <a:pt x="4724" y="0"/>
                </a:lnTo>
                <a:close/>
              </a:path>
            </a:pathLst>
          </a:custGeom>
          <a:solidFill>
            <a:srgbClr val="A22C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79" tIns="34289" rIns="68579" bIns="34289"/>
          <a:lstStyle/>
          <a:p>
            <a:pPr defTabSz="685783"/>
            <a:r>
              <a:rPr lang="en-GB" sz="3000" dirty="0">
                <a:solidFill>
                  <a:prstClr val="white"/>
                </a:solidFill>
              </a:rPr>
              <a:t>  Method</a:t>
            </a:r>
            <a:endParaRPr lang="en-GB" sz="1400" dirty="0">
              <a:solidFill>
                <a:prstClr val="white"/>
              </a:solidFill>
            </a:endParaRPr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994" y="4648967"/>
            <a:ext cx="3402806" cy="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E:\BASHH 2016\logoNEW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2" y="4426021"/>
            <a:ext cx="2056228" cy="65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209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3445403" y="2188024"/>
            <a:ext cx="1325668" cy="88579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819632" y="3220575"/>
            <a:ext cx="1325668" cy="88579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402226" y="1360647"/>
            <a:ext cx="2059538" cy="88579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884839" y="3223164"/>
            <a:ext cx="1325668" cy="88579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13538" y="3220575"/>
            <a:ext cx="1681061" cy="88579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59888" y="1360188"/>
            <a:ext cx="1758230" cy="88579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3254151" y="834991"/>
            <a:ext cx="2700300" cy="346249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– March 2015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1420" y="1312878"/>
            <a:ext cx="2451975" cy="761747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GB" sz="2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685783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 leave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86964" y="1355696"/>
            <a:ext cx="2108815" cy="761747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GB" sz="2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698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685783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 in triage forms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49154" y="3232652"/>
            <a:ext cx="1296144" cy="761747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GB" sz="2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210</a:t>
            </a:r>
            <a:endParaRPr lang="en-GB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85783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accepted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0543" y="2228288"/>
            <a:ext cx="1895387" cy="761747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GB" sz="2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488</a:t>
            </a:r>
            <a:endParaRPr lang="en-GB" sz="21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85783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turned away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3539" y="3269343"/>
            <a:ext cx="1713301" cy="761747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GB" sz="2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224</a:t>
            </a:r>
            <a:r>
              <a:rPr lang="en-GB" sz="2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685783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returned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0616" y="3252749"/>
            <a:ext cx="1038234" cy="761747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GB" sz="2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264</a:t>
            </a:r>
            <a:endParaRPr lang="en-GB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85783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returned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ight Arrow 11"/>
          <p:cNvSpPr/>
          <p:nvPr/>
        </p:nvSpPr>
        <p:spPr>
          <a:xfrm rot="5400000">
            <a:off x="6916709" y="2502659"/>
            <a:ext cx="1156371" cy="459327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 rot="1761228">
            <a:off x="5787245" y="1123158"/>
            <a:ext cx="945719" cy="39222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28" name="Right Arrow 27"/>
          <p:cNvSpPr/>
          <p:nvPr/>
        </p:nvSpPr>
        <p:spPr>
          <a:xfrm rot="9391805">
            <a:off x="2058180" y="1122601"/>
            <a:ext cx="1355824" cy="39222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29" name="Right Arrow 28"/>
          <p:cNvSpPr/>
          <p:nvPr/>
        </p:nvSpPr>
        <p:spPr>
          <a:xfrm rot="9819333">
            <a:off x="4586529" y="1931678"/>
            <a:ext cx="1968046" cy="44767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31" name="Right Arrow 30"/>
          <p:cNvSpPr/>
          <p:nvPr/>
        </p:nvSpPr>
        <p:spPr>
          <a:xfrm rot="1761164">
            <a:off x="4275574" y="3056636"/>
            <a:ext cx="868264" cy="39222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90" y="152744"/>
            <a:ext cx="133231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Freeform 5"/>
          <p:cNvSpPr>
            <a:spLocks/>
          </p:cNvSpPr>
          <p:nvPr/>
        </p:nvSpPr>
        <p:spPr bwMode="auto">
          <a:xfrm>
            <a:off x="1651500" y="149517"/>
            <a:ext cx="7035301" cy="527447"/>
          </a:xfrm>
          <a:custGeom>
            <a:avLst/>
            <a:gdLst>
              <a:gd name="T0" fmla="*/ 2147483647 w 4724"/>
              <a:gd name="T1" fmla="*/ 0 h 473"/>
              <a:gd name="T2" fmla="*/ 2147483647 w 4724"/>
              <a:gd name="T3" fmla="*/ 0 h 473"/>
              <a:gd name="T4" fmla="*/ 0 w 4724"/>
              <a:gd name="T5" fmla="*/ 2147483647 h 473"/>
              <a:gd name="T6" fmla="*/ 2147483647 w 4724"/>
              <a:gd name="T7" fmla="*/ 2147483647 h 473"/>
              <a:gd name="T8" fmla="*/ 2147483647 w 4724"/>
              <a:gd name="T9" fmla="*/ 0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24"/>
              <a:gd name="T16" fmla="*/ 0 h 473"/>
              <a:gd name="T17" fmla="*/ 4724 w 4724"/>
              <a:gd name="T18" fmla="*/ 473 h 4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24" h="473">
                <a:moveTo>
                  <a:pt x="4724" y="0"/>
                </a:moveTo>
                <a:lnTo>
                  <a:pt x="97" y="0"/>
                </a:lnTo>
                <a:lnTo>
                  <a:pt x="0" y="473"/>
                </a:lnTo>
                <a:lnTo>
                  <a:pt x="4724" y="473"/>
                </a:lnTo>
                <a:lnTo>
                  <a:pt x="4724" y="0"/>
                </a:lnTo>
                <a:close/>
              </a:path>
            </a:pathLst>
          </a:custGeom>
          <a:solidFill>
            <a:srgbClr val="A22C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79" tIns="34289" rIns="68579" bIns="34289"/>
          <a:lstStyle/>
          <a:p>
            <a:pPr defTabSz="685783"/>
            <a:r>
              <a:rPr lang="en-GB" sz="3000" dirty="0">
                <a:solidFill>
                  <a:prstClr val="white"/>
                </a:solidFill>
              </a:rPr>
              <a:t>  Results</a:t>
            </a:r>
            <a:endParaRPr lang="en-GB" sz="1400" dirty="0">
              <a:solidFill>
                <a:prstClr val="white"/>
              </a:solidFill>
            </a:endParaRPr>
          </a:p>
        </p:txBody>
      </p:sp>
      <p:pic>
        <p:nvPicPr>
          <p:cNvPr id="3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994" y="4648967"/>
            <a:ext cx="3402806" cy="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2" descr="E:\BASHH 2016\logoNEW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2" y="4426021"/>
            <a:ext cx="2056228" cy="65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ight Arrow 35"/>
          <p:cNvSpPr/>
          <p:nvPr/>
        </p:nvSpPr>
        <p:spPr>
          <a:xfrm rot="8854545">
            <a:off x="1773699" y="2842226"/>
            <a:ext cx="1869130" cy="39222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5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4" grpId="0" animBg="1"/>
      <p:bldP spid="23" grpId="0" animBg="1"/>
      <p:bldP spid="25" grpId="0" animBg="1"/>
      <p:bldP spid="26" grpId="0" animBg="1"/>
      <p:bldP spid="13" grpId="0" animBg="1"/>
      <p:bldP spid="3" grpId="0"/>
      <p:bldP spid="10" grpId="0"/>
      <p:bldP spid="4" grpId="0"/>
      <p:bldP spid="5" grpId="0"/>
      <p:bldP spid="6" grpId="0"/>
      <p:bldP spid="11" grpId="0"/>
      <p:bldP spid="12" grpId="0" animBg="1"/>
      <p:bldP spid="19" grpId="0" animBg="1"/>
      <p:bldP spid="28" grpId="0" animBg="1"/>
      <p:bldP spid="29" grpId="0" animBg="1"/>
      <p:bldP spid="31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90" y="152744"/>
            <a:ext cx="133231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eform 5"/>
          <p:cNvSpPr>
            <a:spLocks/>
          </p:cNvSpPr>
          <p:nvPr/>
        </p:nvSpPr>
        <p:spPr bwMode="auto">
          <a:xfrm>
            <a:off x="1651500" y="149517"/>
            <a:ext cx="7035301" cy="527447"/>
          </a:xfrm>
          <a:custGeom>
            <a:avLst/>
            <a:gdLst>
              <a:gd name="T0" fmla="*/ 2147483647 w 4724"/>
              <a:gd name="T1" fmla="*/ 0 h 473"/>
              <a:gd name="T2" fmla="*/ 2147483647 w 4724"/>
              <a:gd name="T3" fmla="*/ 0 h 473"/>
              <a:gd name="T4" fmla="*/ 0 w 4724"/>
              <a:gd name="T5" fmla="*/ 2147483647 h 473"/>
              <a:gd name="T6" fmla="*/ 2147483647 w 4724"/>
              <a:gd name="T7" fmla="*/ 2147483647 h 473"/>
              <a:gd name="T8" fmla="*/ 2147483647 w 4724"/>
              <a:gd name="T9" fmla="*/ 0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24"/>
              <a:gd name="T16" fmla="*/ 0 h 473"/>
              <a:gd name="T17" fmla="*/ 4724 w 4724"/>
              <a:gd name="T18" fmla="*/ 473 h 4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24" h="473">
                <a:moveTo>
                  <a:pt x="4724" y="0"/>
                </a:moveTo>
                <a:lnTo>
                  <a:pt x="97" y="0"/>
                </a:lnTo>
                <a:lnTo>
                  <a:pt x="0" y="473"/>
                </a:lnTo>
                <a:lnTo>
                  <a:pt x="4724" y="473"/>
                </a:lnTo>
                <a:lnTo>
                  <a:pt x="4724" y="0"/>
                </a:lnTo>
                <a:close/>
              </a:path>
            </a:pathLst>
          </a:custGeom>
          <a:solidFill>
            <a:srgbClr val="A22C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79" tIns="34289" rIns="68579" bIns="34289"/>
          <a:lstStyle/>
          <a:p>
            <a:pPr defTabSz="685783"/>
            <a:r>
              <a:rPr lang="en-GB" sz="3000" dirty="0">
                <a:solidFill>
                  <a:prstClr val="white"/>
                </a:solidFill>
              </a:rPr>
              <a:t>  Results - diagnoses</a:t>
            </a:r>
            <a:endParaRPr lang="en-GB" sz="1400" dirty="0">
              <a:solidFill>
                <a:prstClr val="white"/>
              </a:solidFill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994" y="4648967"/>
            <a:ext cx="3402806" cy="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E:\BASHH 2016\logoNEW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2" y="4426021"/>
            <a:ext cx="2056228" cy="65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733976"/>
              </p:ext>
            </p:extLst>
          </p:nvPr>
        </p:nvGraphicFramePr>
        <p:xfrm>
          <a:off x="319190" y="813248"/>
          <a:ext cx="8367612" cy="3816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6607">
                  <a:extLst>
                    <a:ext uri="{9D8B030D-6E8A-4147-A177-3AD203B41FA5}">
                      <a16:colId xmlns:a16="http://schemas.microsoft.com/office/drawing/2014/main" xmlns="" val="1474839918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xmlns="" val="3889333727"/>
                    </a:ext>
                  </a:extLst>
                </a:gridCol>
                <a:gridCol w="2643971">
                  <a:extLst>
                    <a:ext uri="{9D8B030D-6E8A-4147-A177-3AD203B41FA5}">
                      <a16:colId xmlns:a16="http://schemas.microsoft.com/office/drawing/2014/main" xmlns="" val="3563883815"/>
                    </a:ext>
                  </a:extLst>
                </a:gridCol>
                <a:gridCol w="2334926">
                  <a:extLst>
                    <a:ext uri="{9D8B030D-6E8A-4147-A177-3AD203B41FA5}">
                      <a16:colId xmlns:a16="http://schemas.microsoft.com/office/drawing/2014/main" xmlns="" val="456875789"/>
                    </a:ext>
                  </a:extLst>
                </a:gridCol>
              </a:tblGrid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=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accepted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initially turned away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45332396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PEPSE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07787844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827889908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Herpes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26555524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PID/Epididymo-orchitis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987946937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 of infection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04605885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Gonorrhoea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4034617009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 diagnosed elsewhere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76959467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Non-specific GU infection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210900529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Chlamydia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4006740820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HIV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2397462382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syphilis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895930436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Hepatitis 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14393830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Candidiasis or BV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087082978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Molluscum or Warts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68356338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Late syphilis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72159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211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90" y="152744"/>
            <a:ext cx="133231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eform 5"/>
          <p:cNvSpPr>
            <a:spLocks/>
          </p:cNvSpPr>
          <p:nvPr/>
        </p:nvSpPr>
        <p:spPr bwMode="auto">
          <a:xfrm>
            <a:off x="1651500" y="149517"/>
            <a:ext cx="7035301" cy="527447"/>
          </a:xfrm>
          <a:custGeom>
            <a:avLst/>
            <a:gdLst>
              <a:gd name="T0" fmla="*/ 2147483647 w 4724"/>
              <a:gd name="T1" fmla="*/ 0 h 473"/>
              <a:gd name="T2" fmla="*/ 2147483647 w 4724"/>
              <a:gd name="T3" fmla="*/ 0 h 473"/>
              <a:gd name="T4" fmla="*/ 0 w 4724"/>
              <a:gd name="T5" fmla="*/ 2147483647 h 473"/>
              <a:gd name="T6" fmla="*/ 2147483647 w 4724"/>
              <a:gd name="T7" fmla="*/ 2147483647 h 473"/>
              <a:gd name="T8" fmla="*/ 2147483647 w 4724"/>
              <a:gd name="T9" fmla="*/ 0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24"/>
              <a:gd name="T16" fmla="*/ 0 h 473"/>
              <a:gd name="T17" fmla="*/ 4724 w 4724"/>
              <a:gd name="T18" fmla="*/ 473 h 4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24" h="473">
                <a:moveTo>
                  <a:pt x="4724" y="0"/>
                </a:moveTo>
                <a:lnTo>
                  <a:pt x="97" y="0"/>
                </a:lnTo>
                <a:lnTo>
                  <a:pt x="0" y="473"/>
                </a:lnTo>
                <a:lnTo>
                  <a:pt x="4724" y="473"/>
                </a:lnTo>
                <a:lnTo>
                  <a:pt x="4724" y="0"/>
                </a:lnTo>
                <a:close/>
              </a:path>
            </a:pathLst>
          </a:custGeom>
          <a:solidFill>
            <a:srgbClr val="A22C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79" tIns="34289" rIns="68579" bIns="34289"/>
          <a:lstStyle/>
          <a:p>
            <a:pPr defTabSz="685783"/>
            <a:r>
              <a:rPr lang="en-GB" sz="3000" dirty="0">
                <a:solidFill>
                  <a:prstClr val="white"/>
                </a:solidFill>
              </a:rPr>
              <a:t>  Results - diagnoses</a:t>
            </a:r>
            <a:endParaRPr lang="en-GB" sz="1400" dirty="0">
              <a:solidFill>
                <a:prstClr val="white"/>
              </a:solidFill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994" y="4648967"/>
            <a:ext cx="3402806" cy="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E:\BASHH 2016\logoNEW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2" y="4426021"/>
            <a:ext cx="2056228" cy="65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943062"/>
              </p:ext>
            </p:extLst>
          </p:nvPr>
        </p:nvGraphicFramePr>
        <p:xfrm>
          <a:off x="319190" y="813248"/>
          <a:ext cx="8367612" cy="3816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6607">
                  <a:extLst>
                    <a:ext uri="{9D8B030D-6E8A-4147-A177-3AD203B41FA5}">
                      <a16:colId xmlns:a16="http://schemas.microsoft.com/office/drawing/2014/main" xmlns="" val="1474839918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xmlns="" val="3889333727"/>
                    </a:ext>
                  </a:extLst>
                </a:gridCol>
                <a:gridCol w="2643971">
                  <a:extLst>
                    <a:ext uri="{9D8B030D-6E8A-4147-A177-3AD203B41FA5}">
                      <a16:colId xmlns:a16="http://schemas.microsoft.com/office/drawing/2014/main" xmlns="" val="3563883815"/>
                    </a:ext>
                  </a:extLst>
                </a:gridCol>
                <a:gridCol w="2334926">
                  <a:extLst>
                    <a:ext uri="{9D8B030D-6E8A-4147-A177-3AD203B41FA5}">
                      <a16:colId xmlns:a16="http://schemas.microsoft.com/office/drawing/2014/main" xmlns="" val="456875789"/>
                    </a:ext>
                  </a:extLst>
                </a:gridCol>
              </a:tblGrid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=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accepted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initially turned away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45332396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PEPSE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07787844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827889908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Herpes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26555524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PID/Epididymo-orchitis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987946937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 of infection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04605885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Gonorrhoea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4034617009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 diagnosed elsewhere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76959467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Non-specific GU infection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210900529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Chlamydia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4006740820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HIV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2397462382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syphilis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895930436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Hepatitis 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14393830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Candidiasis or BV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087082978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Molluscum or Warts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68356338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Late syphilis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72159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98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90" y="152744"/>
            <a:ext cx="133231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eform 5"/>
          <p:cNvSpPr>
            <a:spLocks/>
          </p:cNvSpPr>
          <p:nvPr/>
        </p:nvSpPr>
        <p:spPr bwMode="auto">
          <a:xfrm>
            <a:off x="1651500" y="149517"/>
            <a:ext cx="7035301" cy="527447"/>
          </a:xfrm>
          <a:custGeom>
            <a:avLst/>
            <a:gdLst>
              <a:gd name="T0" fmla="*/ 2147483647 w 4724"/>
              <a:gd name="T1" fmla="*/ 0 h 473"/>
              <a:gd name="T2" fmla="*/ 2147483647 w 4724"/>
              <a:gd name="T3" fmla="*/ 0 h 473"/>
              <a:gd name="T4" fmla="*/ 0 w 4724"/>
              <a:gd name="T5" fmla="*/ 2147483647 h 473"/>
              <a:gd name="T6" fmla="*/ 2147483647 w 4724"/>
              <a:gd name="T7" fmla="*/ 2147483647 h 473"/>
              <a:gd name="T8" fmla="*/ 2147483647 w 4724"/>
              <a:gd name="T9" fmla="*/ 0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24"/>
              <a:gd name="T16" fmla="*/ 0 h 473"/>
              <a:gd name="T17" fmla="*/ 4724 w 4724"/>
              <a:gd name="T18" fmla="*/ 473 h 4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24" h="473">
                <a:moveTo>
                  <a:pt x="4724" y="0"/>
                </a:moveTo>
                <a:lnTo>
                  <a:pt x="97" y="0"/>
                </a:lnTo>
                <a:lnTo>
                  <a:pt x="0" y="473"/>
                </a:lnTo>
                <a:lnTo>
                  <a:pt x="4724" y="473"/>
                </a:lnTo>
                <a:lnTo>
                  <a:pt x="4724" y="0"/>
                </a:lnTo>
                <a:close/>
              </a:path>
            </a:pathLst>
          </a:custGeom>
          <a:solidFill>
            <a:srgbClr val="A22C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79" tIns="34289" rIns="68579" bIns="34289"/>
          <a:lstStyle/>
          <a:p>
            <a:pPr defTabSz="685783"/>
            <a:r>
              <a:rPr lang="en-GB" sz="3000" dirty="0">
                <a:solidFill>
                  <a:prstClr val="white"/>
                </a:solidFill>
              </a:rPr>
              <a:t>  Results - diagnoses</a:t>
            </a:r>
            <a:endParaRPr lang="en-GB" sz="1400" dirty="0">
              <a:solidFill>
                <a:prstClr val="white"/>
              </a:solidFill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994" y="4648967"/>
            <a:ext cx="3402806" cy="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E:\BASHH 2016\logoNEW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2" y="4426021"/>
            <a:ext cx="2056228" cy="65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218241"/>
              </p:ext>
            </p:extLst>
          </p:nvPr>
        </p:nvGraphicFramePr>
        <p:xfrm>
          <a:off x="319190" y="813248"/>
          <a:ext cx="8367612" cy="3816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6607">
                  <a:extLst>
                    <a:ext uri="{9D8B030D-6E8A-4147-A177-3AD203B41FA5}">
                      <a16:colId xmlns:a16="http://schemas.microsoft.com/office/drawing/2014/main" xmlns="" val="1474839918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xmlns="" val="3889333727"/>
                    </a:ext>
                  </a:extLst>
                </a:gridCol>
                <a:gridCol w="2643971">
                  <a:extLst>
                    <a:ext uri="{9D8B030D-6E8A-4147-A177-3AD203B41FA5}">
                      <a16:colId xmlns:a16="http://schemas.microsoft.com/office/drawing/2014/main" xmlns="" val="3563883815"/>
                    </a:ext>
                  </a:extLst>
                </a:gridCol>
                <a:gridCol w="2334926">
                  <a:extLst>
                    <a:ext uri="{9D8B030D-6E8A-4147-A177-3AD203B41FA5}">
                      <a16:colId xmlns:a16="http://schemas.microsoft.com/office/drawing/2014/main" xmlns="" val="456875789"/>
                    </a:ext>
                  </a:extLst>
                </a:gridCol>
              </a:tblGrid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=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accepted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initially turned away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5332396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PEPSE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787844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7889908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Herpes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555524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PID/Epididymo-orchitis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7946937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 of infection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605885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Gonorrhoea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4617009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 diagnosed elsewhere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959467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Non-specific GU infection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0900529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Chlamydia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6740820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HIV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97462382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syphilis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5930436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Hepatitis 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393830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Candidiasis or BV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7082978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Molluscum or Warts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356338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Late syphilis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2159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778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90" y="152744"/>
            <a:ext cx="133231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eform 5"/>
          <p:cNvSpPr>
            <a:spLocks/>
          </p:cNvSpPr>
          <p:nvPr/>
        </p:nvSpPr>
        <p:spPr bwMode="auto">
          <a:xfrm>
            <a:off x="1651500" y="149517"/>
            <a:ext cx="7035301" cy="527447"/>
          </a:xfrm>
          <a:custGeom>
            <a:avLst/>
            <a:gdLst>
              <a:gd name="T0" fmla="*/ 2147483647 w 4724"/>
              <a:gd name="T1" fmla="*/ 0 h 473"/>
              <a:gd name="T2" fmla="*/ 2147483647 w 4724"/>
              <a:gd name="T3" fmla="*/ 0 h 473"/>
              <a:gd name="T4" fmla="*/ 0 w 4724"/>
              <a:gd name="T5" fmla="*/ 2147483647 h 473"/>
              <a:gd name="T6" fmla="*/ 2147483647 w 4724"/>
              <a:gd name="T7" fmla="*/ 2147483647 h 473"/>
              <a:gd name="T8" fmla="*/ 2147483647 w 4724"/>
              <a:gd name="T9" fmla="*/ 0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24"/>
              <a:gd name="T16" fmla="*/ 0 h 473"/>
              <a:gd name="T17" fmla="*/ 4724 w 4724"/>
              <a:gd name="T18" fmla="*/ 473 h 4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24" h="473">
                <a:moveTo>
                  <a:pt x="4724" y="0"/>
                </a:moveTo>
                <a:lnTo>
                  <a:pt x="97" y="0"/>
                </a:lnTo>
                <a:lnTo>
                  <a:pt x="0" y="473"/>
                </a:lnTo>
                <a:lnTo>
                  <a:pt x="4724" y="473"/>
                </a:lnTo>
                <a:lnTo>
                  <a:pt x="4724" y="0"/>
                </a:lnTo>
                <a:close/>
              </a:path>
            </a:pathLst>
          </a:custGeom>
          <a:solidFill>
            <a:srgbClr val="A22C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79" tIns="34289" rIns="68579" bIns="34289"/>
          <a:lstStyle/>
          <a:p>
            <a:pPr defTabSz="685783"/>
            <a:r>
              <a:rPr lang="en-GB" sz="3000" dirty="0">
                <a:solidFill>
                  <a:prstClr val="white"/>
                </a:solidFill>
              </a:rPr>
              <a:t>  Results - diagnoses</a:t>
            </a:r>
            <a:endParaRPr lang="en-GB" sz="1400" dirty="0">
              <a:solidFill>
                <a:prstClr val="white"/>
              </a:solidFill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994" y="4648967"/>
            <a:ext cx="3402806" cy="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E:\BASHH 2016\logoNEW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2" y="4426021"/>
            <a:ext cx="2056228" cy="65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205553"/>
              </p:ext>
            </p:extLst>
          </p:nvPr>
        </p:nvGraphicFramePr>
        <p:xfrm>
          <a:off x="319190" y="813248"/>
          <a:ext cx="8367612" cy="3816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6607">
                  <a:extLst>
                    <a:ext uri="{9D8B030D-6E8A-4147-A177-3AD203B41FA5}">
                      <a16:colId xmlns:a16="http://schemas.microsoft.com/office/drawing/2014/main" xmlns="" val="1474839918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xmlns="" val="3889333727"/>
                    </a:ext>
                  </a:extLst>
                </a:gridCol>
                <a:gridCol w="2643971">
                  <a:extLst>
                    <a:ext uri="{9D8B030D-6E8A-4147-A177-3AD203B41FA5}">
                      <a16:colId xmlns:a16="http://schemas.microsoft.com/office/drawing/2014/main" xmlns="" val="3563883815"/>
                    </a:ext>
                  </a:extLst>
                </a:gridCol>
                <a:gridCol w="2334926">
                  <a:extLst>
                    <a:ext uri="{9D8B030D-6E8A-4147-A177-3AD203B41FA5}">
                      <a16:colId xmlns:a16="http://schemas.microsoft.com/office/drawing/2014/main" xmlns="" val="456875789"/>
                    </a:ext>
                  </a:extLst>
                </a:gridCol>
              </a:tblGrid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=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accepted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initially turned away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45332396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PEPSE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07787844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827889908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Herpes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26555524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PID/Epididymo-orchitis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987946937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 of infection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04605885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Gonorrhoea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4034617009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 diagnosed elsewhere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76959467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Non-specific GU infection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210900529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Chlamydia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4006740820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HIV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2397462382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syphilis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895930436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Hepatitis 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14393830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Candidiasis or BV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US" sz="14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3087082978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Molluscum or Warts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683563385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Late syphilis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318" marR="44318" marT="6155" marB="0"/>
                </a:tc>
                <a:extLst>
                  <a:ext uri="{0D108BD9-81ED-4DB2-BD59-A6C34878D82A}">
                    <a16:rowId xmlns:a16="http://schemas.microsoft.com/office/drawing/2014/main" xmlns="" val="172159347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2897815" y="3868127"/>
            <a:ext cx="655694" cy="575831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9" tIns="34289" rIns="68579" bIns="34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83"/>
            <a:endParaRPr lang="en-US" sz="14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78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944</Words>
  <Application>Microsoft Office PowerPoint</Application>
  <PresentationFormat>On-screen Show (16:9)</PresentationFormat>
  <Paragraphs>600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3_Office Theme</vt:lpstr>
      <vt:lpstr>Triage review:  Should they stay, or should they go?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Kingston Smith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Candi Bond Gunning</dc:creator>
  <cp:lastModifiedBy>Startech</cp:lastModifiedBy>
  <cp:revision>38</cp:revision>
  <dcterms:created xsi:type="dcterms:W3CDTF">2015-05-13T13:06:46Z</dcterms:created>
  <dcterms:modified xsi:type="dcterms:W3CDTF">2016-07-11T13:55:22Z</dcterms:modified>
</cp:coreProperties>
</file>