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31"/>
  </p:notesMasterIdLst>
  <p:sldIdLst>
    <p:sldId id="422" r:id="rId2"/>
    <p:sldId id="423" r:id="rId3"/>
    <p:sldId id="424" r:id="rId4"/>
    <p:sldId id="425" r:id="rId5"/>
    <p:sldId id="426" r:id="rId6"/>
    <p:sldId id="427" r:id="rId7"/>
    <p:sldId id="428" r:id="rId8"/>
    <p:sldId id="429" r:id="rId9"/>
    <p:sldId id="430" r:id="rId10"/>
    <p:sldId id="431" r:id="rId11"/>
    <p:sldId id="432" r:id="rId12"/>
    <p:sldId id="433" r:id="rId13"/>
    <p:sldId id="434" r:id="rId14"/>
    <p:sldId id="435" r:id="rId15"/>
    <p:sldId id="436" r:id="rId16"/>
    <p:sldId id="437" r:id="rId17"/>
    <p:sldId id="438" r:id="rId18"/>
    <p:sldId id="439" r:id="rId19"/>
    <p:sldId id="440" r:id="rId20"/>
    <p:sldId id="441" r:id="rId21"/>
    <p:sldId id="442" r:id="rId22"/>
    <p:sldId id="443" r:id="rId23"/>
    <p:sldId id="444" r:id="rId24"/>
    <p:sldId id="445" r:id="rId25"/>
    <p:sldId id="446" r:id="rId26"/>
    <p:sldId id="447" r:id="rId27"/>
    <p:sldId id="448" r:id="rId28"/>
    <p:sldId id="449" r:id="rId29"/>
    <p:sldId id="450" r:id="rId3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5620"/>
    <p:restoredTop sz="94660"/>
  </p:normalViewPr>
  <p:slideViewPr>
    <p:cSldViewPr>
      <p:cViewPr varScale="1">
        <p:scale>
          <a:sx n="87" d="100"/>
          <a:sy n="87" d="100"/>
        </p:scale>
        <p:origin x="-534"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44052515798386E-2"/>
          <c:y val="2.8257528551578006E-2"/>
          <c:w val="0.89991183168731637"/>
          <c:h val="0.73049411579067702"/>
        </c:manualLayout>
      </c:layout>
      <c:barChart>
        <c:barDir val="col"/>
        <c:grouping val="stacked"/>
        <c:varyColors val="0"/>
        <c:ser>
          <c:idx val="0"/>
          <c:order val="0"/>
          <c:tx>
            <c:strRef>
              <c:f>Sheet1!$B$1</c:f>
              <c:strCache>
                <c:ptCount val="1"/>
                <c:pt idx="0">
                  <c:v>Very mild</c:v>
                </c:pt>
              </c:strCache>
            </c:strRef>
          </c:tx>
          <c:spPr>
            <a:solidFill>
              <a:schemeClr val="tx2">
                <a:lumMod val="20000"/>
                <a:lumOff val="80000"/>
              </a:schemeClr>
            </a:solidFill>
            <a:ln w="3175">
              <a:solidFill>
                <a:schemeClr val="tx2">
                  <a:lumMod val="75000"/>
                </a:schemeClr>
              </a:solidFill>
            </a:ln>
          </c:spPr>
          <c:invertIfNegative val="0"/>
          <c:dPt>
            <c:idx val="1"/>
            <c:invertIfNegative val="0"/>
            <c:bubble3D val="0"/>
          </c:dPt>
          <c:dPt>
            <c:idx val="2"/>
            <c:invertIfNegative val="0"/>
            <c:bubble3D val="0"/>
          </c:dPt>
          <c:dPt>
            <c:idx val="3"/>
            <c:invertIfNegative val="0"/>
            <c:bubble3D val="0"/>
          </c:dPt>
          <c:cat>
            <c:strRef>
              <c:f>Sheet1!$A$2:$A$3</c:f>
              <c:strCache>
                <c:ptCount val="2"/>
                <c:pt idx="0">
                  <c:v>Ofloxacin</c:v>
                </c:pt>
                <c:pt idx="1">
                  <c:v>Azithromycin</c:v>
                </c:pt>
              </c:strCache>
            </c:strRef>
          </c:cat>
          <c:val>
            <c:numRef>
              <c:f>Sheet1!$B$2:$B$3</c:f>
              <c:numCache>
                <c:formatCode>General</c:formatCode>
                <c:ptCount val="2"/>
                <c:pt idx="0">
                  <c:v>19.399999999999999</c:v>
                </c:pt>
                <c:pt idx="1">
                  <c:v>5.2</c:v>
                </c:pt>
              </c:numCache>
            </c:numRef>
          </c:val>
        </c:ser>
        <c:ser>
          <c:idx val="1"/>
          <c:order val="1"/>
          <c:tx>
            <c:strRef>
              <c:f>Sheet1!$C$1</c:f>
              <c:strCache>
                <c:ptCount val="1"/>
                <c:pt idx="0">
                  <c:v>Mild</c:v>
                </c:pt>
              </c:strCache>
            </c:strRef>
          </c:tx>
          <c:spPr>
            <a:solidFill>
              <a:schemeClr val="tx2">
                <a:lumMod val="40000"/>
                <a:lumOff val="60000"/>
              </a:schemeClr>
            </a:solidFill>
            <a:ln w="3175">
              <a:solidFill>
                <a:schemeClr val="tx2">
                  <a:lumMod val="50000"/>
                </a:schemeClr>
              </a:solidFill>
            </a:ln>
          </c:spPr>
          <c:invertIfNegative val="0"/>
          <c:cat>
            <c:strRef>
              <c:f>Sheet1!$A$2:$A$3</c:f>
              <c:strCache>
                <c:ptCount val="2"/>
                <c:pt idx="0">
                  <c:v>Ofloxacin</c:v>
                </c:pt>
                <c:pt idx="1">
                  <c:v>Azithromycin</c:v>
                </c:pt>
              </c:strCache>
            </c:strRef>
          </c:cat>
          <c:val>
            <c:numRef>
              <c:f>Sheet1!$C$2:$C$3</c:f>
              <c:numCache>
                <c:formatCode>General</c:formatCode>
                <c:ptCount val="2"/>
                <c:pt idx="0">
                  <c:v>52.8</c:v>
                </c:pt>
                <c:pt idx="1">
                  <c:v>21.7</c:v>
                </c:pt>
              </c:numCache>
            </c:numRef>
          </c:val>
        </c:ser>
        <c:ser>
          <c:idx val="2"/>
          <c:order val="2"/>
          <c:tx>
            <c:strRef>
              <c:f>Sheet1!$D$1</c:f>
              <c:strCache>
                <c:ptCount val="1"/>
                <c:pt idx="0">
                  <c:v>Moderate</c:v>
                </c:pt>
              </c:strCache>
            </c:strRef>
          </c:tx>
          <c:spPr>
            <a:ln w="3175">
              <a:solidFill>
                <a:schemeClr val="tx2">
                  <a:lumMod val="50000"/>
                </a:schemeClr>
              </a:solidFill>
            </a:ln>
          </c:spPr>
          <c:invertIfNegative val="0"/>
          <c:cat>
            <c:strRef>
              <c:f>Sheet1!$A$2:$A$3</c:f>
              <c:strCache>
                <c:ptCount val="2"/>
                <c:pt idx="0">
                  <c:v>Ofloxacin</c:v>
                </c:pt>
                <c:pt idx="1">
                  <c:v>Azithromycin</c:v>
                </c:pt>
              </c:strCache>
            </c:strRef>
          </c:cat>
          <c:val>
            <c:numRef>
              <c:f>Sheet1!$D$2:$D$3</c:f>
              <c:numCache>
                <c:formatCode>General</c:formatCode>
                <c:ptCount val="2"/>
                <c:pt idx="0">
                  <c:v>22.2</c:v>
                </c:pt>
                <c:pt idx="1">
                  <c:v>45.4</c:v>
                </c:pt>
              </c:numCache>
            </c:numRef>
          </c:val>
        </c:ser>
        <c:ser>
          <c:idx val="3"/>
          <c:order val="3"/>
          <c:tx>
            <c:strRef>
              <c:f>Sheet1!$E$1</c:f>
              <c:strCache>
                <c:ptCount val="1"/>
                <c:pt idx="0">
                  <c:v>Very severe</c:v>
                </c:pt>
              </c:strCache>
            </c:strRef>
          </c:tx>
          <c:spPr>
            <a:ln w="3175">
              <a:solidFill>
                <a:schemeClr val="tx2">
                  <a:lumMod val="50000"/>
                </a:schemeClr>
              </a:solidFill>
            </a:ln>
          </c:spPr>
          <c:invertIfNegative val="0"/>
          <c:cat>
            <c:strRef>
              <c:f>Sheet1!$A$2:$A$3</c:f>
              <c:strCache>
                <c:ptCount val="2"/>
                <c:pt idx="0">
                  <c:v>Ofloxacin</c:v>
                </c:pt>
                <c:pt idx="1">
                  <c:v>Azithromycin</c:v>
                </c:pt>
              </c:strCache>
            </c:strRef>
          </c:cat>
          <c:val>
            <c:numRef>
              <c:f>Sheet1!$E$2:$E$3</c:f>
              <c:numCache>
                <c:formatCode>General</c:formatCode>
                <c:ptCount val="2"/>
                <c:pt idx="0">
                  <c:v>5.6</c:v>
                </c:pt>
                <c:pt idx="1">
                  <c:v>25.8</c:v>
                </c:pt>
              </c:numCache>
            </c:numRef>
          </c:val>
        </c:ser>
        <c:ser>
          <c:idx val="4"/>
          <c:order val="4"/>
          <c:tx>
            <c:strRef>
              <c:f>Sheet1!$F$1</c:f>
              <c:strCache>
                <c:ptCount val="1"/>
                <c:pt idx="0">
                  <c:v>Not known</c:v>
                </c:pt>
              </c:strCache>
            </c:strRef>
          </c:tx>
          <c:invertIfNegative val="0"/>
          <c:cat>
            <c:strRef>
              <c:f>Sheet1!$A$2:$A$3</c:f>
              <c:strCache>
                <c:ptCount val="2"/>
                <c:pt idx="0">
                  <c:v>Ofloxacin</c:v>
                </c:pt>
                <c:pt idx="1">
                  <c:v>Azithromycin</c:v>
                </c:pt>
              </c:strCache>
            </c:strRef>
          </c:cat>
          <c:val>
            <c:numRef>
              <c:f>Sheet1!$F$2:$F$3</c:f>
              <c:numCache>
                <c:formatCode>General</c:formatCode>
                <c:ptCount val="2"/>
                <c:pt idx="0">
                  <c:v>0</c:v>
                </c:pt>
                <c:pt idx="1">
                  <c:v>2.1</c:v>
                </c:pt>
              </c:numCache>
            </c:numRef>
          </c:val>
        </c:ser>
        <c:dLbls>
          <c:showLegendKey val="0"/>
          <c:showVal val="0"/>
          <c:showCatName val="0"/>
          <c:showSerName val="0"/>
          <c:showPercent val="0"/>
          <c:showBubbleSize val="0"/>
        </c:dLbls>
        <c:gapWidth val="150"/>
        <c:overlap val="100"/>
        <c:axId val="121329152"/>
        <c:axId val="121330688"/>
      </c:barChart>
      <c:catAx>
        <c:axId val="121329152"/>
        <c:scaling>
          <c:orientation val="minMax"/>
        </c:scaling>
        <c:delete val="0"/>
        <c:axPos val="b"/>
        <c:majorTickMark val="none"/>
        <c:minorTickMark val="none"/>
        <c:tickLblPos val="nextTo"/>
        <c:txPr>
          <a:bodyPr/>
          <a:lstStyle/>
          <a:p>
            <a:pPr>
              <a:defRPr b="1">
                <a:latin typeface="Calibri" panose="020F0502020204030204" pitchFamily="34" charset="0"/>
              </a:defRPr>
            </a:pPr>
            <a:endParaRPr lang="en-US"/>
          </a:p>
        </c:txPr>
        <c:crossAx val="121330688"/>
        <c:crosses val="autoZero"/>
        <c:auto val="1"/>
        <c:lblAlgn val="ctr"/>
        <c:lblOffset val="100"/>
        <c:noMultiLvlLbl val="0"/>
      </c:catAx>
      <c:valAx>
        <c:axId val="121330688"/>
        <c:scaling>
          <c:orientation val="minMax"/>
          <c:max val="100"/>
        </c:scaling>
        <c:delete val="0"/>
        <c:axPos val="l"/>
        <c:majorGridlines/>
        <c:numFmt formatCode="General" sourceLinked="1"/>
        <c:majorTickMark val="none"/>
        <c:minorTickMark val="none"/>
        <c:tickLblPos val="nextTo"/>
        <c:spPr>
          <a:ln w="9525">
            <a:noFill/>
          </a:ln>
        </c:spPr>
        <c:txPr>
          <a:bodyPr/>
          <a:lstStyle/>
          <a:p>
            <a:pPr>
              <a:defRPr baseline="0">
                <a:latin typeface="Calibri" panose="020F0502020204030204" pitchFamily="34" charset="0"/>
              </a:defRPr>
            </a:pPr>
            <a:endParaRPr lang="en-US"/>
          </a:p>
        </c:txPr>
        <c:crossAx val="121329152"/>
        <c:crosses val="autoZero"/>
        <c:crossBetween val="between"/>
        <c:majorUnit val="20"/>
      </c:valAx>
    </c:plotArea>
    <c:legend>
      <c:legendPos val="b"/>
      <c:layout>
        <c:manualLayout>
          <c:xMode val="edge"/>
          <c:yMode val="edge"/>
          <c:x val="6.0421306967047561E-2"/>
          <c:y val="0.94717354271425558"/>
          <c:w val="0.87445920308351477"/>
          <c:h val="1.7659672274739198E-2"/>
        </c:manualLayout>
      </c:layout>
      <c:overlay val="0"/>
      <c:txPr>
        <a:bodyPr/>
        <a:lstStyle/>
        <a:p>
          <a:pPr>
            <a:defRPr sz="1400">
              <a:latin typeface="Calibri" panose="020F050202020403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0.421</cdr:x>
      <cdr:y>0.03367</cdr:y>
    </cdr:from>
    <cdr:to>
      <cdr:x>0.43</cdr:x>
      <cdr:y>0.2361</cdr:y>
    </cdr:to>
    <cdr:sp macro="" textlink="">
      <cdr:nvSpPr>
        <cdr:cNvPr id="2" name="Right Bracket 1"/>
        <cdr:cNvSpPr/>
      </cdr:nvSpPr>
      <cdr:spPr>
        <a:xfrm xmlns:a="http://schemas.openxmlformats.org/drawingml/2006/main">
          <a:off x="3366332" y="167298"/>
          <a:ext cx="72008" cy="1005789"/>
        </a:xfrm>
        <a:prstGeom xmlns:a="http://schemas.openxmlformats.org/drawingml/2006/main" prst="rightBracket">
          <a:avLst/>
        </a:prstGeom>
        <a:ln xmlns:a="http://schemas.openxmlformats.org/drawingml/2006/main" w="22225">
          <a:solidFill>
            <a:schemeClr val="accent4"/>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rtlCol="0" anchor="ctr"/>
        <a:lstStyle xmlns:a="http://schemas.openxmlformats.org/drawingml/2006/main"/>
        <a:p xmlns:a="http://schemas.openxmlformats.org/drawingml/2006/main">
          <a:endParaRPr lang="en-US"/>
        </a:p>
      </cdr:txBody>
    </cdr:sp>
  </cdr:relSizeAnchor>
  <cdr:relSizeAnchor xmlns:cdr="http://schemas.openxmlformats.org/drawingml/2006/chartDrawing">
    <cdr:from>
      <cdr:x>0.43901</cdr:x>
      <cdr:y>0.11958</cdr:y>
    </cdr:from>
    <cdr:to>
      <cdr:x>0.51105</cdr:x>
      <cdr:y>0.18152</cdr:y>
    </cdr:to>
    <cdr:sp macro="" textlink="">
      <cdr:nvSpPr>
        <cdr:cNvPr id="3" name="TextBox 2"/>
        <cdr:cNvSpPr txBox="1"/>
      </cdr:nvSpPr>
      <cdr:spPr>
        <a:xfrm xmlns:a="http://schemas.openxmlformats.org/drawingml/2006/main">
          <a:off x="3510348" y="594130"/>
          <a:ext cx="576064" cy="3077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b="1" dirty="0" smtClean="0">
              <a:latin typeface="Calibri" panose="020F0502020204030204" pitchFamily="34" charset="0"/>
            </a:rPr>
            <a:t>27%</a:t>
          </a:r>
          <a:endParaRPr lang="en-GB" sz="1400" b="1" dirty="0">
            <a:latin typeface="Calibri" panose="020F0502020204030204" pitchFamily="34" charset="0"/>
          </a:endParaRPr>
        </a:p>
      </cdr:txBody>
    </cdr:sp>
  </cdr:relSizeAnchor>
  <cdr:relSizeAnchor xmlns:cdr="http://schemas.openxmlformats.org/drawingml/2006/chartDrawing">
    <cdr:from>
      <cdr:x>0.90729</cdr:x>
      <cdr:y>0.23959</cdr:y>
    </cdr:from>
    <cdr:to>
      <cdr:x>0.97933</cdr:x>
      <cdr:y>0.30153</cdr:y>
    </cdr:to>
    <cdr:sp macro="" textlink="">
      <cdr:nvSpPr>
        <cdr:cNvPr id="4" name="TextBox 1"/>
        <cdr:cNvSpPr txBox="1"/>
      </cdr:nvSpPr>
      <cdr:spPr>
        <a:xfrm xmlns:a="http://schemas.openxmlformats.org/drawingml/2006/main">
          <a:off x="7254764" y="1190398"/>
          <a:ext cx="576064" cy="307777"/>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b="1" dirty="0" smtClean="0">
              <a:latin typeface="Calibri" panose="020F0502020204030204" pitchFamily="34" charset="0"/>
            </a:rPr>
            <a:t>72</a:t>
          </a:r>
          <a:r>
            <a:rPr lang="en-GB" sz="1400" b="1" dirty="0" smtClean="0"/>
            <a:t>%</a:t>
          </a:r>
          <a:endParaRPr lang="en-GB"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F84CCA-A30A-4CCC-85D0-3C00C612586A}" type="datetimeFigureOut">
              <a:rPr lang="en-GB" smtClean="0"/>
              <a:t>11/07/2016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072A3E-D622-4E59-A9CA-97E05D78410B}" type="slidenum">
              <a:rPr lang="en-GB" smtClean="0"/>
              <a:t>‹#›</a:t>
            </a:fld>
            <a:endParaRPr lang="en-GB"/>
          </a:p>
        </p:txBody>
      </p:sp>
    </p:spTree>
    <p:extLst>
      <p:ext uri="{BB962C8B-B14F-4D97-AF65-F5344CB8AC3E}">
        <p14:creationId xmlns:p14="http://schemas.microsoft.com/office/powerpoint/2010/main" val="1255795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1</a:t>
            </a:fld>
            <a:endParaRPr lang="en-GB">
              <a:solidFill>
                <a:prstClr val="black"/>
              </a:solidFill>
            </a:endParaRPr>
          </a:p>
        </p:txBody>
      </p:sp>
    </p:spTree>
    <p:extLst>
      <p:ext uri="{BB962C8B-B14F-4D97-AF65-F5344CB8AC3E}">
        <p14:creationId xmlns:p14="http://schemas.microsoft.com/office/powerpoint/2010/main" val="435826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13</a:t>
            </a:fld>
            <a:endParaRPr lang="en-GB">
              <a:solidFill>
                <a:prstClr val="black"/>
              </a:solidFill>
            </a:endParaRPr>
          </a:p>
        </p:txBody>
      </p:sp>
    </p:spTree>
    <p:extLst>
      <p:ext uri="{BB962C8B-B14F-4D97-AF65-F5344CB8AC3E}">
        <p14:creationId xmlns:p14="http://schemas.microsoft.com/office/powerpoint/2010/main" val="1720444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14</a:t>
            </a:fld>
            <a:endParaRPr lang="en-GB">
              <a:solidFill>
                <a:prstClr val="black"/>
              </a:solidFill>
            </a:endParaRPr>
          </a:p>
        </p:txBody>
      </p:sp>
    </p:spTree>
    <p:extLst>
      <p:ext uri="{BB962C8B-B14F-4D97-AF65-F5344CB8AC3E}">
        <p14:creationId xmlns:p14="http://schemas.microsoft.com/office/powerpoint/2010/main" val="1720444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15</a:t>
            </a:fld>
            <a:endParaRPr lang="en-GB" dirty="0">
              <a:solidFill>
                <a:prstClr val="black"/>
              </a:solidFill>
            </a:endParaRPr>
          </a:p>
        </p:txBody>
      </p:sp>
    </p:spTree>
    <p:extLst>
      <p:ext uri="{BB962C8B-B14F-4D97-AF65-F5344CB8AC3E}">
        <p14:creationId xmlns:p14="http://schemas.microsoft.com/office/powerpoint/2010/main" val="657483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16</a:t>
            </a:fld>
            <a:endParaRPr lang="en-GB" dirty="0">
              <a:solidFill>
                <a:prstClr val="black"/>
              </a:solidFill>
            </a:endParaRPr>
          </a:p>
        </p:txBody>
      </p:sp>
    </p:spTree>
    <p:extLst>
      <p:ext uri="{BB962C8B-B14F-4D97-AF65-F5344CB8AC3E}">
        <p14:creationId xmlns:p14="http://schemas.microsoft.com/office/powerpoint/2010/main" val="657483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17</a:t>
            </a:fld>
            <a:endParaRPr lang="en-GB">
              <a:solidFill>
                <a:prstClr val="black"/>
              </a:solidFill>
            </a:endParaRPr>
          </a:p>
        </p:txBody>
      </p:sp>
    </p:spTree>
    <p:extLst>
      <p:ext uri="{BB962C8B-B14F-4D97-AF65-F5344CB8AC3E}">
        <p14:creationId xmlns:p14="http://schemas.microsoft.com/office/powerpoint/2010/main" val="3915443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18</a:t>
            </a:fld>
            <a:endParaRPr lang="en-GB">
              <a:solidFill>
                <a:prstClr val="black"/>
              </a:solidFill>
            </a:endParaRPr>
          </a:p>
        </p:txBody>
      </p:sp>
    </p:spTree>
    <p:extLst>
      <p:ext uri="{BB962C8B-B14F-4D97-AF65-F5344CB8AC3E}">
        <p14:creationId xmlns:p14="http://schemas.microsoft.com/office/powerpoint/2010/main" val="3915443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19</a:t>
            </a:fld>
            <a:endParaRPr lang="en-GB">
              <a:solidFill>
                <a:prstClr val="black"/>
              </a:solidFill>
            </a:endParaRPr>
          </a:p>
        </p:txBody>
      </p:sp>
    </p:spTree>
    <p:extLst>
      <p:ext uri="{BB962C8B-B14F-4D97-AF65-F5344CB8AC3E}">
        <p14:creationId xmlns:p14="http://schemas.microsoft.com/office/powerpoint/2010/main" val="391544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3025358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38823481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22</a:t>
            </a:fld>
            <a:endParaRPr lang="en-GB">
              <a:solidFill>
                <a:prstClr val="black"/>
              </a:solidFill>
            </a:endParaRPr>
          </a:p>
        </p:txBody>
      </p:sp>
    </p:spTree>
    <p:extLst>
      <p:ext uri="{BB962C8B-B14F-4D97-AF65-F5344CB8AC3E}">
        <p14:creationId xmlns:p14="http://schemas.microsoft.com/office/powerpoint/2010/main" val="488429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2</a:t>
            </a:fld>
            <a:endParaRPr lang="en-GB">
              <a:solidFill>
                <a:prstClr val="black"/>
              </a:solidFill>
            </a:endParaRPr>
          </a:p>
        </p:txBody>
      </p:sp>
    </p:spTree>
    <p:extLst>
      <p:ext uri="{BB962C8B-B14F-4D97-AF65-F5344CB8AC3E}">
        <p14:creationId xmlns:p14="http://schemas.microsoft.com/office/powerpoint/2010/main" val="2572805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27783204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27783204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25</a:t>
            </a:fld>
            <a:endParaRPr lang="en-GB">
              <a:solidFill>
                <a:prstClr val="black"/>
              </a:solidFill>
            </a:endParaRPr>
          </a:p>
        </p:txBody>
      </p:sp>
    </p:spTree>
    <p:extLst>
      <p:ext uri="{BB962C8B-B14F-4D97-AF65-F5344CB8AC3E}">
        <p14:creationId xmlns:p14="http://schemas.microsoft.com/office/powerpoint/2010/main" val="6668381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26</a:t>
            </a:fld>
            <a:endParaRPr lang="en-GB">
              <a:solidFill>
                <a:prstClr val="black"/>
              </a:solidFill>
            </a:endParaRPr>
          </a:p>
        </p:txBody>
      </p:sp>
    </p:spTree>
    <p:extLst>
      <p:ext uri="{BB962C8B-B14F-4D97-AF65-F5344CB8AC3E}">
        <p14:creationId xmlns:p14="http://schemas.microsoft.com/office/powerpoint/2010/main" val="19907366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endParaRPr lang="en-GB" dirty="0" smtClean="0"/>
          </a:p>
          <a:p>
            <a:endParaRPr lang="en-GB" dirty="0" smtClean="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27</a:t>
            </a:fld>
            <a:endParaRPr lang="en-GB">
              <a:solidFill>
                <a:prstClr val="black"/>
              </a:solidFill>
            </a:endParaRPr>
          </a:p>
        </p:txBody>
      </p:sp>
    </p:spTree>
    <p:extLst>
      <p:ext uri="{BB962C8B-B14F-4D97-AF65-F5344CB8AC3E}">
        <p14:creationId xmlns:p14="http://schemas.microsoft.com/office/powerpoint/2010/main" val="40285331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28</a:t>
            </a:fld>
            <a:endParaRPr lang="en-GB">
              <a:solidFill>
                <a:prstClr val="black"/>
              </a:solidFill>
            </a:endParaRPr>
          </a:p>
        </p:txBody>
      </p:sp>
    </p:spTree>
    <p:extLst>
      <p:ext uri="{BB962C8B-B14F-4D97-AF65-F5344CB8AC3E}">
        <p14:creationId xmlns:p14="http://schemas.microsoft.com/office/powerpoint/2010/main" val="2901323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baseline="0" dirty="0" smtClean="0">
              <a:solidFill>
                <a:prstClr val="black"/>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4</a:t>
            </a:fld>
            <a:endParaRPr lang="en-GB">
              <a:solidFill>
                <a:prstClr val="black"/>
              </a:solidFill>
            </a:endParaRPr>
          </a:p>
        </p:txBody>
      </p:sp>
    </p:spTree>
    <p:extLst>
      <p:ext uri="{BB962C8B-B14F-4D97-AF65-F5344CB8AC3E}">
        <p14:creationId xmlns:p14="http://schemas.microsoft.com/office/powerpoint/2010/main" val="2079660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99149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8CA28D1-802B-4775-96B2-8C133B585962}" type="slidenum">
              <a:rPr lang="en-GB" smtClean="0">
                <a:solidFill>
                  <a:prstClr val="black"/>
                </a:solidFill>
              </a:rPr>
              <a:pPr eaLnBrk="1" hangingPunct="1"/>
              <a:t>7</a:t>
            </a:fld>
            <a:endParaRPr lang="en-GB" smtClean="0">
              <a:solidFill>
                <a:prstClr val="black"/>
              </a:solidFill>
            </a:endParaRPr>
          </a:p>
        </p:txBody>
      </p:sp>
      <p:sp>
        <p:nvSpPr>
          <p:cNvPr id="20483" name="Slide Image Placeholder 1"/>
          <p:cNvSpPr>
            <a:spLocks noGrp="1" noRot="1" noChangeAspect="1" noTextEdit="1"/>
          </p:cNvSpPr>
          <p:nvPr>
            <p:ph type="sldImg"/>
          </p:nvPr>
        </p:nvSpPr>
        <p:spPr>
          <a:xfrm>
            <a:off x="381000" y="685800"/>
            <a:ext cx="6096000" cy="3429000"/>
          </a:xfrm>
          <a:ln/>
        </p:spPr>
      </p:sp>
      <p:sp>
        <p:nvSpPr>
          <p:cNvPr id="20484" name="Notes Placeholder 2"/>
          <p:cNvSpPr>
            <a:spLocks noGrp="1"/>
          </p:cNvSpPr>
          <p:nvPr>
            <p:ph type="body" idx="1"/>
          </p:nvPr>
        </p:nvSpPr>
        <p:spPr>
          <a:noFill/>
        </p:spPr>
        <p:txBody>
          <a:bodyPr/>
          <a:lstStyle/>
          <a:p>
            <a:pPr eaLnBrk="1" hangingPunct="1"/>
            <a:endParaRPr lang="en-US" dirty="0" smtClean="0">
              <a:latin typeface="Arial" charset="0"/>
              <a:cs typeface="Arial" charset="0"/>
            </a:endParaRPr>
          </a:p>
        </p:txBody>
      </p:sp>
      <p:sp>
        <p:nvSpPr>
          <p:cNvPr id="20485" name="Slide Number Placeholder 3"/>
          <p:cNvSpPr txBox="1">
            <a:spLocks noGrp="1"/>
          </p:cNvSpPr>
          <p:nvPr/>
        </p:nvSpPr>
        <p:spPr bwMode="auto">
          <a:xfrm>
            <a:off x="3883853" y="8684827"/>
            <a:ext cx="2972547"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1375C5C4-157C-4261-B67E-0B19385CBB11}" type="slidenum">
              <a:rPr lang="en-GB" sz="1200">
                <a:solidFill>
                  <a:prstClr val="black"/>
                </a:solidFill>
              </a:rPr>
              <a:pPr algn="r" eaLnBrk="1" fontAlgn="base" hangingPunct="1">
                <a:spcBef>
                  <a:spcPct val="0"/>
                </a:spcBef>
                <a:spcAft>
                  <a:spcPct val="0"/>
                </a:spcAft>
              </a:pPr>
              <a:t>7</a:t>
            </a:fld>
            <a:endParaRPr lang="en-GB" sz="120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9</a:t>
            </a:fld>
            <a:endParaRPr lang="en-GB">
              <a:solidFill>
                <a:prstClr val="black"/>
              </a:solidFill>
            </a:endParaRPr>
          </a:p>
        </p:txBody>
      </p:sp>
    </p:spTree>
    <p:extLst>
      <p:ext uri="{BB962C8B-B14F-4D97-AF65-F5344CB8AC3E}">
        <p14:creationId xmlns:p14="http://schemas.microsoft.com/office/powerpoint/2010/main" val="1020082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10</a:t>
            </a:fld>
            <a:endParaRPr lang="en-GB">
              <a:solidFill>
                <a:prstClr val="black"/>
              </a:solidFill>
            </a:endParaRPr>
          </a:p>
        </p:txBody>
      </p:sp>
    </p:spTree>
    <p:extLst>
      <p:ext uri="{BB962C8B-B14F-4D97-AF65-F5344CB8AC3E}">
        <p14:creationId xmlns:p14="http://schemas.microsoft.com/office/powerpoint/2010/main" val="1020082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6974F267-0AFB-4B63-A22D-7E0497649CF3}"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416948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9CC97AE-CF7A-44C6-9816-F54E334C3D0B}" type="slidenum">
              <a:rPr lang="en-GB" smtClean="0">
                <a:solidFill>
                  <a:prstClr val="black"/>
                </a:solidFill>
              </a:rPr>
              <a:pPr>
                <a:defRPr/>
              </a:pPr>
              <a:t>12</a:t>
            </a:fld>
            <a:endParaRPr lang="en-GB">
              <a:solidFill>
                <a:prstClr val="black"/>
              </a:solidFill>
            </a:endParaRPr>
          </a:p>
        </p:txBody>
      </p:sp>
    </p:spTree>
    <p:extLst>
      <p:ext uri="{BB962C8B-B14F-4D97-AF65-F5344CB8AC3E}">
        <p14:creationId xmlns:p14="http://schemas.microsoft.com/office/powerpoint/2010/main" val="17204447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17.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Object 2"/>
          <p:cNvGraphicFramePr>
            <a:graphicFrameLocks/>
          </p:cNvGraphicFramePr>
          <p:nvPr>
            <p:custDataLst>
              <p:tags r:id="rId2"/>
            </p:custDataLst>
          </p:nvPr>
        </p:nvGraphicFramePr>
        <p:xfrm>
          <a:off x="1589" y="1192"/>
          <a:ext cx="1587" cy="1190"/>
        </p:xfrm>
        <a:graphic>
          <a:graphicData uri="http://schemas.openxmlformats.org/presentationml/2006/ole">
            <mc:AlternateContent xmlns:mc="http://schemas.openxmlformats.org/markup-compatibility/2006">
              <mc:Choice xmlns:v="urn:schemas-microsoft-com:vml" Requires="v">
                <p:oleObj spid="_x0000_s2071" name="think-cell Slide" r:id="rId4" imgW="360" imgH="360" progId="">
                  <p:embed/>
                </p:oleObj>
              </mc:Choice>
              <mc:Fallback>
                <p:oleObj name="think-cell Slide" r:id="rId4" imgW="360" imgH="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9" y="1192"/>
                        <a:ext cx="1587" cy="11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18"/>
          <p:cNvGrpSpPr>
            <a:grpSpLocks/>
          </p:cNvGrpSpPr>
          <p:nvPr userDrawn="1"/>
        </p:nvGrpSpPr>
        <p:grpSpPr bwMode="auto">
          <a:xfrm>
            <a:off x="0" y="-9525"/>
            <a:ext cx="9144000" cy="160735"/>
            <a:chOff x="0" y="-12553"/>
            <a:chExt cx="9144000" cy="214810"/>
          </a:xfrm>
        </p:grpSpPr>
        <p:sp>
          <p:nvSpPr>
            <p:cNvPr id="6" name="Rectangle 1"/>
            <p:cNvSpPr/>
            <p:nvPr userDrawn="1"/>
          </p:nvSpPr>
          <p:spPr bwMode="auto">
            <a:xfrm>
              <a:off x="0" y="102012"/>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7" name="Rectangle 17"/>
            <p:cNvSpPr/>
            <p:nvPr userDrawn="1"/>
          </p:nvSpPr>
          <p:spPr bwMode="auto">
            <a:xfrm>
              <a:off x="0" y="-12553"/>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pic>
        <p:nvPicPr>
          <p:cNvPr id="8" name="Picture 12"/>
          <p:cNvPicPr>
            <a:picLocks noChangeAspect="1"/>
          </p:cNvPicPr>
          <p:nvPr userDrawn="1"/>
        </p:nvPicPr>
        <p:blipFill>
          <a:blip r:embed="rId6"/>
          <a:srcRect/>
          <a:stretch>
            <a:fillRect/>
          </a:stretch>
        </p:blipFill>
        <p:spPr bwMode="auto">
          <a:xfrm>
            <a:off x="6588224" y="201459"/>
            <a:ext cx="2390676" cy="446940"/>
          </a:xfrm>
          <a:prstGeom prst="rect">
            <a:avLst/>
          </a:prstGeom>
          <a:noFill/>
          <a:ln w="9525">
            <a:noFill/>
            <a:miter lim="800000"/>
            <a:headEnd/>
            <a:tailEnd/>
          </a:ln>
        </p:spPr>
      </p:pic>
      <p:grpSp>
        <p:nvGrpSpPr>
          <p:cNvPr id="9" name="Group 23"/>
          <p:cNvGrpSpPr>
            <a:grpSpLocks/>
          </p:cNvGrpSpPr>
          <p:nvPr userDrawn="1"/>
        </p:nvGrpSpPr>
        <p:grpSpPr bwMode="auto">
          <a:xfrm>
            <a:off x="0" y="4986338"/>
            <a:ext cx="9144000" cy="160735"/>
            <a:chOff x="0" y="-12553"/>
            <a:chExt cx="9144000" cy="214810"/>
          </a:xfrm>
        </p:grpSpPr>
        <p:sp>
          <p:nvSpPr>
            <p:cNvPr id="10" name="Rectangle 24"/>
            <p:cNvSpPr/>
            <p:nvPr userDrawn="1"/>
          </p:nvSpPr>
          <p:spPr bwMode="auto">
            <a:xfrm>
              <a:off x="0" y="102012"/>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11" name="Rectangle 25"/>
            <p:cNvSpPr/>
            <p:nvPr userDrawn="1"/>
          </p:nvSpPr>
          <p:spPr bwMode="auto">
            <a:xfrm>
              <a:off x="0" y="-12553"/>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sp>
        <p:nvSpPr>
          <p:cNvPr id="12" name="Working Draft Text" hidden="1"/>
          <p:cNvSpPr txBox="1">
            <a:spLocks noChangeArrowheads="1"/>
          </p:cNvSpPr>
          <p:nvPr/>
        </p:nvSpPr>
        <p:spPr bwMode="auto">
          <a:xfrm>
            <a:off x="274638" y="254794"/>
            <a:ext cx="993862" cy="138499"/>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900" b="1" smtClean="0">
                <a:solidFill>
                  <a:srgbClr val="000000"/>
                </a:solidFill>
                <a:latin typeface="Arial"/>
              </a:rPr>
              <a:t>WORKING DRAFT</a:t>
            </a:r>
          </a:p>
        </p:txBody>
      </p:sp>
      <p:sp>
        <p:nvSpPr>
          <p:cNvPr id="13" name="doc id"/>
          <p:cNvSpPr txBox="1">
            <a:spLocks noChangeArrowheads="1"/>
          </p:cNvSpPr>
          <p:nvPr/>
        </p:nvSpPr>
        <p:spPr bwMode="auto">
          <a:xfrm>
            <a:off x="8680451" y="-21431"/>
            <a:ext cx="301625" cy="94060"/>
          </a:xfrm>
          <a:prstGeom prst="rect">
            <a:avLst/>
          </a:prstGeom>
          <a:noFill/>
          <a:ln>
            <a:noFill/>
          </a:ln>
          <a:effectLs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fontAlgn="base" hangingPunct="1">
              <a:spcBef>
                <a:spcPct val="0"/>
              </a:spcBef>
              <a:spcAft>
                <a:spcPct val="0"/>
              </a:spcAft>
              <a:defRPr/>
            </a:pPr>
            <a:endParaRPr lang="en-US" sz="800" dirty="0" smtClean="0">
              <a:solidFill>
                <a:srgbClr val="FFFFFF"/>
              </a:solidFill>
              <a:latin typeface="Arial"/>
            </a:endParaRPr>
          </a:p>
        </p:txBody>
      </p:sp>
      <p:sp>
        <p:nvSpPr>
          <p:cNvPr id="14" name="Working Draft" hidden="1"/>
          <p:cNvSpPr txBox="1">
            <a:spLocks noChangeArrowheads="1"/>
          </p:cNvSpPr>
          <p:nvPr/>
        </p:nvSpPr>
        <p:spPr bwMode="auto">
          <a:xfrm>
            <a:off x="274638" y="373856"/>
            <a:ext cx="2693045" cy="138499"/>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900" smtClean="0">
                <a:solidFill>
                  <a:srgbClr val="000000"/>
                </a:solidFill>
                <a:latin typeface="Arial"/>
              </a:rPr>
              <a:t>Last Modified 14/08/2013 17:48 GMT Standard Time</a:t>
            </a:r>
            <a:endParaRPr lang="en-US" sz="900" smtClean="0">
              <a:solidFill>
                <a:srgbClr val="000000"/>
              </a:solidFill>
              <a:latin typeface="Arial"/>
            </a:endParaRPr>
          </a:p>
        </p:txBody>
      </p:sp>
      <p:sp>
        <p:nvSpPr>
          <p:cNvPr id="15" name="Printed" hidden="1"/>
          <p:cNvSpPr txBox="1">
            <a:spLocks noChangeArrowheads="1"/>
          </p:cNvSpPr>
          <p:nvPr/>
        </p:nvSpPr>
        <p:spPr bwMode="auto">
          <a:xfrm>
            <a:off x="274639" y="494110"/>
            <a:ext cx="2372444" cy="138499"/>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900" smtClean="0">
                <a:solidFill>
                  <a:srgbClr val="000000"/>
                </a:solidFill>
                <a:latin typeface="Arial"/>
              </a:rPr>
              <a:t>Printed 14/08/2013 09:00 GMT Standard Time</a:t>
            </a:r>
            <a:endParaRPr lang="en-US" sz="900" smtClean="0">
              <a:solidFill>
                <a:srgbClr val="000000"/>
              </a:solidFill>
              <a:latin typeface="Arial"/>
            </a:endParaRPr>
          </a:p>
        </p:txBody>
      </p:sp>
      <p:grpSp>
        <p:nvGrpSpPr>
          <p:cNvPr id="16" name="McK Title Elements" hidden="1"/>
          <p:cNvGrpSpPr>
            <a:grpSpLocks/>
          </p:cNvGrpSpPr>
          <p:nvPr/>
        </p:nvGrpSpPr>
        <p:grpSpPr bwMode="auto">
          <a:xfrm>
            <a:off x="274638" y="2638656"/>
            <a:ext cx="5035550" cy="469837"/>
            <a:chOff x="1663" y="3065"/>
            <a:chExt cx="3109" cy="387"/>
          </a:xfrm>
        </p:grpSpPr>
        <p:sp>
          <p:nvSpPr>
            <p:cNvPr id="17" name="McK Document type"/>
            <p:cNvSpPr txBox="1">
              <a:spLocks noChangeArrowheads="1"/>
            </p:cNvSpPr>
            <p:nvPr/>
          </p:nvSpPr>
          <p:spPr bwMode="auto">
            <a:xfrm>
              <a:off x="1663" y="3065"/>
              <a:ext cx="3109" cy="177"/>
            </a:xfrm>
            <a:prstGeom prst="rect">
              <a:avLst/>
            </a:prstGeom>
            <a:noFill/>
            <a:ln>
              <a:noFill/>
            </a:ln>
            <a:effectLs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smtClean="0">
                  <a:solidFill>
                    <a:srgbClr val="000000"/>
                  </a:solidFill>
                  <a:latin typeface="Arial"/>
                </a:rPr>
                <a:t>Document type</a:t>
              </a:r>
            </a:p>
          </p:txBody>
        </p:sp>
        <p:sp>
          <p:nvSpPr>
            <p:cNvPr id="18" name="McK Date"/>
            <p:cNvSpPr txBox="1">
              <a:spLocks noChangeArrowheads="1"/>
            </p:cNvSpPr>
            <p:nvPr/>
          </p:nvSpPr>
          <p:spPr bwMode="auto">
            <a:xfrm>
              <a:off x="1663" y="3275"/>
              <a:ext cx="3109" cy="177"/>
            </a:xfrm>
            <a:prstGeom prst="rect">
              <a:avLst/>
            </a:prstGeom>
            <a:noFill/>
            <a:ln>
              <a:noFill/>
            </a:ln>
            <a:effectLs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smtClean="0">
                  <a:solidFill>
                    <a:srgbClr val="000000"/>
                  </a:solidFill>
                  <a:latin typeface="Arial"/>
                </a:rPr>
                <a:t>Date</a:t>
              </a:r>
            </a:p>
          </p:txBody>
        </p:sp>
      </p:grpSp>
      <p:sp>
        <p:nvSpPr>
          <p:cNvPr id="13314" name="Rectangle 1026"/>
          <p:cNvSpPr>
            <a:spLocks noGrp="1" noChangeArrowheads="1"/>
          </p:cNvSpPr>
          <p:nvPr>
            <p:ph type="ctrTitle"/>
          </p:nvPr>
        </p:nvSpPr>
        <p:spPr bwMode="auto">
          <a:xfrm>
            <a:off x="274001" y="1092223"/>
            <a:ext cx="7519009" cy="553998"/>
          </a:xfrm>
          <a:prstGeom prst="rect">
            <a:avLst/>
          </a:prstGeom>
        </p:spPr>
        <p:txBody>
          <a:bodyPr/>
          <a:lstStyle>
            <a:lvl1pPr>
              <a:defRPr sz="3600" b="1" baseline="0">
                <a:latin typeface="Calibri" panose="020F0502020204030204" pitchFamily="34" charset="0"/>
                <a:ea typeface="+mj-ea"/>
              </a:defRPr>
            </a:lvl1pPr>
          </a:lstStyle>
          <a:p>
            <a:pPr lvl="0"/>
            <a:r>
              <a:rPr lang="en-US" noProof="0" smtClean="0"/>
              <a:t>Click to edit Master title style</a:t>
            </a:r>
            <a:endParaRPr lang="en-US" noProof="0" dirty="0" smtClean="0"/>
          </a:p>
        </p:txBody>
      </p:sp>
      <p:sp>
        <p:nvSpPr>
          <p:cNvPr id="13315" name="Rectangle 1027"/>
          <p:cNvSpPr>
            <a:spLocks noGrp="1" noChangeArrowheads="1"/>
          </p:cNvSpPr>
          <p:nvPr>
            <p:ph type="subTitle" idx="1"/>
          </p:nvPr>
        </p:nvSpPr>
        <p:spPr bwMode="auto">
          <a:xfrm>
            <a:off x="274001" y="1976808"/>
            <a:ext cx="7519009" cy="307777"/>
          </a:xfrm>
        </p:spPr>
        <p:txBody>
          <a:bodyPr/>
          <a:lstStyle>
            <a:lvl1pPr>
              <a:defRPr sz="2000" baseline="0">
                <a:latin typeface="Calibri" panose="020F0502020204030204" pitchFamily="34" charset="0"/>
                <a:ea typeface="+mj-ea"/>
              </a:defRPr>
            </a:lvl1pPr>
          </a:lstStyle>
          <a:p>
            <a:pPr lvl="0"/>
            <a:r>
              <a:rPr lang="en-US" noProof="0" smtClean="0"/>
              <a:t>Click to edit Master subtitle style</a:t>
            </a:r>
          </a:p>
        </p:txBody>
      </p:sp>
      <p:pic>
        <p:nvPicPr>
          <p:cNvPr id="21" name="Picture 20"/>
          <p:cNvPicPr/>
          <p:nvPr userDrawn="1"/>
        </p:nvPicPr>
        <p:blipFill rotWithShape="1">
          <a:blip r:embed="rId7"/>
          <a:srcRect l="5388" t="27969" r="50216" b="41379"/>
          <a:stretch/>
        </p:blipFill>
        <p:spPr bwMode="auto">
          <a:xfrm>
            <a:off x="116162" y="179669"/>
            <a:ext cx="1691680" cy="52545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553223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Placeholder 2"/>
          <p:cNvSpPr>
            <a:spLocks noGrp="1" noChangeArrowheads="1"/>
          </p:cNvSpPr>
          <p:nvPr>
            <p:ph type="title"/>
          </p:nvPr>
        </p:nvSpPr>
        <p:spPr bwMode="auto">
          <a:xfrm>
            <a:off x="323528" y="627534"/>
            <a:ext cx="7274393" cy="553998"/>
          </a:xfrm>
          <a:prstGeom prst="rect">
            <a:avLst/>
          </a:prstGeom>
          <a:noFill/>
          <a:ln>
            <a:noFill/>
          </a:ln>
          <a:effectLst/>
          <a:extLst/>
        </p:spPr>
        <p:txBody>
          <a:bodyPr/>
          <a:lstStyle>
            <a:lvl1pPr>
              <a:defRPr sz="3600">
                <a:latin typeface="Calibri" panose="020F0502020204030204" pitchFamily="34" charset="0"/>
              </a:defRPr>
            </a:lvl1pPr>
          </a:lstStyle>
          <a:p>
            <a:pPr lvl="0"/>
            <a:r>
              <a:rPr lang="en-US" noProof="0" dirty="0" smtClean="0"/>
              <a:t>Click to edit Master title style</a:t>
            </a:r>
          </a:p>
        </p:txBody>
      </p:sp>
      <p:pic>
        <p:nvPicPr>
          <p:cNvPr id="3" name="Picture 2"/>
          <p:cNvPicPr/>
          <p:nvPr userDrawn="1"/>
        </p:nvPicPr>
        <p:blipFill rotWithShape="1">
          <a:blip r:embed="rId2"/>
          <a:srcRect l="5388" t="27969" r="50216" b="41379"/>
          <a:stretch/>
        </p:blipFill>
        <p:spPr bwMode="auto">
          <a:xfrm>
            <a:off x="179512" y="4461960"/>
            <a:ext cx="1128524" cy="37052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676744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1038" y="572022"/>
            <a:ext cx="7273925" cy="553998"/>
          </a:xfrm>
        </p:spPr>
        <p:txBody>
          <a:bodyPr/>
          <a:lstStyle>
            <a:lvl1pPr>
              <a:defRPr sz="3600">
                <a:latin typeface="Calibri" panose="020F050202020403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539552" y="1491631"/>
            <a:ext cx="7920880" cy="954107"/>
          </a:xfrm>
        </p:spPr>
        <p:txBody>
          <a:bodyPr/>
          <a:lstStyle>
            <a:lvl1pPr>
              <a:buSzPct val="114000"/>
              <a:buFont typeface="Arial" panose="020B0604020202020204" pitchFamily="34" charset="0"/>
              <a:buChar char="•"/>
              <a:defRPr sz="2200">
                <a:latin typeface="Calibri" panose="020F0502020204030204" pitchFamily="34" charset="0"/>
              </a:defRPr>
            </a:lvl1pPr>
            <a:lvl2pPr>
              <a:defRPr sz="2000">
                <a:latin typeface="Calibri" panose="020F0502020204030204" pitchFamily="34" charset="0"/>
              </a:defRPr>
            </a:lvl2pPr>
            <a:lvl3pPr>
              <a:defRPr sz="2400">
                <a:latin typeface="Calibri" panose="020F0502020204030204" pitchFamily="34" charset="0"/>
              </a:defRPr>
            </a:lvl3pPr>
            <a:lvl4pPr>
              <a:defRPr sz="2400">
                <a:latin typeface="Calibri" panose="020F0502020204030204" pitchFamily="34" charset="0"/>
              </a:defRPr>
            </a:lvl4pPr>
            <a:lvl5pPr>
              <a:defRPr sz="2000">
                <a:latin typeface="Calibri" panose="020F0502020204030204" pitchFamily="34" charset="0"/>
              </a:defRPr>
            </a:lvl5pPr>
          </a:lstStyle>
          <a:p>
            <a:pPr lvl="0"/>
            <a:r>
              <a:rPr lang="en-US" dirty="0" smtClean="0"/>
              <a:t>Click to edit Master text styles</a:t>
            </a:r>
          </a:p>
          <a:p>
            <a:pPr lvl="4"/>
            <a:r>
              <a:rPr lang="en-US" dirty="0" smtClean="0"/>
              <a:t>Second level</a:t>
            </a:r>
          </a:p>
          <a:p>
            <a:pPr lvl="4"/>
            <a:endParaRPr lang="en-US" dirty="0" smtClean="0"/>
          </a:p>
        </p:txBody>
      </p:sp>
      <p:sp>
        <p:nvSpPr>
          <p:cNvPr id="4" name="Date Placeholder 3"/>
          <p:cNvSpPr>
            <a:spLocks noGrp="1"/>
          </p:cNvSpPr>
          <p:nvPr>
            <p:ph type="dt" sz="half" idx="10"/>
          </p:nvPr>
        </p:nvSpPr>
        <p:spPr>
          <a:xfrm>
            <a:off x="457200" y="4767263"/>
            <a:ext cx="2133600" cy="273844"/>
          </a:xfrm>
          <a:prstGeom prst="rect">
            <a:avLst/>
          </a:prstGeom>
        </p:spPr>
        <p:txBody>
          <a:bodyPr/>
          <a:lstStyle/>
          <a:p>
            <a:pPr fontAlgn="base">
              <a:spcBef>
                <a:spcPct val="0"/>
              </a:spcBef>
              <a:spcAft>
                <a:spcPct val="0"/>
              </a:spcAft>
            </a:pPr>
            <a:fld id="{CD8DD531-9250-4567-8FB6-88AC4F7B4CA8}" type="datetimeFigureOut">
              <a:rPr lang="en-GB" smtClean="0">
                <a:solidFill>
                  <a:srgbClr val="000000"/>
                </a:solidFill>
              </a:rPr>
              <a:pPr fontAlgn="base">
                <a:spcBef>
                  <a:spcPct val="0"/>
                </a:spcBef>
                <a:spcAft>
                  <a:spcPct val="0"/>
                </a:spcAft>
              </a:pPr>
              <a:t>11/07/2016</a:t>
            </a:fld>
            <a:endParaRPr lang="en-GB">
              <a:solidFill>
                <a:srgbClr val="000000"/>
              </a:solidFill>
            </a:endParaRPr>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pPr fontAlgn="base">
              <a:spcBef>
                <a:spcPct val="0"/>
              </a:spcBef>
              <a:spcAft>
                <a:spcPct val="0"/>
              </a:spcAft>
            </a:pPr>
            <a:endParaRPr lang="en-GB">
              <a:solidFill>
                <a:srgbClr val="000000"/>
              </a:solidFill>
            </a:endParaRPr>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pPr fontAlgn="base">
              <a:spcBef>
                <a:spcPct val="0"/>
              </a:spcBef>
              <a:spcAft>
                <a:spcPct val="0"/>
              </a:spcAft>
            </a:pPr>
            <a:fld id="{14F17BA4-C113-4ED2-B7C9-F258A8712F30}" type="slidenum">
              <a:rPr lang="en-GB" smtClean="0">
                <a:solidFill>
                  <a:srgbClr val="000000"/>
                </a:solidFill>
              </a:rPr>
              <a:pPr fontAlgn="base">
                <a:spcBef>
                  <a:spcPct val="0"/>
                </a:spcBef>
                <a:spcAft>
                  <a:spcPct val="0"/>
                </a:spcAft>
              </a:pPr>
              <a:t>‹#›</a:t>
            </a:fld>
            <a:endParaRPr lang="en-GB">
              <a:solidFill>
                <a:srgbClr val="000000"/>
              </a:solidFill>
            </a:endParaRPr>
          </a:p>
        </p:txBody>
      </p:sp>
      <p:pic>
        <p:nvPicPr>
          <p:cNvPr id="8" name="Picture 7"/>
          <p:cNvPicPr/>
          <p:nvPr userDrawn="1"/>
        </p:nvPicPr>
        <p:blipFill rotWithShape="1">
          <a:blip r:embed="rId2"/>
          <a:srcRect l="5388" t="27969" r="50216" b="41379"/>
          <a:stretch/>
        </p:blipFill>
        <p:spPr bwMode="auto">
          <a:xfrm>
            <a:off x="7452320" y="357504"/>
            <a:ext cx="1440160" cy="48369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31283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pPr fontAlgn="base">
              <a:spcBef>
                <a:spcPct val="0"/>
              </a:spcBef>
              <a:spcAft>
                <a:spcPct val="0"/>
              </a:spcAft>
            </a:pPr>
            <a:fld id="{CD8DD531-9250-4567-8FB6-88AC4F7B4CA8}" type="datetimeFigureOut">
              <a:rPr lang="en-GB" smtClean="0">
                <a:solidFill>
                  <a:srgbClr val="000000"/>
                </a:solidFill>
              </a:rPr>
              <a:pPr fontAlgn="base">
                <a:spcBef>
                  <a:spcPct val="0"/>
                </a:spcBef>
                <a:spcAft>
                  <a:spcPct val="0"/>
                </a:spcAft>
              </a:pPr>
              <a:t>11/07/2016</a:t>
            </a:fld>
            <a:endParaRPr lang="en-GB">
              <a:solidFill>
                <a:srgbClr val="000000"/>
              </a:solidFill>
            </a:endParaRPr>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pPr fontAlgn="base">
              <a:spcBef>
                <a:spcPct val="0"/>
              </a:spcBef>
              <a:spcAft>
                <a:spcPct val="0"/>
              </a:spcAft>
            </a:pPr>
            <a:endParaRPr lang="en-GB">
              <a:solidFill>
                <a:srgbClr val="000000"/>
              </a:solidFill>
            </a:endParaRPr>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p>
            <a:pPr fontAlgn="base">
              <a:spcBef>
                <a:spcPct val="0"/>
              </a:spcBef>
              <a:spcAft>
                <a:spcPct val="0"/>
              </a:spcAft>
            </a:pPr>
            <a:fld id="{14F17BA4-C113-4ED2-B7C9-F258A8712F30}" type="slidenum">
              <a:rPr lang="en-GB" smtClean="0">
                <a:solidFill>
                  <a:srgbClr val="000000"/>
                </a:solidFill>
              </a:rPr>
              <a:pPr fontAlgn="base">
                <a:spcBef>
                  <a:spcPct val="0"/>
                </a:spcBef>
                <a:spcAft>
                  <a:spcPct val="0"/>
                </a:spcAft>
              </a:pPr>
              <a:t>‹#›</a:t>
            </a:fld>
            <a:endParaRPr lang="en-GB">
              <a:solidFill>
                <a:srgbClr val="000000"/>
              </a:solidFill>
            </a:endParaRPr>
          </a:p>
        </p:txBody>
      </p:sp>
      <p:pic>
        <p:nvPicPr>
          <p:cNvPr id="7" name="Picture 6"/>
          <p:cNvPicPr/>
          <p:nvPr userDrawn="1"/>
        </p:nvPicPr>
        <p:blipFill rotWithShape="1">
          <a:blip r:embed="rId2"/>
          <a:srcRect l="5388" t="27969" r="50216" b="41379"/>
          <a:stretch/>
        </p:blipFill>
        <p:spPr bwMode="auto">
          <a:xfrm>
            <a:off x="7452320" y="357504"/>
            <a:ext cx="1440160" cy="48369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95604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tags" Target="../tags/tag7.xml"/><Relationship Id="rId18" Type="http://schemas.openxmlformats.org/officeDocument/2006/relationships/tags" Target="../tags/tag12.xml"/><Relationship Id="rId3" Type="http://schemas.openxmlformats.org/officeDocument/2006/relationships/slideLayout" Target="../slideLayouts/slideLayout3.xml"/><Relationship Id="rId21" Type="http://schemas.openxmlformats.org/officeDocument/2006/relationships/tags" Target="../tags/tag15.xml"/><Relationship Id="rId7" Type="http://schemas.openxmlformats.org/officeDocument/2006/relationships/tags" Target="../tags/tag1.xml"/><Relationship Id="rId12" Type="http://schemas.openxmlformats.org/officeDocument/2006/relationships/tags" Target="../tags/tag6.xml"/><Relationship Id="rId17" Type="http://schemas.openxmlformats.org/officeDocument/2006/relationships/tags" Target="../tags/tag11.xml"/><Relationship Id="rId2" Type="http://schemas.openxmlformats.org/officeDocument/2006/relationships/slideLayout" Target="../slideLayouts/slideLayout2.xml"/><Relationship Id="rId16" Type="http://schemas.openxmlformats.org/officeDocument/2006/relationships/tags" Target="../tags/tag10.xml"/><Relationship Id="rId20" Type="http://schemas.openxmlformats.org/officeDocument/2006/relationships/tags" Target="../tags/tag14.xml"/><Relationship Id="rId1" Type="http://schemas.openxmlformats.org/officeDocument/2006/relationships/slideLayout" Target="../slideLayouts/slideLayout1.xml"/><Relationship Id="rId6" Type="http://schemas.openxmlformats.org/officeDocument/2006/relationships/vmlDrawing" Target="../drawings/vmlDrawing1.vml"/><Relationship Id="rId11" Type="http://schemas.openxmlformats.org/officeDocument/2006/relationships/tags" Target="../tags/tag5.xml"/><Relationship Id="rId24" Type="http://schemas.openxmlformats.org/officeDocument/2006/relationships/image" Target="../media/image1.emf"/><Relationship Id="rId5" Type="http://schemas.openxmlformats.org/officeDocument/2006/relationships/theme" Target="../theme/theme1.xml"/><Relationship Id="rId15" Type="http://schemas.openxmlformats.org/officeDocument/2006/relationships/tags" Target="../tags/tag9.xml"/><Relationship Id="rId23" Type="http://schemas.openxmlformats.org/officeDocument/2006/relationships/oleObject" Target="../embeddings/oleObject1.bin"/><Relationship Id="rId10" Type="http://schemas.openxmlformats.org/officeDocument/2006/relationships/tags" Target="../tags/tag4.xml"/><Relationship Id="rId19" Type="http://schemas.openxmlformats.org/officeDocument/2006/relationships/tags" Target="../tags/tag13.xml"/><Relationship Id="rId4" Type="http://schemas.openxmlformats.org/officeDocument/2006/relationships/slideLayout" Target="../slideLayouts/slideLayout4.xml"/><Relationship Id="rId9" Type="http://schemas.openxmlformats.org/officeDocument/2006/relationships/tags" Target="../tags/tag3.xml"/><Relationship Id="rId14" Type="http://schemas.openxmlformats.org/officeDocument/2006/relationships/tags" Target="../tags/tag8.xml"/><Relationship Id="rId22" Type="http://schemas.openxmlformats.org/officeDocument/2006/relationships/tags" Target="../tags/tag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1091" name="Object 67"/>
          <p:cNvGraphicFramePr>
            <a:graphicFrameLocks/>
          </p:cNvGraphicFramePr>
          <p:nvPr>
            <p:custDataLst>
              <p:tags r:id="rId7"/>
            </p:custDataLst>
          </p:nvPr>
        </p:nvGraphicFramePr>
        <p:xfrm>
          <a:off x="1" y="0"/>
          <a:ext cx="161925" cy="121444"/>
        </p:xfrm>
        <a:graphic>
          <a:graphicData uri="http://schemas.openxmlformats.org/presentationml/2006/ole">
            <mc:AlternateContent xmlns:mc="http://schemas.openxmlformats.org/markup-compatibility/2006">
              <mc:Choice xmlns:v="urn:schemas-microsoft-com:vml" Requires="v">
                <p:oleObj spid="_x0000_s1047" name="think-cell Slide" r:id="rId23" imgW="360" imgH="360" progId="">
                  <p:embed/>
                </p:oleObj>
              </mc:Choice>
              <mc:Fallback>
                <p:oleObj name="think-cell Slide" r:id="rId23" imgW="360" imgH="360" progId="">
                  <p:embed/>
                  <p:pic>
                    <p:nvPicPr>
                      <p:cNvPr id="0" name=""/>
                      <p:cNvPicPr>
                        <a:picLocks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 y="0"/>
                        <a:ext cx="161925" cy="1214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93" name="Group 57"/>
          <p:cNvGrpSpPr>
            <a:grpSpLocks/>
          </p:cNvGrpSpPr>
          <p:nvPr/>
        </p:nvGrpSpPr>
        <p:grpSpPr bwMode="auto">
          <a:xfrm>
            <a:off x="0" y="-9525"/>
            <a:ext cx="9144000" cy="160735"/>
            <a:chOff x="0" y="-12553"/>
            <a:chExt cx="9144000" cy="214810"/>
          </a:xfrm>
        </p:grpSpPr>
        <p:sp>
          <p:nvSpPr>
            <p:cNvPr id="59" name="Rectangle 58"/>
            <p:cNvSpPr/>
            <p:nvPr userDrawn="1"/>
          </p:nvSpPr>
          <p:spPr bwMode="auto">
            <a:xfrm>
              <a:off x="0" y="102012"/>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60" name="Rectangle 59"/>
            <p:cNvSpPr/>
            <p:nvPr userDrawn="1"/>
          </p:nvSpPr>
          <p:spPr bwMode="auto">
            <a:xfrm>
              <a:off x="0" y="-12553"/>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grpSp>
        <p:nvGrpSpPr>
          <p:cNvPr id="1094" name="Group 60"/>
          <p:cNvGrpSpPr>
            <a:grpSpLocks/>
          </p:cNvGrpSpPr>
          <p:nvPr/>
        </p:nvGrpSpPr>
        <p:grpSpPr bwMode="auto">
          <a:xfrm>
            <a:off x="0" y="4986338"/>
            <a:ext cx="9144000" cy="160735"/>
            <a:chOff x="0" y="-12553"/>
            <a:chExt cx="9144000" cy="214810"/>
          </a:xfrm>
        </p:grpSpPr>
        <p:sp>
          <p:nvSpPr>
            <p:cNvPr id="62" name="Rectangle 61"/>
            <p:cNvSpPr/>
            <p:nvPr userDrawn="1"/>
          </p:nvSpPr>
          <p:spPr bwMode="auto">
            <a:xfrm>
              <a:off x="0" y="102012"/>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63" name="Rectangle 62"/>
            <p:cNvSpPr/>
            <p:nvPr userDrawn="1"/>
          </p:nvSpPr>
          <p:spPr bwMode="auto">
            <a:xfrm>
              <a:off x="0" y="-12553"/>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sp>
        <p:nvSpPr>
          <p:cNvPr id="1034" name="Working Draft" hidden="1"/>
          <p:cNvSpPr txBox="1">
            <a:spLocks noChangeArrowheads="1"/>
          </p:cNvSpPr>
          <p:nvPr/>
        </p:nvSpPr>
        <p:spPr bwMode="auto">
          <a:xfrm rot="5400000">
            <a:off x="8171676" y="1796326"/>
            <a:ext cx="1801775" cy="9233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600" smtClean="0">
                <a:solidFill>
                  <a:srgbClr val="000000"/>
                </a:solidFill>
                <a:latin typeface="Arial"/>
              </a:rPr>
              <a:t>Last Modified 14/08/2013 17:48 GMT Standard Time</a:t>
            </a:r>
            <a:endParaRPr lang="en-US" dirty="0" smtClean="0">
              <a:solidFill>
                <a:srgbClr val="000000"/>
              </a:solidFill>
              <a:latin typeface="Arial"/>
            </a:endParaRPr>
          </a:p>
        </p:txBody>
      </p:sp>
      <p:sp>
        <p:nvSpPr>
          <p:cNvPr id="1035" name="Printed" hidden="1"/>
          <p:cNvSpPr txBox="1">
            <a:spLocks noChangeArrowheads="1"/>
          </p:cNvSpPr>
          <p:nvPr/>
        </p:nvSpPr>
        <p:spPr bwMode="auto">
          <a:xfrm rot="5400000">
            <a:off x="8279077" y="3459629"/>
            <a:ext cx="1586973" cy="9233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600" smtClean="0">
                <a:solidFill>
                  <a:srgbClr val="000000"/>
                </a:solidFill>
                <a:latin typeface="Arial"/>
              </a:rPr>
              <a:t>Printed 14/08/2013 09:00 GMT Standard Time</a:t>
            </a:r>
            <a:endParaRPr lang="en-US" smtClean="0">
              <a:solidFill>
                <a:srgbClr val="000000"/>
              </a:solidFill>
              <a:latin typeface="Arial"/>
            </a:endParaRPr>
          </a:p>
        </p:txBody>
      </p:sp>
      <p:sp>
        <p:nvSpPr>
          <p:cNvPr id="1097" name="Rectangle 286"/>
          <p:cNvSpPr>
            <a:spLocks noGrp="1" noChangeArrowheads="1"/>
          </p:cNvSpPr>
          <p:nvPr>
            <p:ph type="body" idx="1"/>
          </p:nvPr>
        </p:nvSpPr>
        <p:spPr bwMode="auto">
          <a:xfrm>
            <a:off x="2343150" y="1927622"/>
            <a:ext cx="4389438" cy="12311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8" name="Title Placeholder 2"/>
          <p:cNvSpPr>
            <a:spLocks noGrp="1" noChangeArrowheads="1"/>
          </p:cNvSpPr>
          <p:nvPr>
            <p:ph type="title"/>
          </p:nvPr>
        </p:nvSpPr>
        <p:spPr bwMode="auto">
          <a:xfrm>
            <a:off x="122238" y="292894"/>
            <a:ext cx="7273925" cy="3077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 name="McK 1. On-page tracker" hidden="1"/>
          <p:cNvSpPr>
            <a:spLocks noChangeArrowheads="1"/>
          </p:cNvSpPr>
          <p:nvPr/>
        </p:nvSpPr>
        <p:spPr bwMode="auto">
          <a:xfrm>
            <a:off x="122239" y="148829"/>
            <a:ext cx="859210" cy="215444"/>
          </a:xfrm>
          <a:prstGeom prst="rect">
            <a:avLst/>
          </a:prstGeom>
          <a:noFill/>
          <a:ln>
            <a:noFill/>
          </a:ln>
          <a:effectLst/>
          <a:extLst/>
        </p:spPr>
        <p:txBody>
          <a:bodyPr wrap="none" lIns="0" tIns="0" rIns="0" bIns="0">
            <a:spAutoFit/>
          </a:bodyPr>
          <a:lstStyle/>
          <a:p>
            <a:pPr fontAlgn="base">
              <a:spcBef>
                <a:spcPct val="0"/>
              </a:spcBef>
              <a:spcAft>
                <a:spcPct val="0"/>
              </a:spcAft>
              <a:defRPr/>
            </a:pPr>
            <a:r>
              <a:rPr lang="en-US" sz="1400" dirty="0">
                <a:solidFill>
                  <a:srgbClr val="808080"/>
                </a:solidFill>
              </a:rPr>
              <a:t>TRACKER</a:t>
            </a:r>
          </a:p>
        </p:txBody>
      </p:sp>
      <p:sp>
        <p:nvSpPr>
          <p:cNvPr id="11" name="McK 3. Unit of measure" hidden="1"/>
          <p:cNvSpPr txBox="1">
            <a:spLocks noChangeArrowheads="1"/>
          </p:cNvSpPr>
          <p:nvPr/>
        </p:nvSpPr>
        <p:spPr bwMode="auto">
          <a:xfrm>
            <a:off x="122238" y="513160"/>
            <a:ext cx="7273925" cy="246221"/>
          </a:xfrm>
          <a:prstGeom prst="rect">
            <a:avLst/>
          </a:prstGeom>
          <a:noFill/>
          <a:ln>
            <a:noFill/>
          </a:ln>
          <a:effectLs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smtClean="0">
                <a:solidFill>
                  <a:srgbClr val="808080"/>
                </a:solidFill>
                <a:latin typeface="Arial"/>
              </a:rPr>
              <a:t>Unit of measure</a:t>
            </a:r>
          </a:p>
        </p:txBody>
      </p:sp>
      <p:grpSp>
        <p:nvGrpSpPr>
          <p:cNvPr id="1101" name="McK Slide Elements" hidden="1"/>
          <p:cNvGrpSpPr>
            <a:grpSpLocks/>
          </p:cNvGrpSpPr>
          <p:nvPr/>
        </p:nvGrpSpPr>
        <p:grpSpPr bwMode="auto">
          <a:xfrm>
            <a:off x="122238" y="4636798"/>
            <a:ext cx="8564562" cy="310243"/>
            <a:chOff x="75" y="3897"/>
            <a:chExt cx="557" cy="256"/>
          </a:xfrm>
        </p:grpSpPr>
        <p:sp>
          <p:nvSpPr>
            <p:cNvPr id="13" name="McK 4. Footnote"/>
            <p:cNvSpPr txBox="1">
              <a:spLocks noChangeArrowheads="1"/>
            </p:cNvSpPr>
            <p:nvPr/>
          </p:nvSpPr>
          <p:spPr bwMode="auto">
            <a:xfrm>
              <a:off x="75" y="3897"/>
              <a:ext cx="557" cy="127"/>
            </a:xfrm>
            <a:prstGeom prst="rect">
              <a:avLst/>
            </a:prstGeom>
            <a:noFill/>
            <a:ln>
              <a:noFill/>
            </a:ln>
            <a:effectLs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smtClean="0">
                  <a:solidFill>
                    <a:srgbClr val="000000"/>
                  </a:solidFill>
                  <a:latin typeface="Arial"/>
                </a:rPr>
                <a:t>1 Footnote</a:t>
              </a:r>
            </a:p>
          </p:txBody>
        </p:sp>
        <p:sp>
          <p:nvSpPr>
            <p:cNvPr id="14" name="McK 5. Source"/>
            <p:cNvSpPr>
              <a:spLocks noChangeArrowheads="1"/>
            </p:cNvSpPr>
            <p:nvPr/>
          </p:nvSpPr>
          <p:spPr bwMode="auto">
            <a:xfrm>
              <a:off x="75" y="4026"/>
              <a:ext cx="557" cy="127"/>
            </a:xfrm>
            <a:prstGeom prst="rect">
              <a:avLst/>
            </a:prstGeom>
            <a:noFill/>
            <a:ln>
              <a:noFill/>
            </a:ln>
            <a:effectLst/>
            <a:extLst/>
          </p:spPr>
          <p:txBody>
            <a:bodyPr lIns="0" tIns="0" rIns="0" bIns="0" anchor="b">
              <a:spAutoFit/>
            </a:bodyPr>
            <a:lstStyle/>
            <a:p>
              <a:pPr marL="471488" indent="-471488" defTabSz="913526" fontAlgn="base">
                <a:spcBef>
                  <a:spcPct val="0"/>
                </a:spcBef>
                <a:spcAft>
                  <a:spcPct val="0"/>
                </a:spcAft>
                <a:defRPr/>
              </a:pPr>
              <a:r>
                <a:rPr lang="en-US" sz="1000" dirty="0">
                  <a:solidFill>
                    <a:srgbClr val="000000"/>
                  </a:solidFill>
                </a:rPr>
                <a:t>Source:	Source</a:t>
              </a:r>
            </a:p>
          </p:txBody>
        </p:sp>
      </p:grpSp>
      <p:grpSp>
        <p:nvGrpSpPr>
          <p:cNvPr id="1102" name="ACET" hidden="1"/>
          <p:cNvGrpSpPr>
            <a:grpSpLocks/>
          </p:cNvGrpSpPr>
          <p:nvPr/>
        </p:nvGrpSpPr>
        <p:grpSpPr bwMode="auto">
          <a:xfrm>
            <a:off x="2343150" y="1374949"/>
            <a:ext cx="4351338" cy="511001"/>
            <a:chOff x="915" y="610"/>
            <a:chExt cx="2686" cy="420"/>
          </a:xfrm>
        </p:grpSpPr>
        <p:cxnSp>
          <p:nvCxnSpPr>
            <p:cNvPr id="114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p:spPr>
        </p:cxnSp>
        <p:sp>
          <p:nvSpPr>
            <p:cNvPr id="17" name="AutoShape 250"/>
            <p:cNvSpPr>
              <a:spLocks noChangeArrowheads="1"/>
            </p:cNvSpPr>
            <p:nvPr/>
          </p:nvSpPr>
          <p:spPr bwMode="auto">
            <a:xfrm>
              <a:off x="915" y="610"/>
              <a:ext cx="2686" cy="420"/>
            </a:xfrm>
            <a:prstGeom prst="leftRightArrow">
              <a:avLst>
                <a:gd name="adj1" fmla="val 100000"/>
                <a:gd name="adj2" fmla="val 0"/>
              </a:avLst>
            </a:prstGeom>
            <a:noFill/>
            <a:ln>
              <a:noFill/>
            </a:ln>
            <a:effectLst/>
            <a:extLst/>
          </p:spPr>
          <p:txBody>
            <a:bodyPr lIns="0" tIns="0" rIns="0" bIns="18288" anchor="b">
              <a:spAutoFit/>
            </a:bodyPr>
            <a:lstStyle/>
            <a:p>
              <a:pPr fontAlgn="base">
                <a:spcBef>
                  <a:spcPct val="0"/>
                </a:spcBef>
                <a:spcAft>
                  <a:spcPct val="0"/>
                </a:spcAft>
                <a:defRPr/>
              </a:pPr>
              <a:r>
                <a:rPr lang="en-US" sz="1600" b="1">
                  <a:solidFill>
                    <a:srgbClr val="000000"/>
                  </a:solidFill>
                </a:rPr>
                <a:t>Title</a:t>
              </a:r>
            </a:p>
            <a:p>
              <a:pPr fontAlgn="base">
                <a:spcBef>
                  <a:spcPct val="0"/>
                </a:spcBef>
                <a:spcAft>
                  <a:spcPct val="0"/>
                </a:spcAft>
                <a:defRPr/>
              </a:pPr>
              <a:r>
                <a:rPr lang="en-US" sz="1600" dirty="0">
                  <a:solidFill>
                    <a:srgbClr val="808080"/>
                  </a:solidFill>
                </a:rPr>
                <a:t>Unit of measure</a:t>
              </a:r>
            </a:p>
          </p:txBody>
        </p:sp>
      </p:grpSp>
      <p:grpSp>
        <p:nvGrpSpPr>
          <p:cNvPr id="1103" name="LegendBoxes" hidden="1"/>
          <p:cNvGrpSpPr>
            <a:grpSpLocks/>
          </p:cNvGrpSpPr>
          <p:nvPr/>
        </p:nvGrpSpPr>
        <p:grpSpPr bwMode="auto">
          <a:xfrm>
            <a:off x="8194676" y="602456"/>
            <a:ext cx="769740" cy="805682"/>
            <a:chOff x="4936" y="176"/>
            <a:chExt cx="475" cy="664"/>
          </a:xfrm>
        </p:grpSpPr>
        <p:sp>
          <p:nvSpPr>
            <p:cNvPr id="24" name="Legend1"/>
            <p:cNvSpPr>
              <a:spLocks noChangeArrowheads="1"/>
            </p:cNvSpPr>
            <p:nvPr/>
          </p:nvSpPr>
          <p:spPr bwMode="auto">
            <a:xfrm>
              <a:off x="5096" y="176"/>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2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26" name="Legend2"/>
            <p:cNvSpPr>
              <a:spLocks noChangeArrowheads="1"/>
            </p:cNvSpPr>
            <p:nvPr/>
          </p:nvSpPr>
          <p:spPr bwMode="auto">
            <a:xfrm>
              <a:off x="5096" y="346"/>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2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28" name="Legend3"/>
            <p:cNvSpPr>
              <a:spLocks noChangeArrowheads="1"/>
            </p:cNvSpPr>
            <p:nvPr/>
          </p:nvSpPr>
          <p:spPr bwMode="auto">
            <a:xfrm>
              <a:off x="5096" y="517"/>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2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30" name="Legend4"/>
            <p:cNvSpPr>
              <a:spLocks noChangeArrowheads="1"/>
            </p:cNvSpPr>
            <p:nvPr/>
          </p:nvSpPr>
          <p:spPr bwMode="auto">
            <a:xfrm>
              <a:off x="5096" y="688"/>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3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04" name="LegendLines" hidden="1"/>
          <p:cNvGrpSpPr>
            <a:grpSpLocks/>
          </p:cNvGrpSpPr>
          <p:nvPr/>
        </p:nvGrpSpPr>
        <p:grpSpPr bwMode="auto">
          <a:xfrm>
            <a:off x="7880347" y="602456"/>
            <a:ext cx="1084065" cy="602105"/>
            <a:chOff x="4750" y="176"/>
            <a:chExt cx="669" cy="496"/>
          </a:xfrm>
        </p:grpSpPr>
        <p:sp>
          <p:nvSpPr>
            <p:cNvPr id="3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p:spPr>
          <p:txBody>
            <a:bodyPr/>
            <a:lstStyle/>
            <a:p>
              <a:pPr fontAlgn="base">
                <a:spcBef>
                  <a:spcPct val="0"/>
                </a:spcBef>
                <a:spcAft>
                  <a:spcPct val="0"/>
                </a:spcAft>
                <a:defRPr/>
              </a:pPr>
              <a:endParaRPr lang="en-US" sz="1600">
                <a:solidFill>
                  <a:srgbClr val="000000"/>
                </a:solidFill>
              </a:endParaRPr>
            </a:p>
          </p:txBody>
        </p:sp>
        <p:sp>
          <p:nvSpPr>
            <p:cNvPr id="3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p:spPr>
          <p:txBody>
            <a:bodyPr/>
            <a:lstStyle/>
            <a:p>
              <a:pPr fontAlgn="base">
                <a:spcBef>
                  <a:spcPct val="0"/>
                </a:spcBef>
                <a:spcAft>
                  <a:spcPct val="0"/>
                </a:spcAft>
                <a:defRPr/>
              </a:pPr>
              <a:endParaRPr lang="en-US" sz="1600">
                <a:solidFill>
                  <a:srgbClr val="000000"/>
                </a:solidFill>
              </a:endParaRPr>
            </a:p>
          </p:txBody>
        </p:sp>
        <p:sp>
          <p:nvSpPr>
            <p:cNvPr id="3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p:spPr>
          <p:txBody>
            <a:bodyPr/>
            <a:lstStyle/>
            <a:p>
              <a:pPr fontAlgn="base">
                <a:spcBef>
                  <a:spcPct val="0"/>
                </a:spcBef>
                <a:spcAft>
                  <a:spcPct val="0"/>
                </a:spcAft>
                <a:defRPr/>
              </a:pPr>
              <a:endParaRPr lang="en-US" sz="1600">
                <a:solidFill>
                  <a:srgbClr val="000000"/>
                </a:solidFill>
              </a:endParaRPr>
            </a:p>
          </p:txBody>
        </p:sp>
        <p:sp>
          <p:nvSpPr>
            <p:cNvPr id="36" name="Legend1"/>
            <p:cNvSpPr>
              <a:spLocks noChangeArrowheads="1"/>
            </p:cNvSpPr>
            <p:nvPr/>
          </p:nvSpPr>
          <p:spPr bwMode="auto">
            <a:xfrm>
              <a:off x="5104" y="176"/>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37" name="Legend2"/>
            <p:cNvSpPr>
              <a:spLocks noChangeArrowheads="1"/>
            </p:cNvSpPr>
            <p:nvPr/>
          </p:nvSpPr>
          <p:spPr bwMode="auto">
            <a:xfrm>
              <a:off x="5104" y="344"/>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38" name="Legend3"/>
            <p:cNvSpPr>
              <a:spLocks noChangeArrowheads="1"/>
            </p:cNvSpPr>
            <p:nvPr/>
          </p:nvSpPr>
          <p:spPr bwMode="auto">
            <a:xfrm>
              <a:off x="5104" y="520"/>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grpSp>
      <p:grpSp>
        <p:nvGrpSpPr>
          <p:cNvPr id="1105" name="McKSticker" hidden="1"/>
          <p:cNvGrpSpPr>
            <a:grpSpLocks/>
          </p:cNvGrpSpPr>
          <p:nvPr/>
        </p:nvGrpSpPr>
        <p:grpSpPr bwMode="auto">
          <a:xfrm>
            <a:off x="7907243" y="602456"/>
            <a:ext cx="1066894" cy="212366"/>
            <a:chOff x="7695562" y="285750"/>
            <a:chExt cx="1045213" cy="278520"/>
          </a:xfrm>
        </p:grpSpPr>
        <p:sp>
          <p:nvSpPr>
            <p:cNvPr id="40" name="StickerRectangle"/>
            <p:cNvSpPr>
              <a:spLocks noChangeArrowheads="1"/>
            </p:cNvSpPr>
            <p:nvPr/>
          </p:nvSpPr>
          <p:spPr bwMode="auto">
            <a:xfrm>
              <a:off x="7695562" y="285750"/>
              <a:ext cx="1045213" cy="278520"/>
            </a:xfrm>
            <a:prstGeom prst="leftRightArrow">
              <a:avLst>
                <a:gd name="adj1" fmla="val 100000"/>
                <a:gd name="adj2" fmla="val 0"/>
              </a:avLst>
            </a:prstGeom>
            <a:noFill/>
            <a:ln>
              <a:noFill/>
            </a:ln>
            <a:effectLst/>
            <a:extLst/>
          </p:spPr>
          <p:txBody>
            <a:bodyPr wrap="none" lIns="27432" tIns="0" rIns="0" bIns="27432">
              <a:spAutoFit/>
            </a:bodyPr>
            <a:lstStyle/>
            <a:p>
              <a:pPr algn="r" defTabSz="913526" fontAlgn="base">
                <a:spcBef>
                  <a:spcPct val="0"/>
                </a:spcBef>
                <a:spcAft>
                  <a:spcPct val="0"/>
                </a:spcAft>
                <a:buClr>
                  <a:srgbClr val="0371B9"/>
                </a:buClr>
                <a:defRPr/>
              </a:pPr>
              <a:r>
                <a:rPr lang="en-US" sz="1200" dirty="0">
                  <a:solidFill>
                    <a:srgbClr val="808080"/>
                  </a:solidFill>
                </a:rPr>
                <a:t>PRELIMINARY</a:t>
              </a:r>
            </a:p>
          </p:txBody>
        </p:sp>
        <p:cxnSp>
          <p:nvCxnSpPr>
            <p:cNvPr id="1130" name="AutoShape 31"/>
            <p:cNvCxnSpPr>
              <a:cxnSpLocks noChangeShapeType="1"/>
              <a:stCxn id="40" idx="2"/>
              <a:endCxn id="40" idx="4"/>
            </p:cNvCxnSpPr>
            <p:nvPr/>
          </p:nvCxnSpPr>
          <p:spPr bwMode="auto">
            <a:xfrm>
              <a:off x="7695562" y="285750"/>
              <a:ext cx="0" cy="278520"/>
            </a:xfrm>
            <a:prstGeom prst="straightConnector1">
              <a:avLst/>
            </a:prstGeom>
            <a:noFill/>
            <a:ln w="9525">
              <a:solidFill>
                <a:srgbClr val="808080"/>
              </a:solidFill>
              <a:round/>
              <a:headEnd/>
              <a:tailEnd/>
            </a:ln>
          </p:spPr>
        </p:cxnSp>
        <p:cxnSp>
          <p:nvCxnSpPr>
            <p:cNvPr id="1131" name="AutoShape 32"/>
            <p:cNvCxnSpPr>
              <a:cxnSpLocks noChangeShapeType="1"/>
              <a:stCxn id="40" idx="4"/>
              <a:endCxn id="40" idx="6"/>
            </p:cNvCxnSpPr>
            <p:nvPr/>
          </p:nvCxnSpPr>
          <p:spPr bwMode="auto">
            <a:xfrm>
              <a:off x="7695562" y="564270"/>
              <a:ext cx="1045213" cy="0"/>
            </a:xfrm>
            <a:prstGeom prst="straightConnector1">
              <a:avLst/>
            </a:prstGeom>
            <a:noFill/>
            <a:ln w="25400">
              <a:solidFill>
                <a:srgbClr val="808080"/>
              </a:solidFill>
              <a:round/>
              <a:headEnd/>
              <a:tailEnd/>
            </a:ln>
          </p:spPr>
        </p:cxnSp>
      </p:grpSp>
      <p:grpSp>
        <p:nvGrpSpPr>
          <p:cNvPr id="1106" name="LegendMoons" hidden="1"/>
          <p:cNvGrpSpPr>
            <a:grpSpLocks/>
          </p:cNvGrpSpPr>
          <p:nvPr/>
        </p:nvGrpSpPr>
        <p:grpSpPr bwMode="auto">
          <a:xfrm>
            <a:off x="8126417" y="602457"/>
            <a:ext cx="836780" cy="1033582"/>
            <a:chOff x="7769225" y="2105025"/>
            <a:chExt cx="819708" cy="1351831"/>
          </a:xfrm>
        </p:grpSpPr>
        <p:grpSp>
          <p:nvGrpSpPr>
            <p:cNvPr id="1109" name="MoonLegend1"/>
            <p:cNvGrpSpPr>
              <a:grpSpLocks noChangeAspect="1"/>
            </p:cNvGrpSpPr>
            <p:nvPr>
              <p:custDataLst>
                <p:tags r:id="rId8"/>
              </p:custDataLst>
            </p:nvPr>
          </p:nvGrpSpPr>
          <p:grpSpPr bwMode="auto">
            <a:xfrm>
              <a:off x="7769225" y="2105025"/>
              <a:ext cx="209550" cy="209551"/>
              <a:chOff x="4533" y="183"/>
              <a:chExt cx="144" cy="144"/>
            </a:xfrm>
          </p:grpSpPr>
          <p:sp>
            <p:nvSpPr>
              <p:cNvPr id="83" name="Oval 38"/>
              <p:cNvSpPr>
                <a:spLocks noChangeAspect="1" noChangeArrowheads="1"/>
              </p:cNvSpPr>
              <p:nvPr>
                <p:custDataLst>
                  <p:tags r:id="rId21"/>
                </p:custDataLst>
              </p:nvPr>
            </p:nvSpPr>
            <p:spPr bwMode="auto">
              <a:xfrm>
                <a:off x="4533" y="183"/>
                <a:ext cx="144" cy="14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84" name="Arc 39"/>
              <p:cNvSpPr>
                <a:spLocks noChangeAspect="1"/>
              </p:cNvSpPr>
              <p:nvPr>
                <p:custDataLst>
                  <p:tags r:id="rId22"/>
                </p:custDataLst>
              </p:nvPr>
            </p:nvSpPr>
            <p:spPr bwMode="auto">
              <a:xfrm>
                <a:off x="4533" y="183"/>
                <a:ext cx="144" cy="144"/>
              </a:xfrm>
              <a:prstGeom prst="arc">
                <a:avLst>
                  <a:gd name="adj1" fmla="val 16200000"/>
                  <a:gd name="adj2" fmla="val 5400000"/>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10" name="MoonLegend2"/>
            <p:cNvGrpSpPr>
              <a:grpSpLocks noChangeAspect="1"/>
            </p:cNvGrpSpPr>
            <p:nvPr>
              <p:custDataLst>
                <p:tags r:id="rId9"/>
              </p:custDataLst>
            </p:nvPr>
          </p:nvGrpSpPr>
          <p:grpSpPr bwMode="auto">
            <a:xfrm>
              <a:off x="7769225" y="2379266"/>
              <a:ext cx="209550" cy="209551"/>
              <a:chOff x="1694" y="2044"/>
              <a:chExt cx="160" cy="160"/>
            </a:xfrm>
          </p:grpSpPr>
          <p:sp>
            <p:nvSpPr>
              <p:cNvPr id="81" name="Oval 41"/>
              <p:cNvSpPr>
                <a:spLocks noChangeAspect="1" noChangeArrowheads="1"/>
              </p:cNvSpPr>
              <p:nvPr>
                <p:custDataLst>
                  <p:tags r:id="rId19"/>
                </p:custDataLst>
              </p:nvPr>
            </p:nvSpPr>
            <p:spPr bwMode="auto">
              <a:xfrm>
                <a:off x="1694" y="2044"/>
                <a:ext cx="160" cy="16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82" name="Arc 42"/>
              <p:cNvSpPr>
                <a:spLocks noChangeAspect="1"/>
              </p:cNvSpPr>
              <p:nvPr>
                <p:custDataLst>
                  <p:tags r:id="rId20"/>
                </p:custDataLst>
              </p:nvPr>
            </p:nvSpPr>
            <p:spPr bwMode="auto">
              <a:xfrm>
                <a:off x="1694" y="2044"/>
                <a:ext cx="160" cy="164"/>
              </a:xfrm>
              <a:prstGeom prst="arc">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11" name="MoonLegend4"/>
            <p:cNvGrpSpPr>
              <a:grpSpLocks noChangeAspect="1"/>
            </p:cNvGrpSpPr>
            <p:nvPr>
              <p:custDataLst>
                <p:tags r:id="rId10"/>
              </p:custDataLst>
            </p:nvPr>
          </p:nvGrpSpPr>
          <p:grpSpPr bwMode="auto">
            <a:xfrm>
              <a:off x="7769225" y="2927748"/>
              <a:ext cx="209550" cy="209551"/>
              <a:chOff x="4495" y="1198"/>
              <a:chExt cx="160" cy="160"/>
            </a:xfrm>
          </p:grpSpPr>
          <p:sp>
            <p:nvSpPr>
              <p:cNvPr id="79" name="Oval 47"/>
              <p:cNvSpPr>
                <a:spLocks noChangeAspect="1" noChangeArrowheads="1"/>
              </p:cNvSpPr>
              <p:nvPr>
                <p:custDataLst>
                  <p:tags r:id="rId17"/>
                </p:custDataLst>
              </p:nvPr>
            </p:nvSpPr>
            <p:spPr bwMode="auto">
              <a:xfrm>
                <a:off x="4495" y="1198"/>
                <a:ext cx="160" cy="16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80" name="Arc 48"/>
              <p:cNvSpPr>
                <a:spLocks noChangeAspect="1"/>
              </p:cNvSpPr>
              <p:nvPr>
                <p:custDataLst>
                  <p:tags r:id="rId18"/>
                </p:custDataLst>
              </p:nvPr>
            </p:nvSpPr>
            <p:spPr bwMode="auto">
              <a:xfrm>
                <a:off x="4495" y="1198"/>
                <a:ext cx="160" cy="164"/>
              </a:xfrm>
              <a:prstGeom prst="arc">
                <a:avLst>
                  <a:gd name="adj1" fmla="val 16200000"/>
                  <a:gd name="adj2" fmla="val 10800000"/>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12" name="MoonLegend5"/>
            <p:cNvGrpSpPr>
              <a:grpSpLocks noChangeAspect="1"/>
            </p:cNvGrpSpPr>
            <p:nvPr>
              <p:custDataLst>
                <p:tags r:id="rId11"/>
              </p:custDataLst>
            </p:nvPr>
          </p:nvGrpSpPr>
          <p:grpSpPr bwMode="auto">
            <a:xfrm>
              <a:off x="7769225" y="3201990"/>
              <a:ext cx="209550" cy="209551"/>
              <a:chOff x="4495" y="1440"/>
              <a:chExt cx="160" cy="160"/>
            </a:xfrm>
          </p:grpSpPr>
          <p:sp>
            <p:nvSpPr>
              <p:cNvPr id="77" name="Oval 50"/>
              <p:cNvSpPr>
                <a:spLocks noChangeAspect="1" noChangeArrowheads="1"/>
              </p:cNvSpPr>
              <p:nvPr>
                <p:custDataLst>
                  <p:tags r:id="rId15"/>
                </p:custDataLst>
              </p:nvPr>
            </p:nvSpPr>
            <p:spPr bwMode="auto">
              <a:xfrm>
                <a:off x="4495" y="1436"/>
                <a:ext cx="160" cy="164"/>
              </a:xfrm>
              <a:prstGeom prst="ellipse">
                <a:avLst/>
              </a:prstGeom>
              <a:solidFill>
                <a:schemeClr val="accent1"/>
              </a:solidFill>
              <a:ln w="9525">
                <a:solidFill>
                  <a:schemeClr val="tx1"/>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78" name="Oval 51"/>
              <p:cNvSpPr>
                <a:spLocks noChangeAspect="1" noChangeArrowheads="1"/>
              </p:cNvSpPr>
              <p:nvPr>
                <p:custDataLst>
                  <p:tags r:id="rId16"/>
                </p:custDataLst>
              </p:nvPr>
            </p:nvSpPr>
            <p:spPr bwMode="auto">
              <a:xfrm>
                <a:off x="4495" y="1436"/>
                <a:ext cx="160" cy="164"/>
              </a:xfrm>
              <a:prstGeom prst="arc">
                <a:avLst>
                  <a:gd name="adj1" fmla="val 16200000"/>
                  <a:gd name="adj2" fmla="val 16200000"/>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sp>
          <p:nvSpPr>
            <p:cNvPr id="69" name="Legend1"/>
            <p:cNvSpPr>
              <a:spLocks noChangeArrowheads="1"/>
            </p:cNvSpPr>
            <p:nvPr/>
          </p:nvSpPr>
          <p:spPr bwMode="auto">
            <a:xfrm>
              <a:off x="8089578" y="2117483"/>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0" name="Legend2"/>
            <p:cNvSpPr>
              <a:spLocks noChangeArrowheads="1"/>
            </p:cNvSpPr>
            <p:nvPr/>
          </p:nvSpPr>
          <p:spPr bwMode="auto">
            <a:xfrm>
              <a:off x="8089578" y="2393113"/>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1" name="Legend3"/>
            <p:cNvSpPr>
              <a:spLocks noChangeArrowheads="1"/>
            </p:cNvSpPr>
            <p:nvPr/>
          </p:nvSpPr>
          <p:spPr bwMode="auto">
            <a:xfrm>
              <a:off x="8089578" y="2667185"/>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2" name="Legend4"/>
            <p:cNvSpPr>
              <a:spLocks noChangeArrowheads="1"/>
            </p:cNvSpPr>
            <p:nvPr/>
          </p:nvSpPr>
          <p:spPr bwMode="auto">
            <a:xfrm>
              <a:off x="8089578" y="2938143"/>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3" name="Legend5"/>
            <p:cNvSpPr>
              <a:spLocks noChangeArrowheads="1"/>
            </p:cNvSpPr>
            <p:nvPr/>
          </p:nvSpPr>
          <p:spPr bwMode="auto">
            <a:xfrm>
              <a:off x="8089578" y="3215330"/>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grpSp>
          <p:nvGrpSpPr>
            <p:cNvPr id="1118" name="MoonLegend3"/>
            <p:cNvGrpSpPr>
              <a:grpSpLocks noChangeAspect="1"/>
            </p:cNvGrpSpPr>
            <p:nvPr>
              <p:custDataLst>
                <p:tags r:id="rId12"/>
              </p:custDataLst>
            </p:nvPr>
          </p:nvGrpSpPr>
          <p:grpSpPr bwMode="auto">
            <a:xfrm>
              <a:off x="7769225" y="2653507"/>
              <a:ext cx="209550" cy="209551"/>
              <a:chOff x="4495" y="1198"/>
              <a:chExt cx="160" cy="160"/>
            </a:xfrm>
          </p:grpSpPr>
          <p:sp>
            <p:nvSpPr>
              <p:cNvPr id="75" name="Oval 47"/>
              <p:cNvSpPr>
                <a:spLocks noChangeAspect="1" noChangeArrowheads="1"/>
              </p:cNvSpPr>
              <p:nvPr>
                <p:custDataLst>
                  <p:tags r:id="rId13"/>
                </p:custDataLst>
              </p:nvPr>
            </p:nvSpPr>
            <p:spPr bwMode="auto">
              <a:xfrm>
                <a:off x="4495" y="1198"/>
                <a:ext cx="160" cy="16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76" name="Arc 48"/>
              <p:cNvSpPr>
                <a:spLocks noChangeAspect="1"/>
              </p:cNvSpPr>
              <p:nvPr>
                <p:custDataLst>
                  <p:tags r:id="rId14"/>
                </p:custDataLst>
              </p:nvPr>
            </p:nvSpPr>
            <p:spPr bwMode="auto">
              <a:xfrm>
                <a:off x="4495" y="1198"/>
                <a:ext cx="160" cy="164"/>
              </a:xfrm>
              <a:prstGeom prst="arc">
                <a:avLst>
                  <a:gd name="adj1" fmla="val 16200000"/>
                  <a:gd name="adj2" fmla="val 5400000"/>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sp>
        <p:nvSpPr>
          <p:cNvPr id="87" name="Slide Number"/>
          <p:cNvSpPr txBox="1">
            <a:spLocks/>
          </p:cNvSpPr>
          <p:nvPr userDrawn="1"/>
        </p:nvSpPr>
        <p:spPr>
          <a:xfrm>
            <a:off x="8902700" y="4826794"/>
            <a:ext cx="209550" cy="114300"/>
          </a:xfrm>
          <a:prstGeom prst="rect">
            <a:avLst/>
          </a:prstGeom>
        </p:spPr>
        <p:txBody>
          <a:bodyPr wrap="none" lIns="0" tIns="0" rIns="0" bIns="0" anchor="ctr"/>
          <a:lstStyle>
            <a:defPPr>
              <a:defRPr lang="en-US"/>
            </a:defPPr>
            <a:lvl1pPr>
              <a:defRPr sz="1000" baseline="0">
                <a:latin typeface="+mn-lt"/>
              </a:defRPr>
            </a:lvl1pPr>
          </a:lstStyle>
          <a:p>
            <a:pPr fontAlgn="base">
              <a:spcBef>
                <a:spcPct val="0"/>
              </a:spcBef>
              <a:spcAft>
                <a:spcPct val="0"/>
              </a:spcAft>
              <a:defRPr/>
            </a:pPr>
            <a:fld id="{A43CDD92-9E5A-47BA-BE3B-1C7D5569D972}"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568533538"/>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Lst>
  <p:timing>
    <p:tnLst>
      <p:par>
        <p:cTn id="1" dur="indefinite" restart="never" nodeType="tmRoot"/>
      </p:par>
    </p:tnLst>
  </p:timing>
  <p:hf hdr="0" ftr="0" dt="0"/>
  <p:txStyles>
    <p:titleStyle>
      <a:lvl1pPr algn="l" defTabSz="912813" rtl="0" eaLnBrk="0" fontAlgn="base" hangingPunct="0">
        <a:spcBef>
          <a:spcPct val="0"/>
        </a:spcBef>
        <a:spcAft>
          <a:spcPct val="0"/>
        </a:spcAft>
        <a:tabLst>
          <a:tab pos="274638" algn="l"/>
        </a:tabLst>
        <a:defRPr sz="2000" b="1">
          <a:solidFill>
            <a:schemeClr val="tx2"/>
          </a:solidFill>
          <a:latin typeface="+mj-lt"/>
          <a:ea typeface="+mj-ea"/>
          <a:cs typeface="ＭＳ Ｐゴシック"/>
        </a:defRPr>
      </a:lvl1pPr>
      <a:lvl2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2pPr>
      <a:lvl3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3pPr>
      <a:lvl4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4pPr>
      <a:lvl5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342900" indent="-342900" algn="l" defTabSz="912813" rtl="0" eaLnBrk="0" fontAlgn="base" hangingPunct="0">
        <a:spcBef>
          <a:spcPct val="0"/>
        </a:spcBef>
        <a:spcAft>
          <a:spcPct val="0"/>
        </a:spcAft>
        <a:buClr>
          <a:schemeClr val="tx2"/>
        </a:buClr>
        <a:defRPr sz="1600">
          <a:solidFill>
            <a:schemeClr val="tx1"/>
          </a:solidFill>
          <a:latin typeface="+mn-lt"/>
          <a:ea typeface="+mn-ea"/>
          <a:cs typeface="ＭＳ Ｐゴシック"/>
        </a:defRPr>
      </a:lvl1pPr>
      <a:lvl2pPr marL="196850" indent="-195263" algn="l" defTabSz="912813" rtl="0" eaLnBrk="0" fontAlgn="base" hangingPunct="0">
        <a:spcBef>
          <a:spcPct val="0"/>
        </a:spcBef>
        <a:spcAft>
          <a:spcPct val="0"/>
        </a:spcAft>
        <a:buClr>
          <a:schemeClr val="tx2"/>
        </a:buClr>
        <a:buSzPct val="125000"/>
        <a:buFont typeface="Arial" charset="0"/>
        <a:buChar char="•"/>
        <a:defRPr sz="1600">
          <a:solidFill>
            <a:schemeClr val="tx1"/>
          </a:solidFill>
          <a:latin typeface="+mn-lt"/>
          <a:ea typeface="ＭＳ Ｐゴシック"/>
          <a:cs typeface="ＭＳ Ｐゴシック"/>
        </a:defRPr>
      </a:lvl2pPr>
      <a:lvl3pPr marL="465138" indent="-266700" algn="l" defTabSz="912813" rtl="0" eaLnBrk="0" fontAlgn="base" hangingPunct="0">
        <a:spcBef>
          <a:spcPct val="0"/>
        </a:spcBef>
        <a:spcAft>
          <a:spcPct val="0"/>
        </a:spcAft>
        <a:buClr>
          <a:schemeClr val="tx2"/>
        </a:buClr>
        <a:buSzPct val="120000"/>
        <a:buFont typeface="Arial" charset="0"/>
        <a:buChar char="–"/>
        <a:defRPr sz="1600">
          <a:solidFill>
            <a:schemeClr val="tx1"/>
          </a:solidFill>
          <a:latin typeface="+mn-lt"/>
          <a:ea typeface="ＭＳ Ｐゴシック"/>
          <a:cs typeface="ＭＳ Ｐゴシック"/>
        </a:defRPr>
      </a:lvl3pPr>
      <a:lvl4pPr marL="625475" indent="-157163" algn="l" defTabSz="912813" rtl="0" eaLnBrk="0" fontAlgn="base" hangingPunct="0">
        <a:spcBef>
          <a:spcPct val="0"/>
        </a:spcBef>
        <a:spcAft>
          <a:spcPct val="0"/>
        </a:spcAft>
        <a:buClr>
          <a:schemeClr val="tx2"/>
        </a:buClr>
        <a:buSzPct val="100000"/>
        <a:buFont typeface="Arial" charset="0"/>
        <a:buChar char="•"/>
        <a:defRPr sz="1600">
          <a:solidFill>
            <a:schemeClr val="tx1"/>
          </a:solidFill>
          <a:latin typeface="+mn-lt"/>
          <a:ea typeface="ＭＳ Ｐゴシック"/>
          <a:cs typeface="ＭＳ Ｐゴシック"/>
        </a:defRPr>
      </a:lvl4pPr>
      <a:lvl5pPr marL="763588" indent="-131763" algn="l" defTabSz="912813" rtl="0" eaLnBrk="0" fontAlgn="base" hangingPunct="0">
        <a:spcBef>
          <a:spcPct val="0"/>
        </a:spcBef>
        <a:spcAft>
          <a:spcPct val="0"/>
        </a:spcAft>
        <a:buClr>
          <a:schemeClr val="tx2"/>
        </a:buClr>
        <a:buSzPct val="89000"/>
        <a:buFont typeface="Arial" charset="0"/>
        <a:buChar char="-"/>
        <a:defRPr sz="1600">
          <a:solidFill>
            <a:schemeClr val="tx1"/>
          </a:solidFill>
          <a:latin typeface="+mn-lt"/>
          <a:ea typeface="ＭＳ Ｐゴシック"/>
          <a:cs typeface="ＭＳ Ｐゴシック"/>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2019" y="1275607"/>
            <a:ext cx="7980706" cy="3570208"/>
          </a:xfrm>
        </p:spPr>
        <p:txBody>
          <a:bodyPr/>
          <a:lstStyle/>
          <a:p>
            <a:r>
              <a:rPr lang="en-GB" sz="3200" dirty="0">
                <a:latin typeface="Calibri" panose="020F0502020204030204" pitchFamily="34" charset="0"/>
              </a:rPr>
              <a:t>Is a short course of azithromycin effective in the treatment of mild to moderate </a:t>
            </a:r>
            <a:br>
              <a:rPr lang="en-GB" sz="3200" dirty="0">
                <a:latin typeface="Calibri" panose="020F0502020204030204" pitchFamily="34" charset="0"/>
              </a:rPr>
            </a:br>
            <a:r>
              <a:rPr lang="en-GB" sz="3200" dirty="0">
                <a:latin typeface="Calibri" panose="020F0502020204030204" pitchFamily="34" charset="0"/>
              </a:rPr>
              <a:t>Pelvic Inflammatory Disease (PID</a:t>
            </a:r>
            <a:r>
              <a:rPr lang="en-GB" sz="3200" dirty="0" smtClean="0">
                <a:latin typeface="Calibri" panose="020F0502020204030204" pitchFamily="34" charset="0"/>
              </a:rPr>
              <a:t>)</a:t>
            </a:r>
            <a:br>
              <a:rPr lang="en-GB" sz="3200" dirty="0" smtClean="0">
                <a:latin typeface="Calibri" panose="020F0502020204030204" pitchFamily="34" charset="0"/>
              </a:rPr>
            </a:br>
            <a:r>
              <a:rPr lang="en-GB" sz="3200" dirty="0">
                <a:latin typeface="Calibri" panose="020F0502020204030204" pitchFamily="34" charset="0"/>
              </a:rPr>
              <a:t/>
            </a:r>
            <a:br>
              <a:rPr lang="en-GB" sz="3200" dirty="0">
                <a:latin typeface="Calibri" panose="020F0502020204030204" pitchFamily="34" charset="0"/>
              </a:rPr>
            </a:br>
            <a:r>
              <a:rPr lang="en-GB" sz="2000" dirty="0" smtClean="0">
                <a:solidFill>
                  <a:schemeClr val="tx1">
                    <a:lumMod val="50000"/>
                    <a:lumOff val="50000"/>
                  </a:schemeClr>
                </a:solidFill>
                <a:latin typeface="Calibri" panose="020F0502020204030204" pitchFamily="34" charset="0"/>
              </a:rPr>
              <a:t>Gillian Dean</a:t>
            </a:r>
            <a:r>
              <a:rPr lang="en-GB" sz="2000" baseline="30000" dirty="0" smtClean="0">
                <a:solidFill>
                  <a:schemeClr val="tx1">
                    <a:lumMod val="50000"/>
                    <a:lumOff val="50000"/>
                  </a:schemeClr>
                </a:solidFill>
                <a:latin typeface="Calibri" panose="020F0502020204030204" pitchFamily="34" charset="0"/>
              </a:rPr>
              <a:t>1</a:t>
            </a:r>
            <a:r>
              <a:rPr lang="en-GB" sz="2000" b="0" dirty="0" smtClean="0">
                <a:solidFill>
                  <a:schemeClr val="tx1">
                    <a:lumMod val="50000"/>
                    <a:lumOff val="50000"/>
                  </a:schemeClr>
                </a:solidFill>
                <a:latin typeface="Calibri" panose="020F0502020204030204" pitchFamily="34" charset="0"/>
              </a:rPr>
              <a:t>, Jenny Whetham</a:t>
            </a:r>
            <a:r>
              <a:rPr lang="en-GB" sz="2000" b="0" baseline="30000" dirty="0" smtClean="0">
                <a:solidFill>
                  <a:schemeClr val="tx1">
                    <a:lumMod val="50000"/>
                    <a:lumOff val="50000"/>
                  </a:schemeClr>
                </a:solidFill>
                <a:latin typeface="Calibri" panose="020F0502020204030204" pitchFamily="34" charset="0"/>
              </a:rPr>
              <a:t>1</a:t>
            </a:r>
            <a:r>
              <a:rPr lang="en-GB" sz="2000" b="0" dirty="0" smtClean="0">
                <a:solidFill>
                  <a:schemeClr val="tx1">
                    <a:lumMod val="50000"/>
                    <a:lumOff val="50000"/>
                  </a:schemeClr>
                </a:solidFill>
                <a:latin typeface="Calibri" panose="020F0502020204030204" pitchFamily="34" charset="0"/>
              </a:rPr>
              <a:t>, </a:t>
            </a:r>
            <a:r>
              <a:rPr lang="en-GB" sz="2000" b="0" dirty="0" err="1" smtClean="0">
                <a:solidFill>
                  <a:schemeClr val="tx1">
                    <a:lumMod val="50000"/>
                    <a:lumOff val="50000"/>
                  </a:schemeClr>
                </a:solidFill>
                <a:latin typeface="Calibri" panose="020F0502020204030204" pitchFamily="34" charset="0"/>
              </a:rPr>
              <a:t>Suneeta</a:t>
            </a:r>
            <a:r>
              <a:rPr lang="en-GB" sz="2000" b="0" dirty="0" smtClean="0">
                <a:solidFill>
                  <a:schemeClr val="tx1">
                    <a:lumMod val="50000"/>
                    <a:lumOff val="50000"/>
                  </a:schemeClr>
                </a:solidFill>
                <a:latin typeface="Calibri" panose="020F0502020204030204" pitchFamily="34" charset="0"/>
              </a:rPr>
              <a:t> Soni</a:t>
            </a:r>
            <a:r>
              <a:rPr lang="en-GB" sz="2000" b="0" baseline="30000" dirty="0" smtClean="0">
                <a:solidFill>
                  <a:schemeClr val="tx1">
                    <a:lumMod val="50000"/>
                    <a:lumOff val="50000"/>
                  </a:schemeClr>
                </a:solidFill>
                <a:latin typeface="Calibri" panose="020F0502020204030204" pitchFamily="34" charset="0"/>
              </a:rPr>
              <a:t>1</a:t>
            </a:r>
            <a:r>
              <a:rPr lang="en-GB" sz="2000" b="0" dirty="0" smtClean="0">
                <a:solidFill>
                  <a:schemeClr val="tx1">
                    <a:lumMod val="50000"/>
                    <a:lumOff val="50000"/>
                  </a:schemeClr>
                </a:solidFill>
                <a:latin typeface="Calibri" panose="020F0502020204030204" pitchFamily="34" charset="0"/>
              </a:rPr>
              <a:t>, Louise Kerr</a:t>
            </a:r>
            <a:r>
              <a:rPr lang="en-GB" sz="2000" b="0" baseline="30000" dirty="0" smtClean="0">
                <a:solidFill>
                  <a:schemeClr val="tx1">
                    <a:lumMod val="50000"/>
                    <a:lumOff val="50000"/>
                  </a:schemeClr>
                </a:solidFill>
                <a:latin typeface="Calibri" panose="020F0502020204030204" pitchFamily="34" charset="0"/>
              </a:rPr>
              <a:t>1</a:t>
            </a:r>
            <a:r>
              <a:rPr lang="en-GB" sz="2000" b="0" dirty="0" smtClean="0">
                <a:solidFill>
                  <a:schemeClr val="tx1">
                    <a:lumMod val="50000"/>
                    <a:lumOff val="50000"/>
                  </a:schemeClr>
                </a:solidFill>
                <a:latin typeface="Calibri" panose="020F0502020204030204" pitchFamily="34" charset="0"/>
              </a:rPr>
              <a:t>, Linda Greene</a:t>
            </a:r>
            <a:r>
              <a:rPr lang="en-GB" sz="2000" b="0" baseline="30000" dirty="0" smtClean="0">
                <a:solidFill>
                  <a:schemeClr val="tx1">
                    <a:lumMod val="50000"/>
                    <a:lumOff val="50000"/>
                  </a:schemeClr>
                </a:solidFill>
                <a:latin typeface="Calibri" panose="020F0502020204030204" pitchFamily="34" charset="0"/>
              </a:rPr>
              <a:t>2</a:t>
            </a:r>
            <a:r>
              <a:rPr lang="en-GB" sz="2000" b="0" dirty="0" smtClean="0">
                <a:solidFill>
                  <a:schemeClr val="tx1">
                    <a:lumMod val="50000"/>
                    <a:lumOff val="50000"/>
                  </a:schemeClr>
                </a:solidFill>
                <a:latin typeface="Calibri" panose="020F0502020204030204" pitchFamily="34" charset="0"/>
              </a:rPr>
              <a:t>, Jonathan Ross</a:t>
            </a:r>
            <a:r>
              <a:rPr lang="en-GB" sz="2000" b="0" baseline="30000" dirty="0" smtClean="0">
                <a:solidFill>
                  <a:schemeClr val="tx1">
                    <a:lumMod val="50000"/>
                    <a:lumOff val="50000"/>
                  </a:schemeClr>
                </a:solidFill>
                <a:latin typeface="Calibri" panose="020F0502020204030204" pitchFamily="34" charset="0"/>
              </a:rPr>
              <a:t>3</a:t>
            </a:r>
            <a:r>
              <a:rPr lang="en-GB" sz="2000" b="0" dirty="0" smtClean="0">
                <a:solidFill>
                  <a:schemeClr val="tx1">
                    <a:lumMod val="50000"/>
                    <a:lumOff val="50000"/>
                  </a:schemeClr>
                </a:solidFill>
                <a:latin typeface="Calibri" panose="020F0502020204030204" pitchFamily="34" charset="0"/>
              </a:rPr>
              <a:t>, Caroline Sabin</a:t>
            </a:r>
            <a:r>
              <a:rPr lang="en-GB" sz="2000" b="0" baseline="30000" dirty="0" smtClean="0">
                <a:solidFill>
                  <a:schemeClr val="tx1">
                    <a:lumMod val="50000"/>
                    <a:lumOff val="50000"/>
                  </a:schemeClr>
                </a:solidFill>
                <a:latin typeface="Calibri" panose="020F0502020204030204" pitchFamily="34" charset="0"/>
              </a:rPr>
              <a:t>4</a:t>
            </a:r>
            <a:br>
              <a:rPr lang="en-GB" sz="2000" b="0" baseline="30000" dirty="0" smtClean="0">
                <a:solidFill>
                  <a:schemeClr val="tx1">
                    <a:lumMod val="50000"/>
                    <a:lumOff val="50000"/>
                  </a:schemeClr>
                </a:solidFill>
                <a:latin typeface="Calibri" panose="020F0502020204030204" pitchFamily="34" charset="0"/>
              </a:rPr>
            </a:br>
            <a:r>
              <a:rPr lang="en-GB" sz="1600" b="0" dirty="0">
                <a:solidFill>
                  <a:schemeClr val="tx1">
                    <a:lumMod val="50000"/>
                    <a:lumOff val="50000"/>
                  </a:schemeClr>
                </a:solidFill>
              </a:rPr>
              <a:t/>
            </a:r>
            <a:br>
              <a:rPr lang="en-GB" sz="1600" b="0" dirty="0">
                <a:solidFill>
                  <a:schemeClr val="tx1">
                    <a:lumMod val="50000"/>
                    <a:lumOff val="50000"/>
                  </a:schemeClr>
                </a:solidFill>
              </a:rPr>
            </a:br>
            <a:r>
              <a:rPr lang="en-GB" sz="1600" b="0" baseline="30000" dirty="0" smtClean="0">
                <a:solidFill>
                  <a:schemeClr val="tx1">
                    <a:lumMod val="50000"/>
                    <a:lumOff val="50000"/>
                  </a:schemeClr>
                </a:solidFill>
              </a:rPr>
              <a:t>1</a:t>
            </a:r>
            <a:r>
              <a:rPr lang="en-GB" sz="1600" b="0" dirty="0" smtClean="0">
                <a:solidFill>
                  <a:schemeClr val="tx1">
                    <a:lumMod val="50000"/>
                    <a:lumOff val="50000"/>
                  </a:schemeClr>
                </a:solidFill>
              </a:rPr>
              <a:t>Brighton &amp; Sussex University Hospitals NHS Trust, Brighton; </a:t>
            </a:r>
            <a:r>
              <a:rPr lang="en-GB" sz="1600" b="0" baseline="30000" dirty="0" smtClean="0">
                <a:solidFill>
                  <a:schemeClr val="tx1">
                    <a:lumMod val="50000"/>
                    <a:lumOff val="50000"/>
                  </a:schemeClr>
                </a:solidFill>
              </a:rPr>
              <a:t>2</a:t>
            </a:r>
            <a:r>
              <a:rPr lang="en-GB" sz="1600" b="0" dirty="0" smtClean="0">
                <a:solidFill>
                  <a:schemeClr val="tx1">
                    <a:lumMod val="50000"/>
                    <a:lumOff val="50000"/>
                  </a:schemeClr>
                </a:solidFill>
              </a:rPr>
              <a:t>Imperial </a:t>
            </a:r>
            <a:r>
              <a:rPr lang="en-GB" sz="1600" b="0" dirty="0">
                <a:solidFill>
                  <a:schemeClr val="tx1">
                    <a:lumMod val="50000"/>
                    <a:lumOff val="50000"/>
                  </a:schemeClr>
                </a:solidFill>
              </a:rPr>
              <a:t>College Healthcare NHS Trust; </a:t>
            </a:r>
            <a:r>
              <a:rPr lang="en-GB" sz="1600" b="0" baseline="30000" dirty="0" smtClean="0">
                <a:solidFill>
                  <a:schemeClr val="tx1">
                    <a:lumMod val="50000"/>
                    <a:lumOff val="50000"/>
                  </a:schemeClr>
                </a:solidFill>
              </a:rPr>
              <a:t>3</a:t>
            </a:r>
            <a:r>
              <a:rPr lang="en-GB" sz="1600" b="0" dirty="0" smtClean="0">
                <a:solidFill>
                  <a:schemeClr val="tx1">
                    <a:lumMod val="50000"/>
                    <a:lumOff val="50000"/>
                  </a:schemeClr>
                </a:solidFill>
              </a:rPr>
              <a:t>University Hospitals Birmingham NHS Trust, Birmingham; </a:t>
            </a:r>
            <a:r>
              <a:rPr lang="en-GB" sz="1600" b="0" baseline="30000" dirty="0" smtClean="0">
                <a:solidFill>
                  <a:schemeClr val="tx1">
                    <a:lumMod val="50000"/>
                    <a:lumOff val="50000"/>
                  </a:schemeClr>
                </a:solidFill>
              </a:rPr>
              <a:t>4</a:t>
            </a:r>
            <a:r>
              <a:rPr lang="en-GB" sz="1600" b="0" dirty="0" smtClean="0">
                <a:solidFill>
                  <a:schemeClr val="tx1">
                    <a:lumMod val="50000"/>
                    <a:lumOff val="50000"/>
                  </a:schemeClr>
                </a:solidFill>
              </a:rPr>
              <a:t>Research Department of Infection &amp; Population Health, UCL </a:t>
            </a:r>
            <a:endParaRPr lang="en-GB" sz="1600" b="0" baseline="30000" dirty="0">
              <a:solidFill>
                <a:schemeClr val="tx1">
                  <a:lumMod val="50000"/>
                  <a:lumOff val="50000"/>
                </a:schemeClr>
              </a:solidFill>
            </a:endParaRPr>
          </a:p>
        </p:txBody>
      </p:sp>
      <p:sp>
        <p:nvSpPr>
          <p:cNvPr id="3" name="AutoShape 2" descr="http://brightonsexualhealth.com/wp-content/themes/brighton-sexual-health/img/logo--primary.svg"/>
          <p:cNvSpPr>
            <a:spLocks noChangeAspect="1" noChangeArrowheads="1"/>
          </p:cNvSpPr>
          <p:nvPr/>
        </p:nvSpPr>
        <p:spPr bwMode="auto">
          <a:xfrm>
            <a:off x="155575" y="-108346"/>
            <a:ext cx="3048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a:solidFill>
                <a:srgbClr val="000000"/>
              </a:solidFill>
            </a:endParaRPr>
          </a:p>
        </p:txBody>
      </p:sp>
    </p:spTree>
    <p:extLst>
      <p:ext uri="{BB962C8B-B14F-4D97-AF65-F5344CB8AC3E}">
        <p14:creationId xmlns:p14="http://schemas.microsoft.com/office/powerpoint/2010/main" val="1933045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89912" y="3574298"/>
            <a:ext cx="9233912" cy="733923"/>
          </a:xfrm>
          <a:prstGeom prst="rect">
            <a:avLst/>
          </a:prstGeom>
          <a:solidFill>
            <a:srgbClr val="FFFF00">
              <a:alpha val="34000"/>
            </a:srgb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700" b="1" dirty="0" smtClean="0">
                <a:solidFill>
                  <a:srgbClr val="000000"/>
                </a:solidFill>
              </a:rPr>
              <a:t>Per-Protocol</a:t>
            </a:r>
          </a:p>
          <a:p>
            <a:pPr algn="ctr" fontAlgn="base">
              <a:spcBef>
                <a:spcPct val="0"/>
              </a:spcBef>
              <a:spcAft>
                <a:spcPct val="0"/>
              </a:spcAft>
            </a:pPr>
            <a:r>
              <a:rPr lang="en-GB" sz="1700" b="1" dirty="0" smtClean="0">
                <a:solidFill>
                  <a:srgbClr val="000000"/>
                </a:solidFill>
              </a:rPr>
              <a:t>Population n=227</a:t>
            </a:r>
          </a:p>
        </p:txBody>
      </p:sp>
      <p:sp>
        <p:nvSpPr>
          <p:cNvPr id="8" name="Flowchart: Process 7"/>
          <p:cNvSpPr/>
          <p:nvPr/>
        </p:nvSpPr>
        <p:spPr>
          <a:xfrm>
            <a:off x="890617" y="770795"/>
            <a:ext cx="1728192" cy="483948"/>
          </a:xfrm>
          <a:prstGeom prst="flowChartProcess">
            <a:avLst/>
          </a:prstGeom>
          <a:solidFill>
            <a:schemeClr val="accent4">
              <a:lumMod val="40000"/>
              <a:lumOff val="6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b="1" dirty="0" smtClean="0">
                <a:solidFill>
                  <a:srgbClr val="000000"/>
                </a:solidFill>
              </a:rPr>
              <a:t>Ofloxacin </a:t>
            </a:r>
          </a:p>
          <a:p>
            <a:pPr algn="ctr" fontAlgn="base">
              <a:spcBef>
                <a:spcPct val="0"/>
              </a:spcBef>
              <a:spcAft>
                <a:spcPct val="0"/>
              </a:spcAft>
            </a:pPr>
            <a:r>
              <a:rPr lang="en-GB" b="1" dirty="0" smtClean="0">
                <a:solidFill>
                  <a:srgbClr val="000000"/>
                </a:solidFill>
              </a:rPr>
              <a:t>153</a:t>
            </a:r>
          </a:p>
        </p:txBody>
      </p:sp>
      <p:sp>
        <p:nvSpPr>
          <p:cNvPr id="9" name="Flowchart: Process 8"/>
          <p:cNvSpPr/>
          <p:nvPr/>
        </p:nvSpPr>
        <p:spPr>
          <a:xfrm>
            <a:off x="6276607" y="770795"/>
            <a:ext cx="1728192" cy="483948"/>
          </a:xfrm>
          <a:prstGeom prst="flowChartProcess">
            <a:avLst/>
          </a:prstGeom>
          <a:solidFill>
            <a:schemeClr val="accent4">
              <a:lumMod val="40000"/>
              <a:lumOff val="6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b="1" dirty="0" smtClean="0">
                <a:solidFill>
                  <a:srgbClr val="000000"/>
                </a:solidFill>
              </a:rPr>
              <a:t>Azithromycin </a:t>
            </a:r>
          </a:p>
          <a:p>
            <a:pPr algn="ctr" fontAlgn="base">
              <a:spcBef>
                <a:spcPct val="0"/>
              </a:spcBef>
              <a:spcAft>
                <a:spcPct val="0"/>
              </a:spcAft>
            </a:pPr>
            <a:r>
              <a:rPr lang="en-GB" b="1" dirty="0" smtClean="0">
                <a:solidFill>
                  <a:srgbClr val="000000"/>
                </a:solidFill>
              </a:rPr>
              <a:t>160</a:t>
            </a:r>
          </a:p>
        </p:txBody>
      </p:sp>
      <p:sp>
        <p:nvSpPr>
          <p:cNvPr id="10" name="Flowchart: Process 9"/>
          <p:cNvSpPr/>
          <p:nvPr/>
        </p:nvSpPr>
        <p:spPr>
          <a:xfrm>
            <a:off x="162338" y="3705181"/>
            <a:ext cx="3257295" cy="472154"/>
          </a:xfrm>
          <a:prstGeom prst="flowChartProcess">
            <a:avLst/>
          </a:prstGeom>
          <a:solidFill>
            <a:schemeClr val="accent4">
              <a:lumMod val="40000"/>
              <a:lumOff val="6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600" b="1" dirty="0" smtClean="0">
                <a:solidFill>
                  <a:srgbClr val="000000"/>
                </a:solidFill>
              </a:rPr>
              <a:t>Eligible McCormack score 107</a:t>
            </a:r>
          </a:p>
        </p:txBody>
      </p:sp>
      <p:sp>
        <p:nvSpPr>
          <p:cNvPr id="13" name="Flowchart: Process 12"/>
          <p:cNvSpPr/>
          <p:nvPr/>
        </p:nvSpPr>
        <p:spPr>
          <a:xfrm>
            <a:off x="278692" y="1658254"/>
            <a:ext cx="3257295" cy="726975"/>
          </a:xfrm>
          <a:prstGeom prst="flowChartProcess">
            <a:avLst/>
          </a:prstGeom>
          <a:solidFill>
            <a:schemeClr val="accent4">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fontAlgn="base">
              <a:spcBef>
                <a:spcPts val="600"/>
              </a:spcBef>
              <a:spcAft>
                <a:spcPct val="0"/>
              </a:spcAft>
            </a:pPr>
            <a:r>
              <a:rPr lang="en-GB" sz="1200" dirty="0" smtClean="0">
                <a:solidFill>
                  <a:srgbClr val="000000"/>
                </a:solidFill>
              </a:rPr>
              <a:t>Subsequently ineligible no score n=5</a:t>
            </a:r>
          </a:p>
          <a:p>
            <a:pPr marL="72000" fontAlgn="base">
              <a:spcBef>
                <a:spcPts val="600"/>
              </a:spcBef>
              <a:spcAft>
                <a:spcPct val="0"/>
              </a:spcAft>
            </a:pPr>
            <a:r>
              <a:rPr lang="en-GB" sz="1200" dirty="0" smtClean="0">
                <a:solidFill>
                  <a:srgbClr val="000000"/>
                </a:solidFill>
              </a:rPr>
              <a:t>Rx discontinued &lt;day 14-21 n=1</a:t>
            </a:r>
          </a:p>
          <a:p>
            <a:pPr marL="72000" fontAlgn="base">
              <a:spcBef>
                <a:spcPts val="600"/>
              </a:spcBef>
              <a:spcAft>
                <a:spcPct val="0"/>
              </a:spcAft>
            </a:pPr>
            <a:r>
              <a:rPr lang="en-GB" sz="1200" dirty="0" smtClean="0">
                <a:solidFill>
                  <a:srgbClr val="000000"/>
                </a:solidFill>
              </a:rPr>
              <a:t>Withdrew </a:t>
            </a:r>
            <a:r>
              <a:rPr lang="en-GB" sz="1200" dirty="0">
                <a:solidFill>
                  <a:srgbClr val="000000"/>
                </a:solidFill>
              </a:rPr>
              <a:t>consent </a:t>
            </a:r>
            <a:r>
              <a:rPr lang="en-GB" sz="1200" dirty="0" smtClean="0">
                <a:solidFill>
                  <a:srgbClr val="000000"/>
                </a:solidFill>
              </a:rPr>
              <a:t>n=0</a:t>
            </a:r>
            <a:endParaRPr lang="en-GB" sz="1200" dirty="0">
              <a:solidFill>
                <a:srgbClr val="000000"/>
              </a:solidFill>
            </a:endParaRPr>
          </a:p>
        </p:txBody>
      </p:sp>
      <p:sp>
        <p:nvSpPr>
          <p:cNvPr id="14" name="Flowchart: Process 13"/>
          <p:cNvSpPr/>
          <p:nvPr/>
        </p:nvSpPr>
        <p:spPr>
          <a:xfrm>
            <a:off x="5446043" y="1661355"/>
            <a:ext cx="3392844" cy="700373"/>
          </a:xfrm>
          <a:prstGeom prst="flowChartProcess">
            <a:avLst/>
          </a:prstGeom>
          <a:solidFill>
            <a:schemeClr val="accent4">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fontAlgn="base">
              <a:spcBef>
                <a:spcPts val="600"/>
              </a:spcBef>
              <a:spcAft>
                <a:spcPct val="0"/>
              </a:spcAft>
            </a:pPr>
            <a:r>
              <a:rPr lang="en-GB" sz="1200" dirty="0" smtClean="0">
                <a:solidFill>
                  <a:srgbClr val="000000"/>
                </a:solidFill>
              </a:rPr>
              <a:t>Subsequently ineligible no score  n=6</a:t>
            </a:r>
            <a:endParaRPr lang="en-GB" sz="1200" dirty="0">
              <a:solidFill>
                <a:srgbClr val="000000"/>
              </a:solidFill>
            </a:endParaRPr>
          </a:p>
          <a:p>
            <a:pPr marL="72000" fontAlgn="base">
              <a:spcBef>
                <a:spcPts val="600"/>
              </a:spcBef>
              <a:spcAft>
                <a:spcPct val="0"/>
              </a:spcAft>
            </a:pPr>
            <a:r>
              <a:rPr lang="en-GB" sz="1200" dirty="0">
                <a:solidFill>
                  <a:srgbClr val="000000"/>
                </a:solidFill>
              </a:rPr>
              <a:t>Rx discontinued &lt;day 14-21 n=0  </a:t>
            </a:r>
          </a:p>
          <a:p>
            <a:pPr marL="72000" fontAlgn="base">
              <a:spcBef>
                <a:spcPts val="600"/>
              </a:spcBef>
              <a:spcAft>
                <a:spcPct val="0"/>
              </a:spcAft>
            </a:pPr>
            <a:r>
              <a:rPr lang="en-GB" sz="1200" dirty="0" smtClean="0">
                <a:solidFill>
                  <a:srgbClr val="000000"/>
                </a:solidFill>
              </a:rPr>
              <a:t>Withdrew </a:t>
            </a:r>
            <a:r>
              <a:rPr lang="en-GB" sz="1200" dirty="0">
                <a:solidFill>
                  <a:srgbClr val="000000"/>
                </a:solidFill>
              </a:rPr>
              <a:t>consent </a:t>
            </a:r>
            <a:r>
              <a:rPr lang="en-GB" sz="1200" dirty="0" smtClean="0">
                <a:solidFill>
                  <a:srgbClr val="000000"/>
                </a:solidFill>
              </a:rPr>
              <a:t>n=1</a:t>
            </a:r>
            <a:endParaRPr lang="en-GB" sz="1200" dirty="0">
              <a:solidFill>
                <a:srgbClr val="000000"/>
              </a:solidFill>
            </a:endParaRPr>
          </a:p>
        </p:txBody>
      </p:sp>
      <p:sp>
        <p:nvSpPr>
          <p:cNvPr id="15" name="Flowchart: Process 14"/>
          <p:cNvSpPr/>
          <p:nvPr/>
        </p:nvSpPr>
        <p:spPr>
          <a:xfrm>
            <a:off x="278692" y="2761671"/>
            <a:ext cx="3257295" cy="486053"/>
          </a:xfrm>
          <a:prstGeom prst="flowChartProcess">
            <a:avLst/>
          </a:prstGeom>
          <a:solidFill>
            <a:schemeClr val="accent4">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fontAlgn="base">
              <a:spcBef>
                <a:spcPts val="600"/>
              </a:spcBef>
              <a:spcAft>
                <a:spcPct val="0"/>
              </a:spcAft>
            </a:pPr>
            <a:r>
              <a:rPr lang="en-GB" sz="1200" dirty="0" smtClean="0">
                <a:solidFill>
                  <a:srgbClr val="000000"/>
                </a:solidFill>
              </a:rPr>
              <a:t>LTFU at day 14-21 n= 24</a:t>
            </a:r>
            <a:endParaRPr lang="en-GB" sz="1200" dirty="0">
              <a:solidFill>
                <a:srgbClr val="000000"/>
              </a:solidFill>
            </a:endParaRPr>
          </a:p>
          <a:p>
            <a:pPr marL="72000" fontAlgn="base">
              <a:spcBef>
                <a:spcPts val="600"/>
              </a:spcBef>
              <a:spcAft>
                <a:spcPct val="0"/>
              </a:spcAft>
            </a:pPr>
            <a:r>
              <a:rPr lang="en-GB" sz="1200" dirty="0" smtClean="0">
                <a:solidFill>
                  <a:srgbClr val="000000"/>
                </a:solidFill>
              </a:rPr>
              <a:t>Attended outside day 14-21 n=16</a:t>
            </a:r>
            <a:endParaRPr lang="en-GB" sz="1200" dirty="0">
              <a:solidFill>
                <a:srgbClr val="000000"/>
              </a:solidFill>
            </a:endParaRPr>
          </a:p>
        </p:txBody>
      </p:sp>
      <p:sp>
        <p:nvSpPr>
          <p:cNvPr id="16" name="Flowchart: Process 15"/>
          <p:cNvSpPr/>
          <p:nvPr/>
        </p:nvSpPr>
        <p:spPr>
          <a:xfrm>
            <a:off x="5444281" y="2761671"/>
            <a:ext cx="3392844" cy="486053"/>
          </a:xfrm>
          <a:prstGeom prst="flowChartProcess">
            <a:avLst/>
          </a:prstGeom>
          <a:solidFill>
            <a:schemeClr val="accent4">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fontAlgn="base">
              <a:spcBef>
                <a:spcPts val="600"/>
              </a:spcBef>
              <a:spcAft>
                <a:spcPct val="0"/>
              </a:spcAft>
            </a:pPr>
            <a:r>
              <a:rPr lang="en-GB" sz="1200" dirty="0" smtClean="0">
                <a:solidFill>
                  <a:srgbClr val="000000"/>
                </a:solidFill>
              </a:rPr>
              <a:t>LTFU at day 14-21 n= 22</a:t>
            </a:r>
            <a:endParaRPr lang="en-GB" sz="1200" dirty="0">
              <a:solidFill>
                <a:srgbClr val="000000"/>
              </a:solidFill>
            </a:endParaRPr>
          </a:p>
          <a:p>
            <a:pPr marL="72000" fontAlgn="base">
              <a:spcBef>
                <a:spcPts val="600"/>
              </a:spcBef>
              <a:spcAft>
                <a:spcPct val="0"/>
              </a:spcAft>
            </a:pPr>
            <a:r>
              <a:rPr lang="en-GB" sz="1200" dirty="0" smtClean="0">
                <a:solidFill>
                  <a:srgbClr val="000000"/>
                </a:solidFill>
              </a:rPr>
              <a:t>Attended outside day 14-21 n=11</a:t>
            </a:r>
            <a:endParaRPr lang="en-GB" sz="1200" dirty="0">
              <a:solidFill>
                <a:srgbClr val="000000"/>
              </a:solidFill>
            </a:endParaRPr>
          </a:p>
        </p:txBody>
      </p:sp>
      <p:cxnSp>
        <p:nvCxnSpPr>
          <p:cNvPr id="18" name="Straight Arrow Connector 17"/>
          <p:cNvCxnSpPr>
            <a:stCxn id="43" idx="1"/>
            <a:endCxn id="8" idx="3"/>
          </p:cNvCxnSpPr>
          <p:nvPr/>
        </p:nvCxnSpPr>
        <p:spPr>
          <a:xfrm flipH="1">
            <a:off x="2618812" y="629115"/>
            <a:ext cx="666221" cy="383656"/>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8" idx="2"/>
          </p:cNvCxnSpPr>
          <p:nvPr/>
        </p:nvCxnSpPr>
        <p:spPr>
          <a:xfrm>
            <a:off x="1754716" y="1254744"/>
            <a:ext cx="1" cy="403510"/>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9" idx="2"/>
            <a:endCxn id="14" idx="0"/>
          </p:cNvCxnSpPr>
          <p:nvPr/>
        </p:nvCxnSpPr>
        <p:spPr>
          <a:xfrm>
            <a:off x="7140703" y="1254744"/>
            <a:ext cx="1762" cy="406610"/>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4" idx="2"/>
            <a:endCxn id="16" idx="0"/>
          </p:cNvCxnSpPr>
          <p:nvPr/>
        </p:nvCxnSpPr>
        <p:spPr>
          <a:xfrm flipH="1">
            <a:off x="7140703" y="2361727"/>
            <a:ext cx="1762" cy="399944"/>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806462" y="3247723"/>
            <a:ext cx="0" cy="456908"/>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7141584" y="3247723"/>
            <a:ext cx="0" cy="456908"/>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43" idx="3"/>
            <a:endCxn id="9" idx="1"/>
          </p:cNvCxnSpPr>
          <p:nvPr/>
        </p:nvCxnSpPr>
        <p:spPr>
          <a:xfrm>
            <a:off x="5600519" y="629115"/>
            <a:ext cx="676088" cy="383656"/>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43" name="Flowchart: Process 42"/>
          <p:cNvSpPr/>
          <p:nvPr/>
        </p:nvSpPr>
        <p:spPr>
          <a:xfrm>
            <a:off x="3285033" y="306658"/>
            <a:ext cx="2315489" cy="644913"/>
          </a:xfrm>
          <a:prstGeom prst="flowChartProcess">
            <a:avLst/>
          </a:prstGeom>
          <a:solidFill>
            <a:schemeClr val="accent4">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b="1" dirty="0" smtClean="0">
                <a:solidFill>
                  <a:srgbClr val="000000"/>
                </a:solidFill>
              </a:rPr>
              <a:t>Randomised Population n=313</a:t>
            </a:r>
          </a:p>
        </p:txBody>
      </p:sp>
      <p:sp>
        <p:nvSpPr>
          <p:cNvPr id="38" name="Flowchart: Process 37"/>
          <p:cNvSpPr/>
          <p:nvPr/>
        </p:nvSpPr>
        <p:spPr>
          <a:xfrm>
            <a:off x="5586685" y="3705181"/>
            <a:ext cx="3392844" cy="472154"/>
          </a:xfrm>
          <a:prstGeom prst="flowChartProcess">
            <a:avLst/>
          </a:prstGeom>
          <a:solidFill>
            <a:schemeClr val="accent4">
              <a:lumMod val="40000"/>
              <a:lumOff val="6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600" b="1" dirty="0" smtClean="0">
                <a:solidFill>
                  <a:srgbClr val="000000"/>
                </a:solidFill>
              </a:rPr>
              <a:t>Eligible McCormack </a:t>
            </a:r>
            <a:r>
              <a:rPr lang="en-GB" sz="1600" b="1" smtClean="0">
                <a:solidFill>
                  <a:srgbClr val="000000"/>
                </a:solidFill>
              </a:rPr>
              <a:t>score 120 </a:t>
            </a:r>
            <a:endParaRPr lang="en-GB" sz="1600" b="1" dirty="0" smtClean="0">
              <a:solidFill>
                <a:srgbClr val="000000"/>
              </a:solidFill>
            </a:endParaRPr>
          </a:p>
        </p:txBody>
      </p:sp>
      <p:cxnSp>
        <p:nvCxnSpPr>
          <p:cNvPr id="48" name="Straight Arrow Connector 47"/>
          <p:cNvCxnSpPr/>
          <p:nvPr/>
        </p:nvCxnSpPr>
        <p:spPr>
          <a:xfrm>
            <a:off x="1790985" y="2385229"/>
            <a:ext cx="0" cy="376443"/>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9233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6"/>
            <a:ext cx="8301608" cy="533214"/>
          </a:xfrm>
        </p:spPr>
        <p:txBody>
          <a:bodyPr>
            <a:normAutofit fontScale="90000"/>
          </a:bodyPr>
          <a:lstStyle/>
          <a:p>
            <a:pPr algn="l"/>
            <a:r>
              <a:rPr lang="en-GB" sz="3600" b="1" dirty="0" smtClean="0"/>
              <a:t>Demographics</a:t>
            </a:r>
            <a:endParaRPr lang="en-GB" sz="3600" b="1" dirty="0"/>
          </a:p>
        </p:txBody>
      </p:sp>
      <p:graphicFrame>
        <p:nvGraphicFramePr>
          <p:cNvPr id="5" name="Content Placeholder 3"/>
          <p:cNvGraphicFramePr>
            <a:graphicFrameLocks/>
          </p:cNvGraphicFramePr>
          <p:nvPr>
            <p:extLst>
              <p:ext uri="{D42A27DB-BD31-4B8C-83A1-F6EECF244321}">
                <p14:modId xmlns:p14="http://schemas.microsoft.com/office/powerpoint/2010/main" val="3279233813"/>
              </p:ext>
            </p:extLst>
          </p:nvPr>
        </p:nvGraphicFramePr>
        <p:xfrm>
          <a:off x="395536" y="735546"/>
          <a:ext cx="8208912" cy="4109256"/>
        </p:xfrm>
        <a:graphic>
          <a:graphicData uri="http://schemas.openxmlformats.org/drawingml/2006/table">
            <a:tbl>
              <a:tblPr firstRow="1" bandRow="1"/>
              <a:tblGrid>
                <a:gridCol w="2880320"/>
                <a:gridCol w="2376264"/>
                <a:gridCol w="2952328"/>
              </a:tblGrid>
              <a:tr h="378042">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500" dirty="0" smtClean="0"/>
                        <a:t>Ofloxacin (n=153)</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500" dirty="0" smtClean="0"/>
                        <a:t>Azithromycin (n=160)</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57150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300" dirty="0" smtClean="0"/>
                        <a:t>Age (years),</a:t>
                      </a:r>
                      <a:r>
                        <a:rPr lang="en-GB" sz="1300" baseline="0" dirty="0" smtClean="0"/>
                        <a:t> </a:t>
                      </a:r>
                      <a:r>
                        <a:rPr lang="en-GB" sz="1300" dirty="0" smtClean="0"/>
                        <a:t>median (range)</a:t>
                      </a:r>
                    </a:p>
                    <a:p>
                      <a:endParaRPr lang="en-GB" sz="7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300" dirty="0" smtClean="0"/>
                        <a:t>25 (17-47)</a:t>
                      </a:r>
                      <a:endParaRPr lang="en-GB" sz="13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300" dirty="0" smtClean="0"/>
                        <a:t>25 (16-52)</a:t>
                      </a:r>
                      <a:endParaRPr lang="en-GB" sz="13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747984">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300" dirty="0" smtClean="0">
                          <a:solidFill>
                            <a:schemeClr val="tx1"/>
                          </a:solidFill>
                        </a:rPr>
                        <a:t>Ethnicity, n (%)</a:t>
                      </a:r>
                    </a:p>
                    <a:p>
                      <a:r>
                        <a:rPr lang="en-GB" sz="1400" dirty="0" smtClean="0">
                          <a:solidFill>
                            <a:schemeClr val="tx1"/>
                          </a:solidFill>
                        </a:rPr>
                        <a:t>      </a:t>
                      </a:r>
                      <a:r>
                        <a:rPr lang="en-GB" sz="1200" dirty="0" smtClean="0">
                          <a:solidFill>
                            <a:schemeClr val="tx1"/>
                          </a:solidFill>
                        </a:rPr>
                        <a:t>White UK/non UK/other </a:t>
                      </a:r>
                    </a:p>
                    <a:p>
                      <a:r>
                        <a:rPr lang="en-GB" sz="1200" dirty="0" smtClean="0">
                          <a:solidFill>
                            <a:schemeClr val="tx1"/>
                          </a:solidFill>
                        </a:rPr>
                        <a:t>       Black</a:t>
                      </a:r>
                      <a:r>
                        <a:rPr lang="en-GB" sz="1200" baseline="0" dirty="0" smtClean="0">
                          <a:solidFill>
                            <a:schemeClr val="tx1"/>
                          </a:solidFill>
                        </a:rPr>
                        <a:t> African / other        </a:t>
                      </a:r>
                      <a:endParaRPr lang="en-GB" sz="1200" dirty="0">
                        <a:solidFill>
                          <a:schemeClr val="tx1"/>
                        </a:solidFill>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300" dirty="0" smtClean="0">
                        <a:solidFill>
                          <a:schemeClr val="tx1"/>
                        </a:solidFill>
                      </a:endParaRPr>
                    </a:p>
                    <a:p>
                      <a:pPr algn="ctr"/>
                      <a:r>
                        <a:rPr lang="en-GB" sz="1300" dirty="0" smtClean="0">
                          <a:solidFill>
                            <a:schemeClr val="tx1"/>
                          </a:solidFill>
                        </a:rPr>
                        <a:t>114 (74.5)</a:t>
                      </a:r>
                    </a:p>
                    <a:p>
                      <a:pPr algn="ctr"/>
                      <a:r>
                        <a:rPr lang="en-GB" sz="1300" dirty="0" smtClean="0">
                          <a:solidFill>
                            <a:schemeClr val="tx1"/>
                          </a:solidFill>
                        </a:rPr>
                        <a:t>20 (13.1)</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300" dirty="0" smtClean="0">
                        <a:solidFill>
                          <a:schemeClr val="tx1"/>
                        </a:solidFill>
                      </a:endParaRPr>
                    </a:p>
                    <a:p>
                      <a:pPr algn="ctr"/>
                      <a:r>
                        <a:rPr lang="en-GB" sz="1300" dirty="0" smtClean="0">
                          <a:solidFill>
                            <a:schemeClr val="tx1"/>
                          </a:solidFill>
                        </a:rPr>
                        <a:t>124 (78.1)</a:t>
                      </a:r>
                    </a:p>
                    <a:p>
                      <a:pPr algn="ctr"/>
                      <a:r>
                        <a:rPr lang="en-GB" sz="1300" dirty="0" smtClean="0">
                          <a:solidFill>
                            <a:schemeClr val="tx1"/>
                          </a:solidFill>
                        </a:rPr>
                        <a:t>23 (14.4)</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86868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300" dirty="0" smtClean="0"/>
                        <a:t>Previous</a:t>
                      </a:r>
                      <a:r>
                        <a:rPr lang="en-GB" sz="1300" baseline="0" dirty="0" smtClean="0"/>
                        <a:t> PID, n (%)</a:t>
                      </a:r>
                    </a:p>
                    <a:p>
                      <a:r>
                        <a:rPr lang="en-GB" sz="1400" baseline="0" dirty="0" smtClean="0"/>
                        <a:t>      </a:t>
                      </a:r>
                      <a:r>
                        <a:rPr lang="en-GB" sz="1200" baseline="0" dirty="0" smtClean="0"/>
                        <a:t>Yes</a:t>
                      </a:r>
                    </a:p>
                    <a:p>
                      <a:r>
                        <a:rPr lang="en-GB" sz="1200" baseline="0" dirty="0" smtClean="0"/>
                        <a:t>       No</a:t>
                      </a:r>
                    </a:p>
                    <a:p>
                      <a:r>
                        <a:rPr lang="en-GB" sz="1200" baseline="0" dirty="0" smtClean="0"/>
                        <a:t>       Unknown</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300" dirty="0" smtClean="0"/>
                    </a:p>
                    <a:p>
                      <a:pPr algn="ctr"/>
                      <a:r>
                        <a:rPr lang="en-GB" sz="1300" dirty="0" smtClean="0"/>
                        <a:t>45 (29.4)</a:t>
                      </a:r>
                    </a:p>
                    <a:p>
                      <a:pPr algn="ctr"/>
                      <a:r>
                        <a:rPr lang="en-GB" sz="1300" dirty="0" smtClean="0"/>
                        <a:t>97 (63.4)</a:t>
                      </a:r>
                    </a:p>
                    <a:p>
                      <a:pPr algn="ctr"/>
                      <a:r>
                        <a:rPr lang="en-GB" sz="1300" dirty="0" smtClean="0"/>
                        <a:t>11</a:t>
                      </a:r>
                      <a:r>
                        <a:rPr lang="en-GB" sz="1300" baseline="0" dirty="0" smtClean="0"/>
                        <a:t> </a:t>
                      </a:r>
                      <a:r>
                        <a:rPr lang="en-GB" sz="1300" dirty="0" smtClean="0"/>
                        <a:t>(7.2) </a:t>
                      </a:r>
                      <a:endParaRPr lang="en-GB" sz="13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300" dirty="0" smtClean="0"/>
                    </a:p>
                    <a:p>
                      <a:pPr algn="ctr"/>
                      <a:r>
                        <a:rPr lang="en-GB" sz="1300" dirty="0" smtClean="0"/>
                        <a:t>45 </a:t>
                      </a:r>
                      <a:r>
                        <a:rPr lang="en-GB" sz="1300" baseline="0" dirty="0" smtClean="0"/>
                        <a:t>(28.1)</a:t>
                      </a:r>
                      <a:endParaRPr lang="en-GB" sz="1300" dirty="0" smtClean="0"/>
                    </a:p>
                    <a:p>
                      <a:pPr algn="ctr"/>
                      <a:r>
                        <a:rPr lang="en-GB" sz="1300" dirty="0" smtClean="0"/>
                        <a:t>109</a:t>
                      </a:r>
                      <a:r>
                        <a:rPr lang="en-GB" sz="1300" baseline="0" dirty="0" smtClean="0"/>
                        <a:t> (68.1)</a:t>
                      </a:r>
                      <a:endParaRPr lang="en-GB" sz="1300" dirty="0" smtClean="0"/>
                    </a:p>
                    <a:p>
                      <a:pPr algn="ctr"/>
                      <a:r>
                        <a:rPr lang="en-GB" sz="1300" baseline="0" dirty="0" smtClean="0"/>
                        <a:t>6 (3.8)</a:t>
                      </a:r>
                      <a:endParaRPr lang="en-GB" sz="13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86868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300" dirty="0" smtClean="0"/>
                        <a:t>Previous chlamydia, n </a:t>
                      </a:r>
                      <a:r>
                        <a:rPr lang="en-GB" sz="1300" baseline="0" dirty="0" smtClean="0"/>
                        <a:t>(%)</a:t>
                      </a:r>
                      <a:endParaRPr lang="en-GB" sz="1300" dirty="0" smtClean="0"/>
                    </a:p>
                    <a:p>
                      <a:r>
                        <a:rPr lang="en-GB" sz="1400" dirty="0" smtClean="0"/>
                        <a:t>     </a:t>
                      </a:r>
                      <a:r>
                        <a:rPr lang="en-GB" sz="1200" dirty="0" smtClean="0"/>
                        <a:t>Yes</a:t>
                      </a:r>
                    </a:p>
                    <a:p>
                      <a:r>
                        <a:rPr lang="en-GB" sz="1200" dirty="0" smtClean="0"/>
                        <a:t>      No</a:t>
                      </a:r>
                    </a:p>
                    <a:p>
                      <a:r>
                        <a:rPr lang="en-GB" sz="1200" dirty="0" smtClean="0"/>
                        <a:t>      Unknown</a:t>
                      </a:r>
                      <a:endParaRPr lang="en-GB" sz="12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300" dirty="0" smtClean="0"/>
                    </a:p>
                    <a:p>
                      <a:pPr algn="ctr"/>
                      <a:r>
                        <a:rPr lang="en-GB" sz="1300" baseline="0" dirty="0" smtClean="0"/>
                        <a:t>49 (32.0)</a:t>
                      </a:r>
                      <a:endParaRPr lang="en-GB" sz="1300" dirty="0" smtClean="0"/>
                    </a:p>
                    <a:p>
                      <a:pPr algn="ctr"/>
                      <a:r>
                        <a:rPr lang="en-GB" sz="1300" baseline="0" dirty="0" smtClean="0"/>
                        <a:t>93 (60.8)</a:t>
                      </a:r>
                      <a:endParaRPr lang="en-GB" sz="1300" dirty="0" smtClean="0"/>
                    </a:p>
                    <a:p>
                      <a:pPr algn="ctr"/>
                      <a:r>
                        <a:rPr lang="en-GB" sz="1300" baseline="0" dirty="0" smtClean="0"/>
                        <a:t>11 (7.2)</a:t>
                      </a:r>
                      <a:endParaRPr lang="en-GB" sz="13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300" dirty="0" smtClean="0"/>
                    </a:p>
                    <a:p>
                      <a:pPr algn="ctr"/>
                      <a:r>
                        <a:rPr lang="en-GB" sz="1300" baseline="0" dirty="0" smtClean="0"/>
                        <a:t>54 (33.8)</a:t>
                      </a:r>
                      <a:endParaRPr lang="en-GB" sz="1300" dirty="0" smtClean="0"/>
                    </a:p>
                    <a:p>
                      <a:pPr algn="ctr"/>
                      <a:r>
                        <a:rPr lang="en-GB" sz="1300" baseline="0" dirty="0" smtClean="0"/>
                        <a:t>100 (62.5)</a:t>
                      </a:r>
                      <a:endParaRPr lang="en-GB" sz="1300" dirty="0" smtClean="0"/>
                    </a:p>
                    <a:p>
                      <a:pPr algn="ctr"/>
                      <a:r>
                        <a:rPr lang="en-GB" sz="1300" dirty="0" smtClean="0"/>
                        <a:t>6 (3.8)</a:t>
                      </a:r>
                      <a:endParaRPr lang="en-GB" sz="13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67437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300" dirty="0" smtClean="0"/>
                        <a:t>No. sexual partners last 3/12</a:t>
                      </a:r>
                      <a:r>
                        <a:rPr lang="en-GB" sz="1400" dirty="0" smtClean="0"/>
                        <a:t> </a:t>
                      </a:r>
                    </a:p>
                    <a:p>
                      <a:r>
                        <a:rPr lang="en-GB" sz="1300" baseline="0" dirty="0" smtClean="0"/>
                        <a:t>     </a:t>
                      </a:r>
                      <a:r>
                        <a:rPr lang="en-GB" sz="1300" dirty="0" smtClean="0"/>
                        <a:t>median</a:t>
                      </a:r>
                      <a:r>
                        <a:rPr lang="en-GB" sz="1300" baseline="0" dirty="0" smtClean="0"/>
                        <a:t> (range)</a:t>
                      </a:r>
                      <a:endParaRPr lang="en-GB" sz="13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300" dirty="0" smtClean="0"/>
                        <a:t>1 (0-50)</a:t>
                      </a:r>
                      <a:endParaRPr lang="en-GB" sz="13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300" dirty="0" smtClean="0"/>
                        <a:t>1 (1-130)</a:t>
                      </a:r>
                      <a:endParaRPr lang="en-GB" sz="13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bl>
          </a:graphicData>
        </a:graphic>
      </p:graphicFrame>
      <p:sp>
        <p:nvSpPr>
          <p:cNvPr id="4" name="Oval 3"/>
          <p:cNvSpPr/>
          <p:nvPr/>
        </p:nvSpPr>
        <p:spPr>
          <a:xfrm rot="5400000">
            <a:off x="4130953" y="1212599"/>
            <a:ext cx="594065" cy="1728192"/>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
        <p:nvSpPr>
          <p:cNvPr id="6" name="Oval 5"/>
          <p:cNvSpPr/>
          <p:nvPr/>
        </p:nvSpPr>
        <p:spPr>
          <a:xfrm rot="5400000">
            <a:off x="3328033" y="2767942"/>
            <a:ext cx="2199904" cy="1728192"/>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
        <p:nvSpPr>
          <p:cNvPr id="7" name="Oval 6"/>
          <p:cNvSpPr/>
          <p:nvPr/>
        </p:nvSpPr>
        <p:spPr>
          <a:xfrm rot="5400000">
            <a:off x="6795247" y="1212599"/>
            <a:ext cx="594066" cy="1728192"/>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
        <p:nvSpPr>
          <p:cNvPr id="8" name="Oval 7"/>
          <p:cNvSpPr/>
          <p:nvPr/>
        </p:nvSpPr>
        <p:spPr>
          <a:xfrm rot="5400000">
            <a:off x="5992329" y="2767942"/>
            <a:ext cx="2199904" cy="1728192"/>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122459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11511"/>
            <a:ext cx="8229600" cy="529568"/>
          </a:xfrm>
        </p:spPr>
        <p:txBody>
          <a:bodyPr>
            <a:normAutofit fontScale="90000"/>
          </a:bodyPr>
          <a:lstStyle/>
          <a:p>
            <a:pPr algn="l"/>
            <a:r>
              <a:rPr lang="en-GB" sz="3600" b="1" dirty="0" smtClean="0"/>
              <a:t>Baseline symptoms </a:t>
            </a:r>
            <a:endParaRPr lang="en-GB" sz="3600" b="1" dirty="0"/>
          </a:p>
        </p:txBody>
      </p:sp>
      <p:graphicFrame>
        <p:nvGraphicFramePr>
          <p:cNvPr id="5" name="Content Placeholder 3"/>
          <p:cNvGraphicFramePr>
            <a:graphicFrameLocks/>
          </p:cNvGraphicFramePr>
          <p:nvPr>
            <p:extLst>
              <p:ext uri="{D42A27DB-BD31-4B8C-83A1-F6EECF244321}">
                <p14:modId xmlns:p14="http://schemas.microsoft.com/office/powerpoint/2010/main" val="1489795206"/>
              </p:ext>
            </p:extLst>
          </p:nvPr>
        </p:nvGraphicFramePr>
        <p:xfrm>
          <a:off x="467544" y="1113588"/>
          <a:ext cx="8136904" cy="3383280"/>
        </p:xfrm>
        <a:graphic>
          <a:graphicData uri="http://schemas.openxmlformats.org/drawingml/2006/table">
            <a:tbl>
              <a:tblPr firstRow="1" bandRow="1"/>
              <a:tblGrid>
                <a:gridCol w="2836719"/>
                <a:gridCol w="2612767"/>
                <a:gridCol w="2687418"/>
              </a:tblGrid>
              <a:tr h="845820">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500" dirty="0" smtClean="0"/>
                        <a:t>Ofloxacin (n=153)</a:t>
                      </a:r>
                    </a:p>
                    <a:p>
                      <a:pPr algn="ctr"/>
                      <a:r>
                        <a:rPr lang="en-GB" sz="1500" dirty="0" smtClean="0"/>
                        <a:t>N (%)</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Azithromycin (n=160)</a:t>
                      </a:r>
                    </a:p>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N</a:t>
                      </a:r>
                      <a:r>
                        <a:rPr lang="en-GB" sz="1500"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6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Lower abdominal pain</a:t>
                      </a:r>
                    </a:p>
                    <a:p>
                      <a:endParaRPr lang="en-GB" sz="8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147 (96.1)</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150 (93.8)</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4229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Vaginal</a:t>
                      </a:r>
                      <a:r>
                        <a:rPr lang="en-GB" sz="1500" b="0" baseline="0" dirty="0" smtClean="0">
                          <a:latin typeface="Calibri" panose="020F0502020204030204" pitchFamily="34" charset="0"/>
                        </a:rPr>
                        <a:t> discharge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800" b="0" baseline="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marR="0" indent="0" algn="ctr" defTabSz="932962"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99 (64.7)</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marR="0" indent="0" algn="ctr" defTabSz="932962"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103 (64.4)</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Deep dyspareunia</a:t>
                      </a:r>
                    </a:p>
                    <a:p>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75 (49.0)</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91</a:t>
                      </a:r>
                      <a:r>
                        <a:rPr lang="en-GB" sz="1500" b="0" baseline="0" dirty="0" smtClean="0">
                          <a:latin typeface="Calibri" panose="020F0502020204030204" pitchFamily="34" charset="0"/>
                        </a:rPr>
                        <a:t> </a:t>
                      </a:r>
                      <a:r>
                        <a:rPr lang="en-GB" sz="1500" b="0" dirty="0" smtClean="0">
                          <a:latin typeface="Calibri" panose="020F0502020204030204" pitchFamily="34" charset="0"/>
                        </a:rPr>
                        <a:t>(56.9)</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Intermenstrual bleeding</a:t>
                      </a:r>
                    </a:p>
                    <a:p>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41 (26.8)</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35 (21.9)</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Dysuria</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36 (23.5)</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40 (25.0)</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Post coital bleeding</a:t>
                      </a:r>
                    </a:p>
                    <a:p>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27 (17.7)</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38 (23.8)</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bl>
          </a:graphicData>
        </a:graphic>
      </p:graphicFrame>
      <p:sp>
        <p:nvSpPr>
          <p:cNvPr id="4" name="Oval 3"/>
          <p:cNvSpPr/>
          <p:nvPr/>
        </p:nvSpPr>
        <p:spPr>
          <a:xfrm>
            <a:off x="3203848" y="1887674"/>
            <a:ext cx="5472608" cy="540060"/>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86950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11511"/>
            <a:ext cx="8229600" cy="529568"/>
          </a:xfrm>
        </p:spPr>
        <p:txBody>
          <a:bodyPr>
            <a:normAutofit fontScale="90000"/>
          </a:bodyPr>
          <a:lstStyle/>
          <a:p>
            <a:pPr algn="l"/>
            <a:r>
              <a:rPr lang="en-GB" sz="3600" b="1" dirty="0" smtClean="0"/>
              <a:t>Baseline symptoms </a:t>
            </a:r>
            <a:endParaRPr lang="en-GB" sz="3600" b="1" dirty="0"/>
          </a:p>
        </p:txBody>
      </p:sp>
      <p:graphicFrame>
        <p:nvGraphicFramePr>
          <p:cNvPr id="5" name="Content Placeholder 3"/>
          <p:cNvGraphicFramePr>
            <a:graphicFrameLocks/>
          </p:cNvGraphicFramePr>
          <p:nvPr>
            <p:extLst>
              <p:ext uri="{D42A27DB-BD31-4B8C-83A1-F6EECF244321}">
                <p14:modId xmlns:p14="http://schemas.microsoft.com/office/powerpoint/2010/main" val="1256223381"/>
              </p:ext>
            </p:extLst>
          </p:nvPr>
        </p:nvGraphicFramePr>
        <p:xfrm>
          <a:off x="467544" y="1113588"/>
          <a:ext cx="8136904" cy="3383280"/>
        </p:xfrm>
        <a:graphic>
          <a:graphicData uri="http://schemas.openxmlformats.org/drawingml/2006/table">
            <a:tbl>
              <a:tblPr firstRow="1" bandRow="1"/>
              <a:tblGrid>
                <a:gridCol w="2836719"/>
                <a:gridCol w="2612767"/>
                <a:gridCol w="2687418"/>
              </a:tblGrid>
              <a:tr h="845820">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500" dirty="0" smtClean="0"/>
                        <a:t>Ofloxacin (n=153)</a:t>
                      </a:r>
                    </a:p>
                    <a:p>
                      <a:pPr algn="ctr"/>
                      <a:r>
                        <a:rPr lang="en-GB" sz="1500" dirty="0" smtClean="0"/>
                        <a:t>N (%)</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Azithromycin (n=160)</a:t>
                      </a:r>
                    </a:p>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N</a:t>
                      </a:r>
                      <a:r>
                        <a:rPr lang="en-GB" sz="1500"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6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Lower abdominal pain</a:t>
                      </a:r>
                    </a:p>
                    <a:p>
                      <a:endParaRPr lang="en-GB" sz="8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147 (96.1)</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150 (93.8)</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4229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Vaginal</a:t>
                      </a:r>
                      <a:r>
                        <a:rPr lang="en-GB" sz="1500" b="0" baseline="0" dirty="0" smtClean="0">
                          <a:latin typeface="Calibri" panose="020F0502020204030204" pitchFamily="34" charset="0"/>
                        </a:rPr>
                        <a:t> discharge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800" b="0" baseline="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marR="0" indent="0" algn="ctr" defTabSz="932962"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99 (64.7)</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marR="0" indent="0" algn="ctr" defTabSz="932962"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103 (64.4)</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Deep dyspareunia</a:t>
                      </a:r>
                    </a:p>
                    <a:p>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75 (49.0)</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91</a:t>
                      </a:r>
                      <a:r>
                        <a:rPr lang="en-GB" sz="1500" b="0" baseline="0" dirty="0" smtClean="0">
                          <a:latin typeface="Calibri" panose="020F0502020204030204" pitchFamily="34" charset="0"/>
                        </a:rPr>
                        <a:t> </a:t>
                      </a:r>
                      <a:r>
                        <a:rPr lang="en-GB" sz="1500" b="0" dirty="0" smtClean="0">
                          <a:latin typeface="Calibri" panose="020F0502020204030204" pitchFamily="34" charset="0"/>
                        </a:rPr>
                        <a:t>(56.9)</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Intermenstrual bleeding</a:t>
                      </a:r>
                    </a:p>
                    <a:p>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41 (26.8)</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35 (21.9)</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Dysuria</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36 (23.5)</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40 (25.0)</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Post coital bleeding</a:t>
                      </a:r>
                    </a:p>
                    <a:p>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27 (17.7)</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38 (23.8)</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bl>
          </a:graphicData>
        </a:graphic>
      </p:graphicFrame>
      <p:sp>
        <p:nvSpPr>
          <p:cNvPr id="6" name="Oval 5"/>
          <p:cNvSpPr/>
          <p:nvPr/>
        </p:nvSpPr>
        <p:spPr>
          <a:xfrm>
            <a:off x="3203848" y="2283718"/>
            <a:ext cx="5472608" cy="540060"/>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1979854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11511"/>
            <a:ext cx="8229600" cy="529568"/>
          </a:xfrm>
        </p:spPr>
        <p:txBody>
          <a:bodyPr>
            <a:normAutofit fontScale="90000"/>
          </a:bodyPr>
          <a:lstStyle/>
          <a:p>
            <a:pPr algn="l"/>
            <a:r>
              <a:rPr lang="en-GB" sz="3600" b="1" dirty="0" smtClean="0"/>
              <a:t>Baseline symptoms </a:t>
            </a:r>
            <a:endParaRPr lang="en-GB" sz="3600" b="1" dirty="0"/>
          </a:p>
        </p:txBody>
      </p:sp>
      <p:graphicFrame>
        <p:nvGraphicFramePr>
          <p:cNvPr id="5" name="Content Placeholder 3"/>
          <p:cNvGraphicFramePr>
            <a:graphicFrameLocks/>
          </p:cNvGraphicFramePr>
          <p:nvPr>
            <p:extLst>
              <p:ext uri="{D42A27DB-BD31-4B8C-83A1-F6EECF244321}">
                <p14:modId xmlns:p14="http://schemas.microsoft.com/office/powerpoint/2010/main" val="2301490267"/>
              </p:ext>
            </p:extLst>
          </p:nvPr>
        </p:nvGraphicFramePr>
        <p:xfrm>
          <a:off x="467544" y="1113588"/>
          <a:ext cx="8136904" cy="3383280"/>
        </p:xfrm>
        <a:graphic>
          <a:graphicData uri="http://schemas.openxmlformats.org/drawingml/2006/table">
            <a:tbl>
              <a:tblPr firstRow="1" bandRow="1"/>
              <a:tblGrid>
                <a:gridCol w="2836719"/>
                <a:gridCol w="2612767"/>
                <a:gridCol w="2687418"/>
              </a:tblGrid>
              <a:tr h="845820">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500" dirty="0" smtClean="0"/>
                        <a:t>Ofloxacin (n=153)</a:t>
                      </a:r>
                    </a:p>
                    <a:p>
                      <a:pPr algn="ctr"/>
                      <a:r>
                        <a:rPr lang="en-GB" sz="1500" dirty="0" smtClean="0"/>
                        <a:t>N (%)</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Azithromycin (n=160)</a:t>
                      </a:r>
                    </a:p>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N</a:t>
                      </a:r>
                      <a:r>
                        <a:rPr lang="en-GB" sz="1500"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6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Lower abdominal pain</a:t>
                      </a:r>
                    </a:p>
                    <a:p>
                      <a:endParaRPr lang="en-GB" sz="8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147 (96.1)</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150 (93.8)</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4229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Vaginal</a:t>
                      </a:r>
                      <a:r>
                        <a:rPr lang="en-GB" sz="1500" b="0" baseline="0" dirty="0" smtClean="0">
                          <a:latin typeface="Calibri" panose="020F0502020204030204" pitchFamily="34" charset="0"/>
                        </a:rPr>
                        <a:t> discharge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800" b="0" baseline="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marR="0" indent="0" algn="ctr" defTabSz="932962"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99 (64.7)</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marR="0" indent="0" algn="ctr" defTabSz="932962"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103 (64.4)</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Deep dyspareunia</a:t>
                      </a:r>
                    </a:p>
                    <a:p>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75 (49.0)</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91</a:t>
                      </a:r>
                      <a:r>
                        <a:rPr lang="en-GB" sz="1500" b="0" baseline="0" dirty="0" smtClean="0">
                          <a:latin typeface="Calibri" panose="020F0502020204030204" pitchFamily="34" charset="0"/>
                        </a:rPr>
                        <a:t> </a:t>
                      </a:r>
                      <a:r>
                        <a:rPr lang="en-GB" sz="1500" b="0" dirty="0" smtClean="0">
                          <a:latin typeface="Calibri" panose="020F0502020204030204" pitchFamily="34" charset="0"/>
                        </a:rPr>
                        <a:t>(56.9)</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Intermenstrual bleeding</a:t>
                      </a:r>
                    </a:p>
                    <a:p>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41 (26.8)</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35 (21.9)</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latin typeface="Calibri" panose="020F0502020204030204" pitchFamily="34" charset="0"/>
                        </a:rPr>
                        <a:t>Dysuria</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36 (23.5)</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40 (25.0)</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42291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b="0" dirty="0" smtClean="0">
                          <a:latin typeface="Calibri" panose="020F0502020204030204" pitchFamily="34" charset="0"/>
                        </a:rPr>
                        <a:t>Post coital bleeding</a:t>
                      </a:r>
                    </a:p>
                    <a:p>
                      <a:endParaRPr lang="en-GB" sz="800" b="0" dirty="0" smtClean="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27 (17.7)</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b="0" dirty="0" smtClean="0">
                          <a:latin typeface="Calibri" panose="020F0502020204030204" pitchFamily="34" charset="0"/>
                        </a:rPr>
                        <a:t>38 (23.8)</a:t>
                      </a:r>
                      <a:endParaRPr lang="en-GB" sz="1500" b="0" dirty="0">
                        <a:latin typeface="Calibri" panose="020F0502020204030204" pitchFamily="34" charset="0"/>
                      </a:endParaRPr>
                    </a:p>
                  </a:txBody>
                  <a:tcPr marT="34290" marB="3429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bl>
          </a:graphicData>
        </a:graphic>
      </p:graphicFrame>
      <p:sp>
        <p:nvSpPr>
          <p:cNvPr id="7" name="Oval 6"/>
          <p:cNvSpPr/>
          <p:nvPr/>
        </p:nvSpPr>
        <p:spPr>
          <a:xfrm>
            <a:off x="3177588" y="2715766"/>
            <a:ext cx="5472608" cy="540060"/>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1724790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11511"/>
            <a:ext cx="8229600" cy="475562"/>
          </a:xfrm>
        </p:spPr>
        <p:txBody>
          <a:bodyPr>
            <a:normAutofit fontScale="90000"/>
          </a:bodyPr>
          <a:lstStyle/>
          <a:p>
            <a:pPr algn="l"/>
            <a:r>
              <a:rPr lang="en-GB" sz="3600" b="1" dirty="0" smtClean="0"/>
              <a:t>Baseline microscopy</a:t>
            </a:r>
            <a:endParaRPr lang="en-GB" sz="3600" b="1" dirty="0"/>
          </a:p>
        </p:txBody>
      </p:sp>
      <p:graphicFrame>
        <p:nvGraphicFramePr>
          <p:cNvPr id="5" name="Content Placeholder 3"/>
          <p:cNvGraphicFramePr>
            <a:graphicFrameLocks/>
          </p:cNvGraphicFramePr>
          <p:nvPr>
            <p:extLst>
              <p:ext uri="{D42A27DB-BD31-4B8C-83A1-F6EECF244321}">
                <p14:modId xmlns:p14="http://schemas.microsoft.com/office/powerpoint/2010/main" val="3669578253"/>
              </p:ext>
            </p:extLst>
          </p:nvPr>
        </p:nvGraphicFramePr>
        <p:xfrm>
          <a:off x="467544" y="1113589"/>
          <a:ext cx="8208912" cy="3657600"/>
        </p:xfrm>
        <a:graphic>
          <a:graphicData uri="http://schemas.openxmlformats.org/drawingml/2006/table">
            <a:tbl>
              <a:tblPr firstRow="1" bandRow="1"/>
              <a:tblGrid>
                <a:gridCol w="2160240"/>
                <a:gridCol w="2736304"/>
                <a:gridCol w="3312368"/>
              </a:tblGrid>
              <a:tr h="651510">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Ofloxacin (n=153)</a:t>
                      </a:r>
                    </a:p>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N (%)</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Azithromycin (n=160)</a:t>
                      </a:r>
                    </a:p>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N (%)</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8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70866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dirty="0" smtClean="0"/>
                        <a:t>Bacterial vaginosis</a:t>
                      </a:r>
                    </a:p>
                    <a:p>
                      <a:endParaRPr lang="en-GB" sz="12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45 (29.4)</a:t>
                      </a: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dirty="0" smtClean="0"/>
                        <a:t>51 (31.9)</a:t>
                      </a:r>
                      <a:endParaRPr lang="en-GB" sz="15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48006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dirty="0" smtClean="0"/>
                        <a:t>Candida</a:t>
                      </a:r>
                    </a:p>
                    <a:p>
                      <a:endParaRPr lang="en-GB" sz="12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dirty="0" smtClean="0"/>
                        <a:t>23 (15.0)</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dirty="0" smtClean="0"/>
                        <a:t>18 (11.3)</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83439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fontAlgn="t"/>
                      <a:r>
                        <a:rPr lang="en-GB" sz="1500" b="0" dirty="0" smtClean="0"/>
                        <a:t>Cervical pus</a:t>
                      </a:r>
                    </a:p>
                    <a:p>
                      <a:pPr fontAlgn="t"/>
                      <a:r>
                        <a:rPr lang="en-GB" sz="1500" b="0" dirty="0" smtClean="0"/>
                        <a:t>            Present</a:t>
                      </a:r>
                    </a:p>
                    <a:p>
                      <a:pPr fontAlgn="t"/>
                      <a:r>
                        <a:rPr lang="en-GB" sz="1500" b="0" dirty="0" smtClean="0"/>
                        <a:t>            Absent</a:t>
                      </a:r>
                    </a:p>
                    <a:p>
                      <a:pPr fontAlgn="t"/>
                      <a:endParaRPr lang="en-GB" sz="500" b="0" dirty="0" smtClean="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500" dirty="0" smtClean="0"/>
                    </a:p>
                    <a:p>
                      <a:pPr algn="ctr"/>
                      <a:r>
                        <a:rPr lang="en-GB" sz="1500" dirty="0" smtClean="0"/>
                        <a:t>119 (77.8)</a:t>
                      </a:r>
                    </a:p>
                    <a:p>
                      <a:pPr algn="ctr"/>
                      <a:r>
                        <a:rPr lang="en-GB" sz="1500" dirty="0" smtClean="0"/>
                        <a:t>24 (15.7)</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500" dirty="0" smtClean="0"/>
                    </a:p>
                    <a:p>
                      <a:pPr algn="ctr"/>
                      <a:r>
                        <a:rPr lang="en-GB" sz="1500" dirty="0" smtClean="0"/>
                        <a:t>124 (77.5)</a:t>
                      </a:r>
                    </a:p>
                    <a:p>
                      <a:pPr algn="ctr"/>
                      <a:r>
                        <a:rPr lang="en-GB" sz="1500" dirty="0" smtClean="0"/>
                        <a:t>21 (13.1)</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98298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dirty="0" smtClean="0"/>
                        <a:t>Urine dip</a:t>
                      </a:r>
                    </a:p>
                    <a:p>
                      <a:r>
                        <a:rPr lang="en-GB" sz="1500" baseline="0" dirty="0" smtClean="0"/>
                        <a:t>            </a:t>
                      </a:r>
                      <a:r>
                        <a:rPr lang="en-GB" sz="1500" dirty="0" smtClean="0"/>
                        <a:t>Nitrites</a:t>
                      </a:r>
                    </a:p>
                    <a:p>
                      <a:pPr marL="0" marR="0" indent="0" algn="l" defTabSz="914400" rtl="0" eaLnBrk="1" fontAlgn="auto" latinLnBrk="0" hangingPunct="1">
                        <a:lnSpc>
                          <a:spcPct val="100000"/>
                        </a:lnSpc>
                        <a:spcBef>
                          <a:spcPts val="0"/>
                        </a:spcBef>
                        <a:spcAft>
                          <a:spcPts val="0"/>
                        </a:spcAft>
                        <a:buClrTx/>
                        <a:buSzTx/>
                        <a:buFontTx/>
                        <a:buNone/>
                        <a:tabLst/>
                        <a:defRPr/>
                      </a:pPr>
                      <a:r>
                        <a:rPr lang="en-GB" sz="1500" dirty="0" smtClean="0"/>
                        <a:t>            Leucocytes</a:t>
                      </a:r>
                      <a:endParaRPr lang="en-GB" sz="900" dirty="0" smtClean="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500" dirty="0" smtClean="0"/>
                    </a:p>
                    <a:p>
                      <a:pPr algn="ctr"/>
                      <a:r>
                        <a:rPr lang="en-GB" sz="1500" dirty="0" smtClean="0"/>
                        <a:t>1 (0.7)</a:t>
                      </a:r>
                    </a:p>
                    <a:p>
                      <a:pPr algn="ctr"/>
                      <a:r>
                        <a:rPr lang="en-GB" sz="1500" dirty="0" smtClean="0"/>
                        <a:t>41 (26.8)</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500" dirty="0" smtClean="0"/>
                    </a:p>
                    <a:p>
                      <a:pPr algn="ctr"/>
                      <a:r>
                        <a:rPr lang="en-GB" sz="1500" dirty="0" smtClean="0"/>
                        <a:t>2 (1.3)</a:t>
                      </a:r>
                    </a:p>
                    <a:p>
                      <a:pPr algn="ctr"/>
                      <a:r>
                        <a:rPr lang="en-GB" sz="1500" dirty="0" smtClean="0"/>
                        <a:t>30 (18.8)</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bl>
          </a:graphicData>
        </a:graphic>
      </p:graphicFrame>
      <p:sp>
        <p:nvSpPr>
          <p:cNvPr id="4" name="Oval 3"/>
          <p:cNvSpPr/>
          <p:nvPr/>
        </p:nvSpPr>
        <p:spPr>
          <a:xfrm>
            <a:off x="2483768" y="1635646"/>
            <a:ext cx="6264696" cy="540060"/>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22455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11511"/>
            <a:ext cx="8229600" cy="475562"/>
          </a:xfrm>
        </p:spPr>
        <p:txBody>
          <a:bodyPr>
            <a:normAutofit fontScale="90000"/>
          </a:bodyPr>
          <a:lstStyle/>
          <a:p>
            <a:pPr algn="l"/>
            <a:r>
              <a:rPr lang="en-GB" sz="3600" b="1" dirty="0" smtClean="0"/>
              <a:t>Baseline microscopy</a:t>
            </a:r>
            <a:endParaRPr lang="en-GB" sz="3600" b="1" dirty="0"/>
          </a:p>
        </p:txBody>
      </p:sp>
      <p:graphicFrame>
        <p:nvGraphicFramePr>
          <p:cNvPr id="5" name="Content Placeholder 3"/>
          <p:cNvGraphicFramePr>
            <a:graphicFrameLocks/>
          </p:cNvGraphicFramePr>
          <p:nvPr>
            <p:extLst>
              <p:ext uri="{D42A27DB-BD31-4B8C-83A1-F6EECF244321}">
                <p14:modId xmlns:p14="http://schemas.microsoft.com/office/powerpoint/2010/main" val="4153723810"/>
              </p:ext>
            </p:extLst>
          </p:nvPr>
        </p:nvGraphicFramePr>
        <p:xfrm>
          <a:off x="467544" y="1113589"/>
          <a:ext cx="8208912" cy="3657600"/>
        </p:xfrm>
        <a:graphic>
          <a:graphicData uri="http://schemas.openxmlformats.org/drawingml/2006/table">
            <a:tbl>
              <a:tblPr firstRow="1" bandRow="1"/>
              <a:tblGrid>
                <a:gridCol w="2160240"/>
                <a:gridCol w="2736304"/>
                <a:gridCol w="3312368"/>
              </a:tblGrid>
              <a:tr h="651510">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Ofloxacin (n=153)</a:t>
                      </a:r>
                    </a:p>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N (%)</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Azithromycin (n=160)</a:t>
                      </a:r>
                    </a:p>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N (%)</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8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70866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dirty="0" smtClean="0"/>
                        <a:t>Bacterial vaginosis</a:t>
                      </a:r>
                    </a:p>
                    <a:p>
                      <a:endParaRPr lang="en-GB" sz="12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smtClean="0"/>
                        <a:t>45 (29.4)</a:t>
                      </a:r>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dirty="0" smtClean="0"/>
                        <a:t>51 (31.9)</a:t>
                      </a:r>
                      <a:endParaRPr lang="en-GB" sz="15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48006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dirty="0" smtClean="0"/>
                        <a:t>Candida</a:t>
                      </a:r>
                    </a:p>
                    <a:p>
                      <a:endParaRPr lang="en-GB" sz="12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dirty="0" smtClean="0"/>
                        <a:t>23 (15.0)</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500" dirty="0" smtClean="0"/>
                        <a:t>18 (11.3)</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83439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fontAlgn="t"/>
                      <a:r>
                        <a:rPr lang="en-GB" sz="1500" b="0" dirty="0" smtClean="0"/>
                        <a:t>Cervical pus</a:t>
                      </a:r>
                    </a:p>
                    <a:p>
                      <a:pPr fontAlgn="t"/>
                      <a:r>
                        <a:rPr lang="en-GB" sz="1500" b="0" dirty="0" smtClean="0"/>
                        <a:t>            Present</a:t>
                      </a:r>
                    </a:p>
                    <a:p>
                      <a:pPr fontAlgn="t"/>
                      <a:r>
                        <a:rPr lang="en-GB" sz="1500" b="0" dirty="0" smtClean="0"/>
                        <a:t>            Absent</a:t>
                      </a:r>
                    </a:p>
                    <a:p>
                      <a:pPr fontAlgn="t"/>
                      <a:endParaRPr lang="en-GB" sz="500" b="0" dirty="0" smtClean="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500" dirty="0" smtClean="0"/>
                    </a:p>
                    <a:p>
                      <a:pPr algn="ctr"/>
                      <a:r>
                        <a:rPr lang="en-GB" sz="1500" dirty="0" smtClean="0"/>
                        <a:t>119 (</a:t>
                      </a:r>
                      <a:r>
                        <a:rPr lang="en-GB" sz="1500" b="1" dirty="0" smtClean="0">
                          <a:solidFill>
                            <a:srgbClr val="FF0000"/>
                          </a:solidFill>
                        </a:rPr>
                        <a:t>77.8</a:t>
                      </a:r>
                      <a:r>
                        <a:rPr lang="en-GB" sz="1500" dirty="0" smtClean="0"/>
                        <a:t>)</a:t>
                      </a:r>
                    </a:p>
                    <a:p>
                      <a:pPr algn="ctr"/>
                      <a:r>
                        <a:rPr lang="en-GB" sz="1500" dirty="0" smtClean="0"/>
                        <a:t>24 (15.7)</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500" dirty="0" smtClean="0"/>
                    </a:p>
                    <a:p>
                      <a:pPr algn="ctr"/>
                      <a:r>
                        <a:rPr lang="en-GB" sz="1500" dirty="0" smtClean="0"/>
                        <a:t>124 (</a:t>
                      </a:r>
                      <a:r>
                        <a:rPr lang="en-GB" sz="1500" b="1" dirty="0" smtClean="0">
                          <a:solidFill>
                            <a:srgbClr val="FF0000"/>
                          </a:solidFill>
                        </a:rPr>
                        <a:t>77.5</a:t>
                      </a:r>
                      <a:r>
                        <a:rPr lang="en-GB" sz="1500" dirty="0" smtClean="0"/>
                        <a:t>)</a:t>
                      </a:r>
                    </a:p>
                    <a:p>
                      <a:pPr algn="ctr"/>
                      <a:r>
                        <a:rPr lang="en-GB" sz="1500" dirty="0" smtClean="0"/>
                        <a:t>21 (13.1)</a:t>
                      </a:r>
                      <a:endParaRPr lang="en-GB" sz="15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98298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500" dirty="0" smtClean="0"/>
                        <a:t>Urine dip</a:t>
                      </a:r>
                    </a:p>
                    <a:p>
                      <a:r>
                        <a:rPr lang="en-GB" sz="1500" baseline="0" dirty="0" smtClean="0"/>
                        <a:t>            </a:t>
                      </a:r>
                      <a:r>
                        <a:rPr lang="en-GB" sz="1500" dirty="0" smtClean="0"/>
                        <a:t>Nitrites</a:t>
                      </a:r>
                    </a:p>
                    <a:p>
                      <a:pPr marL="0" marR="0" indent="0" algn="l" defTabSz="914400" rtl="0" eaLnBrk="1" fontAlgn="auto" latinLnBrk="0" hangingPunct="1">
                        <a:lnSpc>
                          <a:spcPct val="100000"/>
                        </a:lnSpc>
                        <a:spcBef>
                          <a:spcPts val="0"/>
                        </a:spcBef>
                        <a:spcAft>
                          <a:spcPts val="0"/>
                        </a:spcAft>
                        <a:buClrTx/>
                        <a:buSzTx/>
                        <a:buFontTx/>
                        <a:buNone/>
                        <a:tabLst/>
                        <a:defRPr/>
                      </a:pPr>
                      <a:r>
                        <a:rPr lang="en-GB" sz="1500" dirty="0" smtClean="0"/>
                        <a:t>            Leucocytes</a:t>
                      </a:r>
                      <a:endParaRPr lang="en-GB" sz="900" dirty="0" smtClean="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500" dirty="0" smtClean="0"/>
                    </a:p>
                    <a:p>
                      <a:pPr algn="ctr"/>
                      <a:r>
                        <a:rPr lang="en-GB" sz="1500" dirty="0" smtClean="0"/>
                        <a:t>1 (0.7)</a:t>
                      </a:r>
                    </a:p>
                    <a:p>
                      <a:pPr algn="ctr"/>
                      <a:r>
                        <a:rPr lang="en-GB" sz="1500" dirty="0" smtClean="0"/>
                        <a:t>41 (26.8)</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1500" dirty="0" smtClean="0"/>
                    </a:p>
                    <a:p>
                      <a:pPr algn="ctr"/>
                      <a:r>
                        <a:rPr lang="en-GB" sz="1500" dirty="0" smtClean="0"/>
                        <a:t>2 (1.3)</a:t>
                      </a:r>
                    </a:p>
                    <a:p>
                      <a:pPr algn="ctr"/>
                      <a:r>
                        <a:rPr lang="en-GB" sz="1500" dirty="0" smtClean="0"/>
                        <a:t>30 (18.8)</a:t>
                      </a:r>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bl>
          </a:graphicData>
        </a:graphic>
      </p:graphicFrame>
      <p:sp>
        <p:nvSpPr>
          <p:cNvPr id="4" name="Oval 3"/>
          <p:cNvSpPr/>
          <p:nvPr/>
        </p:nvSpPr>
        <p:spPr>
          <a:xfrm>
            <a:off x="2483768" y="1707654"/>
            <a:ext cx="6264696" cy="540060"/>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69375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6915411" cy="553998"/>
          </a:xfrm>
        </p:spPr>
        <p:txBody>
          <a:bodyPr/>
          <a:lstStyle/>
          <a:p>
            <a:r>
              <a:rPr lang="en-GB" dirty="0"/>
              <a:t>Primary </a:t>
            </a:r>
            <a:r>
              <a:rPr lang="en-GB" dirty="0" smtClean="0"/>
              <a:t>end point</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20338406"/>
              </p:ext>
            </p:extLst>
          </p:nvPr>
        </p:nvGraphicFramePr>
        <p:xfrm>
          <a:off x="539750" y="1491854"/>
          <a:ext cx="8064698" cy="1440180"/>
        </p:xfrm>
        <a:graphic>
          <a:graphicData uri="http://schemas.openxmlformats.org/drawingml/2006/table">
            <a:tbl>
              <a:tblPr firstRow="1" bandRow="1">
                <a:tableStyleId>{F5AB1C69-6EDB-4FF4-983F-18BD219EF322}</a:tableStyleId>
              </a:tblPr>
              <a:tblGrid>
                <a:gridCol w="1511970"/>
                <a:gridCol w="1296144"/>
                <a:gridCol w="1656184"/>
                <a:gridCol w="1728192"/>
                <a:gridCol w="1872208"/>
              </a:tblGrid>
              <a:tr h="502920">
                <a:tc>
                  <a:txBody>
                    <a:bodyPr/>
                    <a:lstStyle/>
                    <a:p>
                      <a:pPr algn="ctr"/>
                      <a:endParaRPr lang="en-GB" sz="1400" dirty="0"/>
                    </a:p>
                  </a:txBody>
                  <a:tcPr marT="34290" marB="34290"/>
                </a:tc>
                <a:tc>
                  <a:txBody>
                    <a:bodyPr/>
                    <a:lstStyle/>
                    <a:p>
                      <a:pPr algn="ctr"/>
                      <a:r>
                        <a:rPr lang="en-GB" sz="1400" dirty="0" smtClean="0"/>
                        <a:t>Ofloxacin</a:t>
                      </a:r>
                    </a:p>
                    <a:p>
                      <a:pPr algn="ctr"/>
                      <a:r>
                        <a:rPr lang="en-GB" sz="1400" dirty="0" smtClean="0"/>
                        <a:t>N</a:t>
                      </a:r>
                      <a:r>
                        <a:rPr lang="en-GB" sz="1400" baseline="0" dirty="0" smtClean="0"/>
                        <a:t> (%)</a:t>
                      </a:r>
                      <a:endParaRPr lang="en-GB" sz="1400" dirty="0"/>
                    </a:p>
                  </a:txBody>
                  <a:tcPr marT="34290" marB="34290"/>
                </a:tc>
                <a:tc>
                  <a:txBody>
                    <a:bodyPr/>
                    <a:lstStyle/>
                    <a:p>
                      <a:pPr algn="ctr"/>
                      <a:r>
                        <a:rPr lang="en-GB" sz="1400" dirty="0" smtClean="0"/>
                        <a:t>Azithromycin N</a:t>
                      </a:r>
                      <a:r>
                        <a:rPr lang="en-GB" sz="1400" baseline="0" dirty="0" smtClean="0"/>
                        <a:t> (%)</a:t>
                      </a:r>
                      <a:endParaRPr lang="en-GB" sz="1400" dirty="0"/>
                    </a:p>
                  </a:txBody>
                  <a:tcPr marT="34290" marB="34290"/>
                </a:tc>
                <a:tc>
                  <a:txBody>
                    <a:bodyPr/>
                    <a:lstStyle/>
                    <a:p>
                      <a:pPr algn="ctr"/>
                      <a:r>
                        <a:rPr lang="en-GB" sz="1400" dirty="0" smtClean="0"/>
                        <a:t>Difference in proportions</a:t>
                      </a:r>
                      <a:endParaRPr lang="en-GB" sz="1400" dirty="0"/>
                    </a:p>
                  </a:txBody>
                  <a:tcPr marT="34290" marB="34290"/>
                </a:tc>
                <a:tc>
                  <a:txBody>
                    <a:bodyPr/>
                    <a:lstStyle/>
                    <a:p>
                      <a:pPr algn="ctr"/>
                      <a:r>
                        <a:rPr lang="en-GB" sz="1400" dirty="0" smtClean="0"/>
                        <a:t>95% CI</a:t>
                      </a:r>
                      <a:endParaRPr lang="en-GB" sz="1400" dirty="0"/>
                    </a:p>
                  </a:txBody>
                  <a:tcPr marT="34290" marB="34290"/>
                </a:tc>
              </a:tr>
              <a:tr h="937260">
                <a:tc>
                  <a:txBody>
                    <a:bodyPr/>
                    <a:lstStyle/>
                    <a:p>
                      <a:pPr algn="ctr"/>
                      <a:endParaRPr lang="en-GB" sz="1400" dirty="0" smtClean="0"/>
                    </a:p>
                    <a:p>
                      <a:pPr algn="ctr"/>
                      <a:r>
                        <a:rPr lang="en-GB" sz="1400" dirty="0" smtClean="0"/>
                        <a:t>Randomised population</a:t>
                      </a:r>
                    </a:p>
                    <a:p>
                      <a:endParaRPr lang="en-GB" sz="1400" dirty="0"/>
                    </a:p>
                  </a:txBody>
                  <a:tcPr marT="34290" marB="34290"/>
                </a:tc>
                <a:tc>
                  <a:txBody>
                    <a:bodyPr/>
                    <a:lstStyle/>
                    <a:p>
                      <a:pPr algn="ctr"/>
                      <a:endParaRPr lang="en-GB" sz="1400" dirty="0" smtClean="0"/>
                    </a:p>
                    <a:p>
                      <a:pPr algn="ctr"/>
                      <a:r>
                        <a:rPr lang="en-GB" sz="1400" dirty="0" smtClean="0"/>
                        <a:t>72/153</a:t>
                      </a:r>
                    </a:p>
                    <a:p>
                      <a:pPr algn="ctr"/>
                      <a:r>
                        <a:rPr lang="en-GB" sz="1400" dirty="0" smtClean="0"/>
                        <a:t>(47.1)</a:t>
                      </a:r>
                      <a:endParaRPr lang="en-GB" sz="1400" dirty="0"/>
                    </a:p>
                  </a:txBody>
                  <a:tcPr marT="34290" marB="34290"/>
                </a:tc>
                <a:tc>
                  <a:txBody>
                    <a:bodyPr/>
                    <a:lstStyle/>
                    <a:p>
                      <a:pPr algn="ctr"/>
                      <a:endParaRPr lang="en-GB" sz="1400" dirty="0" smtClean="0"/>
                    </a:p>
                    <a:p>
                      <a:pPr algn="ctr"/>
                      <a:r>
                        <a:rPr lang="en-GB" sz="1400" dirty="0" smtClean="0"/>
                        <a:t>68/160</a:t>
                      </a:r>
                    </a:p>
                    <a:p>
                      <a:pPr algn="ctr"/>
                      <a:r>
                        <a:rPr lang="en-GB" sz="1400" dirty="0" smtClean="0"/>
                        <a:t>(42.5)</a:t>
                      </a:r>
                      <a:endParaRPr lang="en-GB" sz="1400" dirty="0"/>
                    </a:p>
                  </a:txBody>
                  <a:tcPr marT="34290" marB="34290"/>
                </a:tc>
                <a:tc>
                  <a:txBody>
                    <a:bodyPr/>
                    <a:lstStyle/>
                    <a:p>
                      <a:pPr algn="ctr"/>
                      <a:endParaRPr lang="en-GB" sz="1400" dirty="0" smtClean="0"/>
                    </a:p>
                    <a:p>
                      <a:pPr algn="ctr"/>
                      <a:r>
                        <a:rPr lang="en-GB" sz="1400" dirty="0" smtClean="0"/>
                        <a:t>-4.6%</a:t>
                      </a:r>
                      <a:endParaRPr lang="en-GB" sz="1400" dirty="0"/>
                    </a:p>
                  </a:txBody>
                  <a:tcPr marT="34290" marB="34290"/>
                </a:tc>
                <a:tc>
                  <a:txBody>
                    <a:bodyPr/>
                    <a:lstStyle/>
                    <a:p>
                      <a:pPr algn="ctr"/>
                      <a:endParaRPr lang="en-GB" sz="1400" dirty="0" smtClean="0"/>
                    </a:p>
                    <a:p>
                      <a:pPr algn="ctr"/>
                      <a:r>
                        <a:rPr lang="en-GB" sz="1400" dirty="0" smtClean="0"/>
                        <a:t>-15.6, 6.5%</a:t>
                      </a:r>
                      <a:endParaRPr lang="en-GB" sz="1400" dirty="0"/>
                    </a:p>
                  </a:txBody>
                  <a:tcPr marT="34290" marB="34290"/>
                </a:tc>
              </a:tr>
            </a:tbl>
          </a:graphicData>
        </a:graphic>
      </p:graphicFrame>
      <p:sp>
        <p:nvSpPr>
          <p:cNvPr id="4" name="Oval 3"/>
          <p:cNvSpPr/>
          <p:nvPr/>
        </p:nvSpPr>
        <p:spPr>
          <a:xfrm>
            <a:off x="1979712" y="1977684"/>
            <a:ext cx="4968552" cy="864096"/>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6520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6915411" cy="553998"/>
          </a:xfrm>
        </p:spPr>
        <p:txBody>
          <a:bodyPr/>
          <a:lstStyle/>
          <a:p>
            <a:r>
              <a:rPr lang="en-GB" dirty="0"/>
              <a:t>Primary end point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28882881"/>
              </p:ext>
            </p:extLst>
          </p:nvPr>
        </p:nvGraphicFramePr>
        <p:xfrm>
          <a:off x="539750" y="1491853"/>
          <a:ext cx="8064698" cy="2377440"/>
        </p:xfrm>
        <a:graphic>
          <a:graphicData uri="http://schemas.openxmlformats.org/drawingml/2006/table">
            <a:tbl>
              <a:tblPr firstRow="1" bandRow="1">
                <a:tableStyleId>{F5AB1C69-6EDB-4FF4-983F-18BD219EF322}</a:tableStyleId>
              </a:tblPr>
              <a:tblGrid>
                <a:gridCol w="1511970"/>
                <a:gridCol w="1296144"/>
                <a:gridCol w="1656184"/>
                <a:gridCol w="1728192"/>
                <a:gridCol w="1872208"/>
              </a:tblGrid>
              <a:tr h="502920">
                <a:tc>
                  <a:txBody>
                    <a:bodyPr/>
                    <a:lstStyle/>
                    <a:p>
                      <a:pPr algn="ctr"/>
                      <a:endParaRPr lang="en-GB" sz="1400" dirty="0"/>
                    </a:p>
                  </a:txBody>
                  <a:tcPr marT="34290" marB="34290"/>
                </a:tc>
                <a:tc>
                  <a:txBody>
                    <a:bodyPr/>
                    <a:lstStyle/>
                    <a:p>
                      <a:pPr algn="ctr"/>
                      <a:r>
                        <a:rPr lang="en-GB" sz="1400" dirty="0" smtClean="0"/>
                        <a:t>Ofloxacin</a:t>
                      </a:r>
                    </a:p>
                    <a:p>
                      <a:pPr algn="ctr"/>
                      <a:r>
                        <a:rPr lang="en-GB" sz="1400" dirty="0" smtClean="0"/>
                        <a:t>N</a:t>
                      </a:r>
                      <a:r>
                        <a:rPr lang="en-GB" sz="1400" baseline="0" dirty="0" smtClean="0"/>
                        <a:t> (%)</a:t>
                      </a:r>
                      <a:endParaRPr lang="en-GB" sz="1400" dirty="0"/>
                    </a:p>
                  </a:txBody>
                  <a:tcPr marT="34290" marB="34290"/>
                </a:tc>
                <a:tc>
                  <a:txBody>
                    <a:bodyPr/>
                    <a:lstStyle/>
                    <a:p>
                      <a:pPr algn="ctr"/>
                      <a:r>
                        <a:rPr lang="en-GB" sz="1400" dirty="0" smtClean="0"/>
                        <a:t>Azithromycin N</a:t>
                      </a:r>
                      <a:r>
                        <a:rPr lang="en-GB" sz="1400" baseline="0" dirty="0" smtClean="0"/>
                        <a:t> (%)</a:t>
                      </a:r>
                      <a:endParaRPr lang="en-GB" sz="1400" dirty="0"/>
                    </a:p>
                  </a:txBody>
                  <a:tcPr marT="34290" marB="34290"/>
                </a:tc>
                <a:tc>
                  <a:txBody>
                    <a:bodyPr/>
                    <a:lstStyle/>
                    <a:p>
                      <a:pPr algn="ctr"/>
                      <a:r>
                        <a:rPr lang="en-GB" sz="1400" dirty="0" smtClean="0"/>
                        <a:t>Difference in proportions</a:t>
                      </a:r>
                      <a:endParaRPr lang="en-GB" sz="1400" dirty="0"/>
                    </a:p>
                  </a:txBody>
                  <a:tcPr marT="34290" marB="34290"/>
                </a:tc>
                <a:tc>
                  <a:txBody>
                    <a:bodyPr/>
                    <a:lstStyle/>
                    <a:p>
                      <a:pPr algn="ctr"/>
                      <a:r>
                        <a:rPr lang="en-GB" sz="1400" dirty="0" smtClean="0"/>
                        <a:t>95% CI</a:t>
                      </a:r>
                      <a:endParaRPr lang="en-GB" sz="1400" dirty="0"/>
                    </a:p>
                  </a:txBody>
                  <a:tcPr marT="34290" marB="34290"/>
                </a:tc>
              </a:tr>
              <a:tr h="937260">
                <a:tc>
                  <a:txBody>
                    <a:bodyPr/>
                    <a:lstStyle/>
                    <a:p>
                      <a:pPr algn="ctr"/>
                      <a:endParaRPr lang="en-GB" sz="1400" dirty="0" smtClean="0"/>
                    </a:p>
                    <a:p>
                      <a:pPr algn="ctr"/>
                      <a:r>
                        <a:rPr lang="en-GB" sz="1400" dirty="0" smtClean="0"/>
                        <a:t>Randomised population</a:t>
                      </a:r>
                    </a:p>
                    <a:p>
                      <a:endParaRPr lang="en-GB" sz="1400" dirty="0"/>
                    </a:p>
                  </a:txBody>
                  <a:tcPr marT="34290" marB="34290"/>
                </a:tc>
                <a:tc>
                  <a:txBody>
                    <a:bodyPr/>
                    <a:lstStyle/>
                    <a:p>
                      <a:pPr algn="ctr"/>
                      <a:endParaRPr lang="en-GB" sz="1400" dirty="0" smtClean="0"/>
                    </a:p>
                    <a:p>
                      <a:pPr algn="ctr"/>
                      <a:r>
                        <a:rPr lang="en-GB" sz="1400" dirty="0" smtClean="0"/>
                        <a:t>72/153 (47.1)</a:t>
                      </a:r>
                      <a:endParaRPr lang="en-GB" sz="1400" dirty="0"/>
                    </a:p>
                  </a:txBody>
                  <a:tcPr marT="34290" marB="34290"/>
                </a:tc>
                <a:tc>
                  <a:txBody>
                    <a:bodyPr/>
                    <a:lstStyle/>
                    <a:p>
                      <a:pPr algn="ctr"/>
                      <a:endParaRPr lang="en-GB" sz="1400" dirty="0" smtClean="0"/>
                    </a:p>
                    <a:p>
                      <a:pPr algn="ctr"/>
                      <a:r>
                        <a:rPr lang="en-GB" sz="1400" dirty="0" smtClean="0"/>
                        <a:t>68/160</a:t>
                      </a:r>
                    </a:p>
                    <a:p>
                      <a:pPr algn="ctr"/>
                      <a:r>
                        <a:rPr lang="en-GB" sz="1400" dirty="0" smtClean="0"/>
                        <a:t>(42.5)</a:t>
                      </a:r>
                      <a:endParaRPr lang="en-GB" sz="1400" dirty="0"/>
                    </a:p>
                  </a:txBody>
                  <a:tcPr marT="34290" marB="34290"/>
                </a:tc>
                <a:tc>
                  <a:txBody>
                    <a:bodyPr/>
                    <a:lstStyle/>
                    <a:p>
                      <a:pPr algn="ctr"/>
                      <a:endParaRPr lang="en-GB" sz="1400" dirty="0" smtClean="0"/>
                    </a:p>
                    <a:p>
                      <a:pPr algn="ctr"/>
                      <a:r>
                        <a:rPr lang="en-GB" sz="1400" dirty="0" smtClean="0"/>
                        <a:t>-4.6%</a:t>
                      </a:r>
                      <a:endParaRPr lang="en-GB" sz="1400" dirty="0"/>
                    </a:p>
                  </a:txBody>
                  <a:tcPr marT="34290" marB="34290"/>
                </a:tc>
                <a:tc>
                  <a:txBody>
                    <a:bodyPr/>
                    <a:lstStyle/>
                    <a:p>
                      <a:pPr algn="ctr"/>
                      <a:endParaRPr lang="en-GB" sz="1400" dirty="0" smtClean="0"/>
                    </a:p>
                    <a:p>
                      <a:pPr algn="ctr"/>
                      <a:r>
                        <a:rPr lang="en-GB" sz="1400" dirty="0" smtClean="0"/>
                        <a:t>-15.6, 6.5%</a:t>
                      </a:r>
                      <a:endParaRPr lang="en-GB" sz="1400" dirty="0"/>
                    </a:p>
                  </a:txBody>
                  <a:tcPr marT="34290" marB="34290"/>
                </a:tc>
              </a:tr>
              <a:tr h="937260">
                <a:tc>
                  <a:txBody>
                    <a:bodyPr/>
                    <a:lstStyle/>
                    <a:p>
                      <a:pPr algn="ctr"/>
                      <a:endParaRPr lang="en-GB" sz="1400" dirty="0" smtClean="0"/>
                    </a:p>
                    <a:p>
                      <a:pPr algn="ctr"/>
                      <a:r>
                        <a:rPr lang="en-GB" sz="1400" dirty="0" smtClean="0"/>
                        <a:t>Per protocol population</a:t>
                      </a:r>
                    </a:p>
                    <a:p>
                      <a:pPr algn="ctr"/>
                      <a:endParaRPr lang="en-GB" sz="1400" dirty="0"/>
                    </a:p>
                  </a:txBody>
                  <a:tcPr marT="34290" marB="34290"/>
                </a:tc>
                <a:tc>
                  <a:txBody>
                    <a:bodyPr/>
                    <a:lstStyle/>
                    <a:p>
                      <a:pPr algn="ctr"/>
                      <a:endParaRPr lang="en-GB" sz="1400" dirty="0" smtClean="0"/>
                    </a:p>
                    <a:p>
                      <a:pPr algn="ctr"/>
                      <a:r>
                        <a:rPr lang="en-GB" sz="1400" dirty="0" smtClean="0"/>
                        <a:t>72/107</a:t>
                      </a:r>
                    </a:p>
                    <a:p>
                      <a:pPr algn="ctr"/>
                      <a:r>
                        <a:rPr lang="en-GB" sz="1400" dirty="0" smtClean="0"/>
                        <a:t>(67.3) </a:t>
                      </a:r>
                      <a:endParaRPr lang="en-GB" sz="1400" dirty="0"/>
                    </a:p>
                  </a:txBody>
                  <a:tcPr marT="34290" marB="34290"/>
                </a:tc>
                <a:tc>
                  <a:txBody>
                    <a:bodyPr/>
                    <a:lstStyle/>
                    <a:p>
                      <a:pPr algn="ctr"/>
                      <a:endParaRPr lang="en-GB" sz="1400" dirty="0" smtClean="0"/>
                    </a:p>
                    <a:p>
                      <a:pPr algn="ctr"/>
                      <a:r>
                        <a:rPr lang="en-GB" sz="1400" dirty="0" smtClean="0"/>
                        <a:t>68/120</a:t>
                      </a:r>
                    </a:p>
                    <a:p>
                      <a:pPr algn="ctr"/>
                      <a:r>
                        <a:rPr lang="en-GB" sz="1400" dirty="0" smtClean="0"/>
                        <a:t>(56.7)</a:t>
                      </a:r>
                      <a:endParaRPr lang="en-GB" sz="1400" dirty="0"/>
                    </a:p>
                  </a:txBody>
                  <a:tcPr marT="34290" marB="34290"/>
                </a:tc>
                <a:tc>
                  <a:txBody>
                    <a:bodyPr/>
                    <a:lstStyle/>
                    <a:p>
                      <a:pPr algn="ctr"/>
                      <a:endParaRPr lang="en-GB" sz="1400" dirty="0" smtClean="0"/>
                    </a:p>
                    <a:p>
                      <a:pPr algn="ctr"/>
                      <a:r>
                        <a:rPr lang="en-GB" sz="1400" dirty="0" smtClean="0"/>
                        <a:t>-10.6%</a:t>
                      </a:r>
                      <a:endParaRPr lang="en-GB" sz="1400" dirty="0"/>
                    </a:p>
                  </a:txBody>
                  <a:tcPr marT="34290" marB="34290"/>
                </a:tc>
                <a:tc>
                  <a:txBody>
                    <a:bodyPr/>
                    <a:lstStyle/>
                    <a:p>
                      <a:pPr algn="ctr"/>
                      <a:endParaRPr lang="en-GB" sz="1400" dirty="0" smtClean="0"/>
                    </a:p>
                    <a:p>
                      <a:pPr algn="ctr"/>
                      <a:r>
                        <a:rPr lang="en-GB" sz="1400" dirty="0" smtClean="0"/>
                        <a:t>-23.2, 1.9%</a:t>
                      </a:r>
                      <a:endParaRPr lang="en-GB" sz="1400" dirty="0"/>
                    </a:p>
                  </a:txBody>
                  <a:tcPr marT="34290" marB="34290"/>
                </a:tc>
              </a:tr>
            </a:tbl>
          </a:graphicData>
        </a:graphic>
      </p:graphicFrame>
      <p:sp>
        <p:nvSpPr>
          <p:cNvPr id="4" name="Oval 3"/>
          <p:cNvSpPr/>
          <p:nvPr/>
        </p:nvSpPr>
        <p:spPr>
          <a:xfrm>
            <a:off x="1979712" y="3003798"/>
            <a:ext cx="4968552" cy="864096"/>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236768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6915411" cy="553998"/>
          </a:xfrm>
        </p:spPr>
        <p:txBody>
          <a:bodyPr/>
          <a:lstStyle/>
          <a:p>
            <a:r>
              <a:rPr lang="en-GB" dirty="0"/>
              <a:t>Primary end point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96735380"/>
              </p:ext>
            </p:extLst>
          </p:nvPr>
        </p:nvGraphicFramePr>
        <p:xfrm>
          <a:off x="539750" y="1491853"/>
          <a:ext cx="8064698" cy="2377440"/>
        </p:xfrm>
        <a:graphic>
          <a:graphicData uri="http://schemas.openxmlformats.org/drawingml/2006/table">
            <a:tbl>
              <a:tblPr firstRow="1" bandRow="1">
                <a:tableStyleId>{F5AB1C69-6EDB-4FF4-983F-18BD219EF322}</a:tableStyleId>
              </a:tblPr>
              <a:tblGrid>
                <a:gridCol w="1511970"/>
                <a:gridCol w="1296144"/>
                <a:gridCol w="1656184"/>
                <a:gridCol w="1728192"/>
                <a:gridCol w="1872208"/>
              </a:tblGrid>
              <a:tr h="502920">
                <a:tc>
                  <a:txBody>
                    <a:bodyPr/>
                    <a:lstStyle/>
                    <a:p>
                      <a:pPr algn="ctr"/>
                      <a:endParaRPr lang="en-GB" sz="1400" dirty="0"/>
                    </a:p>
                  </a:txBody>
                  <a:tcPr marT="34290" marB="34290"/>
                </a:tc>
                <a:tc>
                  <a:txBody>
                    <a:bodyPr/>
                    <a:lstStyle/>
                    <a:p>
                      <a:pPr algn="ctr"/>
                      <a:r>
                        <a:rPr lang="en-GB" sz="1400" dirty="0" smtClean="0"/>
                        <a:t>Ofloxacin</a:t>
                      </a:r>
                    </a:p>
                    <a:p>
                      <a:pPr algn="ctr"/>
                      <a:r>
                        <a:rPr lang="en-GB" sz="1400" dirty="0" smtClean="0"/>
                        <a:t>N</a:t>
                      </a:r>
                      <a:r>
                        <a:rPr lang="en-GB" sz="1400" baseline="0" dirty="0" smtClean="0"/>
                        <a:t> (%)</a:t>
                      </a:r>
                      <a:endParaRPr lang="en-GB" sz="1400" dirty="0"/>
                    </a:p>
                  </a:txBody>
                  <a:tcPr marT="34290" marB="34290"/>
                </a:tc>
                <a:tc>
                  <a:txBody>
                    <a:bodyPr/>
                    <a:lstStyle/>
                    <a:p>
                      <a:pPr algn="ctr"/>
                      <a:r>
                        <a:rPr lang="en-GB" sz="1400" dirty="0" smtClean="0"/>
                        <a:t>Azithromycin N</a:t>
                      </a:r>
                      <a:r>
                        <a:rPr lang="en-GB" sz="1400" baseline="0" dirty="0" smtClean="0"/>
                        <a:t> (%)</a:t>
                      </a:r>
                      <a:endParaRPr lang="en-GB" sz="1400" dirty="0"/>
                    </a:p>
                  </a:txBody>
                  <a:tcPr marT="34290" marB="34290"/>
                </a:tc>
                <a:tc>
                  <a:txBody>
                    <a:bodyPr/>
                    <a:lstStyle/>
                    <a:p>
                      <a:pPr algn="ctr"/>
                      <a:r>
                        <a:rPr lang="en-GB" sz="1400" dirty="0" smtClean="0"/>
                        <a:t>Difference in proportions</a:t>
                      </a:r>
                      <a:endParaRPr lang="en-GB" sz="1400" dirty="0"/>
                    </a:p>
                  </a:txBody>
                  <a:tcPr marT="34290" marB="34290"/>
                </a:tc>
                <a:tc>
                  <a:txBody>
                    <a:bodyPr/>
                    <a:lstStyle/>
                    <a:p>
                      <a:pPr algn="ctr"/>
                      <a:r>
                        <a:rPr lang="en-GB" sz="1400" dirty="0" smtClean="0"/>
                        <a:t>95% CI</a:t>
                      </a:r>
                      <a:endParaRPr lang="en-GB" sz="1400" dirty="0"/>
                    </a:p>
                  </a:txBody>
                  <a:tcPr marT="34290" marB="34290"/>
                </a:tc>
              </a:tr>
              <a:tr h="937260">
                <a:tc>
                  <a:txBody>
                    <a:bodyPr/>
                    <a:lstStyle/>
                    <a:p>
                      <a:pPr algn="ctr"/>
                      <a:endParaRPr lang="en-GB" sz="1400" dirty="0" smtClean="0"/>
                    </a:p>
                    <a:p>
                      <a:pPr algn="ctr"/>
                      <a:r>
                        <a:rPr lang="en-GB" sz="1400" dirty="0" smtClean="0"/>
                        <a:t>Randomised population</a:t>
                      </a:r>
                    </a:p>
                    <a:p>
                      <a:endParaRPr lang="en-GB" sz="1400" dirty="0"/>
                    </a:p>
                  </a:txBody>
                  <a:tcPr marT="34290" marB="34290"/>
                </a:tc>
                <a:tc>
                  <a:txBody>
                    <a:bodyPr/>
                    <a:lstStyle/>
                    <a:p>
                      <a:pPr algn="ctr"/>
                      <a:endParaRPr lang="en-GB" sz="1400" dirty="0" smtClean="0"/>
                    </a:p>
                    <a:p>
                      <a:pPr algn="ctr"/>
                      <a:r>
                        <a:rPr lang="en-GB" sz="1400" dirty="0" smtClean="0"/>
                        <a:t>72/153 (47.1)</a:t>
                      </a:r>
                      <a:endParaRPr lang="en-GB" sz="1400" dirty="0"/>
                    </a:p>
                  </a:txBody>
                  <a:tcPr marT="34290" marB="34290"/>
                </a:tc>
                <a:tc>
                  <a:txBody>
                    <a:bodyPr/>
                    <a:lstStyle/>
                    <a:p>
                      <a:pPr algn="ctr"/>
                      <a:endParaRPr lang="en-GB" sz="1400" dirty="0" smtClean="0"/>
                    </a:p>
                    <a:p>
                      <a:pPr algn="ctr"/>
                      <a:r>
                        <a:rPr lang="en-GB" sz="1400" dirty="0" smtClean="0"/>
                        <a:t>68/160</a:t>
                      </a:r>
                    </a:p>
                    <a:p>
                      <a:pPr algn="ctr"/>
                      <a:r>
                        <a:rPr lang="en-GB" sz="1400" dirty="0" smtClean="0"/>
                        <a:t>(42.5)</a:t>
                      </a:r>
                      <a:endParaRPr lang="en-GB" sz="1400" dirty="0"/>
                    </a:p>
                  </a:txBody>
                  <a:tcPr marT="34290" marB="34290"/>
                </a:tc>
                <a:tc>
                  <a:txBody>
                    <a:bodyPr/>
                    <a:lstStyle/>
                    <a:p>
                      <a:pPr algn="ctr"/>
                      <a:endParaRPr lang="en-GB" sz="1400" dirty="0" smtClean="0"/>
                    </a:p>
                    <a:p>
                      <a:pPr algn="ctr"/>
                      <a:r>
                        <a:rPr lang="en-GB" sz="1400" dirty="0" smtClean="0"/>
                        <a:t>-4.6%</a:t>
                      </a:r>
                      <a:endParaRPr lang="en-GB" sz="1400" dirty="0"/>
                    </a:p>
                  </a:txBody>
                  <a:tcPr marT="34290" marB="34290"/>
                </a:tc>
                <a:tc>
                  <a:txBody>
                    <a:bodyPr/>
                    <a:lstStyle/>
                    <a:p>
                      <a:pPr algn="ctr"/>
                      <a:endParaRPr lang="en-GB" sz="1400" dirty="0" smtClean="0"/>
                    </a:p>
                    <a:p>
                      <a:pPr algn="ctr"/>
                      <a:r>
                        <a:rPr lang="en-GB" sz="1400" dirty="0" smtClean="0"/>
                        <a:t>-15.6, 6.5%</a:t>
                      </a:r>
                      <a:endParaRPr lang="en-GB" sz="1400" dirty="0"/>
                    </a:p>
                  </a:txBody>
                  <a:tcPr marT="34290" marB="34290"/>
                </a:tc>
              </a:tr>
              <a:tr h="937260">
                <a:tc>
                  <a:txBody>
                    <a:bodyPr/>
                    <a:lstStyle/>
                    <a:p>
                      <a:pPr algn="ctr"/>
                      <a:endParaRPr lang="en-GB" sz="1400" dirty="0" smtClean="0"/>
                    </a:p>
                    <a:p>
                      <a:pPr algn="ctr"/>
                      <a:r>
                        <a:rPr lang="en-GB" sz="1400" dirty="0" smtClean="0"/>
                        <a:t>Per protocol population</a:t>
                      </a:r>
                    </a:p>
                    <a:p>
                      <a:pPr algn="ctr"/>
                      <a:endParaRPr lang="en-GB" sz="1400" dirty="0"/>
                    </a:p>
                  </a:txBody>
                  <a:tcPr marT="34290" marB="34290"/>
                </a:tc>
                <a:tc>
                  <a:txBody>
                    <a:bodyPr/>
                    <a:lstStyle/>
                    <a:p>
                      <a:pPr algn="ctr"/>
                      <a:endParaRPr lang="en-GB" sz="1400" dirty="0" smtClean="0"/>
                    </a:p>
                    <a:p>
                      <a:pPr algn="ctr"/>
                      <a:r>
                        <a:rPr lang="en-GB" sz="1400" dirty="0" smtClean="0"/>
                        <a:t>72/107</a:t>
                      </a:r>
                    </a:p>
                    <a:p>
                      <a:pPr algn="ctr"/>
                      <a:r>
                        <a:rPr lang="en-GB" sz="1400" dirty="0" smtClean="0"/>
                        <a:t>(67.3) </a:t>
                      </a:r>
                      <a:endParaRPr lang="en-GB" sz="1400" dirty="0"/>
                    </a:p>
                  </a:txBody>
                  <a:tcPr marT="34290" marB="34290"/>
                </a:tc>
                <a:tc>
                  <a:txBody>
                    <a:bodyPr/>
                    <a:lstStyle/>
                    <a:p>
                      <a:pPr algn="ctr"/>
                      <a:endParaRPr lang="en-GB" sz="1400" dirty="0" smtClean="0"/>
                    </a:p>
                    <a:p>
                      <a:pPr algn="ctr"/>
                      <a:r>
                        <a:rPr lang="en-GB" sz="1400" dirty="0" smtClean="0"/>
                        <a:t>68/120</a:t>
                      </a:r>
                    </a:p>
                    <a:p>
                      <a:pPr algn="ctr"/>
                      <a:r>
                        <a:rPr lang="en-GB" sz="1400" dirty="0" smtClean="0"/>
                        <a:t>(56.7)</a:t>
                      </a:r>
                      <a:endParaRPr lang="en-GB" sz="1400" dirty="0"/>
                    </a:p>
                  </a:txBody>
                  <a:tcPr marT="34290" marB="34290"/>
                </a:tc>
                <a:tc>
                  <a:txBody>
                    <a:bodyPr/>
                    <a:lstStyle/>
                    <a:p>
                      <a:pPr algn="ctr"/>
                      <a:endParaRPr lang="en-GB" sz="1400" dirty="0" smtClean="0"/>
                    </a:p>
                    <a:p>
                      <a:pPr algn="ctr"/>
                      <a:r>
                        <a:rPr lang="en-GB" sz="1400" dirty="0" smtClean="0"/>
                        <a:t>-10.6%</a:t>
                      </a:r>
                      <a:endParaRPr lang="en-GB" sz="1400" dirty="0"/>
                    </a:p>
                  </a:txBody>
                  <a:tcPr marT="34290" marB="34290"/>
                </a:tc>
                <a:tc>
                  <a:txBody>
                    <a:bodyPr/>
                    <a:lstStyle/>
                    <a:p>
                      <a:pPr algn="ctr"/>
                      <a:endParaRPr lang="en-GB" sz="1400" dirty="0" smtClean="0"/>
                    </a:p>
                    <a:p>
                      <a:pPr algn="ctr"/>
                      <a:r>
                        <a:rPr lang="en-GB" sz="1400" dirty="0" smtClean="0"/>
                        <a:t>-23.2, 1.9%</a:t>
                      </a:r>
                      <a:endParaRPr lang="en-GB" sz="1400" dirty="0"/>
                    </a:p>
                  </a:txBody>
                  <a:tcPr marT="34290" marB="34290"/>
                </a:tc>
              </a:tr>
            </a:tbl>
          </a:graphicData>
        </a:graphic>
      </p:graphicFrame>
      <p:sp>
        <p:nvSpPr>
          <p:cNvPr id="4" name="Oval 3"/>
          <p:cNvSpPr/>
          <p:nvPr/>
        </p:nvSpPr>
        <p:spPr>
          <a:xfrm rot="16200000">
            <a:off x="6466712" y="1757160"/>
            <a:ext cx="2403267" cy="1728192"/>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2163436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31" y="465518"/>
            <a:ext cx="7273925" cy="230981"/>
          </a:xfrm>
        </p:spPr>
        <p:txBody>
          <a:bodyPr>
            <a:normAutofit fontScale="90000"/>
          </a:bodyPr>
          <a:lstStyle/>
          <a:p>
            <a:pPr algn="l"/>
            <a:r>
              <a:rPr lang="en-GB" sz="4000" b="1" dirty="0" smtClean="0">
                <a:latin typeface="Calibri" panose="020F0502020204030204" pitchFamily="34" charset="0"/>
              </a:rPr>
              <a:t>Background</a:t>
            </a:r>
            <a:endParaRPr lang="en-GB" sz="3600" b="1" dirty="0">
              <a:latin typeface="Calibri" panose="020F0502020204030204" pitchFamily="34" charset="0"/>
            </a:endParaRPr>
          </a:p>
        </p:txBody>
      </p:sp>
      <p:sp>
        <p:nvSpPr>
          <p:cNvPr id="3" name="Content Placeholder 2"/>
          <p:cNvSpPr>
            <a:spLocks noGrp="1"/>
          </p:cNvSpPr>
          <p:nvPr>
            <p:ph idx="1"/>
          </p:nvPr>
        </p:nvSpPr>
        <p:spPr>
          <a:xfrm>
            <a:off x="480120" y="1051344"/>
            <a:ext cx="8291264" cy="3394472"/>
          </a:xfrm>
        </p:spPr>
        <p:txBody>
          <a:bodyPr>
            <a:normAutofit/>
          </a:bodyPr>
          <a:lstStyle/>
          <a:p>
            <a:pPr>
              <a:lnSpc>
                <a:spcPct val="150000"/>
              </a:lnSpc>
              <a:buSzPct val="115000"/>
              <a:buFont typeface="Arial" panose="020B0604020202020204" pitchFamily="34" charset="0"/>
              <a:buChar char="•"/>
            </a:pPr>
            <a:r>
              <a:rPr lang="en-GB" sz="2000" dirty="0">
                <a:latin typeface="Calibri" panose="020F0502020204030204" pitchFamily="34" charset="0"/>
              </a:rPr>
              <a:t>C</a:t>
            </a:r>
            <a:r>
              <a:rPr lang="en-GB" sz="2000" dirty="0" smtClean="0">
                <a:latin typeface="Calibri" panose="020F0502020204030204" pitchFamily="34" charset="0"/>
              </a:rPr>
              <a:t>urrent first line treatment for PID requires 2 weeks of antibiotics</a:t>
            </a:r>
          </a:p>
          <a:p>
            <a:pPr>
              <a:lnSpc>
                <a:spcPct val="150000"/>
              </a:lnSpc>
              <a:buSzPct val="115000"/>
              <a:buFont typeface="Arial" panose="020B0604020202020204" pitchFamily="34" charset="0"/>
              <a:buChar char="•"/>
            </a:pPr>
            <a:r>
              <a:rPr lang="en-GB" sz="2000" dirty="0" smtClean="0">
                <a:latin typeface="Calibri" panose="020F0502020204030204" pitchFamily="34" charset="0"/>
              </a:rPr>
              <a:t>Adherence to 2 weeks treatment in young population is challenging</a:t>
            </a:r>
          </a:p>
          <a:p>
            <a:pPr>
              <a:lnSpc>
                <a:spcPct val="150000"/>
              </a:lnSpc>
              <a:buSzPct val="115000"/>
            </a:pPr>
            <a:r>
              <a:rPr lang="en-GB" sz="2000" dirty="0"/>
              <a:t>It has been estimated only 30-80% complete the full 14-day </a:t>
            </a:r>
            <a:r>
              <a:rPr lang="en-GB" sz="2000" dirty="0" smtClean="0"/>
              <a:t>course</a:t>
            </a:r>
            <a:r>
              <a:rPr lang="en-GB" sz="2000" baseline="30000" dirty="0" smtClean="0"/>
              <a:t>1,2</a:t>
            </a:r>
            <a:endParaRPr lang="en-GB" sz="2000" i="1" baseline="30000" dirty="0" smtClean="0"/>
          </a:p>
          <a:p>
            <a:pPr>
              <a:lnSpc>
                <a:spcPct val="150000"/>
              </a:lnSpc>
              <a:buSzPct val="115000"/>
            </a:pPr>
            <a:endParaRPr lang="en-GB" sz="1400" i="1" dirty="0" smtClean="0"/>
          </a:p>
          <a:p>
            <a:pPr>
              <a:lnSpc>
                <a:spcPct val="150000"/>
              </a:lnSpc>
              <a:buSzPct val="115000"/>
            </a:pPr>
            <a:r>
              <a:rPr lang="en-GB" sz="2000" i="1" dirty="0" smtClean="0"/>
              <a:t>Mycoplasma </a:t>
            </a:r>
            <a:r>
              <a:rPr lang="en-GB" sz="2000" i="1" dirty="0"/>
              <a:t>genitalium </a:t>
            </a:r>
            <a:r>
              <a:rPr lang="en-GB" sz="2000" dirty="0" smtClean="0"/>
              <a:t>is increasingly implicated in the pathogenesis of PID, but incidence in the UK is </a:t>
            </a:r>
            <a:r>
              <a:rPr lang="en-GB" sz="2000" dirty="0"/>
              <a:t>poorly understood</a:t>
            </a:r>
          </a:p>
          <a:p>
            <a:pPr>
              <a:lnSpc>
                <a:spcPct val="150000"/>
              </a:lnSpc>
              <a:buSzPct val="115000"/>
              <a:buFont typeface="Arial" panose="020B0604020202020204" pitchFamily="34" charset="0"/>
              <a:buChar char="•"/>
            </a:pPr>
            <a:r>
              <a:rPr lang="en-GB" sz="2000" dirty="0" smtClean="0">
                <a:latin typeface="Calibri" panose="020F0502020204030204" pitchFamily="34" charset="0"/>
              </a:rPr>
              <a:t>Current first line treatment doesn’t cover </a:t>
            </a:r>
            <a:r>
              <a:rPr lang="en-GB" sz="2000" i="1" dirty="0" smtClean="0">
                <a:latin typeface="Calibri" panose="020F0502020204030204" pitchFamily="34" charset="0"/>
              </a:rPr>
              <a:t>M. genitalium </a:t>
            </a:r>
          </a:p>
          <a:p>
            <a:pPr>
              <a:lnSpc>
                <a:spcPct val="150000"/>
              </a:lnSpc>
              <a:buFont typeface="Arial" panose="020B0604020202020204" pitchFamily="34" charset="0"/>
              <a:buChar char="•"/>
            </a:pPr>
            <a:endParaRPr lang="en-GB" sz="2000" dirty="0">
              <a:latin typeface="Calibri" panose="020F0502020204030204" pitchFamily="34" charset="0"/>
            </a:endParaRPr>
          </a:p>
        </p:txBody>
      </p:sp>
      <p:sp>
        <p:nvSpPr>
          <p:cNvPr id="4" name="TextBox 3"/>
          <p:cNvSpPr txBox="1"/>
          <p:nvPr/>
        </p:nvSpPr>
        <p:spPr>
          <a:xfrm>
            <a:off x="107504" y="4445816"/>
            <a:ext cx="9036496" cy="523220"/>
          </a:xfrm>
          <a:prstGeom prst="rect">
            <a:avLst/>
          </a:prstGeom>
          <a:noFill/>
        </p:spPr>
        <p:txBody>
          <a:bodyPr wrap="square" rtlCol="0">
            <a:spAutoFit/>
          </a:bodyPr>
          <a:lstStyle/>
          <a:p>
            <a:pPr marL="342900" indent="-342900" fontAlgn="base" hangingPunct="0">
              <a:spcBef>
                <a:spcPct val="0"/>
              </a:spcBef>
              <a:spcAft>
                <a:spcPct val="0"/>
              </a:spcAft>
              <a:buFontTx/>
              <a:buAutoNum type="arabicPeriod"/>
            </a:pPr>
            <a:r>
              <a:rPr lang="da-DK" sz="1400" dirty="0" smtClean="0">
                <a:solidFill>
                  <a:srgbClr val="000000"/>
                </a:solidFill>
                <a:latin typeface="Calibri" panose="020F0502020204030204" pitchFamily="34" charset="0"/>
              </a:rPr>
              <a:t>Dunbar-Jacob J et al</a:t>
            </a:r>
            <a:r>
              <a:rPr lang="da-DK" sz="1400" i="1" dirty="0" smtClean="0">
                <a:solidFill>
                  <a:srgbClr val="000000"/>
                </a:solidFill>
                <a:latin typeface="Calibri" panose="020F0502020204030204" pitchFamily="34" charset="0"/>
              </a:rPr>
              <a:t>.</a:t>
            </a:r>
            <a:r>
              <a:rPr lang="da-DK" sz="1400" dirty="0" smtClean="0">
                <a:solidFill>
                  <a:srgbClr val="000000"/>
                </a:solidFill>
                <a:latin typeface="Calibri" panose="020F0502020204030204" pitchFamily="34" charset="0"/>
              </a:rPr>
              <a:t> </a:t>
            </a:r>
            <a:r>
              <a:rPr lang="en-US" sz="1400" dirty="0" smtClean="0">
                <a:solidFill>
                  <a:srgbClr val="000000"/>
                </a:solidFill>
                <a:latin typeface="Calibri" panose="020F0502020204030204" pitchFamily="34" charset="0"/>
              </a:rPr>
              <a:t>Adherence to oral therapies in PID. </a:t>
            </a:r>
            <a:r>
              <a:rPr lang="en-US" sz="1400" i="1" dirty="0">
                <a:solidFill>
                  <a:srgbClr val="000000"/>
                </a:solidFill>
                <a:latin typeface="Calibri" panose="020F0502020204030204" pitchFamily="34" charset="0"/>
              </a:rPr>
              <a:t>J </a:t>
            </a:r>
            <a:r>
              <a:rPr lang="en-US" sz="1400" i="1" dirty="0" err="1">
                <a:solidFill>
                  <a:srgbClr val="000000"/>
                </a:solidFill>
                <a:latin typeface="Calibri" panose="020F0502020204030204" pitchFamily="34" charset="0"/>
              </a:rPr>
              <a:t>Womens</a:t>
            </a:r>
            <a:r>
              <a:rPr lang="en-US" sz="1400" i="1" dirty="0">
                <a:solidFill>
                  <a:srgbClr val="000000"/>
                </a:solidFill>
                <a:latin typeface="Calibri" panose="020F0502020204030204" pitchFamily="34" charset="0"/>
              </a:rPr>
              <a:t> Health</a:t>
            </a:r>
            <a:r>
              <a:rPr lang="en-US" sz="1400" dirty="0">
                <a:solidFill>
                  <a:srgbClr val="000000"/>
                </a:solidFill>
                <a:latin typeface="Calibri" panose="020F0502020204030204" pitchFamily="34" charset="0"/>
              </a:rPr>
              <a:t> 2004; </a:t>
            </a:r>
            <a:r>
              <a:rPr lang="en-US" sz="1400" b="1" dirty="0" smtClean="0">
                <a:solidFill>
                  <a:srgbClr val="000000"/>
                </a:solidFill>
                <a:latin typeface="Calibri" panose="020F0502020204030204" pitchFamily="34" charset="0"/>
              </a:rPr>
              <a:t>13</a:t>
            </a:r>
            <a:r>
              <a:rPr lang="en-US" sz="1400" dirty="0" smtClean="0">
                <a:solidFill>
                  <a:srgbClr val="000000"/>
                </a:solidFill>
                <a:latin typeface="Calibri" panose="020F0502020204030204" pitchFamily="34" charset="0"/>
              </a:rPr>
              <a:t>:285-91</a:t>
            </a:r>
          </a:p>
          <a:p>
            <a:pPr marL="342900" indent="-342900" fontAlgn="base" hangingPunct="0">
              <a:spcBef>
                <a:spcPct val="0"/>
              </a:spcBef>
              <a:spcAft>
                <a:spcPct val="0"/>
              </a:spcAft>
              <a:buFontTx/>
              <a:buAutoNum type="arabicPeriod"/>
            </a:pPr>
            <a:r>
              <a:rPr lang="en-GB" sz="1400" dirty="0" err="1" smtClean="0">
                <a:solidFill>
                  <a:srgbClr val="000000"/>
                </a:solidFill>
                <a:latin typeface="Calibri" panose="020F0502020204030204" pitchFamily="34" charset="0"/>
              </a:rPr>
              <a:t>Brookoff</a:t>
            </a:r>
            <a:r>
              <a:rPr lang="en-GB" sz="1400" dirty="0" smtClean="0">
                <a:solidFill>
                  <a:srgbClr val="000000"/>
                </a:solidFill>
                <a:latin typeface="Calibri" panose="020F0502020204030204" pitchFamily="34" charset="0"/>
              </a:rPr>
              <a:t> </a:t>
            </a:r>
            <a:r>
              <a:rPr lang="en-GB" sz="1400" dirty="0">
                <a:solidFill>
                  <a:srgbClr val="000000"/>
                </a:solidFill>
                <a:latin typeface="Calibri" panose="020F0502020204030204" pitchFamily="34" charset="0"/>
              </a:rPr>
              <a:t>D. Compliance with doxycycline therapy for outpatient treatment of </a:t>
            </a:r>
            <a:r>
              <a:rPr lang="en-GB" sz="1400" dirty="0" smtClean="0">
                <a:solidFill>
                  <a:srgbClr val="000000"/>
                </a:solidFill>
                <a:latin typeface="Calibri" panose="020F0502020204030204" pitchFamily="34" charset="0"/>
              </a:rPr>
              <a:t>PID. </a:t>
            </a:r>
            <a:r>
              <a:rPr lang="en-GB" sz="1400" dirty="0">
                <a:solidFill>
                  <a:srgbClr val="000000"/>
                </a:solidFill>
                <a:latin typeface="Calibri" panose="020F0502020204030204" pitchFamily="34" charset="0"/>
              </a:rPr>
              <a:t>South Med J. 1994 Nov; 87:1088-91</a:t>
            </a:r>
          </a:p>
        </p:txBody>
      </p:sp>
    </p:spTree>
    <p:extLst>
      <p:ext uri="{BB962C8B-B14F-4D97-AF65-F5344CB8AC3E}">
        <p14:creationId xmlns:p14="http://schemas.microsoft.com/office/powerpoint/2010/main" val="3745391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8229600" cy="587220"/>
          </a:xfrm>
        </p:spPr>
        <p:txBody>
          <a:bodyPr>
            <a:normAutofit/>
          </a:bodyPr>
          <a:lstStyle/>
          <a:p>
            <a:pPr algn="l"/>
            <a:r>
              <a:rPr lang="en-GB" sz="3600" b="1" dirty="0" smtClean="0"/>
              <a:t>Adherence</a:t>
            </a:r>
            <a:endParaRPr lang="en-GB" sz="4000" b="1" dirty="0"/>
          </a:p>
        </p:txBody>
      </p:sp>
      <p:graphicFrame>
        <p:nvGraphicFramePr>
          <p:cNvPr id="7" name="Content Placeholder 3"/>
          <p:cNvGraphicFramePr>
            <a:graphicFrameLocks/>
          </p:cNvGraphicFramePr>
          <p:nvPr>
            <p:extLst>
              <p:ext uri="{D42A27DB-BD31-4B8C-83A1-F6EECF244321}">
                <p14:modId xmlns:p14="http://schemas.microsoft.com/office/powerpoint/2010/main" val="2447830179"/>
              </p:ext>
            </p:extLst>
          </p:nvPr>
        </p:nvGraphicFramePr>
        <p:xfrm>
          <a:off x="467544" y="1167595"/>
          <a:ext cx="8229600" cy="1631255"/>
        </p:xfrm>
        <a:graphic>
          <a:graphicData uri="http://schemas.openxmlformats.org/drawingml/2006/table">
            <a:tbl>
              <a:tblPr firstRow="1" bandRow="1"/>
              <a:tblGrid>
                <a:gridCol w="2674640"/>
                <a:gridCol w="2088232"/>
                <a:gridCol w="2376264"/>
                <a:gridCol w="1090464"/>
              </a:tblGrid>
              <a:tr h="720090">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r>
                        <a:rPr lang="en-GB" sz="1400" dirty="0" smtClean="0"/>
                        <a:t>Missed doses</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400" dirty="0" smtClean="0"/>
                        <a:t>Ofloxacin (n=117)</a:t>
                      </a:r>
                    </a:p>
                    <a:p>
                      <a:pPr algn="ctr"/>
                      <a:r>
                        <a:rPr lang="en-GB" sz="1400" dirty="0" smtClean="0"/>
                        <a:t>N (%)</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400" dirty="0" smtClean="0"/>
                        <a:t>Azithromycin (n=124)</a:t>
                      </a:r>
                    </a:p>
                    <a:p>
                      <a:pPr algn="ctr"/>
                      <a:r>
                        <a:rPr lang="en-GB" sz="1400" dirty="0" smtClean="0"/>
                        <a:t>N (%)</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400" dirty="0" smtClean="0"/>
                        <a:t>P value</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45720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dirty="0" smtClean="0"/>
                        <a:t>I did not miss a dose</a:t>
                      </a:r>
                      <a:endParaRPr lang="en-GB" sz="14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75 (64.1)</a:t>
                      </a:r>
                      <a:endParaRPr lang="en-GB" sz="14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113 (91.1)</a:t>
                      </a:r>
                    </a:p>
                    <a:p>
                      <a:pPr algn="ctr"/>
                      <a:endParaRPr lang="en-GB" sz="11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rowSpan="2">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sz="800" dirty="0" smtClean="0"/>
                    </a:p>
                    <a:p>
                      <a:pPr algn="ctr"/>
                      <a:r>
                        <a:rPr lang="en-GB" sz="1400" dirty="0" smtClean="0"/>
                        <a:t>P=0.0001</a:t>
                      </a:r>
                      <a:endParaRPr lang="en-GB" sz="1400" dirty="0"/>
                    </a:p>
                  </a:txBody>
                  <a:tcPr marT="34290" marB="34290">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453965">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dirty="0" smtClean="0"/>
                        <a:t>I missed doses</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42 (35.9)</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11 (8.9)</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vMerge="1">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endParaRPr lang="en-GB"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24915498"/>
              </p:ext>
            </p:extLst>
          </p:nvPr>
        </p:nvGraphicFramePr>
        <p:xfrm>
          <a:off x="467544" y="2841780"/>
          <a:ext cx="8208912" cy="1897380"/>
        </p:xfrm>
        <a:graphic>
          <a:graphicData uri="http://schemas.openxmlformats.org/drawingml/2006/table">
            <a:tbl>
              <a:tblPr firstRow="1" bandRow="1"/>
              <a:tblGrid>
                <a:gridCol w="2664296"/>
                <a:gridCol w="2088232"/>
                <a:gridCol w="2376264"/>
                <a:gridCol w="1080120"/>
              </a:tblGrid>
              <a:tr h="720090">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r>
                        <a:rPr lang="en-GB" sz="1400" dirty="0" smtClean="0"/>
                        <a:t>Metronidazole</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400" dirty="0" smtClean="0"/>
                        <a:t>Ofloxacin (n=110)</a:t>
                      </a:r>
                    </a:p>
                    <a:p>
                      <a:pPr algn="ctr"/>
                      <a:r>
                        <a:rPr lang="en-GB" sz="1400" dirty="0" smtClean="0"/>
                        <a:t>N (%)</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400" dirty="0" smtClean="0"/>
                        <a:t>Azithromycin (n=113)</a:t>
                      </a:r>
                    </a:p>
                    <a:p>
                      <a:pPr algn="ctr"/>
                      <a:r>
                        <a:rPr lang="en-GB" sz="1400" dirty="0" smtClean="0"/>
                        <a:t>N (%)</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400" dirty="0" smtClean="0"/>
                        <a:t>P value</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45720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t>Completed course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76 (69.1)</a:t>
                      </a:r>
                      <a:endParaRPr lang="en-GB" sz="14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104 (92.0)</a:t>
                      </a:r>
                      <a:endParaRPr lang="en-GB" sz="14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n/a</a:t>
                      </a:r>
                      <a:endParaRPr lang="en-GB" sz="1400" dirty="0"/>
                    </a:p>
                  </a:txBody>
                  <a:tcPr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720090">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dirty="0" smtClean="0"/>
                        <a:t>Completed at least 5 days</a:t>
                      </a:r>
                    </a:p>
                    <a:p>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107 (97.3)</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105 (92.9)</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P=0.23</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bl>
          </a:graphicData>
        </a:graphic>
      </p:graphicFrame>
      <p:sp>
        <p:nvSpPr>
          <p:cNvPr id="5" name="Oval 4"/>
          <p:cNvSpPr/>
          <p:nvPr/>
        </p:nvSpPr>
        <p:spPr>
          <a:xfrm>
            <a:off x="7524328" y="1635646"/>
            <a:ext cx="1296144" cy="864096"/>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
        <p:nvSpPr>
          <p:cNvPr id="6" name="Oval 5"/>
          <p:cNvSpPr/>
          <p:nvPr/>
        </p:nvSpPr>
        <p:spPr>
          <a:xfrm>
            <a:off x="3131840" y="3849892"/>
            <a:ext cx="5688632" cy="594066"/>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333252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8229600" cy="587220"/>
          </a:xfrm>
        </p:spPr>
        <p:txBody>
          <a:bodyPr>
            <a:normAutofit/>
          </a:bodyPr>
          <a:lstStyle/>
          <a:p>
            <a:pPr algn="l"/>
            <a:r>
              <a:rPr lang="en-GB" sz="3600" b="1" dirty="0" smtClean="0"/>
              <a:t>Tolerability</a:t>
            </a:r>
            <a:endParaRPr lang="en-GB" sz="4000" b="1" dirty="0"/>
          </a:p>
        </p:txBody>
      </p:sp>
      <p:graphicFrame>
        <p:nvGraphicFramePr>
          <p:cNvPr id="5" name="Content Placeholder 3"/>
          <p:cNvGraphicFramePr>
            <a:graphicFrameLocks/>
          </p:cNvGraphicFramePr>
          <p:nvPr>
            <p:extLst>
              <p:ext uri="{D42A27DB-BD31-4B8C-83A1-F6EECF244321}">
                <p14:modId xmlns:p14="http://schemas.microsoft.com/office/powerpoint/2010/main" val="3562934570"/>
              </p:ext>
            </p:extLst>
          </p:nvPr>
        </p:nvGraphicFramePr>
        <p:xfrm>
          <a:off x="395536" y="1167597"/>
          <a:ext cx="8229600" cy="3319498"/>
        </p:xfrm>
        <a:graphic>
          <a:graphicData uri="http://schemas.openxmlformats.org/drawingml/2006/table">
            <a:tbl>
              <a:tblPr firstRow="1" bandRow="1"/>
              <a:tblGrid>
                <a:gridCol w="2057400"/>
                <a:gridCol w="2191072"/>
                <a:gridCol w="2304256"/>
                <a:gridCol w="1676872"/>
              </a:tblGrid>
              <a:tr h="720090">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400" dirty="0" smtClean="0"/>
                        <a:t>Ofloxacin</a:t>
                      </a:r>
                    </a:p>
                    <a:p>
                      <a:pPr algn="ctr"/>
                      <a:r>
                        <a:rPr lang="en-GB" sz="1400" dirty="0" smtClean="0"/>
                        <a:t>n=153</a:t>
                      </a:r>
                    </a:p>
                    <a:p>
                      <a:pPr algn="ctr"/>
                      <a:r>
                        <a:rPr lang="en-GB" sz="1400" dirty="0" smtClean="0"/>
                        <a:t>N (%)</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400" dirty="0" smtClean="0"/>
                        <a:t>Azithromycin</a:t>
                      </a:r>
                    </a:p>
                    <a:p>
                      <a:pPr algn="ctr"/>
                      <a:r>
                        <a:rPr lang="en-GB" sz="1400" dirty="0" smtClean="0"/>
                        <a:t>n=160</a:t>
                      </a:r>
                    </a:p>
                    <a:p>
                      <a:pPr algn="ctr"/>
                      <a:r>
                        <a:rPr lang="en-GB" sz="1400" dirty="0" smtClean="0"/>
                        <a:t>N</a:t>
                      </a:r>
                      <a:r>
                        <a:rPr lang="en-GB" sz="1400" baseline="0" dirty="0" smtClean="0"/>
                        <a:t> (%)</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32962" rtl="0" eaLnBrk="1" latinLnBrk="0" hangingPunct="1">
                        <a:defRPr sz="1800" b="1" kern="1200">
                          <a:solidFill>
                            <a:schemeClr val="lt1"/>
                          </a:solidFill>
                          <a:latin typeface="Calibri"/>
                        </a:defRPr>
                      </a:lvl1pPr>
                      <a:lvl2pPr marL="466481" algn="l" defTabSz="932962" rtl="0" eaLnBrk="1" latinLnBrk="0" hangingPunct="1">
                        <a:defRPr sz="1800" b="1" kern="1200">
                          <a:solidFill>
                            <a:schemeClr val="lt1"/>
                          </a:solidFill>
                          <a:latin typeface="Calibri"/>
                        </a:defRPr>
                      </a:lvl2pPr>
                      <a:lvl3pPr marL="932962" algn="l" defTabSz="932962" rtl="0" eaLnBrk="1" latinLnBrk="0" hangingPunct="1">
                        <a:defRPr sz="1800" b="1" kern="1200">
                          <a:solidFill>
                            <a:schemeClr val="lt1"/>
                          </a:solidFill>
                          <a:latin typeface="Calibri"/>
                        </a:defRPr>
                      </a:lvl3pPr>
                      <a:lvl4pPr marL="1399443" algn="l" defTabSz="932962" rtl="0" eaLnBrk="1" latinLnBrk="0" hangingPunct="1">
                        <a:defRPr sz="1800" b="1" kern="1200">
                          <a:solidFill>
                            <a:schemeClr val="lt1"/>
                          </a:solidFill>
                          <a:latin typeface="Calibri"/>
                        </a:defRPr>
                      </a:lvl4pPr>
                      <a:lvl5pPr marL="1865925" algn="l" defTabSz="932962" rtl="0" eaLnBrk="1" latinLnBrk="0" hangingPunct="1">
                        <a:defRPr sz="1800" b="1" kern="1200">
                          <a:solidFill>
                            <a:schemeClr val="lt1"/>
                          </a:solidFill>
                          <a:latin typeface="Calibri"/>
                        </a:defRPr>
                      </a:lvl5pPr>
                      <a:lvl6pPr marL="2332406" algn="l" defTabSz="932962" rtl="0" eaLnBrk="1" latinLnBrk="0" hangingPunct="1">
                        <a:defRPr sz="1800" b="1" kern="1200">
                          <a:solidFill>
                            <a:schemeClr val="lt1"/>
                          </a:solidFill>
                          <a:latin typeface="Calibri"/>
                        </a:defRPr>
                      </a:lvl6pPr>
                      <a:lvl7pPr marL="2798887" algn="l" defTabSz="932962" rtl="0" eaLnBrk="1" latinLnBrk="0" hangingPunct="1">
                        <a:defRPr sz="1800" b="1" kern="1200">
                          <a:solidFill>
                            <a:schemeClr val="lt1"/>
                          </a:solidFill>
                          <a:latin typeface="Calibri"/>
                        </a:defRPr>
                      </a:lvl7pPr>
                      <a:lvl8pPr marL="3265368" algn="l" defTabSz="932962" rtl="0" eaLnBrk="1" latinLnBrk="0" hangingPunct="1">
                        <a:defRPr sz="1800" b="1" kern="1200">
                          <a:solidFill>
                            <a:schemeClr val="lt1"/>
                          </a:solidFill>
                          <a:latin typeface="Calibri"/>
                        </a:defRPr>
                      </a:lvl8pPr>
                      <a:lvl9pPr marL="3731849" algn="l" defTabSz="932962" rtl="0" eaLnBrk="1" latinLnBrk="0" hangingPunct="1">
                        <a:defRPr sz="1800" b="1" kern="1200">
                          <a:solidFill>
                            <a:schemeClr val="lt1"/>
                          </a:solidFill>
                          <a:latin typeface="Calibri"/>
                        </a:defRPr>
                      </a:lvl9pPr>
                    </a:lstStyle>
                    <a:p>
                      <a:pPr algn="ctr"/>
                      <a:r>
                        <a:rPr lang="en-GB" sz="1400" dirty="0" smtClean="0"/>
                        <a:t>P value</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371344">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dirty="0" smtClean="0"/>
                        <a:t>Nausea</a:t>
                      </a:r>
                      <a:endParaRPr lang="en-GB" sz="1400" dirty="0"/>
                    </a:p>
                  </a:txBody>
                  <a:tcPr marT="34290" marB="34290">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77 (50.3)</a:t>
                      </a:r>
                      <a:endParaRPr lang="en-GB" sz="1400" dirty="0"/>
                    </a:p>
                  </a:txBody>
                  <a:tcPr marT="34290" marB="3429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80 (50.0)</a:t>
                      </a:r>
                      <a:endParaRPr lang="en-GB" sz="1400" dirty="0"/>
                    </a:p>
                  </a:txBody>
                  <a:tcPr marT="34290" marB="3429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1.00</a:t>
                      </a:r>
                      <a:endParaRPr lang="en-GB" sz="1400" dirty="0"/>
                    </a:p>
                  </a:txBody>
                  <a:tcPr marT="34290" marB="34290">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371344">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dirty="0" smtClean="0"/>
                        <a:t>Vomiting</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23 (15.0)</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19 (11.9)</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0.51</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371344">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dirty="0" smtClean="0"/>
                        <a:t>Bloating</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52</a:t>
                      </a:r>
                      <a:r>
                        <a:rPr lang="en-GB" sz="1400" baseline="0" dirty="0" smtClean="0"/>
                        <a:t> </a:t>
                      </a:r>
                      <a:r>
                        <a:rPr lang="en-GB" sz="1400" dirty="0" smtClean="0"/>
                        <a:t>(34.0)</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51 (31.9)</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0.78</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371344">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dirty="0" smtClean="0"/>
                        <a:t>Fatigue</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66 (43.1)</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56 (35.0)</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0.17</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371344">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dirty="0" smtClean="0"/>
                        <a:t>Dizziness</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55 (36.0)</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44 (27.5)</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0.14</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371344">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dirty="0" smtClean="0"/>
                        <a:t>Rash</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9 (5.9)</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17 (10.6)</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dirty="0" smtClean="0"/>
                        <a:t>0.19</a:t>
                      </a:r>
                      <a:endParaRPr lang="en-GB" sz="1400" dirty="0"/>
                    </a:p>
                  </a:txBody>
                  <a:tcPr marT="34290" marB="3429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371344">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r>
                        <a:rPr lang="en-GB" sz="1400" b="1" dirty="0" smtClean="0"/>
                        <a:t>Diarrhoea      </a:t>
                      </a:r>
                      <a:endParaRPr lang="en-GB" sz="1200" b="1" dirty="0"/>
                    </a:p>
                  </a:txBody>
                  <a:tcPr marT="34290" marB="3429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alpha val="6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b="0" dirty="0" smtClean="0"/>
                        <a:t>37</a:t>
                      </a:r>
                      <a:r>
                        <a:rPr lang="en-GB" sz="1400" b="1" baseline="0" dirty="0" smtClean="0"/>
                        <a:t> (</a:t>
                      </a:r>
                      <a:r>
                        <a:rPr lang="en-GB" sz="1400" b="1" dirty="0" smtClean="0"/>
                        <a:t>24.2)</a:t>
                      </a:r>
                    </a:p>
                  </a:txBody>
                  <a:tcPr marT="34290" marB="3429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alpha val="6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b="0" dirty="0" smtClean="0"/>
                        <a:t>98</a:t>
                      </a:r>
                      <a:r>
                        <a:rPr lang="en-GB" sz="1400" b="1" dirty="0" smtClean="0"/>
                        <a:t> (61.3)</a:t>
                      </a:r>
                    </a:p>
                  </a:txBody>
                  <a:tcPr marT="34290" marB="3429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alpha val="60000"/>
                      </a:srgbClr>
                    </a:solidFill>
                  </a:tcPr>
                </a:tc>
                <a:tc>
                  <a:txBody>
                    <a:bodyPr/>
                    <a:lstStyle>
                      <a:lvl1pPr marL="0" algn="l" defTabSz="932962" rtl="0" eaLnBrk="1" latinLnBrk="0" hangingPunct="1">
                        <a:defRPr sz="1800" kern="1200">
                          <a:solidFill>
                            <a:schemeClr val="dk1"/>
                          </a:solidFill>
                          <a:latin typeface="Calibri"/>
                        </a:defRPr>
                      </a:lvl1pPr>
                      <a:lvl2pPr marL="466481" algn="l" defTabSz="932962" rtl="0" eaLnBrk="1" latinLnBrk="0" hangingPunct="1">
                        <a:defRPr sz="1800" kern="1200">
                          <a:solidFill>
                            <a:schemeClr val="dk1"/>
                          </a:solidFill>
                          <a:latin typeface="Calibri"/>
                        </a:defRPr>
                      </a:lvl2pPr>
                      <a:lvl3pPr marL="932962" algn="l" defTabSz="932962" rtl="0" eaLnBrk="1" latinLnBrk="0" hangingPunct="1">
                        <a:defRPr sz="1800" kern="1200">
                          <a:solidFill>
                            <a:schemeClr val="dk1"/>
                          </a:solidFill>
                          <a:latin typeface="Calibri"/>
                        </a:defRPr>
                      </a:lvl3pPr>
                      <a:lvl4pPr marL="1399443" algn="l" defTabSz="932962" rtl="0" eaLnBrk="1" latinLnBrk="0" hangingPunct="1">
                        <a:defRPr sz="1800" kern="1200">
                          <a:solidFill>
                            <a:schemeClr val="dk1"/>
                          </a:solidFill>
                          <a:latin typeface="Calibri"/>
                        </a:defRPr>
                      </a:lvl4pPr>
                      <a:lvl5pPr marL="1865925" algn="l" defTabSz="932962" rtl="0" eaLnBrk="1" latinLnBrk="0" hangingPunct="1">
                        <a:defRPr sz="1800" kern="1200">
                          <a:solidFill>
                            <a:schemeClr val="dk1"/>
                          </a:solidFill>
                          <a:latin typeface="Calibri"/>
                        </a:defRPr>
                      </a:lvl5pPr>
                      <a:lvl6pPr marL="2332406" algn="l" defTabSz="932962" rtl="0" eaLnBrk="1" latinLnBrk="0" hangingPunct="1">
                        <a:defRPr sz="1800" kern="1200">
                          <a:solidFill>
                            <a:schemeClr val="dk1"/>
                          </a:solidFill>
                          <a:latin typeface="Calibri"/>
                        </a:defRPr>
                      </a:lvl6pPr>
                      <a:lvl7pPr marL="2798887" algn="l" defTabSz="932962" rtl="0" eaLnBrk="1" latinLnBrk="0" hangingPunct="1">
                        <a:defRPr sz="1800" kern="1200">
                          <a:solidFill>
                            <a:schemeClr val="dk1"/>
                          </a:solidFill>
                          <a:latin typeface="Calibri"/>
                        </a:defRPr>
                      </a:lvl7pPr>
                      <a:lvl8pPr marL="3265368" algn="l" defTabSz="932962" rtl="0" eaLnBrk="1" latinLnBrk="0" hangingPunct="1">
                        <a:defRPr sz="1800" kern="1200">
                          <a:solidFill>
                            <a:schemeClr val="dk1"/>
                          </a:solidFill>
                          <a:latin typeface="Calibri"/>
                        </a:defRPr>
                      </a:lvl8pPr>
                      <a:lvl9pPr marL="3731849" algn="l" defTabSz="932962" rtl="0" eaLnBrk="1" latinLnBrk="0" hangingPunct="1">
                        <a:defRPr sz="1800" kern="1200">
                          <a:solidFill>
                            <a:schemeClr val="dk1"/>
                          </a:solidFill>
                          <a:latin typeface="Calibri"/>
                        </a:defRPr>
                      </a:lvl9pPr>
                    </a:lstStyle>
                    <a:p>
                      <a:pPr algn="ctr"/>
                      <a:r>
                        <a:rPr lang="en-GB" sz="1400" b="1" dirty="0" smtClean="0"/>
                        <a:t>0.0001</a:t>
                      </a:r>
                      <a:endParaRPr lang="en-GB" sz="1400" b="1" dirty="0"/>
                    </a:p>
                  </a:txBody>
                  <a:tcPr marT="34290" marB="3429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alpha val="60000"/>
                      </a:srgbClr>
                    </a:solidFill>
                  </a:tcPr>
                </a:tc>
              </a:tr>
            </a:tbl>
          </a:graphicData>
        </a:graphic>
      </p:graphicFrame>
      <p:sp>
        <p:nvSpPr>
          <p:cNvPr id="4" name="Oval 3"/>
          <p:cNvSpPr/>
          <p:nvPr/>
        </p:nvSpPr>
        <p:spPr>
          <a:xfrm>
            <a:off x="179512" y="3921900"/>
            <a:ext cx="8640960" cy="702078"/>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Tree>
    <p:extLst>
      <p:ext uri="{BB962C8B-B14F-4D97-AF65-F5344CB8AC3E}">
        <p14:creationId xmlns:p14="http://schemas.microsoft.com/office/powerpoint/2010/main" val="38511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65516"/>
            <a:ext cx="7273925" cy="553998"/>
          </a:xfrm>
        </p:spPr>
        <p:txBody>
          <a:bodyPr/>
          <a:lstStyle/>
          <a:p>
            <a:r>
              <a:rPr lang="en-GB" dirty="0" smtClean="0"/>
              <a:t>Diarrhoea severity</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34828806"/>
              </p:ext>
            </p:extLst>
          </p:nvPr>
        </p:nvGraphicFramePr>
        <p:xfrm>
          <a:off x="575928" y="1041147"/>
          <a:ext cx="7996070" cy="372641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95932" y="2224195"/>
            <a:ext cx="461665" cy="400110"/>
          </a:xfrm>
          <a:prstGeom prst="rect">
            <a:avLst/>
          </a:prstGeom>
          <a:noFill/>
        </p:spPr>
        <p:txBody>
          <a:bodyPr vert="horz" wrap="square" rtlCol="0">
            <a:spAutoFit/>
          </a:bodyPr>
          <a:lstStyle/>
          <a:p>
            <a:pPr fontAlgn="base">
              <a:spcBef>
                <a:spcPct val="0"/>
              </a:spcBef>
              <a:spcAft>
                <a:spcPct val="0"/>
              </a:spcAft>
            </a:pPr>
            <a:r>
              <a:rPr lang="en-GB" sz="2000" b="1" dirty="0" smtClean="0">
                <a:solidFill>
                  <a:srgbClr val="000000"/>
                </a:solidFill>
                <a:latin typeface="Calibri" panose="020F0502020204030204" pitchFamily="34" charset="0"/>
              </a:rPr>
              <a:t>%</a:t>
            </a:r>
            <a:endParaRPr lang="en-GB" sz="2000" b="1" dirty="0">
              <a:solidFill>
                <a:srgbClr val="000000"/>
              </a:solidFill>
              <a:latin typeface="Calibri" panose="020F0502020204030204" pitchFamily="34" charset="0"/>
            </a:endParaRPr>
          </a:p>
        </p:txBody>
      </p:sp>
      <p:sp>
        <p:nvSpPr>
          <p:cNvPr id="3" name="Oval 2"/>
          <p:cNvSpPr/>
          <p:nvPr/>
        </p:nvSpPr>
        <p:spPr>
          <a:xfrm>
            <a:off x="5723984" y="1169337"/>
            <a:ext cx="1656184" cy="1942474"/>
          </a:xfrm>
          <a:prstGeom prst="ellipse">
            <a:avLst/>
          </a:prstGeom>
          <a:no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endParaRPr>
          </a:p>
        </p:txBody>
      </p:sp>
      <p:sp>
        <p:nvSpPr>
          <p:cNvPr id="7" name="TextBox 6"/>
          <p:cNvSpPr txBox="1"/>
          <p:nvPr/>
        </p:nvSpPr>
        <p:spPr>
          <a:xfrm>
            <a:off x="2555776" y="2374237"/>
            <a:ext cx="576064" cy="369332"/>
          </a:xfrm>
          <a:prstGeom prst="rect">
            <a:avLst/>
          </a:prstGeom>
          <a:noFill/>
        </p:spPr>
        <p:txBody>
          <a:bodyPr wrap="square" rtlCol="0">
            <a:spAutoFit/>
          </a:bodyPr>
          <a:lstStyle/>
          <a:p>
            <a:pPr fontAlgn="base">
              <a:spcBef>
                <a:spcPct val="0"/>
              </a:spcBef>
              <a:spcAft>
                <a:spcPct val="0"/>
              </a:spcAft>
            </a:pPr>
            <a:endParaRPr lang="en-GB" dirty="0">
              <a:solidFill>
                <a:srgbClr val="000000"/>
              </a:solidFill>
            </a:endParaRPr>
          </a:p>
        </p:txBody>
      </p:sp>
      <p:sp>
        <p:nvSpPr>
          <p:cNvPr id="8" name="TextBox 7"/>
          <p:cNvSpPr txBox="1"/>
          <p:nvPr/>
        </p:nvSpPr>
        <p:spPr>
          <a:xfrm>
            <a:off x="2555776" y="2374237"/>
            <a:ext cx="576064" cy="369332"/>
          </a:xfrm>
          <a:prstGeom prst="rect">
            <a:avLst/>
          </a:prstGeom>
          <a:noFill/>
        </p:spPr>
        <p:txBody>
          <a:bodyPr wrap="square" rtlCol="0">
            <a:spAutoFit/>
          </a:bodyPr>
          <a:lstStyle/>
          <a:p>
            <a:pPr fontAlgn="base">
              <a:spcBef>
                <a:spcPct val="0"/>
              </a:spcBef>
              <a:spcAft>
                <a:spcPct val="0"/>
              </a:spcAft>
            </a:pPr>
            <a:endParaRPr lang="en-GB" dirty="0">
              <a:solidFill>
                <a:srgbClr val="000000"/>
              </a:solidFill>
            </a:endParaRPr>
          </a:p>
        </p:txBody>
      </p:sp>
      <p:sp>
        <p:nvSpPr>
          <p:cNvPr id="9" name="TextBox 8"/>
          <p:cNvSpPr txBox="1"/>
          <p:nvPr/>
        </p:nvSpPr>
        <p:spPr>
          <a:xfrm>
            <a:off x="2555776" y="2374237"/>
            <a:ext cx="576064" cy="369332"/>
          </a:xfrm>
          <a:prstGeom prst="rect">
            <a:avLst/>
          </a:prstGeom>
          <a:noFill/>
        </p:spPr>
        <p:txBody>
          <a:bodyPr wrap="square" rtlCol="0">
            <a:spAutoFit/>
          </a:bodyPr>
          <a:lstStyle/>
          <a:p>
            <a:pPr fontAlgn="base">
              <a:spcBef>
                <a:spcPct val="0"/>
              </a:spcBef>
              <a:spcAft>
                <a:spcPct val="0"/>
              </a:spcAft>
            </a:pPr>
            <a:endParaRPr lang="en-GB" dirty="0">
              <a:solidFill>
                <a:srgbClr val="000000"/>
              </a:solidFill>
            </a:endParaRPr>
          </a:p>
        </p:txBody>
      </p:sp>
      <p:sp>
        <p:nvSpPr>
          <p:cNvPr id="10" name="TextBox 9"/>
          <p:cNvSpPr txBox="1"/>
          <p:nvPr/>
        </p:nvSpPr>
        <p:spPr>
          <a:xfrm>
            <a:off x="2843808" y="2408863"/>
            <a:ext cx="576064" cy="307777"/>
          </a:xfrm>
          <a:prstGeom prst="rect">
            <a:avLst/>
          </a:prstGeom>
          <a:noFill/>
        </p:spPr>
        <p:txBody>
          <a:bodyPr wrap="square" rtlCol="0">
            <a:spAutoFit/>
          </a:bodyPr>
          <a:lstStyle/>
          <a:p>
            <a:pPr fontAlgn="base">
              <a:spcBef>
                <a:spcPct val="0"/>
              </a:spcBef>
              <a:spcAft>
                <a:spcPct val="0"/>
              </a:spcAft>
            </a:pPr>
            <a:r>
              <a:rPr lang="en-GB" sz="1400" dirty="0" smtClean="0">
                <a:solidFill>
                  <a:srgbClr val="000000"/>
                </a:solidFill>
                <a:latin typeface="Calibri" panose="020F0502020204030204" pitchFamily="34" charset="0"/>
              </a:rPr>
              <a:t>20</a:t>
            </a:r>
            <a:endParaRPr lang="en-GB" sz="1400" dirty="0">
              <a:solidFill>
                <a:srgbClr val="000000"/>
              </a:solidFill>
              <a:latin typeface="Calibri" panose="020F0502020204030204" pitchFamily="34" charset="0"/>
            </a:endParaRPr>
          </a:p>
        </p:txBody>
      </p:sp>
      <p:sp>
        <p:nvSpPr>
          <p:cNvPr id="11" name="TextBox 10"/>
          <p:cNvSpPr txBox="1"/>
          <p:nvPr/>
        </p:nvSpPr>
        <p:spPr>
          <a:xfrm>
            <a:off x="6441589" y="3337554"/>
            <a:ext cx="576064" cy="307777"/>
          </a:xfrm>
          <a:prstGeom prst="rect">
            <a:avLst/>
          </a:prstGeom>
          <a:noFill/>
        </p:spPr>
        <p:txBody>
          <a:bodyPr wrap="square" rtlCol="0">
            <a:spAutoFit/>
          </a:bodyPr>
          <a:lstStyle/>
          <a:p>
            <a:pPr fontAlgn="base">
              <a:spcBef>
                <a:spcPct val="0"/>
              </a:spcBef>
              <a:spcAft>
                <a:spcPct val="0"/>
              </a:spcAft>
            </a:pPr>
            <a:r>
              <a:rPr lang="en-GB" sz="1400" dirty="0" smtClean="0">
                <a:solidFill>
                  <a:srgbClr val="000000"/>
                </a:solidFill>
                <a:latin typeface="Calibri" panose="020F0502020204030204" pitchFamily="34" charset="0"/>
              </a:rPr>
              <a:t>20</a:t>
            </a:r>
            <a:endParaRPr lang="en-GB" sz="1400" dirty="0">
              <a:solidFill>
                <a:srgbClr val="000000"/>
              </a:solidFill>
              <a:latin typeface="Calibri" panose="020F0502020204030204" pitchFamily="34" charset="0"/>
            </a:endParaRPr>
          </a:p>
        </p:txBody>
      </p:sp>
      <p:sp>
        <p:nvSpPr>
          <p:cNvPr id="12" name="TextBox 11"/>
          <p:cNvSpPr txBox="1"/>
          <p:nvPr/>
        </p:nvSpPr>
        <p:spPr>
          <a:xfrm>
            <a:off x="6385694" y="2374238"/>
            <a:ext cx="576064" cy="307777"/>
          </a:xfrm>
          <a:prstGeom prst="rect">
            <a:avLst/>
          </a:prstGeom>
          <a:noFill/>
        </p:spPr>
        <p:txBody>
          <a:bodyPr wrap="square" rtlCol="0">
            <a:spAutoFit/>
          </a:bodyPr>
          <a:lstStyle/>
          <a:p>
            <a:pPr fontAlgn="base">
              <a:spcBef>
                <a:spcPct val="0"/>
              </a:spcBef>
              <a:spcAft>
                <a:spcPct val="0"/>
              </a:spcAft>
            </a:pPr>
            <a:r>
              <a:rPr lang="en-GB" sz="1400" dirty="0" smtClean="0">
                <a:solidFill>
                  <a:srgbClr val="FFFFFF"/>
                </a:solidFill>
                <a:latin typeface="Calibri" panose="020F0502020204030204" pitchFamily="34" charset="0"/>
              </a:rPr>
              <a:t>44</a:t>
            </a:r>
            <a:endParaRPr lang="en-GB" sz="1400" dirty="0">
              <a:solidFill>
                <a:srgbClr val="FFFFFF"/>
              </a:solidFill>
              <a:latin typeface="Calibri" panose="020F0502020204030204" pitchFamily="34" charset="0"/>
            </a:endParaRPr>
          </a:p>
        </p:txBody>
      </p:sp>
      <p:sp>
        <p:nvSpPr>
          <p:cNvPr id="13" name="TextBox 12"/>
          <p:cNvSpPr txBox="1"/>
          <p:nvPr/>
        </p:nvSpPr>
        <p:spPr>
          <a:xfrm>
            <a:off x="6483683" y="3697240"/>
            <a:ext cx="576064" cy="307777"/>
          </a:xfrm>
          <a:prstGeom prst="rect">
            <a:avLst/>
          </a:prstGeom>
          <a:noFill/>
        </p:spPr>
        <p:txBody>
          <a:bodyPr wrap="square" rtlCol="0">
            <a:spAutoFit/>
          </a:bodyPr>
          <a:lstStyle/>
          <a:p>
            <a:pPr fontAlgn="base">
              <a:spcBef>
                <a:spcPct val="0"/>
              </a:spcBef>
              <a:spcAft>
                <a:spcPct val="0"/>
              </a:spcAft>
            </a:pPr>
            <a:r>
              <a:rPr lang="en-GB" sz="1400" dirty="0">
                <a:solidFill>
                  <a:srgbClr val="000000"/>
                </a:solidFill>
                <a:latin typeface="Calibri" panose="020F0502020204030204" pitchFamily="34" charset="0"/>
              </a:rPr>
              <a:t>5</a:t>
            </a:r>
          </a:p>
        </p:txBody>
      </p:sp>
      <p:sp>
        <p:nvSpPr>
          <p:cNvPr id="14" name="TextBox 13"/>
          <p:cNvSpPr txBox="1"/>
          <p:nvPr/>
        </p:nvSpPr>
        <p:spPr>
          <a:xfrm>
            <a:off x="6372200" y="1489462"/>
            <a:ext cx="576064" cy="307777"/>
          </a:xfrm>
          <a:prstGeom prst="rect">
            <a:avLst/>
          </a:prstGeom>
          <a:noFill/>
        </p:spPr>
        <p:txBody>
          <a:bodyPr wrap="square" rtlCol="0">
            <a:spAutoFit/>
          </a:bodyPr>
          <a:lstStyle/>
          <a:p>
            <a:pPr fontAlgn="base">
              <a:spcBef>
                <a:spcPct val="0"/>
              </a:spcBef>
              <a:spcAft>
                <a:spcPct val="0"/>
              </a:spcAft>
            </a:pPr>
            <a:r>
              <a:rPr lang="en-GB" sz="1400" dirty="0" smtClean="0">
                <a:solidFill>
                  <a:srgbClr val="FFFFFF"/>
                </a:solidFill>
                <a:latin typeface="Calibri" panose="020F0502020204030204" pitchFamily="34" charset="0"/>
              </a:rPr>
              <a:t>25</a:t>
            </a:r>
            <a:endParaRPr lang="en-GB" sz="1400" dirty="0">
              <a:solidFill>
                <a:srgbClr val="FFFFFF"/>
              </a:solidFill>
              <a:latin typeface="Calibri" panose="020F0502020204030204" pitchFamily="34" charset="0"/>
            </a:endParaRPr>
          </a:p>
        </p:txBody>
      </p:sp>
      <p:sp>
        <p:nvSpPr>
          <p:cNvPr id="15" name="TextBox 14"/>
          <p:cNvSpPr txBox="1"/>
          <p:nvPr/>
        </p:nvSpPr>
        <p:spPr>
          <a:xfrm>
            <a:off x="2836663" y="1107763"/>
            <a:ext cx="576064" cy="307777"/>
          </a:xfrm>
          <a:prstGeom prst="rect">
            <a:avLst/>
          </a:prstGeom>
          <a:noFill/>
        </p:spPr>
        <p:txBody>
          <a:bodyPr wrap="square" rtlCol="0">
            <a:spAutoFit/>
          </a:bodyPr>
          <a:lstStyle/>
          <a:p>
            <a:pPr fontAlgn="base">
              <a:spcBef>
                <a:spcPct val="0"/>
              </a:spcBef>
              <a:spcAft>
                <a:spcPct val="0"/>
              </a:spcAft>
            </a:pPr>
            <a:r>
              <a:rPr lang="en-GB" sz="1400" dirty="0" smtClean="0">
                <a:solidFill>
                  <a:srgbClr val="FFFFFF"/>
                </a:solidFill>
              </a:rPr>
              <a:t>2</a:t>
            </a:r>
            <a:endParaRPr lang="en-GB" sz="1400" dirty="0">
              <a:solidFill>
                <a:srgbClr val="FFFFFF"/>
              </a:solidFill>
            </a:endParaRPr>
          </a:p>
        </p:txBody>
      </p:sp>
      <p:sp>
        <p:nvSpPr>
          <p:cNvPr id="16" name="TextBox 15"/>
          <p:cNvSpPr txBox="1"/>
          <p:nvPr/>
        </p:nvSpPr>
        <p:spPr>
          <a:xfrm>
            <a:off x="2843808" y="1489463"/>
            <a:ext cx="445709" cy="307777"/>
          </a:xfrm>
          <a:prstGeom prst="rect">
            <a:avLst/>
          </a:prstGeom>
          <a:noFill/>
        </p:spPr>
        <p:txBody>
          <a:bodyPr wrap="square" rtlCol="0">
            <a:spAutoFit/>
          </a:bodyPr>
          <a:lstStyle/>
          <a:p>
            <a:pPr fontAlgn="base">
              <a:spcBef>
                <a:spcPct val="0"/>
              </a:spcBef>
              <a:spcAft>
                <a:spcPct val="0"/>
              </a:spcAft>
            </a:pPr>
            <a:r>
              <a:rPr lang="en-GB" sz="1400" dirty="0">
                <a:solidFill>
                  <a:srgbClr val="FFFFFF"/>
                </a:solidFill>
              </a:rPr>
              <a:t>8</a:t>
            </a:r>
          </a:p>
        </p:txBody>
      </p:sp>
      <p:sp>
        <p:nvSpPr>
          <p:cNvPr id="17" name="TextBox 16"/>
          <p:cNvSpPr txBox="1"/>
          <p:nvPr/>
        </p:nvSpPr>
        <p:spPr>
          <a:xfrm>
            <a:off x="2911001" y="3471694"/>
            <a:ext cx="445709" cy="307777"/>
          </a:xfrm>
          <a:prstGeom prst="rect">
            <a:avLst/>
          </a:prstGeom>
          <a:noFill/>
        </p:spPr>
        <p:txBody>
          <a:bodyPr wrap="square" rtlCol="0">
            <a:spAutoFit/>
          </a:bodyPr>
          <a:lstStyle/>
          <a:p>
            <a:pPr fontAlgn="base">
              <a:spcBef>
                <a:spcPct val="0"/>
              </a:spcBef>
              <a:spcAft>
                <a:spcPct val="0"/>
              </a:spcAft>
            </a:pPr>
            <a:r>
              <a:rPr lang="en-GB" sz="1400" dirty="0">
                <a:solidFill>
                  <a:srgbClr val="000000"/>
                </a:solidFill>
                <a:latin typeface="Calibri" panose="020F0502020204030204" pitchFamily="34" charset="0"/>
              </a:rPr>
              <a:t>7</a:t>
            </a:r>
          </a:p>
        </p:txBody>
      </p:sp>
      <p:sp>
        <p:nvSpPr>
          <p:cNvPr id="4" name="TextBox 3"/>
          <p:cNvSpPr txBox="1"/>
          <p:nvPr/>
        </p:nvSpPr>
        <p:spPr>
          <a:xfrm>
            <a:off x="2605353" y="4218642"/>
            <a:ext cx="683200" cy="369332"/>
          </a:xfrm>
          <a:prstGeom prst="rect">
            <a:avLst/>
          </a:prstGeom>
          <a:noFill/>
        </p:spPr>
        <p:txBody>
          <a:bodyPr wrap="none" rtlCol="0">
            <a:spAutoFit/>
          </a:bodyPr>
          <a:lstStyle/>
          <a:p>
            <a:pPr fontAlgn="base">
              <a:spcBef>
                <a:spcPct val="0"/>
              </a:spcBef>
              <a:spcAft>
                <a:spcPct val="0"/>
              </a:spcAft>
            </a:pPr>
            <a:r>
              <a:rPr lang="en-GB" dirty="0" smtClean="0">
                <a:solidFill>
                  <a:srgbClr val="000000"/>
                </a:solidFill>
                <a:latin typeface="Calibri" panose="020F0502020204030204" pitchFamily="34" charset="0"/>
              </a:rPr>
              <a:t>N=36</a:t>
            </a:r>
            <a:endParaRPr lang="en-GB" dirty="0">
              <a:solidFill>
                <a:srgbClr val="000000"/>
              </a:solidFill>
              <a:latin typeface="Calibri" panose="020F0502020204030204" pitchFamily="34" charset="0"/>
            </a:endParaRPr>
          </a:p>
        </p:txBody>
      </p:sp>
      <p:sp>
        <p:nvSpPr>
          <p:cNvPr id="18" name="TextBox 17"/>
          <p:cNvSpPr txBox="1"/>
          <p:nvPr/>
        </p:nvSpPr>
        <p:spPr>
          <a:xfrm>
            <a:off x="6277761" y="4218642"/>
            <a:ext cx="683200" cy="369332"/>
          </a:xfrm>
          <a:prstGeom prst="rect">
            <a:avLst/>
          </a:prstGeom>
          <a:noFill/>
        </p:spPr>
        <p:txBody>
          <a:bodyPr wrap="none" rtlCol="0">
            <a:spAutoFit/>
          </a:bodyPr>
          <a:lstStyle/>
          <a:p>
            <a:pPr fontAlgn="base">
              <a:spcBef>
                <a:spcPct val="0"/>
              </a:spcBef>
              <a:spcAft>
                <a:spcPct val="0"/>
              </a:spcAft>
            </a:pPr>
            <a:r>
              <a:rPr lang="en-GB" dirty="0" smtClean="0">
                <a:solidFill>
                  <a:srgbClr val="000000"/>
                </a:solidFill>
                <a:latin typeface="Calibri" panose="020F0502020204030204" pitchFamily="34" charset="0"/>
              </a:rPr>
              <a:t>N=97</a:t>
            </a:r>
            <a:endParaRPr lang="en-GB" dirty="0">
              <a:solidFill>
                <a:srgbClr val="000000"/>
              </a:solidFill>
              <a:latin typeface="Calibri" panose="020F0502020204030204" pitchFamily="34" charset="0"/>
            </a:endParaRPr>
          </a:p>
        </p:txBody>
      </p:sp>
      <p:sp>
        <p:nvSpPr>
          <p:cNvPr id="19" name="Right Bracket 18"/>
          <p:cNvSpPr/>
          <p:nvPr/>
        </p:nvSpPr>
        <p:spPr>
          <a:xfrm>
            <a:off x="7596336" y="1223178"/>
            <a:ext cx="72008" cy="1888632"/>
          </a:xfrm>
          <a:prstGeom prst="rightBracket">
            <a:avLst/>
          </a:prstGeom>
          <a:ln w="22225">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en-GB">
              <a:solidFill>
                <a:srgbClr val="000000"/>
              </a:solidFill>
            </a:endParaRPr>
          </a:p>
        </p:txBody>
      </p:sp>
      <p:sp>
        <p:nvSpPr>
          <p:cNvPr id="20" name="Oval 19"/>
          <p:cNvSpPr/>
          <p:nvPr/>
        </p:nvSpPr>
        <p:spPr>
          <a:xfrm>
            <a:off x="2309755" y="1107763"/>
            <a:ext cx="1296144" cy="837110"/>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err="1"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06366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65516"/>
            <a:ext cx="8229600" cy="540060"/>
          </a:xfrm>
        </p:spPr>
        <p:txBody>
          <a:bodyPr>
            <a:normAutofit fontScale="90000"/>
          </a:bodyPr>
          <a:lstStyle/>
          <a:p>
            <a:pPr algn="l"/>
            <a:r>
              <a:rPr lang="en-GB" sz="3600" b="1" dirty="0" smtClean="0"/>
              <a:t>Microbiology</a:t>
            </a:r>
            <a:endParaRPr lang="en-GB" sz="4000" b="1" dirty="0"/>
          </a:p>
        </p:txBody>
      </p:sp>
      <p:sp>
        <p:nvSpPr>
          <p:cNvPr id="3" name="Content Placeholder 2"/>
          <p:cNvSpPr>
            <a:spLocks noGrp="1"/>
          </p:cNvSpPr>
          <p:nvPr>
            <p:ph idx="1"/>
          </p:nvPr>
        </p:nvSpPr>
        <p:spPr>
          <a:xfrm>
            <a:off x="467544" y="1221600"/>
            <a:ext cx="8352928" cy="3402378"/>
          </a:xfrm>
        </p:spPr>
        <p:txBody>
          <a:bodyPr>
            <a:noAutofit/>
          </a:bodyPr>
          <a:lstStyle/>
          <a:p>
            <a:pPr marL="0" indent="0">
              <a:lnSpc>
                <a:spcPct val="150000"/>
              </a:lnSpc>
              <a:buNone/>
            </a:pPr>
            <a:r>
              <a:rPr lang="en-GB" sz="2400" i="1" dirty="0" smtClean="0"/>
              <a:t>Chlamydia trachomatis</a:t>
            </a:r>
            <a:r>
              <a:rPr lang="en-GB" sz="2400" dirty="0" smtClean="0"/>
              <a:t>		27 (9.6%)</a:t>
            </a:r>
          </a:p>
          <a:p>
            <a:pPr marL="0" indent="0">
              <a:lnSpc>
                <a:spcPct val="150000"/>
              </a:lnSpc>
              <a:buNone/>
            </a:pPr>
            <a:r>
              <a:rPr lang="en-GB" sz="2400" i="1" dirty="0" smtClean="0"/>
              <a:t>Neisseria gonorrhoeae	</a:t>
            </a:r>
            <a:r>
              <a:rPr lang="en-GB" sz="2400" dirty="0" smtClean="0"/>
              <a:t>	1 (0.4%)</a:t>
            </a:r>
          </a:p>
          <a:p>
            <a:pPr marL="0" indent="0">
              <a:lnSpc>
                <a:spcPct val="150000"/>
              </a:lnSpc>
              <a:buNone/>
            </a:pPr>
            <a:r>
              <a:rPr lang="en-GB" sz="2400" i="1" dirty="0" smtClean="0"/>
              <a:t>Mycoplasma genitalium</a:t>
            </a:r>
            <a:r>
              <a:rPr lang="en-GB" sz="2400" dirty="0" smtClean="0"/>
              <a:t>		28 (9.7%)</a:t>
            </a:r>
          </a:p>
          <a:p>
            <a:endParaRPr lang="en-GB" sz="2000" dirty="0"/>
          </a:p>
          <a:p>
            <a:pPr marL="0" lvl="3" indent="0">
              <a:lnSpc>
                <a:spcPct val="150000"/>
              </a:lnSpc>
              <a:buSzPct val="114000"/>
              <a:buNone/>
            </a:pPr>
            <a:r>
              <a:rPr lang="en-GB" dirty="0" smtClean="0"/>
              <a:t>10 </a:t>
            </a:r>
            <a:r>
              <a:rPr lang="en-GB" dirty="0"/>
              <a:t>patients co-infected with </a:t>
            </a:r>
            <a:r>
              <a:rPr lang="en-GB" i="1" dirty="0"/>
              <a:t>C. </a:t>
            </a:r>
            <a:r>
              <a:rPr lang="en-GB" i="1" dirty="0" smtClean="0"/>
              <a:t>trachomatis &amp; M. genitalium </a:t>
            </a:r>
          </a:p>
          <a:p>
            <a:pPr marL="0" lvl="3" indent="0">
              <a:lnSpc>
                <a:spcPct val="150000"/>
              </a:lnSpc>
              <a:buSzPct val="114000"/>
              <a:buNone/>
            </a:pPr>
            <a:r>
              <a:rPr lang="en-GB" dirty="0" smtClean="0"/>
              <a:t>1 patient co-infected </a:t>
            </a:r>
            <a:r>
              <a:rPr lang="en-GB" dirty="0"/>
              <a:t>with </a:t>
            </a:r>
            <a:r>
              <a:rPr lang="en-GB" i="1" dirty="0"/>
              <a:t>N. </a:t>
            </a:r>
            <a:r>
              <a:rPr lang="en-GB" i="1" dirty="0" smtClean="0"/>
              <a:t>gonorrhoeae &amp; M. genitalium</a:t>
            </a:r>
            <a:endParaRPr lang="en-GB" dirty="0"/>
          </a:p>
          <a:p>
            <a:pPr marL="0" indent="0" algn="r">
              <a:buNone/>
            </a:pPr>
            <a:endParaRPr lang="en-GB" sz="1200" dirty="0"/>
          </a:p>
          <a:p>
            <a:endParaRPr lang="en-GB" sz="2000" dirty="0" smtClean="0"/>
          </a:p>
          <a:p>
            <a:endParaRPr lang="en-GB" sz="2000" dirty="0" smtClean="0"/>
          </a:p>
          <a:p>
            <a:pPr marL="0" indent="0">
              <a:buNone/>
            </a:pPr>
            <a:endParaRPr lang="en-GB" sz="2000" dirty="0" smtClean="0"/>
          </a:p>
          <a:p>
            <a:pPr marL="0" indent="0">
              <a:buNone/>
            </a:pPr>
            <a:endParaRPr lang="en-GB" sz="2000" dirty="0"/>
          </a:p>
          <a:p>
            <a:pPr marL="0" indent="0" algn="r">
              <a:buNone/>
            </a:pPr>
            <a:r>
              <a:rPr lang="en-GB" sz="2000" dirty="0" smtClean="0"/>
              <a:t>MG resistance data – Oral Presentation 31</a:t>
            </a:r>
            <a:endParaRPr lang="en-GB" sz="2000" dirty="0"/>
          </a:p>
        </p:txBody>
      </p:sp>
    </p:spTree>
    <p:extLst>
      <p:ext uri="{BB962C8B-B14F-4D97-AF65-F5344CB8AC3E}">
        <p14:creationId xmlns:p14="http://schemas.microsoft.com/office/powerpoint/2010/main" val="2219566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21600"/>
            <a:ext cx="8352928" cy="3402378"/>
          </a:xfrm>
        </p:spPr>
        <p:txBody>
          <a:bodyPr>
            <a:noAutofit/>
          </a:bodyPr>
          <a:lstStyle/>
          <a:p>
            <a:pPr marL="0" indent="0">
              <a:lnSpc>
                <a:spcPct val="150000"/>
              </a:lnSpc>
              <a:buNone/>
            </a:pPr>
            <a:r>
              <a:rPr lang="en-GB" sz="2400" i="1" dirty="0" smtClean="0"/>
              <a:t>Chlamydia trachomatis</a:t>
            </a:r>
            <a:r>
              <a:rPr lang="en-GB" sz="2400" dirty="0" smtClean="0"/>
              <a:t>		27 (</a:t>
            </a:r>
            <a:r>
              <a:rPr lang="en-GB" sz="2400" b="1" dirty="0" smtClean="0">
                <a:solidFill>
                  <a:srgbClr val="FF0000"/>
                </a:solidFill>
              </a:rPr>
              <a:t>9.6%</a:t>
            </a:r>
            <a:r>
              <a:rPr lang="en-GB" sz="2400" dirty="0" smtClean="0"/>
              <a:t>)</a:t>
            </a:r>
          </a:p>
          <a:p>
            <a:pPr marL="0" indent="0">
              <a:lnSpc>
                <a:spcPct val="150000"/>
              </a:lnSpc>
              <a:buNone/>
            </a:pPr>
            <a:r>
              <a:rPr lang="en-GB" sz="2400" i="1" dirty="0" smtClean="0"/>
              <a:t>Neisseria gonorrhoeae	</a:t>
            </a:r>
            <a:r>
              <a:rPr lang="en-GB" sz="2400" dirty="0" smtClean="0"/>
              <a:t>	1 (0.4%)</a:t>
            </a:r>
          </a:p>
          <a:p>
            <a:pPr marL="0" indent="0">
              <a:lnSpc>
                <a:spcPct val="150000"/>
              </a:lnSpc>
              <a:buNone/>
            </a:pPr>
            <a:r>
              <a:rPr lang="en-GB" sz="2400" i="1" dirty="0" smtClean="0"/>
              <a:t>Mycoplasma genitalium</a:t>
            </a:r>
            <a:r>
              <a:rPr lang="en-GB" sz="2400" dirty="0" smtClean="0"/>
              <a:t>		28 (</a:t>
            </a:r>
            <a:r>
              <a:rPr lang="en-GB" sz="2400" b="1" dirty="0" smtClean="0">
                <a:solidFill>
                  <a:srgbClr val="FF0000"/>
                </a:solidFill>
              </a:rPr>
              <a:t>9.7%</a:t>
            </a:r>
            <a:r>
              <a:rPr lang="en-GB" sz="2400" dirty="0" smtClean="0"/>
              <a:t>)</a:t>
            </a:r>
          </a:p>
          <a:p>
            <a:endParaRPr lang="en-GB" sz="2000" dirty="0"/>
          </a:p>
          <a:p>
            <a:pPr marL="0" lvl="3" indent="0">
              <a:lnSpc>
                <a:spcPct val="150000"/>
              </a:lnSpc>
              <a:buSzPct val="114000"/>
              <a:buNone/>
            </a:pPr>
            <a:r>
              <a:rPr lang="en-GB" dirty="0" smtClean="0"/>
              <a:t>10 </a:t>
            </a:r>
            <a:r>
              <a:rPr lang="en-GB" dirty="0"/>
              <a:t>patients co-infected with </a:t>
            </a:r>
            <a:r>
              <a:rPr lang="en-GB" i="1" dirty="0"/>
              <a:t>C. </a:t>
            </a:r>
            <a:r>
              <a:rPr lang="en-GB" i="1" dirty="0" smtClean="0"/>
              <a:t>trachomatis &amp; M. genitalium </a:t>
            </a:r>
          </a:p>
          <a:p>
            <a:pPr marL="0" lvl="3" indent="0">
              <a:lnSpc>
                <a:spcPct val="150000"/>
              </a:lnSpc>
              <a:buSzPct val="114000"/>
              <a:buNone/>
            </a:pPr>
            <a:r>
              <a:rPr lang="en-GB" dirty="0" smtClean="0"/>
              <a:t>1 patient co-infected </a:t>
            </a:r>
            <a:r>
              <a:rPr lang="en-GB" dirty="0"/>
              <a:t>with </a:t>
            </a:r>
            <a:r>
              <a:rPr lang="en-GB" i="1" dirty="0"/>
              <a:t>N. </a:t>
            </a:r>
            <a:r>
              <a:rPr lang="en-GB" i="1" dirty="0" smtClean="0"/>
              <a:t>gonorrhoeae &amp; M. genitalium</a:t>
            </a:r>
            <a:endParaRPr lang="en-GB" dirty="0"/>
          </a:p>
          <a:p>
            <a:pPr marL="0" indent="0" algn="r">
              <a:buNone/>
            </a:pPr>
            <a:endParaRPr lang="en-GB" sz="1200" dirty="0"/>
          </a:p>
          <a:p>
            <a:endParaRPr lang="en-GB" sz="2000" dirty="0" smtClean="0"/>
          </a:p>
          <a:p>
            <a:endParaRPr lang="en-GB" sz="2000" dirty="0" smtClean="0"/>
          </a:p>
          <a:p>
            <a:pPr marL="0" indent="0">
              <a:buNone/>
            </a:pPr>
            <a:endParaRPr lang="en-GB" sz="2000" dirty="0" smtClean="0"/>
          </a:p>
          <a:p>
            <a:pPr marL="0" indent="0">
              <a:buNone/>
            </a:pPr>
            <a:endParaRPr lang="en-GB" sz="2000" dirty="0"/>
          </a:p>
          <a:p>
            <a:pPr marL="0" indent="0" algn="r">
              <a:buNone/>
            </a:pPr>
            <a:r>
              <a:rPr lang="en-GB" sz="2000" dirty="0" smtClean="0"/>
              <a:t>MG resistance data – Oral Presentation 31</a:t>
            </a:r>
            <a:endParaRPr lang="en-GB" sz="2000" dirty="0"/>
          </a:p>
        </p:txBody>
      </p:sp>
      <p:sp>
        <p:nvSpPr>
          <p:cNvPr id="5" name="Title 1"/>
          <p:cNvSpPr>
            <a:spLocks noGrp="1"/>
          </p:cNvSpPr>
          <p:nvPr>
            <p:ph type="title"/>
          </p:nvPr>
        </p:nvSpPr>
        <p:spPr>
          <a:xfrm>
            <a:off x="395536" y="465516"/>
            <a:ext cx="8229600" cy="540060"/>
          </a:xfrm>
        </p:spPr>
        <p:txBody>
          <a:bodyPr>
            <a:normAutofit fontScale="90000"/>
          </a:bodyPr>
          <a:lstStyle/>
          <a:p>
            <a:pPr algn="l"/>
            <a:r>
              <a:rPr lang="en-GB" sz="3600" b="1" dirty="0" smtClean="0"/>
              <a:t>Microbiology</a:t>
            </a:r>
            <a:endParaRPr lang="en-GB" sz="4000" b="1" dirty="0"/>
          </a:p>
        </p:txBody>
      </p:sp>
    </p:spTree>
    <p:extLst>
      <p:ext uri="{BB962C8B-B14F-4D97-AF65-F5344CB8AC3E}">
        <p14:creationId xmlns:p14="http://schemas.microsoft.com/office/powerpoint/2010/main" val="41408223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8229600" cy="587220"/>
          </a:xfrm>
        </p:spPr>
        <p:txBody>
          <a:bodyPr>
            <a:normAutofit/>
          </a:bodyPr>
          <a:lstStyle/>
          <a:p>
            <a:pPr algn="l"/>
            <a:r>
              <a:rPr lang="en-GB" b="1" dirty="0" smtClean="0"/>
              <a:t>Summary</a:t>
            </a:r>
            <a:endParaRPr lang="en-GB" b="1" dirty="0"/>
          </a:p>
        </p:txBody>
      </p:sp>
      <p:sp>
        <p:nvSpPr>
          <p:cNvPr id="3" name="Content Placeholder 2"/>
          <p:cNvSpPr>
            <a:spLocks noGrp="1"/>
          </p:cNvSpPr>
          <p:nvPr>
            <p:ph idx="1"/>
          </p:nvPr>
        </p:nvSpPr>
        <p:spPr>
          <a:xfrm>
            <a:off x="457200" y="1113589"/>
            <a:ext cx="8291264" cy="3481034"/>
          </a:xfrm>
        </p:spPr>
        <p:txBody>
          <a:bodyPr>
            <a:normAutofit fontScale="92500"/>
          </a:bodyPr>
          <a:lstStyle/>
          <a:p>
            <a:pPr>
              <a:spcBef>
                <a:spcPts val="1800"/>
              </a:spcBef>
            </a:pPr>
            <a:r>
              <a:rPr lang="en-GB" dirty="0" smtClean="0"/>
              <a:t>Study failed to demonstrate that a short-course of azithromycin was non-inferior to the standard longer course of ofloxacin</a:t>
            </a:r>
          </a:p>
          <a:p>
            <a:pPr>
              <a:spcBef>
                <a:spcPts val="1800"/>
              </a:spcBef>
            </a:pPr>
            <a:r>
              <a:rPr lang="en-GB" dirty="0" smtClean="0"/>
              <a:t>Results were consistent both in the full randomised and per-protocol populations </a:t>
            </a:r>
          </a:p>
          <a:p>
            <a:pPr>
              <a:spcBef>
                <a:spcPts val="1800"/>
              </a:spcBef>
            </a:pPr>
            <a:r>
              <a:rPr lang="en-GB" dirty="0" smtClean="0"/>
              <a:t>Although we did not formally test for inferiority, the results suggested that if anything, the short-course was likely to be inferior to the longer course</a:t>
            </a:r>
          </a:p>
          <a:p>
            <a:pPr>
              <a:spcBef>
                <a:spcPts val="1800"/>
              </a:spcBef>
            </a:pPr>
            <a:r>
              <a:rPr lang="en-GB" dirty="0" smtClean="0"/>
              <a:t>Whilst adherence did appear to be better in those receiving short-course, diarrhoea rates were higher which may have contributed to the poorer outcomes in that group</a:t>
            </a:r>
          </a:p>
        </p:txBody>
      </p:sp>
    </p:spTree>
    <p:extLst>
      <p:ext uri="{BB962C8B-B14F-4D97-AF65-F5344CB8AC3E}">
        <p14:creationId xmlns:p14="http://schemas.microsoft.com/office/powerpoint/2010/main" val="34941426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8352928" cy="587220"/>
          </a:xfrm>
        </p:spPr>
        <p:txBody>
          <a:bodyPr>
            <a:normAutofit/>
          </a:bodyPr>
          <a:lstStyle/>
          <a:p>
            <a:pPr algn="l"/>
            <a:r>
              <a:rPr lang="en-GB" sz="3600" b="1" dirty="0" smtClean="0"/>
              <a:t>Difficulties encountered</a:t>
            </a:r>
            <a:endParaRPr lang="en-GB" sz="3600" b="1" dirty="0"/>
          </a:p>
        </p:txBody>
      </p:sp>
      <p:sp>
        <p:nvSpPr>
          <p:cNvPr id="3" name="Content Placeholder 2"/>
          <p:cNvSpPr>
            <a:spLocks noGrp="1"/>
          </p:cNvSpPr>
          <p:nvPr>
            <p:ph idx="1"/>
          </p:nvPr>
        </p:nvSpPr>
        <p:spPr>
          <a:xfrm>
            <a:off x="467544" y="1113588"/>
            <a:ext cx="8424936" cy="3618402"/>
          </a:xfrm>
        </p:spPr>
        <p:txBody>
          <a:bodyPr>
            <a:normAutofit fontScale="47500" lnSpcReduction="20000"/>
          </a:bodyPr>
          <a:lstStyle/>
          <a:p>
            <a:pPr>
              <a:lnSpc>
                <a:spcPct val="120000"/>
              </a:lnSpc>
              <a:buSzPct val="117000"/>
            </a:pPr>
            <a:r>
              <a:rPr lang="en-GB" sz="3600" dirty="0" smtClean="0"/>
              <a:t>Low recruitment</a:t>
            </a:r>
          </a:p>
          <a:p>
            <a:pPr lvl="3">
              <a:lnSpc>
                <a:spcPct val="120000"/>
              </a:lnSpc>
              <a:buFont typeface="Calibri" panose="020F0502020204030204" pitchFamily="34" charset="0"/>
              <a:buChar char="̶"/>
            </a:pPr>
            <a:r>
              <a:rPr lang="en-GB" sz="3200" dirty="0" smtClean="0"/>
              <a:t>↓PID rates  nationally / internationally </a:t>
            </a:r>
          </a:p>
          <a:p>
            <a:pPr lvl="3">
              <a:lnSpc>
                <a:spcPct val="120000"/>
              </a:lnSpc>
              <a:buFont typeface="Calibri" panose="020F0502020204030204" pitchFamily="34" charset="0"/>
              <a:buChar char="̶"/>
            </a:pPr>
            <a:r>
              <a:rPr lang="en-GB" sz="3200" dirty="0"/>
              <a:t>e</a:t>
            </a:r>
            <a:r>
              <a:rPr lang="en-GB" sz="3200" dirty="0" smtClean="0"/>
              <a:t>xpected contribution from </a:t>
            </a:r>
            <a:r>
              <a:rPr lang="en-GB" sz="3200" dirty="0" err="1" smtClean="0"/>
              <a:t>gynae</a:t>
            </a:r>
            <a:r>
              <a:rPr lang="en-GB" sz="3200" dirty="0" smtClean="0"/>
              <a:t> – no patients recruited despite heroic efforts</a:t>
            </a:r>
          </a:p>
          <a:p>
            <a:pPr lvl="3">
              <a:lnSpc>
                <a:spcPct val="120000"/>
              </a:lnSpc>
              <a:buFont typeface="Calibri" panose="020F0502020204030204" pitchFamily="34" charset="0"/>
              <a:buChar char="̶"/>
            </a:pPr>
            <a:endParaRPr lang="en-GB" sz="2000" dirty="0" smtClean="0"/>
          </a:p>
          <a:p>
            <a:pPr>
              <a:lnSpc>
                <a:spcPct val="120000"/>
              </a:lnSpc>
              <a:buSzPct val="117000"/>
            </a:pPr>
            <a:r>
              <a:rPr lang="en-GB" sz="3600" dirty="0" smtClean="0"/>
              <a:t>Multi-site</a:t>
            </a:r>
          </a:p>
          <a:p>
            <a:pPr lvl="3">
              <a:lnSpc>
                <a:spcPct val="120000"/>
              </a:lnSpc>
              <a:buFont typeface="Calibri" panose="020F0502020204030204" pitchFamily="34" charset="0"/>
              <a:buChar char="̶"/>
            </a:pPr>
            <a:r>
              <a:rPr lang="en-GB" sz="3200" dirty="0" smtClean="0"/>
              <a:t>funding </a:t>
            </a:r>
            <a:r>
              <a:rPr lang="en-GB" sz="3200" dirty="0"/>
              <a:t>for 2 </a:t>
            </a:r>
            <a:r>
              <a:rPr lang="en-GB" sz="3200" dirty="0" smtClean="0"/>
              <a:t>sites (not multi-site), - support from Sponsor +++</a:t>
            </a:r>
          </a:p>
          <a:p>
            <a:pPr lvl="3">
              <a:lnSpc>
                <a:spcPct val="120000"/>
              </a:lnSpc>
              <a:buFont typeface="Calibri" panose="020F0502020204030204" pitchFamily="34" charset="0"/>
              <a:buChar char="̶"/>
            </a:pPr>
            <a:r>
              <a:rPr lang="en-GB" sz="3200" dirty="0" smtClean="0"/>
              <a:t>SIVs, R&amp;D, pharmacy storage, RN availability   </a:t>
            </a:r>
          </a:p>
          <a:p>
            <a:pPr lvl="3">
              <a:lnSpc>
                <a:spcPct val="120000"/>
              </a:lnSpc>
              <a:buFont typeface="Calibri" panose="020F0502020204030204" pitchFamily="34" charset="0"/>
              <a:buChar char="̶"/>
            </a:pPr>
            <a:r>
              <a:rPr lang="en-GB" sz="3200" dirty="0" smtClean="0"/>
              <a:t>integration of sexual health &amp; contraception / tendering </a:t>
            </a:r>
          </a:p>
          <a:p>
            <a:pPr lvl="3">
              <a:lnSpc>
                <a:spcPct val="120000"/>
              </a:lnSpc>
              <a:buFont typeface="Calibri" panose="020F0502020204030204" pitchFamily="34" charset="0"/>
              <a:buChar char="̶"/>
            </a:pPr>
            <a:endParaRPr lang="en-GB" sz="2000" dirty="0" smtClean="0"/>
          </a:p>
          <a:p>
            <a:pPr>
              <a:lnSpc>
                <a:spcPct val="120000"/>
              </a:lnSpc>
            </a:pPr>
            <a:r>
              <a:rPr lang="en-GB" sz="3600" dirty="0" smtClean="0"/>
              <a:t>All sites experienced poor </a:t>
            </a:r>
            <a:r>
              <a:rPr lang="en-GB" sz="3600" dirty="0"/>
              <a:t>retention </a:t>
            </a:r>
            <a:r>
              <a:rPr lang="en-GB" sz="3600" dirty="0" smtClean="0"/>
              <a:t>rates (common in GU trials)</a:t>
            </a:r>
          </a:p>
          <a:p>
            <a:pPr lvl="3">
              <a:lnSpc>
                <a:spcPct val="120000"/>
              </a:lnSpc>
              <a:buFont typeface="Calibri" panose="020F0502020204030204" pitchFamily="34" charset="0"/>
              <a:buChar char="̶"/>
            </a:pPr>
            <a:r>
              <a:rPr lang="en-GB" sz="2900" dirty="0"/>
              <a:t>introduced</a:t>
            </a:r>
            <a:r>
              <a:rPr lang="en-GB" sz="3200" dirty="0"/>
              <a:t> </a:t>
            </a:r>
            <a:r>
              <a:rPr lang="en-GB" sz="3200" dirty="0" smtClean="0"/>
              <a:t>£20 voucher (too late)</a:t>
            </a:r>
          </a:p>
          <a:p>
            <a:pPr lvl="3">
              <a:lnSpc>
                <a:spcPct val="120000"/>
              </a:lnSpc>
              <a:buFont typeface="Calibri" panose="020F0502020204030204" pitchFamily="34" charset="0"/>
              <a:buChar char="̶"/>
            </a:pPr>
            <a:endParaRPr lang="en-GB" sz="2000" dirty="0"/>
          </a:p>
          <a:p>
            <a:pPr marL="342900" lvl="1" indent="-342900">
              <a:lnSpc>
                <a:spcPct val="120000"/>
              </a:lnSpc>
              <a:buFont typeface="Arial" panose="020B0604020202020204" pitchFamily="34" charset="0"/>
              <a:buChar char="•"/>
            </a:pPr>
            <a:r>
              <a:rPr lang="en-GB" sz="3600" dirty="0" smtClean="0"/>
              <a:t>Long </a:t>
            </a:r>
            <a:r>
              <a:rPr lang="en-GB" sz="3600" dirty="0"/>
              <a:t>recruitment period </a:t>
            </a:r>
            <a:r>
              <a:rPr lang="en-GB" sz="3600" dirty="0" smtClean="0"/>
              <a:t>- </a:t>
            </a:r>
            <a:r>
              <a:rPr lang="en-GB" sz="3400" dirty="0"/>
              <a:t>multiple changes in </a:t>
            </a:r>
            <a:r>
              <a:rPr lang="en-GB" sz="3400" dirty="0" smtClean="0"/>
              <a:t>personnel, maternity </a:t>
            </a:r>
            <a:r>
              <a:rPr lang="en-GB" sz="3400" dirty="0"/>
              <a:t>leaves </a:t>
            </a:r>
            <a:endParaRPr lang="en-GB" sz="3400" dirty="0" smtClean="0"/>
          </a:p>
          <a:p>
            <a:pPr marL="342900" lvl="1" indent="-342900">
              <a:lnSpc>
                <a:spcPct val="120000"/>
              </a:lnSpc>
              <a:buFont typeface="Arial" panose="020B0604020202020204" pitchFamily="34" charset="0"/>
              <a:buChar char="•"/>
            </a:pPr>
            <a:endParaRPr lang="en-GB" sz="2200" dirty="0" smtClean="0"/>
          </a:p>
          <a:p>
            <a:pPr marL="342900" lvl="1" indent="-342900">
              <a:lnSpc>
                <a:spcPct val="120000"/>
              </a:lnSpc>
              <a:buFont typeface="Arial" panose="020B0604020202020204" pitchFamily="34" charset="0"/>
              <a:buChar char="•"/>
            </a:pPr>
            <a:r>
              <a:rPr lang="en-GB" sz="3600" dirty="0" smtClean="0"/>
              <a:t>Drug </a:t>
            </a:r>
            <a:r>
              <a:rPr lang="en-GB" sz="3600" dirty="0"/>
              <a:t>c</a:t>
            </a:r>
            <a:r>
              <a:rPr lang="en-GB" sz="3600" dirty="0" smtClean="0"/>
              <a:t>ompany </a:t>
            </a:r>
            <a:r>
              <a:rPr lang="en-GB" sz="3400" dirty="0"/>
              <a:t>supplying IMP unreliable</a:t>
            </a:r>
          </a:p>
          <a:p>
            <a:pPr lvl="3">
              <a:lnSpc>
                <a:spcPct val="120000"/>
              </a:lnSpc>
              <a:buFont typeface="Calibri" panose="020F0502020204030204" pitchFamily="34" charset="0"/>
              <a:buChar char="̶"/>
            </a:pPr>
            <a:r>
              <a:rPr lang="en-GB" sz="3300" dirty="0"/>
              <a:t>recruitment stopped on 3 occasions when company could not supply </a:t>
            </a:r>
            <a:r>
              <a:rPr lang="en-GB" sz="3300" dirty="0" smtClean="0"/>
              <a:t>packs</a:t>
            </a:r>
            <a:endParaRPr lang="en-GB" sz="3600" dirty="0"/>
          </a:p>
        </p:txBody>
      </p:sp>
    </p:spTree>
    <p:extLst>
      <p:ext uri="{BB962C8B-B14F-4D97-AF65-F5344CB8AC3E}">
        <p14:creationId xmlns:p14="http://schemas.microsoft.com/office/powerpoint/2010/main" val="24595184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65516"/>
            <a:ext cx="8229600" cy="533214"/>
          </a:xfrm>
        </p:spPr>
        <p:txBody>
          <a:bodyPr>
            <a:normAutofit fontScale="90000"/>
          </a:bodyPr>
          <a:lstStyle/>
          <a:p>
            <a:pPr algn="l"/>
            <a:r>
              <a:rPr lang="en-GB" sz="3600" b="1" dirty="0" smtClean="0"/>
              <a:t>Conclusion</a:t>
            </a:r>
            <a:endParaRPr lang="en-GB" sz="3600" b="1" dirty="0"/>
          </a:p>
        </p:txBody>
      </p:sp>
      <p:sp>
        <p:nvSpPr>
          <p:cNvPr id="3" name="Content Placeholder 2"/>
          <p:cNvSpPr>
            <a:spLocks noGrp="1"/>
          </p:cNvSpPr>
          <p:nvPr>
            <p:ph idx="1"/>
          </p:nvPr>
        </p:nvSpPr>
        <p:spPr>
          <a:xfrm>
            <a:off x="457200" y="1113589"/>
            <a:ext cx="8229600" cy="3481034"/>
          </a:xfrm>
        </p:spPr>
        <p:txBody>
          <a:bodyPr>
            <a:normAutofit fontScale="92500" lnSpcReduction="10000"/>
          </a:bodyPr>
          <a:lstStyle/>
          <a:p>
            <a:pPr>
              <a:lnSpc>
                <a:spcPct val="175000"/>
              </a:lnSpc>
            </a:pPr>
            <a:r>
              <a:rPr lang="en-GB" sz="2400" dirty="0"/>
              <a:t>Difficult to do multi-site GU studies in current political climate</a:t>
            </a:r>
          </a:p>
          <a:p>
            <a:pPr>
              <a:lnSpc>
                <a:spcPct val="175000"/>
              </a:lnSpc>
            </a:pPr>
            <a:r>
              <a:rPr lang="en-GB" sz="2400" dirty="0"/>
              <a:t>Difficult population to retain in study</a:t>
            </a:r>
          </a:p>
          <a:p>
            <a:pPr>
              <a:lnSpc>
                <a:spcPct val="175000"/>
              </a:lnSpc>
            </a:pPr>
            <a:r>
              <a:rPr lang="en-GB" sz="2400" dirty="0" smtClean="0"/>
              <a:t>Similar rates of mycoplasma &amp; chlamydia (80% no pathogen)</a:t>
            </a:r>
          </a:p>
          <a:p>
            <a:pPr>
              <a:lnSpc>
                <a:spcPct val="175000"/>
              </a:lnSpc>
            </a:pPr>
            <a:r>
              <a:rPr lang="en-GB" sz="2400" dirty="0" smtClean="0"/>
              <a:t>Adherence </a:t>
            </a:r>
            <a:r>
              <a:rPr lang="en-GB" sz="2400" dirty="0"/>
              <a:t>better for short course… </a:t>
            </a:r>
            <a:endParaRPr lang="en-GB" sz="2400" dirty="0" smtClean="0"/>
          </a:p>
          <a:p>
            <a:pPr>
              <a:lnSpc>
                <a:spcPct val="175000"/>
              </a:lnSpc>
            </a:pPr>
            <a:r>
              <a:rPr lang="en-GB" sz="2400" dirty="0" smtClean="0"/>
              <a:t>….. but </a:t>
            </a:r>
            <a:r>
              <a:rPr lang="en-GB" sz="2400" dirty="0"/>
              <a:t>short course less well tolerated </a:t>
            </a:r>
            <a:r>
              <a:rPr lang="en-GB" sz="2400" dirty="0" smtClean="0"/>
              <a:t>(diarrhoea )</a:t>
            </a:r>
          </a:p>
          <a:p>
            <a:pPr>
              <a:lnSpc>
                <a:spcPct val="175000"/>
              </a:lnSpc>
            </a:pPr>
            <a:r>
              <a:rPr lang="en-GB" sz="2400" dirty="0" smtClean="0"/>
              <a:t>The short course was likely to be inferior to the longer course</a:t>
            </a:r>
          </a:p>
          <a:p>
            <a:pPr>
              <a:lnSpc>
                <a:spcPct val="150000"/>
              </a:lnSpc>
            </a:pPr>
            <a:endParaRPr lang="en-GB" sz="2400" dirty="0" smtClean="0"/>
          </a:p>
          <a:p>
            <a:pPr lvl="2">
              <a:lnSpc>
                <a:spcPct val="150000"/>
              </a:lnSpc>
              <a:buFont typeface="Calibri" panose="020F0502020204030204" pitchFamily="34" charset="0"/>
              <a:buChar char="̶"/>
            </a:pPr>
            <a:endParaRPr lang="en-GB" sz="2000" dirty="0"/>
          </a:p>
          <a:p>
            <a:pPr>
              <a:lnSpc>
                <a:spcPct val="150000"/>
              </a:lnSpc>
            </a:pPr>
            <a:endParaRPr lang="en-GB" sz="2400" dirty="0"/>
          </a:p>
        </p:txBody>
      </p:sp>
    </p:spTree>
    <p:extLst>
      <p:ext uri="{BB962C8B-B14F-4D97-AF65-F5344CB8AC3E}">
        <p14:creationId xmlns:p14="http://schemas.microsoft.com/office/powerpoint/2010/main" val="16301685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65516"/>
            <a:ext cx="8229600" cy="533214"/>
          </a:xfrm>
        </p:spPr>
        <p:txBody>
          <a:bodyPr>
            <a:normAutofit fontScale="90000"/>
          </a:bodyPr>
          <a:lstStyle/>
          <a:p>
            <a:pPr algn="l"/>
            <a:r>
              <a:rPr lang="en-GB" sz="3600" b="1" dirty="0" smtClean="0"/>
              <a:t>Acknowledgments</a:t>
            </a:r>
            <a:endParaRPr lang="en-GB" sz="3600" b="1" dirty="0"/>
          </a:p>
        </p:txBody>
      </p:sp>
      <p:sp>
        <p:nvSpPr>
          <p:cNvPr id="3" name="Content Placeholder 2"/>
          <p:cNvSpPr>
            <a:spLocks noGrp="1"/>
          </p:cNvSpPr>
          <p:nvPr>
            <p:ph idx="1"/>
          </p:nvPr>
        </p:nvSpPr>
        <p:spPr>
          <a:xfrm>
            <a:off x="457200" y="1113589"/>
            <a:ext cx="7787208" cy="3481034"/>
          </a:xfrm>
        </p:spPr>
        <p:txBody>
          <a:bodyPr>
            <a:noAutofit/>
          </a:bodyPr>
          <a:lstStyle/>
          <a:p>
            <a:pPr>
              <a:lnSpc>
                <a:spcPct val="120000"/>
              </a:lnSpc>
            </a:pPr>
            <a:r>
              <a:rPr lang="en-GB" sz="1400" dirty="0" smtClean="0"/>
              <a:t>Trial co-ordinators: Marie </a:t>
            </a:r>
            <a:r>
              <a:rPr lang="en-GB" sz="1400" dirty="0" err="1" smtClean="0"/>
              <a:t>Hyslop</a:t>
            </a:r>
            <a:r>
              <a:rPr lang="en-GB" sz="1400" dirty="0" smtClean="0"/>
              <a:t>, Gemma Sugar, Amy </a:t>
            </a:r>
            <a:r>
              <a:rPr lang="en-GB" sz="1400" dirty="0" err="1" smtClean="0"/>
              <a:t>Arbon</a:t>
            </a:r>
            <a:r>
              <a:rPr lang="en-GB" sz="1400" dirty="0" smtClean="0"/>
              <a:t>, Jane Cox</a:t>
            </a:r>
          </a:p>
          <a:p>
            <a:pPr>
              <a:lnSpc>
                <a:spcPct val="120000"/>
              </a:lnSpc>
            </a:pPr>
            <a:r>
              <a:rPr lang="en-GB" sz="1400" dirty="0" smtClean="0"/>
              <a:t>Brighton: Lou Kerr, Sarah Kirk, Marion Campbell</a:t>
            </a:r>
          </a:p>
          <a:p>
            <a:pPr>
              <a:lnSpc>
                <a:spcPct val="120000"/>
              </a:lnSpc>
            </a:pPr>
            <a:r>
              <a:rPr lang="en-GB" sz="1400" dirty="0"/>
              <a:t>Birmingham: Jonathan Ross, Jan Harding, Monika </a:t>
            </a:r>
            <a:r>
              <a:rPr lang="en-GB" sz="1400" dirty="0" err="1" smtClean="0"/>
              <a:t>Okriak</a:t>
            </a:r>
            <a:endParaRPr lang="en-GB" sz="1400" dirty="0" smtClean="0"/>
          </a:p>
          <a:p>
            <a:pPr>
              <a:lnSpc>
                <a:spcPct val="120000"/>
              </a:lnSpc>
            </a:pPr>
            <a:r>
              <a:rPr lang="en-GB" sz="1400" dirty="0"/>
              <a:t>Imperial College Healthcare NHS Trust</a:t>
            </a:r>
            <a:r>
              <a:rPr lang="en-GB" sz="1400" dirty="0" smtClean="0"/>
              <a:t>: </a:t>
            </a:r>
            <a:r>
              <a:rPr lang="en-GB" sz="1400" dirty="0"/>
              <a:t>Linda Greene, Wilbert </a:t>
            </a:r>
            <a:r>
              <a:rPr lang="en-GB" sz="1400" dirty="0" err="1"/>
              <a:t>Ayap</a:t>
            </a:r>
            <a:endParaRPr lang="en-GB" sz="1400" dirty="0"/>
          </a:p>
          <a:p>
            <a:pPr>
              <a:lnSpc>
                <a:spcPct val="120000"/>
              </a:lnSpc>
            </a:pPr>
            <a:r>
              <a:rPr lang="en-GB" sz="1400" dirty="0"/>
              <a:t>St Georges: Phil </a:t>
            </a:r>
            <a:r>
              <a:rPr lang="en-GB" sz="1400" dirty="0" smtClean="0"/>
              <a:t>Hay, </a:t>
            </a:r>
            <a:r>
              <a:rPr lang="en-GB" sz="1400" dirty="0" err="1" smtClean="0"/>
              <a:t>Olonike</a:t>
            </a:r>
            <a:r>
              <a:rPr lang="en-GB" sz="1400" dirty="0" smtClean="0"/>
              <a:t> </a:t>
            </a:r>
            <a:r>
              <a:rPr lang="en-GB" sz="1400" dirty="0" err="1" smtClean="0"/>
              <a:t>Okolo</a:t>
            </a:r>
            <a:endParaRPr lang="en-GB" sz="1400" dirty="0"/>
          </a:p>
          <a:p>
            <a:pPr>
              <a:lnSpc>
                <a:spcPct val="120000"/>
              </a:lnSpc>
            </a:pPr>
            <a:r>
              <a:rPr lang="en-GB" sz="1400" dirty="0"/>
              <a:t>Homerton: Iain Reeves, </a:t>
            </a:r>
            <a:r>
              <a:rPr lang="en-GB" sz="1400" dirty="0" err="1"/>
              <a:t>Sifiso</a:t>
            </a:r>
            <a:r>
              <a:rPr lang="en-GB" sz="1400" dirty="0"/>
              <a:t> </a:t>
            </a:r>
            <a:r>
              <a:rPr lang="en-GB" sz="1400" dirty="0" err="1"/>
              <a:t>Mguni</a:t>
            </a:r>
            <a:endParaRPr lang="en-GB" sz="1400" dirty="0"/>
          </a:p>
          <a:p>
            <a:pPr>
              <a:lnSpc>
                <a:spcPct val="120000"/>
              </a:lnSpc>
            </a:pPr>
            <a:r>
              <a:rPr lang="en-GB" sz="1400" dirty="0"/>
              <a:t>Charing Cross: Michael </a:t>
            </a:r>
            <a:r>
              <a:rPr lang="en-GB" sz="1400" dirty="0" err="1"/>
              <a:t>Rayment</a:t>
            </a:r>
            <a:r>
              <a:rPr lang="en-GB" sz="1400" dirty="0"/>
              <a:t>, </a:t>
            </a:r>
            <a:r>
              <a:rPr lang="en-US" sz="1400" dirty="0" err="1"/>
              <a:t>Kribashnie</a:t>
            </a:r>
            <a:r>
              <a:rPr lang="en-US" sz="1400" dirty="0"/>
              <a:t> </a:t>
            </a:r>
            <a:r>
              <a:rPr lang="en-US" sz="1400" dirty="0" err="1"/>
              <a:t>Nundlall</a:t>
            </a:r>
            <a:r>
              <a:rPr lang="en-US" sz="1400" dirty="0"/>
              <a:t> </a:t>
            </a:r>
            <a:endParaRPr lang="en-US" sz="1400" dirty="0" smtClean="0"/>
          </a:p>
          <a:p>
            <a:pPr>
              <a:lnSpc>
                <a:spcPct val="120000"/>
              </a:lnSpc>
            </a:pPr>
            <a:r>
              <a:rPr lang="en-GB" sz="1400" dirty="0" smtClean="0"/>
              <a:t>Sheffield: Gill </a:t>
            </a:r>
            <a:r>
              <a:rPr lang="en-GB" sz="1400" dirty="0" err="1" smtClean="0"/>
              <a:t>Dilke</a:t>
            </a:r>
            <a:r>
              <a:rPr lang="en-GB" sz="1400" dirty="0" smtClean="0"/>
              <a:t>-Wing, Charlie Sayer</a:t>
            </a:r>
          </a:p>
          <a:p>
            <a:pPr>
              <a:lnSpc>
                <a:spcPct val="120000"/>
              </a:lnSpc>
            </a:pPr>
            <a:r>
              <a:rPr lang="en-GB" sz="1400" dirty="0" smtClean="0"/>
              <a:t>Eastbourne </a:t>
            </a:r>
            <a:r>
              <a:rPr lang="en-GB" sz="1400" dirty="0"/>
              <a:t>&amp; </a:t>
            </a:r>
            <a:r>
              <a:rPr lang="en-GB" sz="1400" dirty="0" smtClean="0"/>
              <a:t>Hastings: </a:t>
            </a:r>
            <a:r>
              <a:rPr lang="en-GB" sz="1400" dirty="0" err="1" smtClean="0"/>
              <a:t>Kazeem</a:t>
            </a:r>
            <a:r>
              <a:rPr lang="en-GB" sz="1400" dirty="0" smtClean="0"/>
              <a:t> </a:t>
            </a:r>
            <a:r>
              <a:rPr lang="en-GB" sz="1400" dirty="0" err="1" smtClean="0"/>
              <a:t>Aderogba</a:t>
            </a:r>
            <a:r>
              <a:rPr lang="en-GB" sz="1400" dirty="0" smtClean="0"/>
              <a:t>, Harish Patel</a:t>
            </a:r>
          </a:p>
          <a:p>
            <a:pPr>
              <a:lnSpc>
                <a:spcPct val="120000"/>
              </a:lnSpc>
            </a:pPr>
            <a:r>
              <a:rPr lang="en-GB" sz="1400" dirty="0" smtClean="0"/>
              <a:t>Woolwich: Judith Russell</a:t>
            </a:r>
          </a:p>
          <a:p>
            <a:pPr>
              <a:lnSpc>
                <a:spcPct val="120000"/>
              </a:lnSpc>
            </a:pPr>
            <a:r>
              <a:rPr lang="en-GB" sz="1400" dirty="0" smtClean="0"/>
              <a:t>Leicester: Adrian </a:t>
            </a:r>
            <a:r>
              <a:rPr lang="en-GB" sz="1400" dirty="0" err="1" smtClean="0"/>
              <a:t>Palfreeman</a:t>
            </a:r>
            <a:endParaRPr lang="en-GB" sz="1400" dirty="0" smtClean="0"/>
          </a:p>
          <a:p>
            <a:pPr>
              <a:lnSpc>
                <a:spcPct val="120000"/>
              </a:lnSpc>
            </a:pPr>
            <a:r>
              <a:rPr lang="en-US" sz="1400" b="1" dirty="0" smtClean="0"/>
              <a:t>Trial sponsors / BSUH R&amp;D Department: Scott </a:t>
            </a:r>
            <a:r>
              <a:rPr lang="en-US" sz="1400" b="1" dirty="0" err="1" smtClean="0"/>
              <a:t>Harfield</a:t>
            </a:r>
            <a:r>
              <a:rPr lang="en-US" sz="1400" b="1" dirty="0" smtClean="0"/>
              <a:t>, Nicky Perry</a:t>
            </a:r>
          </a:p>
          <a:p>
            <a:pPr>
              <a:lnSpc>
                <a:spcPct val="120000"/>
              </a:lnSpc>
            </a:pPr>
            <a:r>
              <a:rPr lang="en-US" sz="1400" dirty="0"/>
              <a:t>STBRU (PHE</a:t>
            </a:r>
            <a:r>
              <a:rPr lang="en-US" sz="1400" dirty="0" smtClean="0"/>
              <a:t>): Rachel Pitt, Sarah Alexander, Catherine </a:t>
            </a:r>
            <a:r>
              <a:rPr lang="en-US" sz="1400" dirty="0" err="1" smtClean="0"/>
              <a:t>Ison</a:t>
            </a:r>
            <a:endParaRPr lang="en-US" sz="1400" dirty="0" smtClean="0"/>
          </a:p>
          <a:p>
            <a:pPr>
              <a:lnSpc>
                <a:spcPct val="120000"/>
              </a:lnSpc>
            </a:pPr>
            <a:r>
              <a:rPr lang="en-US" sz="1400" dirty="0" smtClean="0"/>
              <a:t>Advisory board: Janet Wilson, Jonathan Ross, Peter Greenhouse, Catherine </a:t>
            </a:r>
            <a:r>
              <a:rPr lang="en-US" sz="1400" dirty="0" err="1" smtClean="0"/>
              <a:t>Ison</a:t>
            </a:r>
            <a:endParaRPr lang="en-US" sz="1400" dirty="0"/>
          </a:p>
          <a:p>
            <a:pPr>
              <a:lnSpc>
                <a:spcPct val="120000"/>
              </a:lnSpc>
            </a:pPr>
            <a:endParaRPr lang="en-GB" sz="1400" dirty="0"/>
          </a:p>
          <a:p>
            <a:endParaRPr lang="en-GB" sz="1400" dirty="0"/>
          </a:p>
        </p:txBody>
      </p:sp>
    </p:spTree>
    <p:extLst>
      <p:ext uri="{BB962C8B-B14F-4D97-AF65-F5344CB8AC3E}">
        <p14:creationId xmlns:p14="http://schemas.microsoft.com/office/powerpoint/2010/main" val="39858279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27784" y="4191930"/>
            <a:ext cx="5544616" cy="369332"/>
          </a:xfrm>
          <a:prstGeom prst="rect">
            <a:avLst/>
          </a:prstGeom>
          <a:noFill/>
        </p:spPr>
        <p:txBody>
          <a:bodyPr wrap="square" rtlCol="0">
            <a:spAutoFit/>
          </a:bodyPr>
          <a:lstStyle/>
          <a:p>
            <a:pPr fontAlgn="base">
              <a:spcBef>
                <a:spcPct val="0"/>
              </a:spcBef>
              <a:spcAft>
                <a:spcPct val="0"/>
              </a:spcAft>
            </a:pPr>
            <a:r>
              <a:rPr lang="en-GB" b="1" dirty="0" smtClean="0">
                <a:solidFill>
                  <a:srgbClr val="0371B9"/>
                </a:solidFill>
              </a:rPr>
              <a:t>Alan Phillips: 2/3/1968 – 2/7/2016</a:t>
            </a:r>
            <a:endParaRPr lang="en-GB" b="1" dirty="0">
              <a:solidFill>
                <a:srgbClr val="0371B9"/>
              </a:solidFill>
            </a:endParaRPr>
          </a:p>
        </p:txBody>
      </p:sp>
      <p:pic>
        <p:nvPicPr>
          <p:cNvPr id="261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859040"/>
            <a:ext cx="3312368" cy="30629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1074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23528" y="195486"/>
            <a:ext cx="7129909" cy="378042"/>
          </a:xfrm>
        </p:spPr>
        <p:txBody>
          <a:bodyPr>
            <a:noAutofit/>
          </a:bodyPr>
          <a:lstStyle/>
          <a:p>
            <a:pPr algn="l"/>
            <a:r>
              <a:rPr lang="en-GB" sz="3600" b="1" dirty="0">
                <a:latin typeface="Calibri" panose="020F0502020204030204" pitchFamily="34" charset="0"/>
              </a:rPr>
              <a:t>Study</a:t>
            </a:r>
            <a:r>
              <a:rPr lang="en-GB" sz="3600" b="1" dirty="0"/>
              <a:t> </a:t>
            </a:r>
            <a:r>
              <a:rPr lang="en-GB" sz="3600" b="1" dirty="0" smtClean="0">
                <a:latin typeface="Calibri" panose="020F0502020204030204" pitchFamily="34" charset="0"/>
              </a:rPr>
              <a:t>Aims &amp; Methods</a:t>
            </a:r>
            <a:endParaRPr lang="en-GB" sz="3600" b="1" dirty="0">
              <a:latin typeface="Calibri" panose="020F0502020204030204" pitchFamily="34" charset="0"/>
            </a:endParaRPr>
          </a:p>
        </p:txBody>
      </p:sp>
      <p:sp>
        <p:nvSpPr>
          <p:cNvPr id="9" name="TextBox 8"/>
          <p:cNvSpPr txBox="1"/>
          <p:nvPr/>
        </p:nvSpPr>
        <p:spPr>
          <a:xfrm>
            <a:off x="2976752" y="771550"/>
            <a:ext cx="3024336" cy="757130"/>
          </a:xfrm>
          <a:prstGeom prst="rect">
            <a:avLst/>
          </a:prstGeom>
          <a:solidFill>
            <a:srgbClr val="CCECFF"/>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fontAlgn="base">
              <a:lnSpc>
                <a:spcPct val="120000"/>
              </a:lnSpc>
              <a:spcBef>
                <a:spcPct val="0"/>
              </a:spcBef>
              <a:spcAft>
                <a:spcPct val="0"/>
              </a:spcAft>
            </a:pPr>
            <a:r>
              <a:rPr lang="en-GB" dirty="0">
                <a:solidFill>
                  <a:prstClr val="black"/>
                </a:solidFill>
                <a:latin typeface="Calibri" panose="020F0502020204030204" pitchFamily="34" charset="0"/>
              </a:rPr>
              <a:t>Open label, randomised controlled trial (RCT)</a:t>
            </a:r>
          </a:p>
        </p:txBody>
      </p:sp>
      <p:sp>
        <p:nvSpPr>
          <p:cNvPr id="10" name="TextBox 9"/>
          <p:cNvSpPr txBox="1"/>
          <p:nvPr/>
        </p:nvSpPr>
        <p:spPr>
          <a:xfrm>
            <a:off x="6444208" y="1131590"/>
            <a:ext cx="1584176" cy="4247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fontAlgn="base">
              <a:lnSpc>
                <a:spcPct val="120000"/>
              </a:lnSpc>
              <a:spcBef>
                <a:spcPct val="0"/>
              </a:spcBef>
              <a:spcAft>
                <a:spcPct val="0"/>
              </a:spcAft>
            </a:pPr>
            <a:r>
              <a:rPr lang="en-GB" b="1" dirty="0" smtClean="0">
                <a:solidFill>
                  <a:prstClr val="black"/>
                </a:solidFill>
                <a:latin typeface="Calibri" panose="020F0502020204030204" pitchFamily="34" charset="0"/>
              </a:rPr>
              <a:t>Arm 2</a:t>
            </a:r>
            <a:endParaRPr lang="en-GB" b="1" dirty="0">
              <a:solidFill>
                <a:prstClr val="black"/>
              </a:solidFill>
              <a:latin typeface="Calibri" panose="020F0502020204030204" pitchFamily="34" charset="0"/>
            </a:endParaRPr>
          </a:p>
        </p:txBody>
      </p:sp>
      <p:sp>
        <p:nvSpPr>
          <p:cNvPr id="11" name="TextBox 10"/>
          <p:cNvSpPr txBox="1"/>
          <p:nvPr/>
        </p:nvSpPr>
        <p:spPr>
          <a:xfrm>
            <a:off x="1007604" y="1059582"/>
            <a:ext cx="1584176" cy="4247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fontAlgn="base">
              <a:lnSpc>
                <a:spcPct val="120000"/>
              </a:lnSpc>
              <a:spcBef>
                <a:spcPct val="0"/>
              </a:spcBef>
              <a:spcAft>
                <a:spcPct val="0"/>
              </a:spcAft>
            </a:pPr>
            <a:r>
              <a:rPr lang="en-GB" b="1" dirty="0" smtClean="0">
                <a:solidFill>
                  <a:prstClr val="black"/>
                </a:solidFill>
                <a:latin typeface="Calibri" panose="020F0502020204030204" pitchFamily="34" charset="0"/>
              </a:rPr>
              <a:t>Arm 1</a:t>
            </a:r>
            <a:endParaRPr lang="en-GB" b="1" dirty="0">
              <a:solidFill>
                <a:prstClr val="black"/>
              </a:solidFill>
              <a:latin typeface="Calibri" panose="020F0502020204030204" pitchFamily="34" charset="0"/>
            </a:endParaRPr>
          </a:p>
        </p:txBody>
      </p:sp>
      <p:sp>
        <p:nvSpPr>
          <p:cNvPr id="12" name="TextBox 11"/>
          <p:cNvSpPr txBox="1"/>
          <p:nvPr/>
        </p:nvSpPr>
        <p:spPr>
          <a:xfrm>
            <a:off x="5398113" y="1666519"/>
            <a:ext cx="3710391" cy="1089529"/>
          </a:xfrm>
          <a:prstGeom prst="rect">
            <a:avLst/>
          </a:prstGeom>
          <a:solidFill>
            <a:srgbClr val="CCECFF"/>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fontAlgn="base">
              <a:lnSpc>
                <a:spcPct val="120000"/>
              </a:lnSpc>
              <a:spcBef>
                <a:spcPct val="0"/>
              </a:spcBef>
              <a:spcAft>
                <a:spcPct val="0"/>
              </a:spcAft>
              <a:buSzPct val="115000"/>
            </a:pPr>
            <a:r>
              <a:rPr lang="en-GB" b="1" dirty="0">
                <a:solidFill>
                  <a:prstClr val="black"/>
                </a:solidFill>
                <a:latin typeface="Calibri" panose="020F0502020204030204" pitchFamily="34" charset="0"/>
              </a:rPr>
              <a:t>5-days </a:t>
            </a:r>
            <a:r>
              <a:rPr lang="en-GB" b="1" dirty="0" smtClean="0">
                <a:solidFill>
                  <a:prstClr val="black"/>
                </a:solidFill>
                <a:latin typeface="Calibri" panose="020F0502020204030204" pitchFamily="34" charset="0"/>
              </a:rPr>
              <a:t>azithromycin</a:t>
            </a:r>
            <a:r>
              <a:rPr lang="en-GB" dirty="0">
                <a:solidFill>
                  <a:prstClr val="black"/>
                </a:solidFill>
                <a:latin typeface="Calibri" panose="020F0502020204030204" pitchFamily="34" charset="0"/>
              </a:rPr>
              <a:t> </a:t>
            </a:r>
            <a:r>
              <a:rPr lang="en-GB" dirty="0" smtClean="0">
                <a:solidFill>
                  <a:prstClr val="black"/>
                </a:solidFill>
                <a:latin typeface="Calibri" panose="020F0502020204030204" pitchFamily="34" charset="0"/>
              </a:rPr>
              <a:t>(1g </a:t>
            </a:r>
            <a:r>
              <a:rPr lang="en-GB" dirty="0">
                <a:solidFill>
                  <a:prstClr val="black"/>
                </a:solidFill>
                <a:latin typeface="Calibri" panose="020F0502020204030204" pitchFamily="34" charset="0"/>
              </a:rPr>
              <a:t>day 1, then 500mg </a:t>
            </a:r>
            <a:r>
              <a:rPr lang="en-GB" dirty="0" smtClean="0">
                <a:solidFill>
                  <a:prstClr val="black"/>
                </a:solidFill>
                <a:latin typeface="Calibri" panose="020F0502020204030204" pitchFamily="34" charset="0"/>
              </a:rPr>
              <a:t>od), metronidazole </a:t>
            </a:r>
            <a:r>
              <a:rPr lang="en-GB" dirty="0">
                <a:solidFill>
                  <a:prstClr val="black"/>
                </a:solidFill>
                <a:latin typeface="Calibri" panose="020F0502020204030204" pitchFamily="34" charset="0"/>
              </a:rPr>
              <a:t>400mg </a:t>
            </a:r>
            <a:r>
              <a:rPr lang="en-GB" dirty="0" err="1">
                <a:solidFill>
                  <a:prstClr val="black"/>
                </a:solidFill>
                <a:latin typeface="Calibri" panose="020F0502020204030204" pitchFamily="34" charset="0"/>
              </a:rPr>
              <a:t>bd</a:t>
            </a:r>
            <a:r>
              <a:rPr lang="en-GB" dirty="0">
                <a:solidFill>
                  <a:prstClr val="black"/>
                </a:solidFill>
                <a:latin typeface="Calibri" panose="020F0502020204030204" pitchFamily="34" charset="0"/>
              </a:rPr>
              <a:t> plus 1 dose of </a:t>
            </a:r>
            <a:r>
              <a:rPr lang="en-GB" dirty="0" err="1">
                <a:solidFill>
                  <a:prstClr val="black"/>
                </a:solidFill>
                <a:latin typeface="Calibri" panose="020F0502020204030204" pitchFamily="34" charset="0"/>
              </a:rPr>
              <a:t>im</a:t>
            </a:r>
            <a:r>
              <a:rPr lang="en-GB" dirty="0">
                <a:solidFill>
                  <a:prstClr val="black"/>
                </a:solidFill>
                <a:latin typeface="Calibri" panose="020F0502020204030204" pitchFamily="34" charset="0"/>
              </a:rPr>
              <a:t> ceftriaxone </a:t>
            </a:r>
          </a:p>
        </p:txBody>
      </p:sp>
      <p:sp>
        <p:nvSpPr>
          <p:cNvPr id="13" name="TextBox 12"/>
          <p:cNvSpPr txBox="1"/>
          <p:nvPr/>
        </p:nvSpPr>
        <p:spPr>
          <a:xfrm>
            <a:off x="431540" y="1705956"/>
            <a:ext cx="3033923" cy="1034129"/>
          </a:xfrm>
          <a:prstGeom prst="rect">
            <a:avLst/>
          </a:prstGeom>
          <a:solidFill>
            <a:srgbClr val="CCECFF"/>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fontAlgn="base">
              <a:lnSpc>
                <a:spcPct val="120000"/>
              </a:lnSpc>
              <a:spcBef>
                <a:spcPct val="0"/>
              </a:spcBef>
              <a:spcAft>
                <a:spcPct val="0"/>
              </a:spcAft>
              <a:buSzPct val="115000"/>
            </a:pPr>
            <a:endParaRPr lang="en-GB" sz="700" b="1" dirty="0" smtClean="0">
              <a:solidFill>
                <a:prstClr val="black"/>
              </a:solidFill>
              <a:latin typeface="Calibri" panose="020F0502020204030204" pitchFamily="34" charset="0"/>
            </a:endParaRPr>
          </a:p>
          <a:p>
            <a:pPr algn="ctr" fontAlgn="base">
              <a:lnSpc>
                <a:spcPct val="120000"/>
              </a:lnSpc>
              <a:spcBef>
                <a:spcPct val="0"/>
              </a:spcBef>
              <a:spcAft>
                <a:spcPct val="0"/>
              </a:spcAft>
              <a:buSzPct val="115000"/>
            </a:pPr>
            <a:r>
              <a:rPr lang="en-GB" b="1" dirty="0" smtClean="0">
                <a:solidFill>
                  <a:prstClr val="black"/>
                </a:solidFill>
                <a:latin typeface="Calibri" panose="020F0502020204030204" pitchFamily="34" charset="0"/>
              </a:rPr>
              <a:t>14-days </a:t>
            </a:r>
            <a:r>
              <a:rPr lang="en-GB" b="1" dirty="0">
                <a:solidFill>
                  <a:prstClr val="black"/>
                </a:solidFill>
                <a:latin typeface="Calibri" panose="020F0502020204030204" pitchFamily="34" charset="0"/>
              </a:rPr>
              <a:t>ofloxacin </a:t>
            </a:r>
            <a:r>
              <a:rPr lang="en-GB" dirty="0">
                <a:solidFill>
                  <a:prstClr val="black"/>
                </a:solidFill>
                <a:latin typeface="Calibri" panose="020F0502020204030204" pitchFamily="34" charset="0"/>
              </a:rPr>
              <a:t>400mg  </a:t>
            </a:r>
            <a:r>
              <a:rPr lang="en-GB" dirty="0" err="1">
                <a:solidFill>
                  <a:prstClr val="black"/>
                </a:solidFill>
                <a:latin typeface="Calibri" panose="020F0502020204030204" pitchFamily="34" charset="0"/>
              </a:rPr>
              <a:t>bd</a:t>
            </a:r>
            <a:r>
              <a:rPr lang="en-GB" dirty="0">
                <a:solidFill>
                  <a:prstClr val="black"/>
                </a:solidFill>
                <a:latin typeface="Calibri" panose="020F0502020204030204" pitchFamily="34" charset="0"/>
              </a:rPr>
              <a:t> &amp; metronidazole 400mg </a:t>
            </a:r>
            <a:r>
              <a:rPr lang="en-GB" dirty="0" err="1" smtClean="0">
                <a:solidFill>
                  <a:prstClr val="black"/>
                </a:solidFill>
                <a:latin typeface="Calibri" panose="020F0502020204030204" pitchFamily="34" charset="0"/>
              </a:rPr>
              <a:t>bd</a:t>
            </a:r>
            <a:endParaRPr lang="en-GB" dirty="0" smtClean="0">
              <a:solidFill>
                <a:prstClr val="black"/>
              </a:solidFill>
              <a:latin typeface="Calibri" panose="020F0502020204030204" pitchFamily="34" charset="0"/>
            </a:endParaRPr>
          </a:p>
          <a:p>
            <a:pPr algn="ctr" fontAlgn="base">
              <a:lnSpc>
                <a:spcPct val="120000"/>
              </a:lnSpc>
              <a:spcBef>
                <a:spcPct val="0"/>
              </a:spcBef>
              <a:spcAft>
                <a:spcPct val="0"/>
              </a:spcAft>
              <a:buSzPct val="115000"/>
            </a:pPr>
            <a:endParaRPr lang="en-GB" sz="800" dirty="0">
              <a:solidFill>
                <a:prstClr val="black"/>
              </a:solidFill>
              <a:latin typeface="Calibri" panose="020F0502020204030204" pitchFamily="34" charset="0"/>
            </a:endParaRPr>
          </a:p>
        </p:txBody>
      </p:sp>
      <p:sp>
        <p:nvSpPr>
          <p:cNvPr id="14" name="TextBox 13"/>
          <p:cNvSpPr txBox="1"/>
          <p:nvPr/>
        </p:nvSpPr>
        <p:spPr>
          <a:xfrm>
            <a:off x="757779" y="2996126"/>
            <a:ext cx="2088232" cy="4247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fontAlgn="base">
              <a:lnSpc>
                <a:spcPct val="120000"/>
              </a:lnSpc>
              <a:spcBef>
                <a:spcPct val="0"/>
              </a:spcBef>
              <a:spcAft>
                <a:spcPct val="0"/>
              </a:spcAft>
            </a:pPr>
            <a:r>
              <a:rPr lang="en-GB" b="1" dirty="0" smtClean="0">
                <a:solidFill>
                  <a:prstClr val="black"/>
                </a:solidFill>
                <a:latin typeface="Calibri" panose="020F0502020204030204" pitchFamily="34" charset="0"/>
              </a:rPr>
              <a:t>56 tablets</a:t>
            </a:r>
            <a:endParaRPr lang="en-GB" dirty="0">
              <a:solidFill>
                <a:prstClr val="black"/>
              </a:solidFill>
              <a:latin typeface="Calibri" panose="020F0502020204030204" pitchFamily="34" charset="0"/>
            </a:endParaRPr>
          </a:p>
        </p:txBody>
      </p:sp>
      <p:sp>
        <p:nvSpPr>
          <p:cNvPr id="15" name="TextBox 14"/>
          <p:cNvSpPr txBox="1"/>
          <p:nvPr/>
        </p:nvSpPr>
        <p:spPr>
          <a:xfrm>
            <a:off x="5796137" y="2996126"/>
            <a:ext cx="2880320" cy="4247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fontAlgn="base">
              <a:lnSpc>
                <a:spcPct val="120000"/>
              </a:lnSpc>
              <a:spcBef>
                <a:spcPct val="0"/>
              </a:spcBef>
              <a:spcAft>
                <a:spcPct val="0"/>
              </a:spcAft>
            </a:pPr>
            <a:r>
              <a:rPr lang="en-GB" b="1" dirty="0" smtClean="0">
                <a:solidFill>
                  <a:prstClr val="black"/>
                </a:solidFill>
                <a:latin typeface="Calibri" panose="020F0502020204030204" pitchFamily="34" charset="0"/>
              </a:rPr>
              <a:t>16 </a:t>
            </a:r>
            <a:r>
              <a:rPr lang="en-GB" b="1" dirty="0">
                <a:solidFill>
                  <a:prstClr val="black"/>
                </a:solidFill>
                <a:latin typeface="Calibri" panose="020F0502020204030204" pitchFamily="34" charset="0"/>
              </a:rPr>
              <a:t>tablets, 1 </a:t>
            </a:r>
            <a:r>
              <a:rPr lang="en-GB" b="1" dirty="0" smtClean="0">
                <a:solidFill>
                  <a:prstClr val="black"/>
                </a:solidFill>
                <a:latin typeface="Calibri" panose="020F0502020204030204" pitchFamily="34" charset="0"/>
              </a:rPr>
              <a:t>injection</a:t>
            </a:r>
            <a:endParaRPr lang="en-GB" dirty="0">
              <a:solidFill>
                <a:prstClr val="black"/>
              </a:solidFill>
              <a:latin typeface="Calibri" panose="020F0502020204030204" pitchFamily="34" charset="0"/>
            </a:endParaRPr>
          </a:p>
        </p:txBody>
      </p:sp>
      <p:cxnSp>
        <p:nvCxnSpPr>
          <p:cNvPr id="17" name="Straight Arrow Connector 16"/>
          <p:cNvCxnSpPr>
            <a:stCxn id="9" idx="1"/>
            <a:endCxn id="11" idx="3"/>
          </p:cNvCxnSpPr>
          <p:nvPr/>
        </p:nvCxnSpPr>
        <p:spPr>
          <a:xfrm flipH="1">
            <a:off x="2591780" y="1150115"/>
            <a:ext cx="384972" cy="121833"/>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9" idx="3"/>
            <a:endCxn id="10" idx="1"/>
          </p:cNvCxnSpPr>
          <p:nvPr/>
        </p:nvCxnSpPr>
        <p:spPr>
          <a:xfrm>
            <a:off x="6001088" y="1150115"/>
            <a:ext cx="443120" cy="193841"/>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1089" y="3498235"/>
            <a:ext cx="9047415" cy="366962"/>
          </a:xfrm>
          <a:prstGeom prst="rect">
            <a:avLst/>
          </a:prstGeom>
          <a:solidFill>
            <a:srgbClr val="FFFF00">
              <a:alpha val="41000"/>
            </a:srgb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b="1" dirty="0" smtClean="0">
                <a:solidFill>
                  <a:srgbClr val="000000"/>
                </a:solidFill>
              </a:rPr>
              <a:t>Expected to take 18 months</a:t>
            </a:r>
          </a:p>
        </p:txBody>
      </p:sp>
      <p:sp>
        <p:nvSpPr>
          <p:cNvPr id="29" name="TextBox 28"/>
          <p:cNvSpPr txBox="1"/>
          <p:nvPr/>
        </p:nvSpPr>
        <p:spPr>
          <a:xfrm>
            <a:off x="0" y="4074616"/>
            <a:ext cx="9144000" cy="1126462"/>
          </a:xfrm>
          <a:prstGeom prst="rect">
            <a:avLst/>
          </a:prstGeom>
          <a:solidFill>
            <a:srgbClr val="CCECFF"/>
          </a:solidFill>
        </p:spPr>
        <p:style>
          <a:lnRef idx="2">
            <a:schemeClr val="accent3"/>
          </a:lnRef>
          <a:fillRef idx="1">
            <a:schemeClr val="lt1"/>
          </a:fillRef>
          <a:effectRef idx="0">
            <a:schemeClr val="accent3"/>
          </a:effectRef>
          <a:fontRef idx="minor">
            <a:schemeClr val="dk1"/>
          </a:fontRef>
        </p:style>
        <p:txBody>
          <a:bodyPr wrap="square" rtlCol="0">
            <a:spAutoFit/>
          </a:bodyPr>
          <a:lstStyle/>
          <a:p>
            <a:pPr algn="ctr" fontAlgn="base">
              <a:lnSpc>
                <a:spcPct val="140000"/>
              </a:lnSpc>
              <a:spcBef>
                <a:spcPct val="0"/>
              </a:spcBef>
              <a:spcAft>
                <a:spcPct val="0"/>
              </a:spcAft>
              <a:buClr>
                <a:srgbClr val="0371B9"/>
              </a:buClr>
              <a:buSzPct val="115000"/>
              <a:defRPr/>
            </a:pPr>
            <a:r>
              <a:rPr lang="en-GB" sz="1600" dirty="0">
                <a:solidFill>
                  <a:srgbClr val="000000"/>
                </a:solidFill>
                <a:latin typeface="Calibri" panose="020F0502020204030204" pitchFamily="34" charset="0"/>
              </a:rPr>
              <a:t>Initially planned over 2 sites: Brighton &amp; </a:t>
            </a:r>
            <a:r>
              <a:rPr lang="en-GB" sz="1600" dirty="0" smtClean="0">
                <a:solidFill>
                  <a:srgbClr val="000000"/>
                </a:solidFill>
                <a:latin typeface="Calibri" panose="020F0502020204030204" pitchFamily="34" charset="0"/>
              </a:rPr>
              <a:t>Sheffield. </a:t>
            </a:r>
          </a:p>
          <a:p>
            <a:pPr algn="ctr" fontAlgn="base">
              <a:lnSpc>
                <a:spcPct val="140000"/>
              </a:lnSpc>
              <a:spcBef>
                <a:spcPct val="0"/>
              </a:spcBef>
              <a:spcAft>
                <a:spcPct val="0"/>
              </a:spcAft>
              <a:buClr>
                <a:srgbClr val="0371B9"/>
              </a:buClr>
              <a:buSzPct val="115000"/>
              <a:defRPr/>
            </a:pPr>
            <a:r>
              <a:rPr lang="en-GB" sz="1600" dirty="0" smtClean="0">
                <a:solidFill>
                  <a:srgbClr val="000000"/>
                </a:solidFill>
                <a:latin typeface="Calibri" panose="020F0502020204030204" pitchFamily="34" charset="0"/>
              </a:rPr>
              <a:t>Extended </a:t>
            </a:r>
            <a:r>
              <a:rPr lang="en-GB" sz="1600" dirty="0">
                <a:solidFill>
                  <a:srgbClr val="000000"/>
                </a:solidFill>
                <a:latin typeface="Calibri" panose="020F0502020204030204" pitchFamily="34" charset="0"/>
              </a:rPr>
              <a:t>to a further 7 sites: </a:t>
            </a:r>
            <a:r>
              <a:rPr lang="en-GB" sz="1600" dirty="0" smtClean="0">
                <a:solidFill>
                  <a:srgbClr val="000000"/>
                </a:solidFill>
                <a:latin typeface="Calibri" panose="020F0502020204030204" pitchFamily="34" charset="0"/>
              </a:rPr>
              <a:t>Imperial College, </a:t>
            </a:r>
            <a:r>
              <a:rPr lang="en-GB" sz="1600" dirty="0">
                <a:solidFill>
                  <a:srgbClr val="000000"/>
                </a:solidFill>
                <a:latin typeface="Calibri" panose="020F0502020204030204" pitchFamily="34" charset="0"/>
              </a:rPr>
              <a:t>Eastbourne &amp; Hastings, Woolwich, St Georges, Birmingham, Homerton, Charing Cross</a:t>
            </a:r>
          </a:p>
        </p:txBody>
      </p:sp>
    </p:spTree>
    <p:extLst>
      <p:ext uri="{BB962C8B-B14F-4D97-AF65-F5344CB8AC3E}">
        <p14:creationId xmlns:p14="http://schemas.microsoft.com/office/powerpoint/2010/main" val="126359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8"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23531" y="465518"/>
            <a:ext cx="7273925" cy="230981"/>
          </a:xfrm>
        </p:spPr>
        <p:txBody>
          <a:bodyPr>
            <a:noAutofit/>
          </a:bodyPr>
          <a:lstStyle/>
          <a:p>
            <a:pPr algn="l"/>
            <a:r>
              <a:rPr lang="en-GB" sz="3600" b="1" dirty="0" smtClean="0">
                <a:latin typeface="Calibri" panose="020F0502020204030204" pitchFamily="34" charset="0"/>
              </a:rPr>
              <a:t>Primary</a:t>
            </a:r>
            <a:r>
              <a:rPr lang="en-GB" sz="3600" dirty="0" smtClean="0">
                <a:latin typeface="Calibri" panose="020F0502020204030204" pitchFamily="34" charset="0"/>
              </a:rPr>
              <a:t> </a:t>
            </a:r>
            <a:r>
              <a:rPr lang="en-GB" sz="3600" b="1" dirty="0" smtClean="0">
                <a:latin typeface="Calibri" panose="020F0502020204030204" pitchFamily="34" charset="0"/>
              </a:rPr>
              <a:t>outcome</a:t>
            </a:r>
            <a:endParaRPr lang="en-GB" sz="4000" b="1" dirty="0" smtClean="0">
              <a:latin typeface="Calibri" panose="020F0502020204030204" pitchFamily="34" charset="0"/>
            </a:endParaRPr>
          </a:p>
        </p:txBody>
      </p:sp>
      <p:sp>
        <p:nvSpPr>
          <p:cNvPr id="3" name="Content Placeholder 2"/>
          <p:cNvSpPr>
            <a:spLocks noGrp="1"/>
          </p:cNvSpPr>
          <p:nvPr>
            <p:ph idx="1"/>
          </p:nvPr>
        </p:nvSpPr>
        <p:spPr>
          <a:xfrm>
            <a:off x="395536" y="1059583"/>
            <a:ext cx="5472608" cy="3535041"/>
          </a:xfrm>
        </p:spPr>
        <p:txBody>
          <a:bodyPr>
            <a:normAutofit/>
          </a:bodyPr>
          <a:lstStyle/>
          <a:p>
            <a:pPr>
              <a:lnSpc>
                <a:spcPct val="170000"/>
              </a:lnSpc>
              <a:buSzPct val="115000"/>
              <a:buFont typeface="Arial" panose="020B0604020202020204" pitchFamily="34" charset="0"/>
              <a:buChar char="•"/>
              <a:defRPr/>
            </a:pPr>
            <a:r>
              <a:rPr lang="en-GB" sz="1800" dirty="0" smtClean="0">
                <a:solidFill>
                  <a:prstClr val="black"/>
                </a:solidFill>
              </a:rPr>
              <a:t>Clinical </a:t>
            </a:r>
            <a:r>
              <a:rPr lang="en-GB" sz="1800" dirty="0">
                <a:solidFill>
                  <a:prstClr val="black"/>
                </a:solidFill>
              </a:rPr>
              <a:t>efficacy  at day </a:t>
            </a:r>
            <a:r>
              <a:rPr lang="en-GB" sz="1800" dirty="0" smtClean="0">
                <a:solidFill>
                  <a:prstClr val="black"/>
                </a:solidFill>
              </a:rPr>
              <a:t>14-21 days</a:t>
            </a:r>
          </a:p>
          <a:p>
            <a:pPr>
              <a:lnSpc>
                <a:spcPct val="170000"/>
              </a:lnSpc>
              <a:buSzPct val="115000"/>
              <a:buFont typeface="Arial" panose="020B0604020202020204" pitchFamily="34" charset="0"/>
              <a:buChar char="•"/>
              <a:defRPr/>
            </a:pPr>
            <a:r>
              <a:rPr lang="en-GB" sz="1800" dirty="0" smtClean="0">
                <a:solidFill>
                  <a:prstClr val="black"/>
                </a:solidFill>
              </a:rPr>
              <a:t>Defined </a:t>
            </a:r>
            <a:r>
              <a:rPr lang="en-GB" sz="1800" dirty="0">
                <a:solidFill>
                  <a:prstClr val="black"/>
                </a:solidFill>
              </a:rPr>
              <a:t>as 70% or greater reduction in </a:t>
            </a:r>
            <a:r>
              <a:rPr lang="en-GB" sz="1800" dirty="0" smtClean="0">
                <a:solidFill>
                  <a:prstClr val="black"/>
                </a:solidFill>
              </a:rPr>
              <a:t>tenderness compared </a:t>
            </a:r>
            <a:r>
              <a:rPr lang="en-GB" sz="1800" dirty="0">
                <a:solidFill>
                  <a:prstClr val="black"/>
                </a:solidFill>
              </a:rPr>
              <a:t>with </a:t>
            </a:r>
            <a:r>
              <a:rPr lang="en-GB" sz="1800" dirty="0" smtClean="0">
                <a:solidFill>
                  <a:prstClr val="black"/>
                </a:solidFill>
              </a:rPr>
              <a:t>baseline</a:t>
            </a:r>
          </a:p>
          <a:p>
            <a:pPr>
              <a:lnSpc>
                <a:spcPct val="170000"/>
              </a:lnSpc>
              <a:buSzPct val="115000"/>
              <a:buFont typeface="Arial" panose="020B0604020202020204" pitchFamily="34" charset="0"/>
              <a:buChar char="•"/>
              <a:defRPr/>
            </a:pPr>
            <a:r>
              <a:rPr lang="en-GB" sz="1800" dirty="0" smtClean="0">
                <a:solidFill>
                  <a:prstClr val="black"/>
                </a:solidFill>
              </a:rPr>
              <a:t>Pain measured using the modified </a:t>
            </a:r>
            <a:r>
              <a:rPr lang="en-GB" sz="1800" dirty="0">
                <a:solidFill>
                  <a:prstClr val="black"/>
                </a:solidFill>
              </a:rPr>
              <a:t>McCormack pain </a:t>
            </a:r>
            <a:r>
              <a:rPr lang="en-GB" sz="1800" dirty="0" smtClean="0">
                <a:solidFill>
                  <a:prstClr val="black"/>
                </a:solidFill>
              </a:rPr>
              <a:t>scale</a:t>
            </a:r>
          </a:p>
          <a:p>
            <a:pPr>
              <a:lnSpc>
                <a:spcPct val="170000"/>
              </a:lnSpc>
              <a:buSzPct val="115000"/>
              <a:buFont typeface="Arial" panose="020B0604020202020204" pitchFamily="34" charset="0"/>
              <a:buChar char="•"/>
              <a:defRPr/>
            </a:pPr>
            <a:r>
              <a:rPr lang="en-GB" sz="1800" dirty="0" smtClean="0">
                <a:solidFill>
                  <a:prstClr val="black"/>
                </a:solidFill>
              </a:rPr>
              <a:t>Incorporated adherence &amp; tolerability </a:t>
            </a:r>
          </a:p>
        </p:txBody>
      </p:sp>
      <p:pic>
        <p:nvPicPr>
          <p:cNvPr id="5" name="Picture 4" descr="http://shs2.westport.k12.ct.us/forensics/02-evidence/regions_&amp;_quadrants-blank.gif"/>
          <p:cNvPicPr/>
          <p:nvPr/>
        </p:nvPicPr>
        <p:blipFill rotWithShape="1">
          <a:blip r:embed="rId3">
            <a:extLst>
              <a:ext uri="{28A0092B-C50C-407E-A947-70E740481C1C}">
                <a14:useLocalDpi xmlns:a14="http://schemas.microsoft.com/office/drawing/2010/main" val="0"/>
              </a:ext>
            </a:extLst>
          </a:blip>
          <a:srcRect l="848" r="62203"/>
          <a:stretch/>
        </p:blipFill>
        <p:spPr bwMode="auto">
          <a:xfrm>
            <a:off x="6516216" y="1221601"/>
            <a:ext cx="1932434" cy="2546300"/>
          </a:xfrm>
          <a:prstGeom prst="rect">
            <a:avLst/>
          </a:prstGeom>
          <a:noFill/>
          <a:ln>
            <a:noFill/>
          </a:ln>
          <a:extLst>
            <a:ext uri="{53640926-AAD7-44D8-BBD7-CCE9431645EC}">
              <a14:shadowObscured xmlns:a14="http://schemas.microsoft.com/office/drawing/2010/main"/>
            </a:ext>
          </a:extLst>
        </p:spPr>
      </p:pic>
      <p:cxnSp>
        <p:nvCxnSpPr>
          <p:cNvPr id="6" name="Straight Connector 5"/>
          <p:cNvCxnSpPr/>
          <p:nvPr/>
        </p:nvCxnSpPr>
        <p:spPr>
          <a:xfrm>
            <a:off x="0" y="4245936"/>
            <a:ext cx="91440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44524" y="4227934"/>
            <a:ext cx="9361040" cy="803297"/>
          </a:xfrm>
          <a:prstGeom prst="rect">
            <a:avLst/>
          </a:prstGeom>
          <a:noFill/>
          <a:ln w="28575">
            <a:noFill/>
          </a:ln>
        </p:spPr>
        <p:txBody>
          <a:bodyPr wrap="square" rtlCol="0">
            <a:spAutoFit/>
          </a:bodyPr>
          <a:lstStyle/>
          <a:p>
            <a:pPr lvl="1" fontAlgn="base">
              <a:lnSpc>
                <a:spcPct val="110000"/>
              </a:lnSpc>
              <a:spcBef>
                <a:spcPct val="0"/>
              </a:spcBef>
              <a:spcAft>
                <a:spcPct val="0"/>
              </a:spcAft>
              <a:defRPr/>
            </a:pPr>
            <a:r>
              <a:rPr lang="en-GB" sz="1400" dirty="0">
                <a:solidFill>
                  <a:srgbClr val="000000"/>
                </a:solidFill>
                <a:latin typeface="Calibri" panose="020F0502020204030204" pitchFamily="34" charset="0"/>
              </a:rPr>
              <a:t>0= tenderness </a:t>
            </a:r>
            <a:r>
              <a:rPr lang="en-GB" sz="1400" dirty="0" smtClean="0">
                <a:solidFill>
                  <a:srgbClr val="000000"/>
                </a:solidFill>
                <a:latin typeface="Calibri" panose="020F0502020204030204" pitchFamily="34" charset="0"/>
              </a:rPr>
              <a:t>absent			                 2</a:t>
            </a:r>
            <a:r>
              <a:rPr lang="en-GB" sz="1400" dirty="0">
                <a:solidFill>
                  <a:srgbClr val="000000"/>
                </a:solidFill>
                <a:latin typeface="Calibri" panose="020F0502020204030204" pitchFamily="34" charset="0"/>
              </a:rPr>
              <a:t>= tenderness resulting in altered facial </a:t>
            </a:r>
            <a:endParaRPr lang="en-GB" sz="1400" dirty="0" smtClean="0">
              <a:solidFill>
                <a:srgbClr val="000000"/>
              </a:solidFill>
              <a:latin typeface="Calibri" panose="020F0502020204030204" pitchFamily="34" charset="0"/>
            </a:endParaRPr>
          </a:p>
          <a:p>
            <a:pPr lvl="1" fontAlgn="base">
              <a:lnSpc>
                <a:spcPct val="110000"/>
              </a:lnSpc>
              <a:spcBef>
                <a:spcPct val="0"/>
              </a:spcBef>
              <a:spcAft>
                <a:spcPct val="0"/>
              </a:spcAft>
              <a:defRPr/>
            </a:pPr>
            <a:r>
              <a:rPr lang="en-GB" sz="1400" dirty="0" smtClean="0">
                <a:solidFill>
                  <a:srgbClr val="000000"/>
                </a:solidFill>
                <a:latin typeface="Calibri" panose="020F0502020204030204" pitchFamily="34" charset="0"/>
              </a:rPr>
              <a:t>1</a:t>
            </a:r>
            <a:r>
              <a:rPr lang="en-GB" sz="1400" dirty="0">
                <a:solidFill>
                  <a:srgbClr val="000000"/>
                </a:solidFill>
                <a:latin typeface="Calibri" panose="020F0502020204030204" pitchFamily="34" charset="0"/>
              </a:rPr>
              <a:t>= tenderness described by the patient but </a:t>
            </a:r>
            <a:r>
              <a:rPr lang="en-GB" sz="1400" dirty="0" smtClean="0">
                <a:solidFill>
                  <a:srgbClr val="000000"/>
                </a:solidFill>
                <a:latin typeface="Calibri" panose="020F0502020204030204" pitchFamily="34" charset="0"/>
              </a:rPr>
              <a:t>not	                       expression </a:t>
            </a:r>
            <a:r>
              <a:rPr lang="en-GB" sz="1400" dirty="0">
                <a:solidFill>
                  <a:srgbClr val="000000"/>
                </a:solidFill>
                <a:latin typeface="Calibri" panose="020F0502020204030204" pitchFamily="34" charset="0"/>
              </a:rPr>
              <a:t>or muscle tone</a:t>
            </a:r>
          </a:p>
          <a:p>
            <a:pPr lvl="1" fontAlgn="base">
              <a:lnSpc>
                <a:spcPct val="110000"/>
              </a:lnSpc>
              <a:spcBef>
                <a:spcPct val="0"/>
              </a:spcBef>
              <a:spcAft>
                <a:spcPct val="0"/>
              </a:spcAft>
              <a:defRPr/>
            </a:pPr>
            <a:r>
              <a:rPr lang="en-GB" sz="1400" dirty="0" smtClean="0">
                <a:solidFill>
                  <a:srgbClr val="000000"/>
                </a:solidFill>
                <a:latin typeface="Calibri" panose="020F0502020204030204" pitchFamily="34" charset="0"/>
              </a:rPr>
              <a:t>      manifested </a:t>
            </a:r>
            <a:r>
              <a:rPr lang="en-GB" sz="1400" dirty="0">
                <a:solidFill>
                  <a:srgbClr val="000000"/>
                </a:solidFill>
                <a:latin typeface="Calibri" panose="020F0502020204030204" pitchFamily="34" charset="0"/>
              </a:rPr>
              <a:t>by changes in facial expression or muscle </a:t>
            </a:r>
            <a:r>
              <a:rPr lang="en-GB" sz="1400" dirty="0" smtClean="0">
                <a:solidFill>
                  <a:srgbClr val="000000"/>
                </a:solidFill>
                <a:latin typeface="Calibri" panose="020F0502020204030204" pitchFamily="34" charset="0"/>
              </a:rPr>
              <a:t>tone          3</a:t>
            </a:r>
            <a:r>
              <a:rPr lang="en-GB" sz="1400" dirty="0">
                <a:solidFill>
                  <a:srgbClr val="000000"/>
                </a:solidFill>
                <a:latin typeface="Calibri" panose="020F0502020204030204" pitchFamily="34" charset="0"/>
              </a:rPr>
              <a:t>= tenderness causing observable, marked </a:t>
            </a:r>
            <a:r>
              <a:rPr lang="en-GB" sz="1400" dirty="0" smtClean="0">
                <a:solidFill>
                  <a:srgbClr val="000000"/>
                </a:solidFill>
                <a:latin typeface="Calibri" panose="020F0502020204030204" pitchFamily="34" charset="0"/>
              </a:rPr>
              <a:t>distress</a:t>
            </a:r>
            <a:endParaRPr lang="en-GB"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191529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31" y="339502"/>
            <a:ext cx="7273925" cy="230981"/>
          </a:xfrm>
        </p:spPr>
        <p:txBody>
          <a:bodyPr>
            <a:noAutofit/>
          </a:bodyPr>
          <a:lstStyle/>
          <a:p>
            <a:r>
              <a:rPr lang="en-GB" dirty="0" smtClean="0"/>
              <a:t>Study populations &amp; sample size</a:t>
            </a:r>
            <a:endParaRPr lang="en-GB" sz="3600" b="1" dirty="0">
              <a:latin typeface="Calibri" panose="020F0502020204030204" pitchFamily="34" charset="0"/>
            </a:endParaRPr>
          </a:p>
        </p:txBody>
      </p:sp>
      <p:sp>
        <p:nvSpPr>
          <p:cNvPr id="6" name="Content Placeholder 2"/>
          <p:cNvSpPr txBox="1">
            <a:spLocks/>
          </p:cNvSpPr>
          <p:nvPr/>
        </p:nvSpPr>
        <p:spPr bwMode="auto">
          <a:xfrm>
            <a:off x="467544" y="951570"/>
            <a:ext cx="8352928" cy="3672408"/>
          </a:xfrm>
          <a:prstGeom prst="rect">
            <a:avLst/>
          </a:prstGeom>
          <a:noFill/>
          <a:ln w="9525">
            <a:noFill/>
            <a:miter lim="800000"/>
            <a:headEnd/>
            <a:tailEnd/>
          </a:ln>
        </p:spPr>
        <p:txBody>
          <a:bodyPr vert="horz" wrap="square" lIns="0" tIns="0" rIns="0" bIns="0" numCol="1" anchor="t" anchorCtr="0" compatLnSpc="1">
            <a:prstTxWarp prst="textNoShape">
              <a:avLst/>
            </a:prstTxWarp>
            <a:normAutofit fontScale="47500" lnSpcReduction="20000"/>
          </a:bodyPr>
          <a:lstStyle>
            <a:lvl1pPr marL="342900" indent="-342900" algn="l" defTabSz="912813" rtl="0" eaLnBrk="0" fontAlgn="base" hangingPunct="0">
              <a:spcBef>
                <a:spcPct val="0"/>
              </a:spcBef>
              <a:spcAft>
                <a:spcPct val="0"/>
              </a:spcAft>
              <a:buClr>
                <a:schemeClr val="tx2"/>
              </a:buClr>
              <a:buSzPct val="114000"/>
              <a:buFont typeface="Arial" panose="020B0604020202020204" pitchFamily="34" charset="0"/>
              <a:buChar char="•"/>
              <a:defRPr sz="2200">
                <a:solidFill>
                  <a:schemeClr val="tx1"/>
                </a:solidFill>
                <a:latin typeface="Calibri" panose="020F0502020204030204" pitchFamily="34" charset="0"/>
                <a:ea typeface="+mn-ea"/>
                <a:cs typeface="ＭＳ Ｐゴシック"/>
              </a:defRPr>
            </a:lvl1pPr>
            <a:lvl2pPr marL="196850" indent="-195263" algn="l" defTabSz="912813" rtl="0" eaLnBrk="0" fontAlgn="base" hangingPunct="0">
              <a:spcBef>
                <a:spcPct val="0"/>
              </a:spcBef>
              <a:spcAft>
                <a:spcPct val="0"/>
              </a:spcAft>
              <a:buClr>
                <a:schemeClr val="tx2"/>
              </a:buClr>
              <a:buSzPct val="125000"/>
              <a:buFont typeface="Arial" charset="0"/>
              <a:buChar char="•"/>
              <a:defRPr sz="2000">
                <a:solidFill>
                  <a:schemeClr val="tx1"/>
                </a:solidFill>
                <a:latin typeface="Calibri" panose="020F0502020204030204" pitchFamily="34" charset="0"/>
                <a:ea typeface="ＭＳ Ｐゴシック"/>
                <a:cs typeface="ＭＳ Ｐゴシック"/>
              </a:defRPr>
            </a:lvl2pPr>
            <a:lvl3pPr marL="465138" indent="-266700" algn="l" defTabSz="912813" rtl="0" eaLnBrk="0" fontAlgn="base" hangingPunct="0">
              <a:spcBef>
                <a:spcPct val="0"/>
              </a:spcBef>
              <a:spcAft>
                <a:spcPct val="0"/>
              </a:spcAft>
              <a:buClr>
                <a:schemeClr val="tx2"/>
              </a:buClr>
              <a:buSzPct val="120000"/>
              <a:buFont typeface="Arial" charset="0"/>
              <a:buChar char="–"/>
              <a:defRPr sz="2400">
                <a:solidFill>
                  <a:schemeClr val="tx1"/>
                </a:solidFill>
                <a:latin typeface="Calibri" panose="020F0502020204030204" pitchFamily="34" charset="0"/>
                <a:ea typeface="ＭＳ Ｐゴシック"/>
                <a:cs typeface="ＭＳ Ｐゴシック"/>
              </a:defRPr>
            </a:lvl3pPr>
            <a:lvl4pPr marL="625475" indent="-157163" algn="l" defTabSz="912813" rtl="0" eaLnBrk="0" fontAlgn="base" hangingPunct="0">
              <a:spcBef>
                <a:spcPct val="0"/>
              </a:spcBef>
              <a:spcAft>
                <a:spcPct val="0"/>
              </a:spcAft>
              <a:buClr>
                <a:schemeClr val="tx2"/>
              </a:buClr>
              <a:buSzPct val="100000"/>
              <a:buFont typeface="Arial" charset="0"/>
              <a:buChar char="•"/>
              <a:defRPr sz="2400">
                <a:solidFill>
                  <a:schemeClr val="tx1"/>
                </a:solidFill>
                <a:latin typeface="Calibri" panose="020F0502020204030204" pitchFamily="34" charset="0"/>
                <a:ea typeface="ＭＳ Ｐゴシック"/>
                <a:cs typeface="ＭＳ Ｐゴシック"/>
              </a:defRPr>
            </a:lvl4pPr>
            <a:lvl5pPr marL="763588" indent="-131763" algn="l" defTabSz="912813" rtl="0" eaLnBrk="0" fontAlgn="base" hangingPunct="0">
              <a:spcBef>
                <a:spcPct val="0"/>
              </a:spcBef>
              <a:spcAft>
                <a:spcPct val="0"/>
              </a:spcAft>
              <a:buClr>
                <a:schemeClr val="tx2"/>
              </a:buClr>
              <a:buSzPct val="89000"/>
              <a:buFont typeface="Arial" charset="0"/>
              <a:buChar char="-"/>
              <a:defRPr sz="2000">
                <a:solidFill>
                  <a:schemeClr val="tx1"/>
                </a:solidFill>
                <a:latin typeface="Calibri" panose="020F0502020204030204" pitchFamily="34" charset="0"/>
                <a:ea typeface="ＭＳ Ｐゴシック"/>
                <a:cs typeface="ＭＳ Ｐゴシック"/>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0" indent="0">
              <a:lnSpc>
                <a:spcPct val="140000"/>
              </a:lnSpc>
              <a:spcBef>
                <a:spcPts val="2400"/>
              </a:spcBef>
              <a:buClr>
                <a:srgbClr val="0371B9"/>
              </a:buClr>
              <a:buSzPct val="115000"/>
              <a:buFont typeface="Arial" panose="020B0604020202020204" pitchFamily="34" charset="0"/>
              <a:buNone/>
              <a:defRPr/>
            </a:pPr>
            <a:r>
              <a:rPr lang="en-GB" sz="3400" b="1" kern="0" dirty="0">
                <a:solidFill>
                  <a:srgbClr val="0371B9">
                    <a:lumMod val="75000"/>
                  </a:srgbClr>
                </a:solidFill>
              </a:rPr>
              <a:t>Randomised population</a:t>
            </a:r>
            <a:r>
              <a:rPr lang="en-GB" sz="3400" kern="0" dirty="0">
                <a:solidFill>
                  <a:srgbClr val="0371B9">
                    <a:lumMod val="75000"/>
                  </a:srgbClr>
                </a:solidFill>
              </a:rPr>
              <a:t>: </a:t>
            </a:r>
            <a:r>
              <a:rPr lang="en-GB" sz="3400" kern="0" dirty="0">
                <a:solidFill>
                  <a:prstClr val="black"/>
                </a:solidFill>
              </a:rPr>
              <a:t>all patients regardless of whether the treatment was taken or they returned for a follow-up visit</a:t>
            </a:r>
          </a:p>
          <a:p>
            <a:pPr marL="0" indent="0">
              <a:lnSpc>
                <a:spcPct val="140000"/>
              </a:lnSpc>
              <a:spcBef>
                <a:spcPts val="1800"/>
              </a:spcBef>
              <a:buClr>
                <a:srgbClr val="0371B9"/>
              </a:buClr>
              <a:buSzPct val="115000"/>
              <a:buFont typeface="Arial" panose="020B0604020202020204" pitchFamily="34" charset="0"/>
              <a:buNone/>
              <a:defRPr/>
            </a:pPr>
            <a:endParaRPr lang="en-GB" sz="3400" b="1" kern="0" dirty="0" smtClean="0">
              <a:solidFill>
                <a:srgbClr val="0371B9">
                  <a:lumMod val="75000"/>
                </a:srgbClr>
              </a:solidFill>
            </a:endParaRPr>
          </a:p>
          <a:p>
            <a:pPr marL="0" indent="0">
              <a:lnSpc>
                <a:spcPct val="140000"/>
              </a:lnSpc>
              <a:spcBef>
                <a:spcPts val="1800"/>
              </a:spcBef>
              <a:buClr>
                <a:srgbClr val="0371B9"/>
              </a:buClr>
              <a:buSzPct val="115000"/>
              <a:buFont typeface="Arial" panose="020B0604020202020204" pitchFamily="34" charset="0"/>
              <a:buNone/>
              <a:defRPr/>
            </a:pPr>
            <a:endParaRPr lang="en-GB" sz="3400" b="1" kern="0" dirty="0" smtClean="0">
              <a:solidFill>
                <a:srgbClr val="0371B9">
                  <a:lumMod val="75000"/>
                </a:srgbClr>
              </a:solidFill>
            </a:endParaRPr>
          </a:p>
          <a:p>
            <a:pPr marL="0" indent="0">
              <a:lnSpc>
                <a:spcPct val="140000"/>
              </a:lnSpc>
              <a:spcBef>
                <a:spcPts val="1800"/>
              </a:spcBef>
              <a:buClr>
                <a:srgbClr val="0371B9"/>
              </a:buClr>
              <a:buSzPct val="115000"/>
              <a:buFont typeface="Arial" panose="020B0604020202020204" pitchFamily="34" charset="0"/>
              <a:buNone/>
              <a:defRPr/>
            </a:pPr>
            <a:r>
              <a:rPr lang="en-GB" sz="3400" b="1" kern="0" dirty="0" smtClean="0">
                <a:solidFill>
                  <a:srgbClr val="0371B9">
                    <a:lumMod val="75000"/>
                  </a:srgbClr>
                </a:solidFill>
              </a:rPr>
              <a:t>Per-protocol </a:t>
            </a:r>
            <a:r>
              <a:rPr lang="en-GB" sz="3400" b="1" kern="0" dirty="0">
                <a:solidFill>
                  <a:srgbClr val="0371B9">
                    <a:lumMod val="75000"/>
                  </a:srgbClr>
                </a:solidFill>
              </a:rPr>
              <a:t>population</a:t>
            </a:r>
            <a:r>
              <a:rPr lang="en-GB" sz="3400" kern="0" dirty="0">
                <a:solidFill>
                  <a:srgbClr val="0371B9">
                    <a:lumMod val="75000"/>
                  </a:srgbClr>
                </a:solidFill>
              </a:rPr>
              <a:t>: </a:t>
            </a:r>
            <a:r>
              <a:rPr lang="en-GB" sz="3400" kern="0" dirty="0">
                <a:solidFill>
                  <a:prstClr val="black"/>
                </a:solidFill>
              </a:rPr>
              <a:t>patients who returned for a day 14-21 visit in whom the primary outcome was </a:t>
            </a:r>
            <a:r>
              <a:rPr lang="en-GB" sz="3400" kern="0" dirty="0" smtClean="0">
                <a:solidFill>
                  <a:prstClr val="black"/>
                </a:solidFill>
              </a:rPr>
              <a:t>assessed</a:t>
            </a:r>
          </a:p>
          <a:p>
            <a:pPr marL="0" indent="0">
              <a:lnSpc>
                <a:spcPts val="1100"/>
              </a:lnSpc>
              <a:spcBef>
                <a:spcPts val="1800"/>
              </a:spcBef>
              <a:buClr>
                <a:srgbClr val="0371B9"/>
              </a:buClr>
              <a:buSzPct val="115000"/>
              <a:buFont typeface="Arial" panose="020B0604020202020204" pitchFamily="34" charset="0"/>
              <a:buNone/>
              <a:defRPr/>
            </a:pPr>
            <a:r>
              <a:rPr lang="en-GB" sz="3400" b="1" dirty="0" smtClean="0">
                <a:solidFill>
                  <a:srgbClr val="0371B9">
                    <a:lumMod val="75000"/>
                  </a:srgbClr>
                </a:solidFill>
              </a:rPr>
              <a:t>Required n=396</a:t>
            </a:r>
          </a:p>
          <a:p>
            <a:pPr>
              <a:lnSpc>
                <a:spcPts val="1100"/>
              </a:lnSpc>
              <a:spcBef>
                <a:spcPts val="1800"/>
              </a:spcBef>
              <a:buClr>
                <a:srgbClr val="0371B9"/>
              </a:buClr>
              <a:buSzPct val="115000"/>
              <a:buFontTx/>
              <a:buChar char="-"/>
              <a:defRPr/>
            </a:pPr>
            <a:r>
              <a:rPr lang="en-GB" sz="3400" dirty="0">
                <a:solidFill>
                  <a:srgbClr val="000000"/>
                </a:solidFill>
              </a:rPr>
              <a:t>198 women in each arm (80% power, one sided alpha=5%) </a:t>
            </a:r>
          </a:p>
          <a:p>
            <a:pPr>
              <a:lnSpc>
                <a:spcPts val="1100"/>
              </a:lnSpc>
              <a:spcBef>
                <a:spcPts val="1800"/>
              </a:spcBef>
              <a:buClr>
                <a:srgbClr val="0371B9"/>
              </a:buClr>
              <a:buSzPct val="115000"/>
              <a:buFontTx/>
              <a:buChar char="-"/>
              <a:defRPr/>
            </a:pPr>
            <a:r>
              <a:rPr lang="en-GB" sz="3400" dirty="0" smtClean="0">
                <a:solidFill>
                  <a:srgbClr val="000000"/>
                </a:solidFill>
              </a:rPr>
              <a:t>t</a:t>
            </a:r>
            <a:r>
              <a:rPr lang="en-US" sz="3400" dirty="0" smtClean="0">
                <a:solidFill>
                  <a:srgbClr val="000000"/>
                </a:solidFill>
              </a:rPr>
              <a:t>o </a:t>
            </a:r>
            <a:r>
              <a:rPr lang="en-US" sz="3400" dirty="0">
                <a:solidFill>
                  <a:srgbClr val="000000"/>
                </a:solidFill>
              </a:rPr>
              <a:t>demonstrate non-inferiority of the </a:t>
            </a:r>
            <a:r>
              <a:rPr lang="en-US" sz="3400" dirty="0" smtClean="0">
                <a:solidFill>
                  <a:srgbClr val="000000"/>
                </a:solidFill>
              </a:rPr>
              <a:t>short course (</a:t>
            </a:r>
            <a:r>
              <a:rPr lang="en-US" sz="3400" dirty="0">
                <a:solidFill>
                  <a:srgbClr val="000000"/>
                </a:solidFill>
              </a:rPr>
              <a:t>non-inferiority margin 10%) </a:t>
            </a:r>
            <a:endParaRPr lang="en-US" sz="3400" dirty="0" smtClean="0">
              <a:solidFill>
                <a:srgbClr val="000000"/>
              </a:solidFill>
            </a:endParaRPr>
          </a:p>
          <a:p>
            <a:pPr marL="566738" lvl="4" indent="-146050">
              <a:lnSpc>
                <a:spcPts val="1500"/>
              </a:lnSpc>
              <a:spcBef>
                <a:spcPts val="1800"/>
              </a:spcBef>
              <a:buClr>
                <a:srgbClr val="0371B9"/>
              </a:buClr>
              <a:buSzPct val="115000"/>
              <a:buFont typeface="Arial" charset="0"/>
              <a:buNone/>
              <a:defRPr/>
            </a:pPr>
            <a:endParaRPr lang="en-GB" sz="1900" kern="0" dirty="0">
              <a:solidFill>
                <a:prstClr val="black"/>
              </a:solidFill>
            </a:endParaRPr>
          </a:p>
          <a:p>
            <a:pPr>
              <a:lnSpc>
                <a:spcPts val="3200"/>
              </a:lnSpc>
              <a:buClr>
                <a:srgbClr val="0371B9"/>
              </a:buClr>
              <a:buSzPct val="115000"/>
              <a:defRPr/>
            </a:pPr>
            <a:endParaRPr lang="en-GB" kern="0" dirty="0">
              <a:solidFill>
                <a:srgbClr val="000000"/>
              </a:solidFill>
            </a:endParaRPr>
          </a:p>
        </p:txBody>
      </p:sp>
      <p:sp>
        <p:nvSpPr>
          <p:cNvPr id="10" name="TextBox 9"/>
          <p:cNvSpPr txBox="1"/>
          <p:nvPr/>
        </p:nvSpPr>
        <p:spPr>
          <a:xfrm>
            <a:off x="1835696" y="1608871"/>
            <a:ext cx="5760640" cy="984885"/>
          </a:xfrm>
          <a:prstGeom prst="rect">
            <a:avLst/>
          </a:prstGeom>
          <a:solidFill>
            <a:srgbClr val="CCECFF"/>
          </a:solidFill>
          <a:ln w="19050">
            <a:solidFill>
              <a:schemeClr val="tx2"/>
            </a:solidFill>
          </a:ln>
        </p:spPr>
        <p:txBody>
          <a:bodyPr wrap="square" rtlCol="0">
            <a:spAutoFit/>
          </a:bodyPr>
          <a:lstStyle/>
          <a:p>
            <a:pPr marL="36000" fontAlgn="base">
              <a:spcBef>
                <a:spcPct val="0"/>
              </a:spcBef>
              <a:spcAft>
                <a:spcPct val="0"/>
              </a:spcAft>
              <a:buSzPct val="115000"/>
              <a:defRPr/>
            </a:pPr>
            <a:r>
              <a:rPr lang="en-GB" sz="1600" b="1" kern="0" dirty="0" smtClean="0">
                <a:solidFill>
                  <a:srgbClr val="0371B9">
                    <a:lumMod val="75000"/>
                  </a:srgbClr>
                </a:solidFill>
                <a:latin typeface="Calibri" panose="020F0502020204030204" pitchFamily="34" charset="0"/>
              </a:rPr>
              <a:t>Definition of treatment </a:t>
            </a:r>
            <a:r>
              <a:rPr lang="en-GB" sz="1600" b="1" kern="0" dirty="0">
                <a:solidFill>
                  <a:srgbClr val="0371B9">
                    <a:lumMod val="75000"/>
                  </a:srgbClr>
                </a:solidFill>
                <a:latin typeface="Calibri" panose="020F0502020204030204" pitchFamily="34" charset="0"/>
              </a:rPr>
              <a:t>‘failure</a:t>
            </a:r>
            <a:r>
              <a:rPr lang="en-GB" sz="1600" b="1" kern="0" dirty="0" smtClean="0">
                <a:solidFill>
                  <a:srgbClr val="0371B9">
                    <a:lumMod val="75000"/>
                  </a:srgbClr>
                </a:solidFill>
                <a:latin typeface="Calibri" panose="020F0502020204030204" pitchFamily="34" charset="0"/>
              </a:rPr>
              <a:t>’</a:t>
            </a:r>
          </a:p>
          <a:p>
            <a:pPr marL="36000" indent="-457200" fontAlgn="base">
              <a:spcBef>
                <a:spcPct val="0"/>
              </a:spcBef>
              <a:spcAft>
                <a:spcPct val="0"/>
              </a:spcAft>
              <a:buClr>
                <a:srgbClr val="0371B9">
                  <a:lumMod val="75000"/>
                </a:srgbClr>
              </a:buClr>
              <a:buSzPct val="97000"/>
              <a:buFont typeface="+mj-lt"/>
              <a:buAutoNum type="arabicPeriod"/>
              <a:defRPr/>
            </a:pPr>
            <a:r>
              <a:rPr lang="en-GB" sz="1400" kern="0" dirty="0">
                <a:solidFill>
                  <a:prstClr val="black"/>
                </a:solidFill>
                <a:latin typeface="Calibri" panose="020F0502020204030204" pitchFamily="34" charset="0"/>
              </a:rPr>
              <a:t>&lt;70% reduction in tenderness score at 14-21 days</a:t>
            </a:r>
          </a:p>
          <a:p>
            <a:pPr marL="36000" indent="-457200" fontAlgn="base">
              <a:spcBef>
                <a:spcPct val="0"/>
              </a:spcBef>
              <a:spcAft>
                <a:spcPct val="0"/>
              </a:spcAft>
              <a:buClr>
                <a:srgbClr val="0371B9">
                  <a:lumMod val="75000"/>
                </a:srgbClr>
              </a:buClr>
              <a:buSzPct val="97000"/>
              <a:buFont typeface="+mj-lt"/>
              <a:buAutoNum type="arabicPeriod"/>
              <a:defRPr/>
            </a:pPr>
            <a:r>
              <a:rPr lang="en-GB" sz="1400" kern="0" dirty="0" smtClean="0">
                <a:solidFill>
                  <a:prstClr val="black"/>
                </a:solidFill>
                <a:latin typeface="Calibri" panose="020F0502020204030204" pitchFamily="34" charset="0"/>
              </a:rPr>
              <a:t>requirement </a:t>
            </a:r>
            <a:r>
              <a:rPr lang="en-GB" sz="1400" kern="0" dirty="0">
                <a:solidFill>
                  <a:prstClr val="black"/>
                </a:solidFill>
                <a:latin typeface="Calibri" panose="020F0502020204030204" pitchFamily="34" charset="0"/>
              </a:rPr>
              <a:t>of treatment switch for side effects</a:t>
            </a:r>
          </a:p>
          <a:p>
            <a:pPr marL="36000" indent="-457200" fontAlgn="base">
              <a:spcBef>
                <a:spcPct val="0"/>
              </a:spcBef>
              <a:spcAft>
                <a:spcPct val="0"/>
              </a:spcAft>
              <a:buClr>
                <a:srgbClr val="0371B9">
                  <a:lumMod val="75000"/>
                </a:srgbClr>
              </a:buClr>
              <a:buSzPct val="97000"/>
              <a:buFont typeface="+mj-lt"/>
              <a:buAutoNum type="arabicPeriod"/>
              <a:defRPr/>
            </a:pPr>
            <a:r>
              <a:rPr lang="en-GB" sz="1400" kern="0" dirty="0" smtClean="0">
                <a:solidFill>
                  <a:prstClr val="black"/>
                </a:solidFill>
                <a:latin typeface="Calibri" panose="020F0502020204030204" pitchFamily="34" charset="0"/>
              </a:rPr>
              <a:t>failure </a:t>
            </a:r>
            <a:r>
              <a:rPr lang="en-GB" sz="1400" kern="0" dirty="0">
                <a:solidFill>
                  <a:prstClr val="black"/>
                </a:solidFill>
                <a:latin typeface="Calibri" panose="020F0502020204030204" pitchFamily="34" charset="0"/>
              </a:rPr>
              <a:t>to </a:t>
            </a:r>
            <a:r>
              <a:rPr lang="en-GB" sz="1400" kern="0" dirty="0">
                <a:solidFill>
                  <a:srgbClr val="000000"/>
                </a:solidFill>
                <a:latin typeface="Calibri" panose="020F0502020204030204" pitchFamily="34" charset="0"/>
              </a:rPr>
              <a:t>return for assessment at 14-21 </a:t>
            </a:r>
            <a:r>
              <a:rPr lang="en-GB" sz="1400" kern="0" dirty="0" smtClean="0">
                <a:solidFill>
                  <a:srgbClr val="000000"/>
                </a:solidFill>
                <a:latin typeface="Calibri" panose="020F0502020204030204" pitchFamily="34" charset="0"/>
              </a:rPr>
              <a:t>days</a:t>
            </a:r>
          </a:p>
        </p:txBody>
      </p:sp>
    </p:spTree>
    <p:extLst>
      <p:ext uri="{BB962C8B-B14F-4D97-AF65-F5344CB8AC3E}">
        <p14:creationId xmlns:p14="http://schemas.microsoft.com/office/powerpoint/2010/main" val="2422285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95536" y="465518"/>
            <a:ext cx="7273925" cy="230981"/>
          </a:xfrm>
        </p:spPr>
        <p:txBody>
          <a:bodyPr>
            <a:noAutofit/>
          </a:bodyPr>
          <a:lstStyle/>
          <a:p>
            <a:pPr algn="l"/>
            <a:r>
              <a:rPr lang="en-GB" sz="3600" b="1" dirty="0">
                <a:latin typeface="Calibri" panose="020F0502020204030204" pitchFamily="34" charset="0"/>
              </a:rPr>
              <a:t>Secondary outcomes</a:t>
            </a:r>
            <a:endParaRPr lang="en-GB" sz="3600" b="1" dirty="0" smtClean="0">
              <a:latin typeface="Calibri" panose="020F0502020204030204" pitchFamily="34" charset="0"/>
            </a:endParaRPr>
          </a:p>
        </p:txBody>
      </p:sp>
      <p:sp>
        <p:nvSpPr>
          <p:cNvPr id="3" name="Content Placeholder 2"/>
          <p:cNvSpPr>
            <a:spLocks noGrp="1"/>
          </p:cNvSpPr>
          <p:nvPr>
            <p:ph idx="1"/>
          </p:nvPr>
        </p:nvSpPr>
        <p:spPr>
          <a:xfrm>
            <a:off x="457200" y="1200151"/>
            <a:ext cx="7787208" cy="2181690"/>
          </a:xfrm>
        </p:spPr>
        <p:txBody>
          <a:bodyPr>
            <a:noAutofit/>
          </a:bodyPr>
          <a:lstStyle/>
          <a:p>
            <a:pPr>
              <a:lnSpc>
                <a:spcPct val="170000"/>
              </a:lnSpc>
              <a:buSzPct val="116000"/>
              <a:buFont typeface="Arial" panose="020B0604020202020204" pitchFamily="34" charset="0"/>
              <a:buChar char="•"/>
              <a:defRPr/>
            </a:pPr>
            <a:r>
              <a:rPr lang="en-GB" dirty="0" smtClean="0">
                <a:latin typeface="Calibri" panose="020F0502020204030204" pitchFamily="34" charset="0"/>
              </a:rPr>
              <a:t>Tolerability (incidence </a:t>
            </a:r>
            <a:r>
              <a:rPr lang="en-GB" dirty="0">
                <a:latin typeface="Calibri" panose="020F0502020204030204" pitchFamily="34" charset="0"/>
              </a:rPr>
              <a:t>of side effects in each </a:t>
            </a:r>
            <a:r>
              <a:rPr lang="en-GB" dirty="0" smtClean="0">
                <a:latin typeface="Calibri" panose="020F0502020204030204" pitchFamily="34" charset="0"/>
              </a:rPr>
              <a:t>group) </a:t>
            </a:r>
            <a:endParaRPr lang="en-GB" dirty="0" smtClean="0">
              <a:solidFill>
                <a:prstClr val="black"/>
              </a:solidFill>
              <a:latin typeface="Calibri" panose="020F0502020204030204" pitchFamily="34" charset="0"/>
            </a:endParaRPr>
          </a:p>
          <a:p>
            <a:pPr>
              <a:lnSpc>
                <a:spcPct val="170000"/>
              </a:lnSpc>
              <a:buSzPct val="116000"/>
              <a:buFont typeface="Arial" panose="020B0604020202020204" pitchFamily="34" charset="0"/>
              <a:buChar char="•"/>
              <a:defRPr/>
            </a:pPr>
            <a:r>
              <a:rPr lang="en-GB" dirty="0" smtClean="0">
                <a:latin typeface="Calibri" panose="020F0502020204030204" pitchFamily="34" charset="0"/>
              </a:rPr>
              <a:t>Adherence (s</a:t>
            </a:r>
            <a:r>
              <a:rPr lang="en-GB" dirty="0" smtClean="0">
                <a:solidFill>
                  <a:prstClr val="black"/>
                </a:solidFill>
                <a:latin typeface="Calibri" panose="020F0502020204030204" pitchFamily="34" charset="0"/>
              </a:rPr>
              <a:t>elf </a:t>
            </a:r>
            <a:r>
              <a:rPr lang="en-GB" dirty="0">
                <a:solidFill>
                  <a:prstClr val="black"/>
                </a:solidFill>
                <a:latin typeface="Calibri" panose="020F0502020204030204" pitchFamily="34" charset="0"/>
              </a:rPr>
              <a:t>report, residual </a:t>
            </a:r>
            <a:r>
              <a:rPr lang="en-GB" dirty="0" smtClean="0">
                <a:solidFill>
                  <a:prstClr val="black"/>
                </a:solidFill>
                <a:latin typeface="Calibri" panose="020F0502020204030204" pitchFamily="34" charset="0"/>
              </a:rPr>
              <a:t>pill count)</a:t>
            </a:r>
            <a:endParaRPr lang="en-GB" dirty="0">
              <a:solidFill>
                <a:prstClr val="black"/>
              </a:solidFill>
              <a:latin typeface="Calibri" panose="020F0502020204030204" pitchFamily="34" charset="0"/>
            </a:endParaRPr>
          </a:p>
          <a:p>
            <a:pPr>
              <a:lnSpc>
                <a:spcPct val="170000"/>
              </a:lnSpc>
              <a:buSzPct val="116000"/>
              <a:buFont typeface="Arial" panose="020B0604020202020204" pitchFamily="34" charset="0"/>
              <a:buChar char="•"/>
              <a:defRPr/>
            </a:pPr>
            <a:r>
              <a:rPr lang="en-GB" dirty="0" smtClean="0">
                <a:solidFill>
                  <a:prstClr val="black"/>
                </a:solidFill>
                <a:latin typeface="Calibri" panose="020F0502020204030204" pitchFamily="34" charset="0"/>
              </a:rPr>
              <a:t>Prevalence </a:t>
            </a:r>
            <a:r>
              <a:rPr lang="en-GB" dirty="0">
                <a:latin typeface="Calibri" panose="020F0502020204030204" pitchFamily="34" charset="0"/>
              </a:rPr>
              <a:t>of causative </a:t>
            </a:r>
            <a:r>
              <a:rPr lang="en-GB" dirty="0" smtClean="0">
                <a:latin typeface="Calibri" panose="020F0502020204030204" pitchFamily="34" charset="0"/>
              </a:rPr>
              <a:t>organisms</a:t>
            </a:r>
          </a:p>
          <a:p>
            <a:pPr marL="0" indent="0">
              <a:lnSpc>
                <a:spcPct val="170000"/>
              </a:lnSpc>
              <a:buSzPct val="116000"/>
              <a:buNone/>
              <a:defRPr/>
            </a:pPr>
            <a:endParaRPr lang="en-GB" dirty="0">
              <a:solidFill>
                <a:prstClr val="black"/>
              </a:solidFill>
            </a:endParaRPr>
          </a:p>
        </p:txBody>
      </p:sp>
      <p:sp>
        <p:nvSpPr>
          <p:cNvPr id="2" name="TextBox 1"/>
          <p:cNvSpPr txBox="1"/>
          <p:nvPr/>
        </p:nvSpPr>
        <p:spPr>
          <a:xfrm>
            <a:off x="611560" y="4003797"/>
            <a:ext cx="7704856" cy="563231"/>
          </a:xfrm>
          <a:prstGeom prst="rect">
            <a:avLst/>
          </a:prstGeom>
          <a:noFill/>
        </p:spPr>
        <p:txBody>
          <a:bodyPr wrap="square" rtlCol="0">
            <a:spAutoFit/>
          </a:bodyPr>
          <a:lstStyle/>
          <a:p>
            <a:pPr fontAlgn="base">
              <a:lnSpc>
                <a:spcPct val="170000"/>
              </a:lnSpc>
              <a:spcBef>
                <a:spcPct val="0"/>
              </a:spcBef>
              <a:spcAft>
                <a:spcPct val="0"/>
              </a:spcAft>
              <a:buSzPct val="116000"/>
              <a:defRPr/>
            </a:pPr>
            <a:r>
              <a:rPr lang="en-GB" dirty="0">
                <a:solidFill>
                  <a:srgbClr val="000000"/>
                </a:solidFill>
                <a:latin typeface="Calibri" panose="020F0502020204030204" pitchFamily="34" charset="0"/>
              </a:rPr>
              <a:t>Identify mycoplasma anti-microbial resistance if present – </a:t>
            </a:r>
            <a:r>
              <a:rPr lang="en-GB" dirty="0" smtClean="0">
                <a:solidFill>
                  <a:srgbClr val="000000"/>
                </a:solidFill>
                <a:latin typeface="Calibri" panose="020F0502020204030204" pitchFamily="34" charset="0"/>
              </a:rPr>
              <a:t>Oral Presentation  31</a:t>
            </a:r>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592724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467544" y="465517"/>
            <a:ext cx="8172648" cy="351235"/>
          </a:xfrm>
        </p:spPr>
        <p:txBody>
          <a:bodyPr>
            <a:noAutofit/>
          </a:bodyPr>
          <a:lstStyle/>
          <a:p>
            <a:pPr algn="l" eaLnBrk="1" hangingPunct="1"/>
            <a:r>
              <a:rPr lang="en-GB" sz="3600" b="1" dirty="0" smtClean="0">
                <a:latin typeface="Calibri" panose="020F0502020204030204" pitchFamily="34" charset="0"/>
              </a:rPr>
              <a:t>Inclusion / exclusion criteria</a:t>
            </a:r>
          </a:p>
        </p:txBody>
      </p:sp>
      <p:sp>
        <p:nvSpPr>
          <p:cNvPr id="7171" name="Rectangle 3"/>
          <p:cNvSpPr>
            <a:spLocks noGrp="1" noChangeArrowheads="1"/>
          </p:cNvSpPr>
          <p:nvPr>
            <p:ph type="body" idx="4294967295"/>
          </p:nvPr>
        </p:nvSpPr>
        <p:spPr>
          <a:xfrm>
            <a:off x="395536" y="987574"/>
            <a:ext cx="3636714" cy="3596879"/>
          </a:xfrm>
        </p:spPr>
        <p:txBody>
          <a:bodyPr>
            <a:normAutofit/>
          </a:bodyPr>
          <a:lstStyle/>
          <a:p>
            <a:pPr eaLnBrk="1" hangingPunct="1">
              <a:buFont typeface="Wingdings" pitchFamily="2" charset="2"/>
              <a:buNone/>
            </a:pPr>
            <a:r>
              <a:rPr lang="en-GB" sz="1800" b="1" dirty="0" smtClean="0">
                <a:solidFill>
                  <a:schemeClr val="tx2"/>
                </a:solidFill>
                <a:latin typeface="Calibri" panose="020F0502020204030204" pitchFamily="34" charset="0"/>
              </a:rPr>
              <a:t>Inclusion criteria </a:t>
            </a:r>
          </a:p>
          <a:p>
            <a:pPr eaLnBrk="1" hangingPunct="1">
              <a:buFont typeface="Wingdings" pitchFamily="2" charset="2"/>
              <a:buNone/>
            </a:pPr>
            <a:endParaRPr lang="en-GB" sz="700" dirty="0" smtClean="0">
              <a:latin typeface="Calibri" panose="020F0502020204030204" pitchFamily="34" charset="0"/>
            </a:endParaRPr>
          </a:p>
          <a:p>
            <a:pPr eaLnBrk="1" hangingPunct="1">
              <a:lnSpc>
                <a:spcPct val="130000"/>
              </a:lnSpc>
              <a:buSzPct val="80000"/>
              <a:buFont typeface="Arial" panose="020B0604020202020204" pitchFamily="34" charset="0"/>
              <a:buChar char="•"/>
            </a:pPr>
            <a:r>
              <a:rPr lang="en-GB" sz="1400" b="0" dirty="0" smtClean="0">
                <a:latin typeface="Calibri" panose="020F0502020204030204" pitchFamily="34" charset="0"/>
              </a:rPr>
              <a:t>Pelvic discomfort for &lt; 30 days</a:t>
            </a:r>
          </a:p>
          <a:p>
            <a:pPr eaLnBrk="1" hangingPunct="1">
              <a:lnSpc>
                <a:spcPct val="130000"/>
              </a:lnSpc>
              <a:buSzPct val="80000"/>
              <a:buFont typeface="Arial" panose="020B0604020202020204" pitchFamily="34" charset="0"/>
              <a:buChar char="•"/>
            </a:pPr>
            <a:r>
              <a:rPr lang="en-GB" sz="1400" b="0" dirty="0" smtClean="0">
                <a:latin typeface="Calibri" panose="020F0502020204030204" pitchFamily="34" charset="0"/>
              </a:rPr>
              <a:t>Adnexal tenderness </a:t>
            </a:r>
          </a:p>
        </p:txBody>
      </p:sp>
      <p:sp>
        <p:nvSpPr>
          <p:cNvPr id="7172" name="Rectangle 4"/>
          <p:cNvSpPr>
            <a:spLocks noChangeArrowheads="1"/>
          </p:cNvSpPr>
          <p:nvPr/>
        </p:nvSpPr>
        <p:spPr bwMode="auto">
          <a:xfrm>
            <a:off x="4283968" y="987575"/>
            <a:ext cx="4464496" cy="3663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20000"/>
              </a:spcBef>
              <a:spcAft>
                <a:spcPct val="0"/>
              </a:spcAft>
              <a:buSzPct val="110000"/>
            </a:pPr>
            <a:r>
              <a:rPr lang="en-GB" b="1" dirty="0">
                <a:solidFill>
                  <a:srgbClr val="0371B9"/>
                </a:solidFill>
                <a:latin typeface="Calibri" panose="020F0502020204030204" pitchFamily="34" charset="0"/>
              </a:rPr>
              <a:t>Exclusion criteria</a:t>
            </a:r>
            <a:endParaRPr lang="en-GB" sz="1600" dirty="0">
              <a:solidFill>
                <a:srgbClr val="0371B9"/>
              </a:solidFill>
              <a:latin typeface="Calibri" panose="020F0502020204030204" pitchFamily="34" charset="0"/>
            </a:endParaRPr>
          </a:p>
          <a:p>
            <a:pPr marL="285750" indent="-285750" fontAlgn="base">
              <a:lnSpc>
                <a:spcPct val="120000"/>
              </a:lnSpc>
              <a:spcBef>
                <a:spcPct val="20000"/>
              </a:spcBef>
              <a:spcAft>
                <a:spcPct val="0"/>
              </a:spcAft>
              <a:buSzPct val="80000"/>
              <a:buFont typeface="Arial" panose="020B0604020202020204" pitchFamily="34" charset="0"/>
              <a:buChar char="•"/>
            </a:pPr>
            <a:r>
              <a:rPr lang="en-GB" sz="1400" dirty="0">
                <a:solidFill>
                  <a:srgbClr val="000000"/>
                </a:solidFill>
                <a:latin typeface="Calibri" panose="020F0502020204030204" pitchFamily="34" charset="0"/>
              </a:rPr>
              <a:t>Age &lt; 16 years</a:t>
            </a:r>
          </a:p>
          <a:p>
            <a:pPr marL="285750" indent="-285750" fontAlgn="base">
              <a:lnSpc>
                <a:spcPct val="120000"/>
              </a:lnSpc>
              <a:spcBef>
                <a:spcPct val="20000"/>
              </a:spcBef>
              <a:spcAft>
                <a:spcPct val="0"/>
              </a:spcAft>
              <a:buSzPct val="80000"/>
              <a:buFont typeface="Arial" panose="020B0604020202020204" pitchFamily="34" charset="0"/>
              <a:buChar char="•"/>
            </a:pPr>
            <a:r>
              <a:rPr lang="en-GB" sz="1400" dirty="0" smtClean="0">
                <a:solidFill>
                  <a:srgbClr val="000000"/>
                </a:solidFill>
                <a:latin typeface="Calibri" panose="020F0502020204030204" pitchFamily="34" charset="0"/>
              </a:rPr>
              <a:t>Severe PID requiring hospital admission</a:t>
            </a:r>
            <a:endParaRPr lang="en-GB" sz="1400" dirty="0">
              <a:solidFill>
                <a:srgbClr val="000000"/>
              </a:solidFill>
              <a:latin typeface="Calibri" panose="020F0502020204030204" pitchFamily="34" charset="0"/>
            </a:endParaRPr>
          </a:p>
          <a:p>
            <a:pPr marL="285750" indent="-285750" fontAlgn="base">
              <a:lnSpc>
                <a:spcPct val="120000"/>
              </a:lnSpc>
              <a:spcBef>
                <a:spcPct val="20000"/>
              </a:spcBef>
              <a:spcAft>
                <a:spcPct val="0"/>
              </a:spcAft>
              <a:buSzPct val="80000"/>
              <a:buFont typeface="Arial" panose="020B0604020202020204" pitchFamily="34" charset="0"/>
              <a:buChar char="•"/>
            </a:pPr>
            <a:r>
              <a:rPr lang="en-GB" sz="1400" dirty="0">
                <a:solidFill>
                  <a:srgbClr val="000000"/>
                </a:solidFill>
                <a:latin typeface="Calibri" panose="020F0502020204030204" pitchFamily="34" charset="0"/>
              </a:rPr>
              <a:t>Positive pregnancy test or breast feeding</a:t>
            </a:r>
          </a:p>
          <a:p>
            <a:pPr marL="285750" indent="-285750" fontAlgn="base">
              <a:lnSpc>
                <a:spcPct val="120000"/>
              </a:lnSpc>
              <a:spcBef>
                <a:spcPct val="20000"/>
              </a:spcBef>
              <a:spcAft>
                <a:spcPct val="0"/>
              </a:spcAft>
              <a:buSzPct val="80000"/>
              <a:buFont typeface="Arial" panose="020B0604020202020204" pitchFamily="34" charset="0"/>
              <a:buChar char="•"/>
            </a:pPr>
            <a:r>
              <a:rPr lang="en-GB" sz="1400" dirty="0">
                <a:solidFill>
                  <a:srgbClr val="000000"/>
                </a:solidFill>
                <a:latin typeface="Calibri" panose="020F0502020204030204" pitchFamily="34" charset="0"/>
              </a:rPr>
              <a:t>UTI (leucocytes AND nitrites)</a:t>
            </a:r>
          </a:p>
          <a:p>
            <a:pPr marL="285750" indent="-285750" fontAlgn="base">
              <a:lnSpc>
                <a:spcPct val="120000"/>
              </a:lnSpc>
              <a:spcBef>
                <a:spcPct val="20000"/>
              </a:spcBef>
              <a:spcAft>
                <a:spcPct val="0"/>
              </a:spcAft>
              <a:buSzPct val="80000"/>
              <a:buFont typeface="Arial" panose="020B0604020202020204" pitchFamily="34" charset="0"/>
              <a:buChar char="•"/>
            </a:pPr>
            <a:r>
              <a:rPr lang="en-GB" sz="1400" dirty="0" smtClean="0">
                <a:solidFill>
                  <a:srgbClr val="000000"/>
                </a:solidFill>
                <a:latin typeface="Calibri" panose="020F0502020204030204" pitchFamily="34" charset="0"/>
              </a:rPr>
              <a:t>Intracellular gram negative diplococci on microscopy or contact of GC &lt; 3/12</a:t>
            </a:r>
          </a:p>
          <a:p>
            <a:pPr marL="285750" indent="-285750" fontAlgn="base">
              <a:lnSpc>
                <a:spcPct val="120000"/>
              </a:lnSpc>
              <a:spcBef>
                <a:spcPct val="20000"/>
              </a:spcBef>
              <a:spcAft>
                <a:spcPct val="0"/>
              </a:spcAft>
              <a:buSzPct val="80000"/>
              <a:buFont typeface="Arial" panose="020B0604020202020204" pitchFamily="34" charset="0"/>
              <a:buChar char="•"/>
            </a:pPr>
            <a:r>
              <a:rPr lang="en-GB" sz="1400" dirty="0" smtClean="0">
                <a:solidFill>
                  <a:srgbClr val="000000"/>
                </a:solidFill>
                <a:latin typeface="Calibri" panose="020F0502020204030204" pitchFamily="34" charset="0"/>
              </a:rPr>
              <a:t>Antibiotics </a:t>
            </a:r>
            <a:r>
              <a:rPr lang="en-GB" sz="1400" dirty="0">
                <a:solidFill>
                  <a:srgbClr val="000000"/>
                </a:solidFill>
                <a:latin typeface="Calibri" panose="020F0502020204030204" pitchFamily="34" charset="0"/>
              </a:rPr>
              <a:t>within the last 7 days</a:t>
            </a:r>
          </a:p>
          <a:p>
            <a:pPr marL="285750" indent="-285750" fontAlgn="base">
              <a:lnSpc>
                <a:spcPct val="120000"/>
              </a:lnSpc>
              <a:spcBef>
                <a:spcPct val="20000"/>
              </a:spcBef>
              <a:spcAft>
                <a:spcPct val="0"/>
              </a:spcAft>
              <a:buSzPct val="80000"/>
              <a:buFont typeface="Arial" panose="020B0604020202020204" pitchFamily="34" charset="0"/>
              <a:buChar char="•"/>
            </a:pPr>
            <a:r>
              <a:rPr lang="en-GB" sz="1400" dirty="0">
                <a:solidFill>
                  <a:srgbClr val="000000"/>
                </a:solidFill>
                <a:latin typeface="Calibri" panose="020F0502020204030204" pitchFamily="34" charset="0"/>
              </a:rPr>
              <a:t>Known allergy to antibiotic component</a:t>
            </a:r>
          </a:p>
          <a:p>
            <a:pPr marL="285750" indent="-285750" fontAlgn="base">
              <a:lnSpc>
                <a:spcPct val="120000"/>
              </a:lnSpc>
              <a:spcBef>
                <a:spcPct val="20000"/>
              </a:spcBef>
              <a:spcAft>
                <a:spcPct val="0"/>
              </a:spcAft>
              <a:buSzPct val="80000"/>
              <a:buFont typeface="Arial" panose="020B0604020202020204" pitchFamily="34" charset="0"/>
              <a:buChar char="•"/>
            </a:pPr>
            <a:r>
              <a:rPr lang="en-GB" sz="1400" dirty="0">
                <a:solidFill>
                  <a:srgbClr val="000000"/>
                </a:solidFill>
                <a:latin typeface="Calibri" panose="020F0502020204030204" pitchFamily="34" charset="0"/>
              </a:rPr>
              <a:t>Ultrasound scan showing other pathology</a:t>
            </a:r>
          </a:p>
          <a:p>
            <a:pPr marL="285750" indent="-285750" fontAlgn="base">
              <a:lnSpc>
                <a:spcPct val="120000"/>
              </a:lnSpc>
              <a:spcBef>
                <a:spcPct val="20000"/>
              </a:spcBef>
              <a:spcAft>
                <a:spcPct val="0"/>
              </a:spcAft>
              <a:buSzPct val="80000"/>
              <a:buFont typeface="Arial" panose="020B0604020202020204" pitchFamily="34" charset="0"/>
              <a:buChar char="•"/>
            </a:pPr>
            <a:r>
              <a:rPr lang="en-GB" sz="1400" dirty="0">
                <a:solidFill>
                  <a:srgbClr val="000000"/>
                </a:solidFill>
                <a:latin typeface="Calibri" panose="020F0502020204030204" pitchFamily="34" charset="0"/>
              </a:rPr>
              <a:t>History of </a:t>
            </a:r>
            <a:r>
              <a:rPr lang="en-GB" sz="1400" dirty="0" smtClean="0">
                <a:solidFill>
                  <a:srgbClr val="000000"/>
                </a:solidFill>
                <a:latin typeface="Calibri" panose="020F0502020204030204" pitchFamily="34" charset="0"/>
              </a:rPr>
              <a:t>epilepsy / severe </a:t>
            </a:r>
            <a:r>
              <a:rPr lang="en-GB" sz="1400" dirty="0">
                <a:solidFill>
                  <a:srgbClr val="000000"/>
                </a:solidFill>
                <a:latin typeface="Calibri" panose="020F0502020204030204" pitchFamily="34" charset="0"/>
              </a:rPr>
              <a:t>depression</a:t>
            </a:r>
          </a:p>
        </p:txBody>
      </p:sp>
    </p:spTree>
    <p:extLst>
      <p:ext uri="{BB962C8B-B14F-4D97-AF65-F5344CB8AC3E}">
        <p14:creationId xmlns:p14="http://schemas.microsoft.com/office/powerpoint/2010/main" val="99427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7" y="465518"/>
            <a:ext cx="7273925" cy="230981"/>
          </a:xfrm>
        </p:spPr>
        <p:txBody>
          <a:bodyPr>
            <a:normAutofit fontScale="90000"/>
          </a:bodyPr>
          <a:lstStyle/>
          <a:p>
            <a:pPr algn="l"/>
            <a:r>
              <a:rPr lang="en-GB" sz="4000" b="1" dirty="0" smtClean="0">
                <a:latin typeface="Calibri" panose="020F0502020204030204" pitchFamily="34" charset="0"/>
              </a:rPr>
              <a:t>Results</a:t>
            </a:r>
            <a:endParaRPr lang="en-GB" sz="4000" b="1" dirty="0">
              <a:latin typeface="Calibri" panose="020F0502020204030204" pitchFamily="34" charset="0"/>
            </a:endParaRPr>
          </a:p>
        </p:txBody>
      </p:sp>
      <p:sp>
        <p:nvSpPr>
          <p:cNvPr id="5" name="Content Placeholder 2"/>
          <p:cNvSpPr>
            <a:spLocks noGrp="1"/>
          </p:cNvSpPr>
          <p:nvPr>
            <p:ph idx="1"/>
          </p:nvPr>
        </p:nvSpPr>
        <p:spPr>
          <a:xfrm>
            <a:off x="539552" y="1329613"/>
            <a:ext cx="7920880" cy="877598"/>
          </a:xfrm>
        </p:spPr>
        <p:txBody>
          <a:bodyPr>
            <a:noAutofit/>
          </a:bodyPr>
          <a:lstStyle/>
          <a:p>
            <a:pPr>
              <a:lnSpc>
                <a:spcPct val="150000"/>
              </a:lnSpc>
            </a:pPr>
            <a:r>
              <a:rPr lang="en-GB" sz="2400" dirty="0" smtClean="0"/>
              <a:t>Recruitment period: Nov 2011-Sep 2015 (</a:t>
            </a:r>
            <a:r>
              <a:rPr lang="en-GB" sz="2400" b="1" dirty="0" smtClean="0"/>
              <a:t>46 months)</a:t>
            </a:r>
            <a:r>
              <a:rPr lang="en-GB" sz="2400" dirty="0" smtClean="0"/>
              <a:t>*</a:t>
            </a:r>
          </a:p>
          <a:p>
            <a:pPr>
              <a:lnSpc>
                <a:spcPct val="150000"/>
              </a:lnSpc>
            </a:pPr>
            <a:r>
              <a:rPr lang="en-GB" sz="2400" dirty="0" smtClean="0"/>
              <a:t>N=313 women recruited </a:t>
            </a:r>
          </a:p>
          <a:p>
            <a:endParaRPr lang="en-GB" sz="1600" dirty="0" smtClean="0"/>
          </a:p>
          <a:p>
            <a:endParaRPr lang="en-GB" sz="2400" dirty="0" smtClean="0"/>
          </a:p>
          <a:p>
            <a:endParaRPr lang="en-GB" sz="2400" dirty="0"/>
          </a:p>
          <a:p>
            <a:endParaRPr lang="en-GB" sz="2400" dirty="0" smtClean="0"/>
          </a:p>
          <a:p>
            <a:endParaRPr lang="en-GB" sz="2400" dirty="0"/>
          </a:p>
          <a:p>
            <a:endParaRPr lang="en-GB" sz="2400" dirty="0" smtClean="0"/>
          </a:p>
          <a:p>
            <a:pPr marL="0" indent="0">
              <a:buNone/>
            </a:pPr>
            <a:r>
              <a:rPr lang="en-GB" sz="2400" dirty="0" smtClean="0"/>
              <a:t>						</a:t>
            </a:r>
            <a:r>
              <a:rPr lang="en-GB" sz="1800" dirty="0" smtClean="0"/>
              <a:t>* </a:t>
            </a:r>
            <a:r>
              <a:rPr lang="en-GB" sz="1800" dirty="0"/>
              <a:t>(</a:t>
            </a:r>
            <a:r>
              <a:rPr lang="en-GB" sz="1800" dirty="0" smtClean="0"/>
              <a:t>28 month </a:t>
            </a:r>
            <a:r>
              <a:rPr lang="en-GB" sz="1800" dirty="0"/>
              <a:t>extension)</a:t>
            </a:r>
          </a:p>
        </p:txBody>
      </p:sp>
    </p:spTree>
    <p:extLst>
      <p:ext uri="{BB962C8B-B14F-4D97-AF65-F5344CB8AC3E}">
        <p14:creationId xmlns:p14="http://schemas.microsoft.com/office/powerpoint/2010/main" val="3814188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Process 7"/>
          <p:cNvSpPr/>
          <p:nvPr/>
        </p:nvSpPr>
        <p:spPr>
          <a:xfrm>
            <a:off x="890617" y="770795"/>
            <a:ext cx="1728192" cy="483948"/>
          </a:xfrm>
          <a:prstGeom prst="flowChartProcess">
            <a:avLst/>
          </a:prstGeom>
          <a:solidFill>
            <a:schemeClr val="accent3">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b="1" dirty="0" smtClean="0">
                <a:solidFill>
                  <a:srgbClr val="000000"/>
                </a:solidFill>
              </a:rPr>
              <a:t>Ofloxacin </a:t>
            </a:r>
          </a:p>
          <a:p>
            <a:pPr algn="ctr" fontAlgn="base">
              <a:spcBef>
                <a:spcPct val="0"/>
              </a:spcBef>
              <a:spcAft>
                <a:spcPct val="0"/>
              </a:spcAft>
            </a:pPr>
            <a:r>
              <a:rPr lang="en-GB" b="1" dirty="0" smtClean="0">
                <a:solidFill>
                  <a:srgbClr val="000000"/>
                </a:solidFill>
              </a:rPr>
              <a:t>153</a:t>
            </a:r>
          </a:p>
        </p:txBody>
      </p:sp>
      <p:sp>
        <p:nvSpPr>
          <p:cNvPr id="9" name="Flowchart: Process 8"/>
          <p:cNvSpPr/>
          <p:nvPr/>
        </p:nvSpPr>
        <p:spPr>
          <a:xfrm>
            <a:off x="6276607" y="770795"/>
            <a:ext cx="1728192" cy="483948"/>
          </a:xfrm>
          <a:prstGeom prst="flowChartProcess">
            <a:avLst/>
          </a:prstGeom>
          <a:solidFill>
            <a:schemeClr val="accent3">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b="1" dirty="0" smtClean="0">
                <a:solidFill>
                  <a:srgbClr val="000000"/>
                </a:solidFill>
              </a:rPr>
              <a:t>Azithromycin </a:t>
            </a:r>
          </a:p>
          <a:p>
            <a:pPr algn="ctr" fontAlgn="base">
              <a:spcBef>
                <a:spcPct val="0"/>
              </a:spcBef>
              <a:spcAft>
                <a:spcPct val="0"/>
              </a:spcAft>
            </a:pPr>
            <a:r>
              <a:rPr lang="en-GB" b="1" dirty="0" smtClean="0">
                <a:solidFill>
                  <a:srgbClr val="000000"/>
                </a:solidFill>
              </a:rPr>
              <a:t>160</a:t>
            </a:r>
          </a:p>
        </p:txBody>
      </p:sp>
      <p:sp>
        <p:nvSpPr>
          <p:cNvPr id="10" name="Flowchart: Process 9"/>
          <p:cNvSpPr/>
          <p:nvPr/>
        </p:nvSpPr>
        <p:spPr>
          <a:xfrm>
            <a:off x="162338" y="3705181"/>
            <a:ext cx="3257295" cy="472154"/>
          </a:xfrm>
          <a:prstGeom prst="flowChartProcess">
            <a:avLst/>
          </a:prstGeom>
          <a:solidFill>
            <a:schemeClr val="accent3">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600" b="1" dirty="0" smtClean="0">
                <a:solidFill>
                  <a:srgbClr val="000000"/>
                </a:solidFill>
              </a:rPr>
              <a:t>Eligible McCormack score 107</a:t>
            </a:r>
          </a:p>
        </p:txBody>
      </p:sp>
      <p:sp>
        <p:nvSpPr>
          <p:cNvPr id="13" name="Flowchart: Process 12"/>
          <p:cNvSpPr/>
          <p:nvPr/>
        </p:nvSpPr>
        <p:spPr>
          <a:xfrm>
            <a:off x="278692" y="1658254"/>
            <a:ext cx="3257295" cy="726975"/>
          </a:xfrm>
          <a:prstGeom prst="flowChartProcess">
            <a:avLst/>
          </a:prstGeom>
          <a:solidFill>
            <a:schemeClr val="bg2">
              <a:lumMod val="95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fontAlgn="base">
              <a:spcBef>
                <a:spcPts val="600"/>
              </a:spcBef>
              <a:spcAft>
                <a:spcPct val="0"/>
              </a:spcAft>
            </a:pPr>
            <a:r>
              <a:rPr lang="en-GB" sz="1200" dirty="0" smtClean="0">
                <a:solidFill>
                  <a:srgbClr val="000000"/>
                </a:solidFill>
              </a:rPr>
              <a:t>Subsequently ineligible no score n=5</a:t>
            </a:r>
          </a:p>
          <a:p>
            <a:pPr marL="72000" fontAlgn="base">
              <a:spcBef>
                <a:spcPts val="600"/>
              </a:spcBef>
              <a:spcAft>
                <a:spcPct val="0"/>
              </a:spcAft>
            </a:pPr>
            <a:r>
              <a:rPr lang="en-GB" sz="1200" dirty="0" smtClean="0">
                <a:solidFill>
                  <a:srgbClr val="000000"/>
                </a:solidFill>
              </a:rPr>
              <a:t>Rx discontinued &lt;day 14-21 n=1</a:t>
            </a:r>
          </a:p>
          <a:p>
            <a:pPr marL="72000" fontAlgn="base">
              <a:spcBef>
                <a:spcPts val="600"/>
              </a:spcBef>
              <a:spcAft>
                <a:spcPct val="0"/>
              </a:spcAft>
            </a:pPr>
            <a:r>
              <a:rPr lang="en-GB" sz="1200" dirty="0" smtClean="0">
                <a:solidFill>
                  <a:srgbClr val="000000"/>
                </a:solidFill>
              </a:rPr>
              <a:t>Withdrew </a:t>
            </a:r>
            <a:r>
              <a:rPr lang="en-GB" sz="1200" dirty="0">
                <a:solidFill>
                  <a:srgbClr val="000000"/>
                </a:solidFill>
              </a:rPr>
              <a:t>consent </a:t>
            </a:r>
            <a:r>
              <a:rPr lang="en-GB" sz="1200" dirty="0" smtClean="0">
                <a:solidFill>
                  <a:srgbClr val="000000"/>
                </a:solidFill>
              </a:rPr>
              <a:t>n=0</a:t>
            </a:r>
            <a:endParaRPr lang="en-GB" sz="1200" dirty="0">
              <a:solidFill>
                <a:srgbClr val="000000"/>
              </a:solidFill>
            </a:endParaRPr>
          </a:p>
        </p:txBody>
      </p:sp>
      <p:sp>
        <p:nvSpPr>
          <p:cNvPr id="14" name="Flowchart: Process 13"/>
          <p:cNvSpPr/>
          <p:nvPr/>
        </p:nvSpPr>
        <p:spPr>
          <a:xfrm>
            <a:off x="5446043" y="1661355"/>
            <a:ext cx="3392844" cy="700373"/>
          </a:xfrm>
          <a:prstGeom prst="flowChartProcess">
            <a:avLst/>
          </a:prstGeom>
          <a:solidFill>
            <a:schemeClr val="bg1">
              <a:lumMod val="95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fontAlgn="base">
              <a:spcBef>
                <a:spcPts val="600"/>
              </a:spcBef>
              <a:spcAft>
                <a:spcPct val="0"/>
              </a:spcAft>
            </a:pPr>
            <a:r>
              <a:rPr lang="en-GB" sz="1200" dirty="0" smtClean="0">
                <a:solidFill>
                  <a:srgbClr val="000000"/>
                </a:solidFill>
              </a:rPr>
              <a:t>Subsequently ineligible no score  n=6</a:t>
            </a:r>
            <a:endParaRPr lang="en-GB" sz="1200" dirty="0">
              <a:solidFill>
                <a:srgbClr val="000000"/>
              </a:solidFill>
            </a:endParaRPr>
          </a:p>
          <a:p>
            <a:pPr marL="72000" fontAlgn="base">
              <a:spcBef>
                <a:spcPts val="600"/>
              </a:spcBef>
              <a:spcAft>
                <a:spcPct val="0"/>
              </a:spcAft>
            </a:pPr>
            <a:r>
              <a:rPr lang="en-GB" sz="1200" dirty="0">
                <a:solidFill>
                  <a:srgbClr val="000000"/>
                </a:solidFill>
              </a:rPr>
              <a:t>Rx discontinued &lt;day 14-21 n=0  </a:t>
            </a:r>
          </a:p>
          <a:p>
            <a:pPr marL="72000" fontAlgn="base">
              <a:spcBef>
                <a:spcPts val="600"/>
              </a:spcBef>
              <a:spcAft>
                <a:spcPct val="0"/>
              </a:spcAft>
            </a:pPr>
            <a:r>
              <a:rPr lang="en-GB" sz="1200" dirty="0" smtClean="0">
                <a:solidFill>
                  <a:srgbClr val="000000"/>
                </a:solidFill>
              </a:rPr>
              <a:t>Withdrew </a:t>
            </a:r>
            <a:r>
              <a:rPr lang="en-GB" sz="1200" dirty="0">
                <a:solidFill>
                  <a:srgbClr val="000000"/>
                </a:solidFill>
              </a:rPr>
              <a:t>consent </a:t>
            </a:r>
            <a:r>
              <a:rPr lang="en-GB" sz="1200" dirty="0" smtClean="0">
                <a:solidFill>
                  <a:srgbClr val="000000"/>
                </a:solidFill>
              </a:rPr>
              <a:t>n=1</a:t>
            </a:r>
            <a:endParaRPr lang="en-GB" sz="1200" dirty="0">
              <a:solidFill>
                <a:srgbClr val="000000"/>
              </a:solidFill>
            </a:endParaRPr>
          </a:p>
        </p:txBody>
      </p:sp>
      <p:sp>
        <p:nvSpPr>
          <p:cNvPr id="15" name="Flowchart: Process 14"/>
          <p:cNvSpPr/>
          <p:nvPr/>
        </p:nvSpPr>
        <p:spPr>
          <a:xfrm>
            <a:off x="278692" y="2761671"/>
            <a:ext cx="3257295" cy="486053"/>
          </a:xfrm>
          <a:prstGeom prst="flowChartProcess">
            <a:avLst/>
          </a:prstGeom>
          <a:solidFill>
            <a:schemeClr val="bg2">
              <a:lumMod val="95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fontAlgn="base">
              <a:spcBef>
                <a:spcPts val="600"/>
              </a:spcBef>
              <a:spcAft>
                <a:spcPct val="0"/>
              </a:spcAft>
            </a:pPr>
            <a:r>
              <a:rPr lang="en-GB" sz="1200" dirty="0" smtClean="0">
                <a:solidFill>
                  <a:srgbClr val="000000"/>
                </a:solidFill>
              </a:rPr>
              <a:t>LTFU at day 14-21 n= 24</a:t>
            </a:r>
            <a:endParaRPr lang="en-GB" sz="1200" dirty="0">
              <a:solidFill>
                <a:srgbClr val="000000"/>
              </a:solidFill>
            </a:endParaRPr>
          </a:p>
          <a:p>
            <a:pPr marL="72000" fontAlgn="base">
              <a:spcBef>
                <a:spcPts val="600"/>
              </a:spcBef>
              <a:spcAft>
                <a:spcPct val="0"/>
              </a:spcAft>
            </a:pPr>
            <a:r>
              <a:rPr lang="en-GB" sz="1200" dirty="0" smtClean="0">
                <a:solidFill>
                  <a:srgbClr val="000000"/>
                </a:solidFill>
              </a:rPr>
              <a:t>Attended outside day 14-21 n=16</a:t>
            </a:r>
            <a:endParaRPr lang="en-GB" sz="1200" dirty="0">
              <a:solidFill>
                <a:srgbClr val="000000"/>
              </a:solidFill>
            </a:endParaRPr>
          </a:p>
        </p:txBody>
      </p:sp>
      <p:sp>
        <p:nvSpPr>
          <p:cNvPr id="16" name="Flowchart: Process 15"/>
          <p:cNvSpPr/>
          <p:nvPr/>
        </p:nvSpPr>
        <p:spPr>
          <a:xfrm>
            <a:off x="5444281" y="2761671"/>
            <a:ext cx="3392844" cy="486053"/>
          </a:xfrm>
          <a:prstGeom prst="flowChartProcess">
            <a:avLst/>
          </a:prstGeom>
          <a:solidFill>
            <a:schemeClr val="bg1">
              <a:lumMod val="95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fontAlgn="base">
              <a:spcBef>
                <a:spcPts val="600"/>
              </a:spcBef>
              <a:spcAft>
                <a:spcPct val="0"/>
              </a:spcAft>
            </a:pPr>
            <a:r>
              <a:rPr lang="en-GB" sz="1200" dirty="0" smtClean="0">
                <a:solidFill>
                  <a:srgbClr val="000000"/>
                </a:solidFill>
              </a:rPr>
              <a:t>LTFU at day 14-21 n= 22</a:t>
            </a:r>
            <a:endParaRPr lang="en-GB" sz="1200" dirty="0">
              <a:solidFill>
                <a:srgbClr val="000000"/>
              </a:solidFill>
            </a:endParaRPr>
          </a:p>
          <a:p>
            <a:pPr marL="72000" fontAlgn="base">
              <a:spcBef>
                <a:spcPts val="600"/>
              </a:spcBef>
              <a:spcAft>
                <a:spcPct val="0"/>
              </a:spcAft>
            </a:pPr>
            <a:r>
              <a:rPr lang="en-GB" sz="1200" dirty="0" smtClean="0">
                <a:solidFill>
                  <a:srgbClr val="000000"/>
                </a:solidFill>
              </a:rPr>
              <a:t>Attended outside day 14-21 n=11</a:t>
            </a:r>
            <a:endParaRPr lang="en-GB" sz="1200" dirty="0">
              <a:solidFill>
                <a:srgbClr val="000000"/>
              </a:solidFill>
            </a:endParaRPr>
          </a:p>
        </p:txBody>
      </p:sp>
      <p:cxnSp>
        <p:nvCxnSpPr>
          <p:cNvPr id="18" name="Straight Arrow Connector 17"/>
          <p:cNvCxnSpPr>
            <a:stCxn id="43" idx="1"/>
            <a:endCxn id="8" idx="3"/>
          </p:cNvCxnSpPr>
          <p:nvPr/>
        </p:nvCxnSpPr>
        <p:spPr>
          <a:xfrm flipH="1">
            <a:off x="2618812" y="629115"/>
            <a:ext cx="666221" cy="383656"/>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8" idx="2"/>
          </p:cNvCxnSpPr>
          <p:nvPr/>
        </p:nvCxnSpPr>
        <p:spPr>
          <a:xfrm>
            <a:off x="1754716" y="1254744"/>
            <a:ext cx="1" cy="403510"/>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9" idx="2"/>
            <a:endCxn id="14" idx="0"/>
          </p:cNvCxnSpPr>
          <p:nvPr/>
        </p:nvCxnSpPr>
        <p:spPr>
          <a:xfrm>
            <a:off x="7140703" y="1254744"/>
            <a:ext cx="1762" cy="406610"/>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4" idx="2"/>
            <a:endCxn id="16" idx="0"/>
          </p:cNvCxnSpPr>
          <p:nvPr/>
        </p:nvCxnSpPr>
        <p:spPr>
          <a:xfrm flipH="1">
            <a:off x="7140703" y="2361727"/>
            <a:ext cx="1762" cy="399944"/>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806462" y="3247723"/>
            <a:ext cx="0" cy="456908"/>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7141584" y="3247723"/>
            <a:ext cx="0" cy="456908"/>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43" idx="3"/>
            <a:endCxn id="9" idx="1"/>
          </p:cNvCxnSpPr>
          <p:nvPr/>
        </p:nvCxnSpPr>
        <p:spPr>
          <a:xfrm>
            <a:off x="5600519" y="629115"/>
            <a:ext cx="676088" cy="383656"/>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43" name="Flowchart: Process 42"/>
          <p:cNvSpPr/>
          <p:nvPr/>
        </p:nvSpPr>
        <p:spPr>
          <a:xfrm>
            <a:off x="3285033" y="306658"/>
            <a:ext cx="2315489" cy="644913"/>
          </a:xfrm>
          <a:prstGeom prst="flowChartProcess">
            <a:avLst/>
          </a:prstGeom>
          <a:solidFill>
            <a:srgbClr val="99CCFF"/>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b="1" dirty="0" smtClean="0">
                <a:solidFill>
                  <a:srgbClr val="000000"/>
                </a:solidFill>
              </a:rPr>
              <a:t>Randomised Population n=313</a:t>
            </a:r>
          </a:p>
        </p:txBody>
      </p:sp>
      <p:sp>
        <p:nvSpPr>
          <p:cNvPr id="38" name="Flowchart: Process 37"/>
          <p:cNvSpPr/>
          <p:nvPr/>
        </p:nvSpPr>
        <p:spPr>
          <a:xfrm>
            <a:off x="5586685" y="3705181"/>
            <a:ext cx="3392844" cy="472154"/>
          </a:xfrm>
          <a:prstGeom prst="flowChartProcess">
            <a:avLst/>
          </a:prstGeom>
          <a:solidFill>
            <a:schemeClr val="accent3">
              <a:lumMod val="20000"/>
              <a:lumOff val="8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600" b="1" dirty="0" smtClean="0">
                <a:solidFill>
                  <a:srgbClr val="000000"/>
                </a:solidFill>
              </a:rPr>
              <a:t>Eligible McCormack </a:t>
            </a:r>
            <a:r>
              <a:rPr lang="en-GB" sz="1600" b="1" smtClean="0">
                <a:solidFill>
                  <a:srgbClr val="000000"/>
                </a:solidFill>
              </a:rPr>
              <a:t>score 120 </a:t>
            </a:r>
            <a:endParaRPr lang="en-GB" sz="1600" b="1" dirty="0" smtClean="0">
              <a:solidFill>
                <a:srgbClr val="000000"/>
              </a:solidFill>
            </a:endParaRPr>
          </a:p>
        </p:txBody>
      </p:sp>
      <p:cxnSp>
        <p:nvCxnSpPr>
          <p:cNvPr id="48" name="Straight Arrow Connector 47"/>
          <p:cNvCxnSpPr/>
          <p:nvPr/>
        </p:nvCxnSpPr>
        <p:spPr>
          <a:xfrm>
            <a:off x="1790985" y="2385229"/>
            <a:ext cx="0" cy="376443"/>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5252652" y="1458049"/>
            <a:ext cx="3779626" cy="1000077"/>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600" dirty="0" err="1" smtClean="0">
              <a:solidFill>
                <a:srgbClr val="000000"/>
              </a:solidFill>
            </a:endParaRPr>
          </a:p>
        </p:txBody>
      </p:sp>
      <p:sp>
        <p:nvSpPr>
          <p:cNvPr id="42" name="Oval 41"/>
          <p:cNvSpPr/>
          <p:nvPr/>
        </p:nvSpPr>
        <p:spPr>
          <a:xfrm>
            <a:off x="5252652" y="2661685"/>
            <a:ext cx="3779626" cy="686024"/>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600" dirty="0" err="1" smtClean="0">
              <a:solidFill>
                <a:srgbClr val="000000"/>
              </a:solidFill>
            </a:endParaRPr>
          </a:p>
        </p:txBody>
      </p:sp>
      <p:sp>
        <p:nvSpPr>
          <p:cNvPr id="44" name="Oval 43"/>
          <p:cNvSpPr/>
          <p:nvPr/>
        </p:nvSpPr>
        <p:spPr>
          <a:xfrm>
            <a:off x="0" y="2663164"/>
            <a:ext cx="3779626" cy="686024"/>
          </a:xfrm>
          <a:prstGeom prst="ellipse">
            <a:avLst/>
          </a:prstGeom>
          <a:solidFill>
            <a:schemeClr val="accent1">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600" dirty="0" err="1" smtClean="0">
              <a:solidFill>
                <a:srgbClr val="000000"/>
              </a:solidFill>
            </a:endParaRPr>
          </a:p>
        </p:txBody>
      </p:sp>
      <p:sp>
        <p:nvSpPr>
          <p:cNvPr id="46" name="Oval 45"/>
          <p:cNvSpPr/>
          <p:nvPr/>
        </p:nvSpPr>
        <p:spPr>
          <a:xfrm>
            <a:off x="35496" y="1534563"/>
            <a:ext cx="3779626" cy="1027136"/>
          </a:xfrm>
          <a:prstGeom prst="ellipse">
            <a:avLst/>
          </a:prstGeom>
          <a:solidFill>
            <a:schemeClr val="accent2">
              <a:lumMod val="20000"/>
              <a:lumOff val="80000"/>
              <a:alpha val="0"/>
            </a:schemeClr>
          </a:solidFill>
          <a:ln w="412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050" dirty="0" err="1" smtClean="0">
              <a:solidFill>
                <a:srgbClr val="000000"/>
              </a:solidFill>
            </a:endParaRPr>
          </a:p>
        </p:txBody>
      </p:sp>
    </p:spTree>
    <p:extLst>
      <p:ext uri="{BB962C8B-B14F-4D97-AF65-F5344CB8AC3E}">
        <p14:creationId xmlns:p14="http://schemas.microsoft.com/office/powerpoint/2010/main" val="358680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animBg="1"/>
      <p:bldP spid="44" grpId="0" animBg="1"/>
      <p:bldP spid="4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heme/theme1.xml><?xml version="1.0" encoding="utf-8"?>
<a:theme xmlns:a="http://schemas.openxmlformats.org/drawingml/2006/main" name="NHS_CF_LN9471">
  <a:themeElements>
    <a:clrScheme name="Current">
      <a:dk1>
        <a:srgbClr val="000000"/>
      </a:dk1>
      <a:lt1>
        <a:srgbClr val="FFFFFF"/>
      </a:lt1>
      <a:dk2>
        <a:srgbClr val="0371B9"/>
      </a:dk2>
      <a:lt2>
        <a:srgbClr val="FFFFFF"/>
      </a:lt2>
      <a:accent1>
        <a:srgbClr val="DBDECD"/>
      </a:accent1>
      <a:accent2>
        <a:srgbClr val="00B28C"/>
      </a:accent2>
      <a:accent3>
        <a:srgbClr val="0371B9"/>
      </a:accent3>
      <a:accent4>
        <a:srgbClr val="2D4B64"/>
      </a:accent4>
      <a:accent5>
        <a:srgbClr val="FF6600"/>
      </a:accent5>
      <a:accent6>
        <a:srgbClr val="808080"/>
      </a:accent6>
      <a:hlink>
        <a:srgbClr val="0371B9"/>
      </a:hlink>
      <a:folHlink>
        <a:srgbClr val="2D4B64"/>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NHS_CF_LN9471 1">
        <a:dk1>
          <a:srgbClr val="000000"/>
        </a:dk1>
        <a:lt1>
          <a:srgbClr val="FFFFFF"/>
        </a:lt1>
        <a:dk2>
          <a:srgbClr val="0371B9"/>
        </a:dk2>
        <a:lt2>
          <a:srgbClr val="FFFFFF"/>
        </a:lt2>
        <a:accent1>
          <a:srgbClr val="DBDECD"/>
        </a:accent1>
        <a:accent2>
          <a:srgbClr val="00B28C"/>
        </a:accent2>
        <a:accent3>
          <a:srgbClr val="FFFFFF"/>
        </a:accent3>
        <a:accent4>
          <a:srgbClr val="000000"/>
        </a:accent4>
        <a:accent5>
          <a:srgbClr val="EAECE3"/>
        </a:accent5>
        <a:accent6>
          <a:srgbClr val="00A17E"/>
        </a:accent6>
        <a:hlink>
          <a:srgbClr val="0371B9"/>
        </a:hlink>
        <a:folHlink>
          <a:srgbClr val="2D4B6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1851</Words>
  <Application>Microsoft Office PowerPoint</Application>
  <PresentationFormat>On-screen Show (16:9)</PresentationFormat>
  <Paragraphs>532</Paragraphs>
  <Slides>29</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NHS_CF_LN9471</vt:lpstr>
      <vt:lpstr>think-cell Slide</vt:lpstr>
      <vt:lpstr>Is a short course of azithromycin effective in the treatment of mild to moderate  Pelvic Inflammatory Disease (PID)  Gillian Dean1, Jenny Whetham1, Suneeta Soni1, Louise Kerr1, Linda Greene2, Jonathan Ross3, Caroline Sabin4  1Brighton &amp; Sussex University Hospitals NHS Trust, Brighton; 2Imperial College Healthcare NHS Trust; 3University Hospitals Birmingham NHS Trust, Birmingham; 4Research Department of Infection &amp; Population Health, UCL </vt:lpstr>
      <vt:lpstr>Background</vt:lpstr>
      <vt:lpstr>Study Aims &amp; Methods</vt:lpstr>
      <vt:lpstr>Primary outcome</vt:lpstr>
      <vt:lpstr>Study populations &amp; sample size</vt:lpstr>
      <vt:lpstr>Secondary outcomes</vt:lpstr>
      <vt:lpstr>Inclusion / exclusion criteria</vt:lpstr>
      <vt:lpstr>Results</vt:lpstr>
      <vt:lpstr>PowerPoint Presentation</vt:lpstr>
      <vt:lpstr>PowerPoint Presentation</vt:lpstr>
      <vt:lpstr>Demographics</vt:lpstr>
      <vt:lpstr>Baseline symptoms </vt:lpstr>
      <vt:lpstr>Baseline symptoms </vt:lpstr>
      <vt:lpstr>Baseline symptoms </vt:lpstr>
      <vt:lpstr>Baseline microscopy</vt:lpstr>
      <vt:lpstr>Baseline microscopy</vt:lpstr>
      <vt:lpstr>Primary end point</vt:lpstr>
      <vt:lpstr>Primary end point </vt:lpstr>
      <vt:lpstr>Primary end point </vt:lpstr>
      <vt:lpstr>Adherence</vt:lpstr>
      <vt:lpstr>Tolerability</vt:lpstr>
      <vt:lpstr>Diarrhoea severity</vt:lpstr>
      <vt:lpstr>Microbiology</vt:lpstr>
      <vt:lpstr>Microbiology</vt:lpstr>
      <vt:lpstr>Summary</vt:lpstr>
      <vt:lpstr>Difficulties encountered</vt:lpstr>
      <vt:lpstr>Conclusion</vt:lpstr>
      <vt:lpstr>Acknowledgments</vt:lpstr>
      <vt:lpstr>PowerPoint Presentation</vt:lpstr>
    </vt:vector>
  </TitlesOfParts>
  <Company>Kingston Smith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Candi Bond Gunning</dc:creator>
  <cp:lastModifiedBy>Startech</cp:lastModifiedBy>
  <cp:revision>55</cp:revision>
  <dcterms:created xsi:type="dcterms:W3CDTF">2015-05-13T13:06:46Z</dcterms:created>
  <dcterms:modified xsi:type="dcterms:W3CDTF">2016-07-11T13:52:25Z</dcterms:modified>
</cp:coreProperties>
</file>