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  <p:sldMasterId id="2147483799" r:id="rId2"/>
  </p:sldMasterIdLst>
  <p:notesMasterIdLst>
    <p:notesMasterId r:id="rId18"/>
  </p:notesMasterIdLst>
  <p:sldIdLst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3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84CCA-A30A-4CCC-85D0-3C00C612586A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2A3E-D622-4E59-A9CA-97E05D784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79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A21BB1-5108-4BBC-AB93-3B6966E2BC35}" type="slidenum">
              <a:rPr lang="en-GB" smtClean="0">
                <a:solidFill>
                  <a:prstClr val="black"/>
                </a:solidFill>
              </a:rPr>
              <a:pPr eaLnBrk="1" hangingPunct="1"/>
              <a:t>2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2731A16-E76F-43B0-8F58-BBEBD2B2FFAA}" type="slidenum">
              <a:rPr lang="en-GB" smtClean="0">
                <a:solidFill>
                  <a:prstClr val="black"/>
                </a:solidFill>
              </a:rPr>
              <a:pPr eaLnBrk="1" hangingPunct="1"/>
              <a:t>11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27F853-9690-4173-BD2C-429693D0E293}" type="slidenum">
              <a:rPr lang="en-GB" smtClean="0">
                <a:solidFill>
                  <a:prstClr val="black"/>
                </a:solidFill>
              </a:rPr>
              <a:pPr eaLnBrk="1" hangingPunct="1"/>
              <a:t>12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9BBC6D8-5188-4C5D-A573-55DA07DB38F4}" type="slidenum">
              <a:rPr lang="en-GB" smtClean="0">
                <a:solidFill>
                  <a:prstClr val="black"/>
                </a:solidFill>
              </a:rPr>
              <a:pPr eaLnBrk="1" hangingPunct="1"/>
              <a:t>13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D837C09-6BDC-4434-88EE-41C1F70EC36A}" type="slidenum">
              <a:rPr lang="en-GB" smtClean="0">
                <a:solidFill>
                  <a:prstClr val="black"/>
                </a:solidFill>
              </a:rPr>
              <a:pPr eaLnBrk="1" hangingPunct="1"/>
              <a:t>14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A6269-9F3F-4E0B-B3C6-616907BAB5A1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19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A21BB1-5108-4BBC-AB93-3B6966E2BC35}" type="slidenum">
              <a:rPr lang="en-GB" smtClean="0">
                <a:solidFill>
                  <a:prstClr val="black"/>
                </a:solidFill>
              </a:rPr>
              <a:pPr eaLnBrk="1" hangingPunct="1"/>
              <a:t>3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1479126-7877-4374-B53A-A28F600A65CC}" type="slidenum">
              <a:rPr lang="en-GB" smtClean="0">
                <a:solidFill>
                  <a:prstClr val="black"/>
                </a:solidFill>
              </a:rPr>
              <a:pPr eaLnBrk="1" hangingPunct="1"/>
              <a:t>4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CEF6CAF-C4F9-4685-9098-A505AE798FD6}" type="slidenum">
              <a:rPr lang="en-GB" smtClean="0">
                <a:solidFill>
                  <a:prstClr val="black"/>
                </a:solidFill>
              </a:rPr>
              <a:pPr eaLnBrk="1" hangingPunct="1"/>
              <a:t>5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8536347-FB57-4724-AEC1-EE7B5BEAFB82}" type="slidenum">
              <a:rPr lang="en-GB" smtClean="0">
                <a:solidFill>
                  <a:prstClr val="black"/>
                </a:solidFill>
              </a:rPr>
              <a:pPr eaLnBrk="1" hangingPunct="1"/>
              <a:t>6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2731A16-E76F-43B0-8F58-BBEBD2B2FFAA}" type="slidenum">
              <a:rPr lang="en-GB" smtClean="0">
                <a:solidFill>
                  <a:prstClr val="black"/>
                </a:solidFill>
              </a:rPr>
              <a:pPr eaLnBrk="1" hangingPunct="1"/>
              <a:t>7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2731A16-E76F-43B0-8F58-BBEBD2B2FFAA}" type="slidenum">
              <a:rPr lang="en-GB" smtClean="0">
                <a:solidFill>
                  <a:prstClr val="black"/>
                </a:solidFill>
              </a:rPr>
              <a:pPr eaLnBrk="1" hangingPunct="1"/>
              <a:t>8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27F853-9690-4173-BD2C-429693D0E293}" type="slidenum">
              <a:rPr lang="en-GB" smtClean="0">
                <a:solidFill>
                  <a:prstClr val="black"/>
                </a:solidFill>
              </a:rPr>
              <a:pPr eaLnBrk="1" hangingPunct="1"/>
              <a:t>9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9BBC6D8-5188-4C5D-A573-55DA07DB38F4}" type="slidenum">
              <a:rPr lang="en-GB" smtClean="0">
                <a:solidFill>
                  <a:prstClr val="black"/>
                </a:solidFill>
              </a:rPr>
              <a:pPr eaLnBrk="1" hangingPunct="1"/>
              <a:t>10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4.png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54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8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7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1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8"/>
          <p:cNvGrpSpPr>
            <a:grpSpLocks/>
          </p:cNvGrpSpPr>
          <p:nvPr userDrawn="1"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6" name="Rectangle 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7" name="Rectangle 17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588224" y="201459"/>
            <a:ext cx="2390676" cy="44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23"/>
          <p:cNvGrpSpPr>
            <a:grpSpLocks/>
          </p:cNvGrpSpPr>
          <p:nvPr userDrawn="1"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10" name="Rectangle 24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11" name="Rectangle 25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2" name="Working Draft Text" hidden="1"/>
          <p:cNvSpPr txBox="1">
            <a:spLocks noChangeArrowheads="1"/>
          </p:cNvSpPr>
          <p:nvPr/>
        </p:nvSpPr>
        <p:spPr bwMode="auto">
          <a:xfrm>
            <a:off x="274638" y="254794"/>
            <a:ext cx="993862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smtClean="0">
                <a:solidFill>
                  <a:srgbClr val="000000"/>
                </a:solidFill>
                <a:latin typeface="Arial"/>
              </a:rPr>
              <a:t>WORKING DRAFT</a:t>
            </a:r>
          </a:p>
        </p:txBody>
      </p:sp>
      <p:sp>
        <p:nvSpPr>
          <p:cNvPr id="13" name="doc id"/>
          <p:cNvSpPr txBox="1">
            <a:spLocks noChangeArrowheads="1"/>
          </p:cNvSpPr>
          <p:nvPr/>
        </p:nvSpPr>
        <p:spPr bwMode="auto">
          <a:xfrm>
            <a:off x="8680451" y="-21431"/>
            <a:ext cx="301625" cy="940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 smtClea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Working Draft" hidden="1"/>
          <p:cNvSpPr txBox="1">
            <a:spLocks noChangeArrowheads="1"/>
          </p:cNvSpPr>
          <p:nvPr/>
        </p:nvSpPr>
        <p:spPr bwMode="auto">
          <a:xfrm>
            <a:off x="274638" y="373856"/>
            <a:ext cx="2693045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rinted" hidden="1"/>
          <p:cNvSpPr txBox="1">
            <a:spLocks noChangeArrowheads="1"/>
          </p:cNvSpPr>
          <p:nvPr/>
        </p:nvSpPr>
        <p:spPr bwMode="auto">
          <a:xfrm>
            <a:off x="274639" y="494110"/>
            <a:ext cx="2372444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" name="McK Title Elements" hidden="1"/>
          <p:cNvGrpSpPr>
            <a:grpSpLocks/>
          </p:cNvGrpSpPr>
          <p:nvPr/>
        </p:nvGrpSpPr>
        <p:grpSpPr bwMode="auto">
          <a:xfrm>
            <a:off x="274638" y="2638656"/>
            <a:ext cx="5035550" cy="469837"/>
            <a:chOff x="1663" y="3065"/>
            <a:chExt cx="3109" cy="387"/>
          </a:xfrm>
        </p:grpSpPr>
        <p:sp>
          <p:nvSpPr>
            <p:cNvPr id="17" name="McK Document type"/>
            <p:cNvSpPr txBox="1">
              <a:spLocks noChangeArrowheads="1"/>
            </p:cNvSpPr>
            <p:nvPr/>
          </p:nvSpPr>
          <p:spPr bwMode="auto">
            <a:xfrm>
              <a:off x="1663" y="306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8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74001" y="1092223"/>
            <a:ext cx="7519009" cy="553998"/>
          </a:xfrm>
          <a:prstGeom prst="rect">
            <a:avLst/>
          </a:prstGeom>
        </p:spPr>
        <p:txBody>
          <a:bodyPr/>
          <a:lstStyle>
            <a:lvl1pPr>
              <a:defRPr sz="3600" b="1" baseline="0">
                <a:latin typeface="Calibri" panose="020F0502020204030204" pitchFamily="34" charset="0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74001" y="1976808"/>
            <a:ext cx="7519009" cy="307777"/>
          </a:xfrm>
        </p:spPr>
        <p:txBody>
          <a:bodyPr/>
          <a:lstStyle>
            <a:lvl1pPr>
              <a:defRPr sz="2000" baseline="0">
                <a:latin typeface="Calibri" panose="020F0502020204030204" pitchFamily="34" charset="0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1" name="Picture 20"/>
          <p:cNvPicPr/>
          <p:nvPr userDrawn="1"/>
        </p:nvPicPr>
        <p:blipFill rotWithShape="1">
          <a:blip r:embed="rId7"/>
          <a:srcRect l="5388" t="27969" r="50216" b="41379"/>
          <a:stretch/>
        </p:blipFill>
        <p:spPr bwMode="auto">
          <a:xfrm>
            <a:off x="116162" y="179669"/>
            <a:ext cx="1691680" cy="5254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5532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627534"/>
            <a:ext cx="7274393" cy="5539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defRPr sz="36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pic>
        <p:nvPicPr>
          <p:cNvPr id="3" name="Picture 2"/>
          <p:cNvPicPr/>
          <p:nvPr userDrawn="1"/>
        </p:nvPicPr>
        <p:blipFill rotWithShape="1">
          <a:blip r:embed="rId2"/>
          <a:srcRect l="5388" t="27969" r="50216" b="41379"/>
          <a:stretch/>
        </p:blipFill>
        <p:spPr bwMode="auto">
          <a:xfrm>
            <a:off x="179512" y="4461960"/>
            <a:ext cx="1128524" cy="3705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6767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85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0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7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9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04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08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2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3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87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theme" Target="../theme/theme2.xml"/><Relationship Id="rId21" Type="http://schemas.openxmlformats.org/officeDocument/2006/relationships/oleObject" Target="../embeddings/oleObject1.bin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2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tags" Target="../tags/tag1.xml"/><Relationship Id="rId15" Type="http://schemas.openxmlformats.org/officeDocument/2006/relationships/tags" Target="../tags/tag11.xml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vmlDrawing" Target="../drawings/vmlDrawing1.v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8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1" name="Object 67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1" y="0"/>
          <a:ext cx="161925" cy="121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21" imgW="360" imgH="360" progId="">
                  <p:embed/>
                </p:oleObj>
              </mc:Choice>
              <mc:Fallback>
                <p:oleObj name="think-cell Slide" r:id="rId21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25" cy="121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3" name="Group 57"/>
          <p:cNvGrpSpPr>
            <a:grpSpLocks/>
          </p:cNvGrpSpPr>
          <p:nvPr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59" name="Rectangle 58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0" name="Rectangle 59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grpSp>
        <p:nvGrpSpPr>
          <p:cNvPr id="1094" name="Group 60"/>
          <p:cNvGrpSpPr>
            <a:grpSpLocks/>
          </p:cNvGrpSpPr>
          <p:nvPr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62" name="Rectangle 6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3" name="Rectangle 62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8171676" y="1796326"/>
            <a:ext cx="1801775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279077" y="3459629"/>
            <a:ext cx="1586973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7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927622"/>
            <a:ext cx="43894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8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92894"/>
            <a:ext cx="72739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2239" y="148829"/>
            <a:ext cx="85921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2238" y="513160"/>
            <a:ext cx="7273925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101" name="McK Slide Elements" hidden="1"/>
          <p:cNvGrpSpPr>
            <a:grpSpLocks/>
          </p:cNvGrpSpPr>
          <p:nvPr/>
        </p:nvGrpSpPr>
        <p:grpSpPr bwMode="auto">
          <a:xfrm>
            <a:off x="122238" y="4636798"/>
            <a:ext cx="8564562" cy="310243"/>
            <a:chOff x="75" y="3897"/>
            <a:chExt cx="557" cy="256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7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26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marL="471488" indent="-471488" defTabSz="91352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Source:	Source</a:t>
              </a:r>
            </a:p>
          </p:txBody>
        </p:sp>
      </p:grpSp>
      <p:grpSp>
        <p:nvGrpSpPr>
          <p:cNvPr id="1102" name="ACET" hidden="1"/>
          <p:cNvGrpSpPr>
            <a:grpSpLocks/>
          </p:cNvGrpSpPr>
          <p:nvPr/>
        </p:nvGrpSpPr>
        <p:grpSpPr bwMode="auto">
          <a:xfrm>
            <a:off x="2343150" y="1374949"/>
            <a:ext cx="4351338" cy="511001"/>
            <a:chOff x="915" y="610"/>
            <a:chExt cx="2686" cy="420"/>
          </a:xfrm>
        </p:grpSpPr>
        <p:cxnSp>
          <p:nvCxnSpPr>
            <p:cNvPr id="114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10"/>
              <a:ext cx="2686" cy="4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103" name="LegendBoxes" hidden="1"/>
          <p:cNvGrpSpPr>
            <a:grpSpLocks/>
          </p:cNvGrpSpPr>
          <p:nvPr/>
        </p:nvGrpSpPr>
        <p:grpSpPr bwMode="auto">
          <a:xfrm>
            <a:off x="8194676" y="602456"/>
            <a:ext cx="769740" cy="805682"/>
            <a:chOff x="4936" y="176"/>
            <a:chExt cx="475" cy="664"/>
          </a:xfrm>
        </p:grpSpPr>
        <p:sp>
          <p:nvSpPr>
            <p:cNvPr id="2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1104" name="LegendLines" hidden="1"/>
          <p:cNvGrpSpPr>
            <a:grpSpLocks/>
          </p:cNvGrpSpPr>
          <p:nvPr/>
        </p:nvGrpSpPr>
        <p:grpSpPr bwMode="auto">
          <a:xfrm>
            <a:off x="7880347" y="602456"/>
            <a:ext cx="1084065" cy="602105"/>
            <a:chOff x="4750" y="176"/>
            <a:chExt cx="669" cy="496"/>
          </a:xfrm>
        </p:grpSpPr>
        <p:sp>
          <p:nvSpPr>
            <p:cNvPr id="3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1105" name="McKSticker" hidden="1"/>
          <p:cNvGrpSpPr>
            <a:grpSpLocks/>
          </p:cNvGrpSpPr>
          <p:nvPr/>
        </p:nvGrpSpPr>
        <p:grpSpPr bwMode="auto">
          <a:xfrm>
            <a:off x="7907243" y="602456"/>
            <a:ext cx="1066894" cy="212366"/>
            <a:chOff x="7695562" y="285750"/>
            <a:chExt cx="1045213" cy="278520"/>
          </a:xfrm>
        </p:grpSpPr>
        <p:sp>
          <p:nvSpPr>
            <p:cNvPr id="40" name="StickerRectangle"/>
            <p:cNvSpPr>
              <a:spLocks noChangeArrowheads="1"/>
            </p:cNvSpPr>
            <p:nvPr/>
          </p:nvSpPr>
          <p:spPr bwMode="auto">
            <a:xfrm>
              <a:off x="7695562" y="285750"/>
              <a:ext cx="1045213" cy="2785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1130" name="AutoShape 31"/>
            <p:cNvCxnSpPr>
              <a:cxnSpLocks noChangeShapeType="1"/>
              <a:stCxn id="40" idx="2"/>
              <a:endCxn id="40" idx="4"/>
            </p:cNvCxnSpPr>
            <p:nvPr/>
          </p:nvCxnSpPr>
          <p:spPr bwMode="auto">
            <a:xfrm>
              <a:off x="7695562" y="285750"/>
              <a:ext cx="0" cy="27852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cxnSp>
          <p:nvCxnSpPr>
            <p:cNvPr id="1131" name="AutoShape 32"/>
            <p:cNvCxnSpPr>
              <a:cxnSpLocks noChangeShapeType="1"/>
              <a:stCxn id="40" idx="4"/>
              <a:endCxn id="40" idx="6"/>
            </p:cNvCxnSpPr>
            <p:nvPr/>
          </p:nvCxnSpPr>
          <p:spPr bwMode="auto">
            <a:xfrm>
              <a:off x="7695562" y="564270"/>
              <a:ext cx="104521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</p:cxnSp>
      </p:grpSp>
      <p:grpSp>
        <p:nvGrpSpPr>
          <p:cNvPr id="1106" name="LegendMoons" hidden="1"/>
          <p:cNvGrpSpPr>
            <a:grpSpLocks/>
          </p:cNvGrpSpPr>
          <p:nvPr/>
        </p:nvGrpSpPr>
        <p:grpSpPr bwMode="auto">
          <a:xfrm>
            <a:off x="8126417" y="602457"/>
            <a:ext cx="836780" cy="1033582"/>
            <a:chOff x="7769225" y="2105025"/>
            <a:chExt cx="819708" cy="1351831"/>
          </a:xfrm>
        </p:grpSpPr>
        <p:grpSp>
          <p:nvGrpSpPr>
            <p:cNvPr id="1109" name="MoonLegend1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83" name="Oval 38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Arc 39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0" name="MoonLegend2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81" name="Oval 4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Arc 42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1" name="MoonLegend4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79" name="Oval 47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Arc 48"/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2" name="MoonLegend5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77" name="Oval 50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8" name="Oval 51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9" name="Legend1"/>
            <p:cNvSpPr>
              <a:spLocks noChangeArrowheads="1"/>
            </p:cNvSpPr>
            <p:nvPr/>
          </p:nvSpPr>
          <p:spPr bwMode="auto">
            <a:xfrm>
              <a:off x="8089578" y="211748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0" name="Legend2"/>
            <p:cNvSpPr>
              <a:spLocks noChangeArrowheads="1"/>
            </p:cNvSpPr>
            <p:nvPr/>
          </p:nvSpPr>
          <p:spPr bwMode="auto">
            <a:xfrm>
              <a:off x="8089578" y="239311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3"/>
            <p:cNvSpPr>
              <a:spLocks noChangeArrowheads="1"/>
            </p:cNvSpPr>
            <p:nvPr/>
          </p:nvSpPr>
          <p:spPr bwMode="auto">
            <a:xfrm>
              <a:off x="8089578" y="2667185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2" name="Legend4"/>
            <p:cNvSpPr>
              <a:spLocks noChangeArrowheads="1"/>
            </p:cNvSpPr>
            <p:nvPr/>
          </p:nvSpPr>
          <p:spPr bwMode="auto">
            <a:xfrm>
              <a:off x="8089578" y="293814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3" name="Legend5"/>
            <p:cNvSpPr>
              <a:spLocks noChangeArrowheads="1"/>
            </p:cNvSpPr>
            <p:nvPr/>
          </p:nvSpPr>
          <p:spPr bwMode="auto">
            <a:xfrm>
              <a:off x="8089578" y="3215330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1118" name="MoonLegend3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75" name="Oval 47"/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" name="Arc 48"/>
              <p:cNvSpPr>
                <a:spLocks noChangeAspect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87" name="Slide Number"/>
          <p:cNvSpPr txBox="1">
            <a:spLocks/>
          </p:cNvSpPr>
          <p:nvPr userDrawn="1"/>
        </p:nvSpPr>
        <p:spPr>
          <a:xfrm>
            <a:off x="8902700" y="4826794"/>
            <a:ext cx="209550" cy="114300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3CDD92-9E5A-47BA-BE3B-1C7D5569D97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196850" indent="-1952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2pPr>
      <a:lvl3pPr marL="465138" indent="-2667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3pPr>
      <a:lvl4pPr marL="625475" indent="-1571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4pPr>
      <a:lvl5pPr marL="763588" indent="-1317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8352928" cy="259228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Self-taken </a:t>
            </a:r>
            <a:r>
              <a:rPr lang="en-GB" sz="3600" b="1" dirty="0" err="1" smtClean="0">
                <a:solidFill>
                  <a:schemeClr val="bg1"/>
                </a:solidFill>
              </a:rPr>
              <a:t>extragenital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n-GB" sz="3600" b="1" dirty="0">
                <a:solidFill>
                  <a:schemeClr val="bg1"/>
                </a:solidFill>
              </a:rPr>
              <a:t>samples compared with clinician-taken </a:t>
            </a:r>
            <a:r>
              <a:rPr lang="en-GB" sz="3600" b="1" dirty="0" err="1" smtClean="0">
                <a:solidFill>
                  <a:schemeClr val="bg1"/>
                </a:solidFill>
              </a:rPr>
              <a:t>extragenital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n-GB" sz="3600" b="1" dirty="0">
                <a:solidFill>
                  <a:schemeClr val="bg1"/>
                </a:solidFill>
              </a:rPr>
              <a:t>samples for the diagnosis of gonorrhoea and chlamydia in women and MSM</a:t>
            </a:r>
            <a:endParaRPr lang="en-US" sz="3600" b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4294967295"/>
          </p:nvPr>
        </p:nvSpPr>
        <p:spPr>
          <a:xfrm>
            <a:off x="179512" y="3165851"/>
            <a:ext cx="8784976" cy="166226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GB" sz="9600" dirty="0" smtClean="0"/>
              <a:t>Janet Wilson</a:t>
            </a:r>
            <a:r>
              <a:rPr lang="en-GB" sz="9600" baseline="30000" dirty="0" smtClean="0"/>
              <a:t>1</a:t>
            </a:r>
            <a:r>
              <a:rPr lang="en-GB" sz="9600" dirty="0" smtClean="0"/>
              <a:t>, Harriet Wallace</a:t>
            </a:r>
            <a:r>
              <a:rPr lang="en-GB" sz="9600" baseline="30000" dirty="0" smtClean="0"/>
              <a:t>1</a:t>
            </a:r>
            <a:r>
              <a:rPr lang="en-GB" sz="9600" dirty="0" smtClean="0"/>
              <a:t>, Michelle Loftus-Keeling</a:t>
            </a:r>
            <a:r>
              <a:rPr lang="en-GB" sz="9600" baseline="30000" dirty="0" smtClean="0"/>
              <a:t>1</a:t>
            </a:r>
            <a:r>
              <a:rPr lang="en-GB" sz="9600" dirty="0" smtClean="0"/>
              <a:t>,</a:t>
            </a:r>
          </a:p>
          <a:p>
            <a:pPr marL="0" indent="0" algn="ctr">
              <a:buNone/>
            </a:pPr>
            <a:r>
              <a:rPr lang="en-GB" sz="9600" dirty="0" smtClean="0"/>
              <a:t>Helen Ward</a:t>
            </a:r>
            <a:r>
              <a:rPr lang="en-GB" sz="9600" baseline="30000" dirty="0" smtClean="0"/>
              <a:t>2</a:t>
            </a:r>
            <a:r>
              <a:rPr lang="en-GB" sz="9600" dirty="0" smtClean="0"/>
              <a:t>, Claire Hulme</a:t>
            </a:r>
            <a:r>
              <a:rPr lang="en-GB" sz="9600" baseline="30000" dirty="0" smtClean="0"/>
              <a:t>3</a:t>
            </a:r>
            <a:r>
              <a:rPr lang="en-GB" sz="9600" dirty="0" smtClean="0"/>
              <a:t>, Mark Wilcox</a:t>
            </a:r>
            <a:r>
              <a:rPr lang="en-GB" sz="9600" baseline="30000" dirty="0" smtClean="0"/>
              <a:t>4</a:t>
            </a:r>
            <a:endParaRPr lang="en-GB" sz="9600" dirty="0"/>
          </a:p>
          <a:p>
            <a:pPr marL="0" indent="0">
              <a:buNone/>
              <a:defRPr/>
            </a:pPr>
            <a:r>
              <a:rPr lang="en-US" sz="5600" baseline="30000" dirty="0"/>
              <a:t>1 </a:t>
            </a:r>
            <a:r>
              <a:rPr lang="en-US" sz="5600" dirty="0"/>
              <a:t>Leeds Centre for Sexual Health, Leeds Teaching Hospitals NHS Trust, UK, </a:t>
            </a:r>
            <a:endParaRPr lang="en-GB" sz="5600" dirty="0"/>
          </a:p>
          <a:p>
            <a:pPr marL="0" indent="0">
              <a:buNone/>
              <a:defRPr/>
            </a:pPr>
            <a:r>
              <a:rPr lang="en-US" sz="5600" baseline="30000" dirty="0"/>
              <a:t>2</a:t>
            </a:r>
            <a:r>
              <a:rPr lang="en-US" sz="5600" dirty="0"/>
              <a:t>Department of Infectious Disease Epidemiology, Imperial College, London, UK,</a:t>
            </a:r>
            <a:endParaRPr lang="en-GB" sz="5600" dirty="0"/>
          </a:p>
          <a:p>
            <a:pPr marL="0" indent="0">
              <a:buNone/>
              <a:defRPr/>
            </a:pPr>
            <a:r>
              <a:rPr lang="en-US" sz="5600" baseline="30000" dirty="0"/>
              <a:t>3</a:t>
            </a:r>
            <a:r>
              <a:rPr lang="en-US" sz="5600" dirty="0"/>
              <a:t>Academic Unit of Health Economics, University of Leeds, UK</a:t>
            </a:r>
            <a:endParaRPr lang="en-GB" sz="5600" dirty="0"/>
          </a:p>
          <a:p>
            <a:pPr marL="0" indent="0">
              <a:buNone/>
              <a:defRPr/>
            </a:pPr>
            <a:r>
              <a:rPr lang="en-US" sz="5600" baseline="30000" dirty="0"/>
              <a:t>4</a:t>
            </a:r>
            <a:r>
              <a:rPr lang="en-US" sz="5600" dirty="0"/>
              <a:t>Department of Clinical Microbiology, Leeds Teaching Hospitals NHS Trust, UK, </a:t>
            </a:r>
            <a:endParaRPr lang="en-GB" sz="5600" dirty="0"/>
          </a:p>
          <a:p>
            <a:pPr marL="0" indent="0" algn="ctr" defTabSz="457200" eaLnBrk="1" hangingPunct="1">
              <a:buFontTx/>
              <a:buNone/>
            </a:pPr>
            <a:endParaRPr lang="en-GB" sz="2800" b="1" dirty="0" smtClean="0"/>
          </a:p>
          <a:p>
            <a:pPr marL="0" indent="0" algn="ctr" defTabSz="457200" eaLnBrk="1" hangingPunct="1">
              <a:buFontTx/>
              <a:buNone/>
            </a:pPr>
            <a:endParaRPr lang="en-GB" sz="2800" b="1" dirty="0" smtClean="0"/>
          </a:p>
          <a:p>
            <a:pPr marL="0" indent="0" algn="ctr" defTabSz="457200" eaLnBrk="1" hangingPunct="1">
              <a:buFontTx/>
              <a:buNone/>
            </a:pPr>
            <a:endParaRPr lang="en-GB" sz="2800" b="1" dirty="0" smtClean="0"/>
          </a:p>
        </p:txBody>
      </p:sp>
      <p:pic>
        <p:nvPicPr>
          <p:cNvPr id="13315" name="Picture 8" descr="ltht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2246" y="1"/>
            <a:ext cx="7358063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8" descr="ltht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4646" y="114301"/>
            <a:ext cx="7358063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42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275606"/>
            <a:ext cx="8312150" cy="34563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  Sensitivity, specificity, PPV and NPV</a:t>
            </a:r>
            <a:endParaRPr lang="en-GB" sz="24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No difference in sensitivities of self versus clinician samples</a:t>
            </a: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972666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gonorrhoea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2995" t="4265" r="2162" b="7584"/>
          <a:stretch/>
        </p:blipFill>
        <p:spPr>
          <a:xfrm>
            <a:off x="899592" y="1779662"/>
            <a:ext cx="7239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sz="half" idx="1"/>
          </p:nvPr>
        </p:nvSpPr>
        <p:spPr>
          <a:xfrm>
            <a:off x="4716016" y="987574"/>
            <a:ext cx="4427984" cy="396044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US" sz="1800" b="1" dirty="0" smtClean="0"/>
              <a:t>Women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 smtClean="0"/>
              <a:t>Patient Infected Status: 227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Overall </a:t>
            </a:r>
            <a:r>
              <a:rPr lang="en-US" sz="1800" dirty="0"/>
              <a:t>prevalence: </a:t>
            </a:r>
            <a:r>
              <a:rPr lang="en-US" sz="1800" dirty="0" smtClean="0"/>
              <a:t>19.1%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/>
              <a:t>Site Infected Status: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VVS </a:t>
            </a:r>
            <a:r>
              <a:rPr lang="en-US" sz="1800" dirty="0"/>
              <a:t>16.5% (197</a:t>
            </a:r>
            <a:r>
              <a:rPr lang="en-US" sz="1800" dirty="0" smtClean="0"/>
              <a:t>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GB" sz="1800" dirty="0" smtClean="0"/>
              <a:t>R</a:t>
            </a:r>
            <a:r>
              <a:rPr lang="en-US" sz="1800" dirty="0" err="1" smtClean="0"/>
              <a:t>ectum</a:t>
            </a:r>
            <a:r>
              <a:rPr lang="en-US" sz="1800" dirty="0" smtClean="0"/>
              <a:t> </a:t>
            </a:r>
            <a:r>
              <a:rPr lang="en-US" sz="1800" dirty="0"/>
              <a:t>17.6% (209)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Pharynx </a:t>
            </a:r>
            <a:r>
              <a:rPr lang="en-US" sz="1800" dirty="0"/>
              <a:t>4.7% (56</a:t>
            </a:r>
            <a:r>
              <a:rPr lang="en-US" sz="1800" dirty="0" smtClean="0"/>
              <a:t>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 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30 </a:t>
            </a:r>
            <a:r>
              <a:rPr lang="en-US" sz="1800" dirty="0" smtClean="0"/>
              <a:t>women </a:t>
            </a:r>
            <a:r>
              <a:rPr lang="en-US" sz="1800" dirty="0"/>
              <a:t>(13.2% of CT cases) were VVS </a:t>
            </a:r>
            <a:r>
              <a:rPr lang="en-US" sz="1800" dirty="0" smtClean="0"/>
              <a:t>negative:</a:t>
            </a:r>
            <a:endParaRPr lang="en-GB" sz="18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17 </a:t>
            </a:r>
            <a:r>
              <a:rPr lang="en-US" sz="1800" dirty="0"/>
              <a:t>(7.5%) sole rectal infections</a:t>
            </a:r>
            <a:endParaRPr lang="en-GB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8 </a:t>
            </a:r>
            <a:r>
              <a:rPr lang="en-US" sz="1800" dirty="0" smtClean="0"/>
              <a:t>(3.5</a:t>
            </a:r>
            <a:r>
              <a:rPr lang="en-US" sz="1800" dirty="0"/>
              <a:t>%) sole pharyngeal infections</a:t>
            </a:r>
            <a:endParaRPr lang="en-GB" sz="18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5 </a:t>
            </a:r>
            <a:r>
              <a:rPr lang="en-US" sz="1800" dirty="0"/>
              <a:t>(2.2%) rectal and </a:t>
            </a:r>
            <a:r>
              <a:rPr lang="en-US" sz="1800" dirty="0" smtClean="0"/>
              <a:t>pharyngeal infections</a:t>
            </a:r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39552" y="987574"/>
            <a:ext cx="4038600" cy="39604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 smtClean="0"/>
              <a:t>MSM</a:t>
            </a:r>
          </a:p>
          <a:p>
            <a:pPr marL="0" indent="0">
              <a:buNone/>
            </a:pPr>
            <a:r>
              <a:rPr lang="en-US" sz="3800" b="1" dirty="0"/>
              <a:t>Patient Infected Status: </a:t>
            </a:r>
            <a:r>
              <a:rPr lang="en-US" sz="3800" b="1" dirty="0" smtClean="0"/>
              <a:t>31</a:t>
            </a:r>
          </a:p>
          <a:p>
            <a:pPr marL="0" indent="0">
              <a:buNone/>
            </a:pPr>
            <a:r>
              <a:rPr lang="en-US" sz="3800" dirty="0"/>
              <a:t>Overall prevalence</a:t>
            </a:r>
            <a:r>
              <a:rPr lang="en-US" sz="3800" dirty="0" smtClean="0"/>
              <a:t>: </a:t>
            </a:r>
            <a:r>
              <a:rPr lang="en-US" sz="3800" dirty="0"/>
              <a:t>8.0%</a:t>
            </a:r>
            <a:endParaRPr lang="en-GB" sz="3800" dirty="0"/>
          </a:p>
          <a:p>
            <a:pPr marL="0" indent="0">
              <a:buNone/>
            </a:pPr>
            <a:r>
              <a:rPr lang="en-US" sz="3800" b="1" dirty="0" smtClean="0"/>
              <a:t>Site </a:t>
            </a:r>
            <a:r>
              <a:rPr lang="en-US" sz="3800" b="1" dirty="0"/>
              <a:t>Infected Status:</a:t>
            </a:r>
            <a:endParaRPr lang="en-GB" sz="3800" dirty="0"/>
          </a:p>
          <a:p>
            <a:pPr marL="0" indent="0">
              <a:buNone/>
            </a:pPr>
            <a:r>
              <a:rPr lang="en-US" sz="3800" dirty="0"/>
              <a:t>U</a:t>
            </a:r>
            <a:r>
              <a:rPr lang="en-US" sz="3800" dirty="0" smtClean="0"/>
              <a:t>rethra </a:t>
            </a:r>
            <a:r>
              <a:rPr lang="en-US" sz="3800" dirty="0"/>
              <a:t>1.8% (7</a:t>
            </a:r>
            <a:r>
              <a:rPr lang="en-US" sz="3800" dirty="0" smtClean="0"/>
              <a:t>)</a:t>
            </a:r>
          </a:p>
          <a:p>
            <a:pPr marL="0" indent="0">
              <a:buNone/>
            </a:pPr>
            <a:r>
              <a:rPr lang="en-US" sz="3800" dirty="0" smtClean="0"/>
              <a:t>Rectum </a:t>
            </a:r>
            <a:r>
              <a:rPr lang="en-US" sz="3800" dirty="0"/>
              <a:t>6.7% (26)</a:t>
            </a:r>
            <a:endParaRPr lang="en-GB" sz="3800" dirty="0"/>
          </a:p>
          <a:p>
            <a:pPr marL="0" indent="0">
              <a:buNone/>
            </a:pPr>
            <a:r>
              <a:rPr lang="en-US" sz="3800" dirty="0" smtClean="0"/>
              <a:t>Pharynx </a:t>
            </a:r>
            <a:r>
              <a:rPr lang="en-US" sz="3800" dirty="0"/>
              <a:t>1.0% (4</a:t>
            </a:r>
            <a:r>
              <a:rPr lang="en-US" sz="3800" dirty="0" smtClean="0"/>
              <a:t>)</a:t>
            </a:r>
            <a:endParaRPr lang="en-GB" sz="3800" dirty="0"/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US" sz="3800" dirty="0"/>
              <a:t>24 </a:t>
            </a:r>
            <a:r>
              <a:rPr lang="en-US" sz="3800" dirty="0" smtClean="0"/>
              <a:t>MSM </a:t>
            </a:r>
            <a:r>
              <a:rPr lang="en-US" sz="3800" dirty="0"/>
              <a:t>(67.7% of CT cases) were urethra </a:t>
            </a:r>
            <a:r>
              <a:rPr lang="en-US" sz="3800" dirty="0" smtClean="0"/>
              <a:t>negative</a:t>
            </a:r>
            <a:r>
              <a:rPr lang="en-US" sz="3800" dirty="0"/>
              <a:t>:</a:t>
            </a:r>
            <a:endParaRPr lang="en-GB" sz="3800" dirty="0"/>
          </a:p>
          <a:p>
            <a:r>
              <a:rPr lang="en-US" sz="3800" dirty="0"/>
              <a:t>21 (67.7%) sole rectal infections</a:t>
            </a:r>
            <a:endParaRPr lang="en-GB" sz="3800" dirty="0"/>
          </a:p>
          <a:p>
            <a:r>
              <a:rPr lang="en-US" sz="3800" dirty="0" smtClean="0"/>
              <a:t>2 </a:t>
            </a:r>
            <a:r>
              <a:rPr lang="en-US" sz="3800" dirty="0"/>
              <a:t>(6.5%) </a:t>
            </a:r>
            <a:r>
              <a:rPr lang="en-US" sz="3800" dirty="0" smtClean="0"/>
              <a:t>sole pharyngeal infections</a:t>
            </a:r>
            <a:endParaRPr lang="en-GB" sz="3800" dirty="0"/>
          </a:p>
          <a:p>
            <a:r>
              <a:rPr lang="en-US" sz="3800" dirty="0" smtClean="0"/>
              <a:t>1 </a:t>
            </a:r>
            <a:r>
              <a:rPr lang="en-US" sz="3800" dirty="0"/>
              <a:t>(3.2%) </a:t>
            </a:r>
            <a:r>
              <a:rPr lang="en-US" sz="3800" dirty="0" smtClean="0"/>
              <a:t>rectal </a:t>
            </a:r>
            <a:r>
              <a:rPr lang="en-US" sz="3800" dirty="0"/>
              <a:t>and </a:t>
            </a:r>
            <a:r>
              <a:rPr lang="en-US" sz="3800" dirty="0" smtClean="0"/>
              <a:t>pharyngeal infections</a:t>
            </a:r>
            <a:endParaRPr lang="en-GB" sz="3800" dirty="0"/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Results - chlamydia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6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203598"/>
            <a:ext cx="8312150" cy="36648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3000" b="1" dirty="0" smtClean="0">
                <a:ea typeface="ＭＳ Ｐゴシック" pitchFamily="34" charset="-128"/>
              </a:rPr>
              <a:t>Self taken versus clinician-taken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r>
              <a:rPr lang="en-US" sz="2800" b="1" dirty="0" smtClean="0">
                <a:ea typeface="ＭＳ Ｐゴシック" pitchFamily="34" charset="-128"/>
              </a:rPr>
              <a:t>No difference between self versus clinician-taken</a:t>
            </a: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195487"/>
            <a:ext cx="7772400" cy="93610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chlamydia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5752" r="2091" b="54012"/>
          <a:stretch/>
        </p:blipFill>
        <p:spPr>
          <a:xfrm>
            <a:off x="323528" y="1851670"/>
            <a:ext cx="4178300" cy="15185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5787" t="49322" r="2336" b="2601"/>
          <a:stretch/>
        </p:blipFill>
        <p:spPr>
          <a:xfrm>
            <a:off x="4572000" y="1851670"/>
            <a:ext cx="4165600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275606"/>
            <a:ext cx="8312150" cy="34563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  Sensitivity, specificity, PPV and NPV</a:t>
            </a:r>
            <a:endParaRPr lang="en-GB" sz="24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No difference in sensitivities of self versus clinician samples</a:t>
            </a: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972666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chlamydia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1858" t="2010" r="1858" b="3518"/>
          <a:stretch/>
        </p:blipFill>
        <p:spPr>
          <a:xfrm>
            <a:off x="971600" y="1707655"/>
            <a:ext cx="72390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86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987576"/>
            <a:ext cx="8312150" cy="3816424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800" dirty="0"/>
              <a:t>First </a:t>
            </a:r>
            <a:r>
              <a:rPr lang="en-US" sz="2800" dirty="0" smtClean="0"/>
              <a:t>adequately powered RCT </a:t>
            </a:r>
            <a:r>
              <a:rPr lang="en-US" sz="2800" dirty="0"/>
              <a:t>to demonstrate self-taken samples are equivalent to clinician-taken samples for the diagnosis of </a:t>
            </a:r>
            <a:r>
              <a:rPr lang="en-US" sz="2800" dirty="0" smtClean="0"/>
              <a:t>extra-genital NG and CT </a:t>
            </a:r>
            <a:r>
              <a:rPr lang="en-US" sz="2800" dirty="0"/>
              <a:t>in </a:t>
            </a:r>
            <a:r>
              <a:rPr lang="en-US" sz="2800" dirty="0" smtClean="0"/>
              <a:t>MSM and women </a:t>
            </a:r>
          </a:p>
          <a:p>
            <a:pPr>
              <a:defRPr/>
            </a:pPr>
            <a:r>
              <a:rPr lang="en-US" sz="2800" dirty="0" smtClean="0"/>
              <a:t>Good </a:t>
            </a:r>
            <a:r>
              <a:rPr lang="en-US" sz="2800" dirty="0"/>
              <a:t>concordance between self and clinician-taken samples </a:t>
            </a:r>
            <a:r>
              <a:rPr lang="en-US" sz="2800" dirty="0" smtClean="0"/>
              <a:t>with </a:t>
            </a:r>
            <a:r>
              <a:rPr lang="en-US" sz="2800" dirty="0"/>
              <a:t>high </a:t>
            </a:r>
            <a:r>
              <a:rPr lang="en-US" sz="2800" dirty="0" smtClean="0"/>
              <a:t>sensitivity</a:t>
            </a:r>
            <a:r>
              <a:rPr lang="en-US" sz="2800" dirty="0"/>
              <a:t> </a:t>
            </a:r>
            <a:r>
              <a:rPr lang="en-US" sz="2800" dirty="0" smtClean="0"/>
              <a:t>and specificity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Identified high levels of extra-genital infections in women as well as MSM</a:t>
            </a:r>
          </a:p>
          <a:p>
            <a:pPr>
              <a:defRPr/>
            </a:pPr>
            <a:r>
              <a:rPr lang="en-US" sz="2800" dirty="0" smtClean="0"/>
              <a:t>In women 8.3% of NG and 13.2% of CT would be missed by just genital sampling</a:t>
            </a:r>
          </a:p>
          <a:p>
            <a:pPr>
              <a:defRPr/>
            </a:pPr>
            <a:r>
              <a:rPr lang="en-US" sz="2800" dirty="0" smtClean="0"/>
              <a:t>In women the rectum was the most prevalent site </a:t>
            </a:r>
            <a:r>
              <a:rPr lang="en-US" sz="2800" smtClean="0"/>
              <a:t>for CT</a:t>
            </a:r>
            <a:endParaRPr 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Conclusions</a:t>
            </a:r>
            <a:endParaRPr lang="en-GB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5979"/>
            <a:ext cx="8229600" cy="781596"/>
          </a:xfr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latin typeface="Calibri" charset="0"/>
              </a:rPr>
              <a:t>Acknowledgements</a:t>
            </a:r>
            <a:endParaRPr lang="en-GB" b="1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987574"/>
            <a:ext cx="8291264" cy="4155926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GB" dirty="0"/>
              <a:t>NHS National Institutes Health Research, Research for Patient Benefit Programme</a:t>
            </a:r>
          </a:p>
          <a:p>
            <a:pPr>
              <a:buNone/>
              <a:defRPr/>
            </a:pPr>
            <a:r>
              <a:rPr lang="en-GB" sz="2000" dirty="0"/>
              <a:t>This presentation presents independent research funded by the National Institute for Health Research (NIHR) under its Research for Patient Benefit (</a:t>
            </a:r>
            <a:r>
              <a:rPr lang="en-GB" sz="2000" dirty="0" err="1"/>
              <a:t>RfPB</a:t>
            </a:r>
            <a:r>
              <a:rPr lang="en-GB" sz="2000" dirty="0"/>
              <a:t>) Programme (Grant Reference Number </a:t>
            </a:r>
            <a:r>
              <a:rPr lang="en-GB" sz="2000" b="1" dirty="0"/>
              <a:t>PB-PG-0212-27041</a:t>
            </a:r>
            <a:r>
              <a:rPr lang="en-GB" sz="2000" dirty="0"/>
              <a:t>). The views expressed are those of the authors and not necessarily those of the NHS, the NIHR or the Department of Health.</a:t>
            </a:r>
          </a:p>
          <a:p>
            <a:pPr>
              <a:buNone/>
              <a:defRPr/>
            </a:pPr>
            <a:r>
              <a:rPr lang="en-GB" dirty="0" err="1"/>
              <a:t>Hologic</a:t>
            </a:r>
            <a:r>
              <a:rPr lang="en-GB" dirty="0"/>
              <a:t> for providing the extra swabs for the pooled samples and the sample kits and reagents for the environmental samples</a:t>
            </a:r>
          </a:p>
          <a:p>
            <a:pPr>
              <a:buNone/>
              <a:defRPr/>
            </a:pPr>
            <a:r>
              <a:rPr lang="en-GB" dirty="0"/>
              <a:t>All the staff and patients at Leeds Sexual </a:t>
            </a:r>
            <a:r>
              <a:rPr lang="en-GB" dirty="0" smtClean="0"/>
              <a:t>Health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131590"/>
            <a:ext cx="4041775" cy="3024336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GB" sz="2000" dirty="0">
              <a:latin typeface="Calibri" charset="0"/>
            </a:endParaRPr>
          </a:p>
          <a:p>
            <a:pPr marL="0" indent="0">
              <a:buNone/>
              <a:defRPr/>
            </a:pPr>
            <a:endParaRPr lang="en-US" sz="2000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5004048" y="4527107"/>
            <a:ext cx="4139952" cy="63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65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203598"/>
            <a:ext cx="7920880" cy="3664868"/>
          </a:xfrm>
        </p:spPr>
        <p:txBody>
          <a:bodyPr>
            <a:normAutofit fontScale="40000" lnSpcReduction="20000"/>
          </a:bodyPr>
          <a:lstStyle/>
          <a:p>
            <a:r>
              <a:rPr lang="en-GB" sz="6000" dirty="0" smtClean="0"/>
              <a:t>In MSM </a:t>
            </a:r>
            <a:r>
              <a:rPr lang="en-GB" sz="6000" dirty="0"/>
              <a:t>the majority of </a:t>
            </a:r>
            <a:r>
              <a:rPr lang="en-GB" sz="6000" dirty="0" smtClean="0"/>
              <a:t>gonorrhoea (NG) and chlamydia (CT) infections </a:t>
            </a:r>
            <a:r>
              <a:rPr lang="en-GB" sz="6000" dirty="0"/>
              <a:t>are extra-genital </a:t>
            </a:r>
            <a:r>
              <a:rPr lang="en-GB" sz="6000" dirty="0" smtClean="0"/>
              <a:t>so rectal and pharyngeal swabs are essential</a:t>
            </a:r>
          </a:p>
          <a:p>
            <a:r>
              <a:rPr lang="en-US" sz="6000" dirty="0" smtClean="0">
                <a:ea typeface="ＭＳ Ｐゴシック" pitchFamily="34" charset="-128"/>
              </a:rPr>
              <a:t>Recent studies in women indicate a high prevalence of rectal CT - rectal sampling suggested in those disclosing AI</a:t>
            </a:r>
          </a:p>
          <a:p>
            <a:r>
              <a:rPr lang="en-US" sz="6000" dirty="0">
                <a:ea typeface="ＭＳ Ｐゴシック" pitchFamily="34" charset="-128"/>
              </a:rPr>
              <a:t>S</a:t>
            </a:r>
            <a:r>
              <a:rPr lang="en-US" sz="6000" dirty="0" smtClean="0">
                <a:ea typeface="ＭＳ Ｐゴシック" pitchFamily="34" charset="-128"/>
              </a:rPr>
              <a:t>elf-taken samples are preferred by most patients, are more cost-effective and can be performed outside health care facilities</a:t>
            </a:r>
          </a:p>
          <a:p>
            <a:r>
              <a:rPr lang="en-GB" sz="6000" dirty="0" smtClean="0"/>
              <a:t>Increasing use of </a:t>
            </a:r>
            <a:r>
              <a:rPr lang="en-GB" sz="6000" dirty="0"/>
              <a:t>self-taken extra-genital swabs for NG and CT </a:t>
            </a:r>
            <a:r>
              <a:rPr lang="en-GB" sz="6000" dirty="0" smtClean="0"/>
              <a:t>by sexual health services</a:t>
            </a:r>
            <a:endParaRPr lang="en-US" sz="60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GB" sz="3400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267494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Background</a:t>
            </a:r>
            <a:endParaRPr lang="en-GB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3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059582"/>
            <a:ext cx="7772400" cy="38088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4000" dirty="0" smtClean="0"/>
              <a:t>Yet published </a:t>
            </a:r>
            <a:r>
              <a:rPr lang="en-GB" sz="4000" dirty="0"/>
              <a:t>evidence </a:t>
            </a:r>
            <a:r>
              <a:rPr lang="en-GB" sz="4000" dirty="0" smtClean="0"/>
              <a:t>poor – only five </a:t>
            </a:r>
            <a:r>
              <a:rPr lang="en-GB" sz="4000" dirty="0"/>
              <a:t>studies </a:t>
            </a:r>
            <a:endParaRPr lang="en-GB" sz="4000" dirty="0" smtClean="0"/>
          </a:p>
          <a:p>
            <a:pPr marL="0" indent="0">
              <a:buNone/>
            </a:pPr>
            <a:r>
              <a:rPr lang="en-GB" sz="3800" dirty="0" smtClean="0"/>
              <a:t>Only one study (where </a:t>
            </a:r>
            <a:r>
              <a:rPr lang="en-GB" sz="3800" dirty="0"/>
              <a:t>self-taken samples taken </a:t>
            </a:r>
            <a:r>
              <a:rPr lang="en-GB" sz="3800" dirty="0" smtClean="0"/>
              <a:t>first) was adequately powered for rectal NG and CT* </a:t>
            </a:r>
          </a:p>
          <a:p>
            <a:pPr marL="0" indent="0">
              <a:buNone/>
            </a:pPr>
            <a:r>
              <a:rPr lang="en-GB" sz="3800" dirty="0" smtClean="0"/>
              <a:t>No study adequately powered for pharyngeal NG and CT</a:t>
            </a:r>
          </a:p>
          <a:p>
            <a:pPr marL="0" indent="0">
              <a:buNone/>
            </a:pPr>
            <a:r>
              <a:rPr lang="en-GB" sz="3800" dirty="0" smtClean="0"/>
              <a:t>Only one study in women assessing rectal samples</a:t>
            </a:r>
          </a:p>
          <a:p>
            <a:pPr marL="0" indent="0">
              <a:buNone/>
            </a:pPr>
            <a:r>
              <a:rPr lang="en-US" sz="3800" dirty="0"/>
              <a:t>No well constructed </a:t>
            </a:r>
            <a:r>
              <a:rPr lang="en-US" sz="3800" dirty="0" smtClean="0"/>
              <a:t>RCT </a:t>
            </a:r>
            <a:r>
              <a:rPr lang="en-US" sz="4000" dirty="0">
                <a:ea typeface="ＭＳ Ｐゴシック" pitchFamily="34" charset="-128"/>
              </a:rPr>
              <a:t>of self-taken versus clinician-taken extra-genital samples in MSM or women</a:t>
            </a:r>
          </a:p>
          <a:p>
            <a:pPr marL="0" indent="0">
              <a:buNone/>
            </a:pPr>
            <a:endParaRPr lang="en-US" sz="3800" dirty="0" smtClean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267494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Background</a:t>
            </a:r>
            <a:endParaRPr lang="en-GB" b="1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5" y="4443958"/>
            <a:ext cx="280878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*Sensitivities lower than expected 71-84%</a:t>
            </a:r>
          </a:p>
          <a:p>
            <a:r>
              <a:rPr lang="en-US" sz="1000" dirty="0">
                <a:solidFill>
                  <a:prstClr val="black"/>
                </a:solidFill>
              </a:rPr>
              <a:t>Authors suggest specimen collection or processing</a:t>
            </a:r>
          </a:p>
          <a:p>
            <a:r>
              <a:rPr lang="en-US" sz="1000" dirty="0">
                <a:solidFill>
                  <a:prstClr val="black"/>
                </a:solidFill>
              </a:rPr>
              <a:t>needed to be </a:t>
            </a:r>
            <a:r>
              <a:rPr lang="en-US" sz="1000" dirty="0" smtClean="0">
                <a:solidFill>
                  <a:prstClr val="black"/>
                </a:solidFill>
              </a:rPr>
              <a:t>improved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3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1131591"/>
            <a:ext cx="8312150" cy="3736876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400" b="1" dirty="0" smtClean="0"/>
              <a:t>Objective: </a:t>
            </a:r>
            <a:r>
              <a:rPr lang="en-US" sz="2400" dirty="0" smtClean="0"/>
              <a:t>Compare sensitivity and specificity of individually </a:t>
            </a:r>
            <a:r>
              <a:rPr lang="en-US" sz="2400" dirty="0" err="1" smtClean="0"/>
              <a:t>analysed</a:t>
            </a:r>
            <a:r>
              <a:rPr lang="en-US" sz="2400" dirty="0" smtClean="0"/>
              <a:t> self-taken swabs from rectum and pharynx with individually </a:t>
            </a:r>
            <a:r>
              <a:rPr lang="en-US" sz="2400" dirty="0" err="1" smtClean="0"/>
              <a:t>analysed</a:t>
            </a:r>
            <a:r>
              <a:rPr lang="en-US" sz="2400" dirty="0" smtClean="0"/>
              <a:t> clinician-taken swabs</a:t>
            </a:r>
          </a:p>
          <a:p>
            <a:pPr marL="0" indent="0">
              <a:lnSpc>
                <a:spcPct val="50000"/>
              </a:lnSpc>
              <a:buFont typeface="Arial" charset="0"/>
              <a:buNone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sz="2400" b="1" dirty="0" smtClean="0">
                <a:ea typeface="ＭＳ Ｐゴシック" pitchFamily="34" charset="-128"/>
              </a:rPr>
              <a:t>Study population: </a:t>
            </a:r>
          </a:p>
          <a:p>
            <a:pPr marL="0" indent="0">
              <a:buNone/>
            </a:pPr>
            <a:r>
              <a:rPr lang="en-US" sz="2400" dirty="0" smtClean="0">
                <a:ea typeface="ＭＳ Ｐゴシック" pitchFamily="34" charset="-128"/>
              </a:rPr>
              <a:t>Women </a:t>
            </a:r>
            <a:r>
              <a:rPr lang="en-US" sz="2400" dirty="0">
                <a:ea typeface="ＭＳ Ｐゴシック" pitchFamily="34" charset="-128"/>
              </a:rPr>
              <a:t>and MSM aged 16 and over attending Leeds Sexual Health </a:t>
            </a:r>
          </a:p>
          <a:p>
            <a:pPr marL="0" indent="0"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Exclusion </a:t>
            </a:r>
            <a:r>
              <a:rPr lang="en-US" sz="2400" b="1" dirty="0">
                <a:ea typeface="ＭＳ Ｐゴシック" pitchFamily="34" charset="-128"/>
              </a:rPr>
              <a:t>criteria:</a:t>
            </a:r>
          </a:p>
          <a:p>
            <a:pPr marL="0" indent="0">
              <a:buFont typeface="Arial" charset="0"/>
              <a:buNone/>
            </a:pPr>
            <a:r>
              <a:rPr lang="en-US" sz="2400" dirty="0">
                <a:ea typeface="ＭＳ Ｐゴシック" pitchFamily="34" charset="-128"/>
              </a:rPr>
              <a:t>Antibiotics in the preceding 28 days</a:t>
            </a:r>
          </a:p>
          <a:p>
            <a:pPr marL="0" indent="0">
              <a:buFont typeface="Arial" charset="0"/>
              <a:buNone/>
            </a:pPr>
            <a:r>
              <a:rPr lang="en-US" sz="2400" dirty="0">
                <a:ea typeface="ＭＳ Ｐゴシック" pitchFamily="34" charset="-128"/>
              </a:rPr>
              <a:t>Rectal symptoms (discharge, pain or bleeding, as these would necessitate an examination with clinician-taken swabs via a </a:t>
            </a:r>
            <a:r>
              <a:rPr lang="en-US" sz="2400" dirty="0" err="1">
                <a:ea typeface="ＭＳ Ｐゴシック" pitchFamily="34" charset="-128"/>
              </a:rPr>
              <a:t>proctoscope</a:t>
            </a:r>
            <a:r>
              <a:rPr lang="en-US" sz="2400" dirty="0"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sz="2400" dirty="0">
                <a:ea typeface="ＭＳ Ｐゴシック" pitchFamily="34" charset="-128"/>
              </a:rPr>
              <a:t>Unable or unwilling to perform self-taken swabs or have clinician performed swabs </a:t>
            </a:r>
          </a:p>
          <a:p>
            <a:pPr marL="0" indent="0"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Power calculation: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>
                <a:ea typeface="ＭＳ Ｐゴシック" pitchFamily="34" charset="-128"/>
              </a:rPr>
              <a:t>Recruitment </a:t>
            </a:r>
            <a:r>
              <a:rPr lang="en-US" sz="2400" dirty="0">
                <a:ea typeface="ＭＳ Ｐゴシック" pitchFamily="34" charset="-128"/>
              </a:rPr>
              <a:t>target 1500 women and 850 MSM to achieve 50 cases of each infection at each site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267495"/>
            <a:ext cx="7772400" cy="79208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14400" b="1" dirty="0" smtClean="0">
                <a:solidFill>
                  <a:prstClr val="white"/>
                </a:solidFill>
                <a:ea typeface="ＭＳ Ｐゴシック" pitchFamily="34" charset="-128"/>
              </a:rPr>
              <a:t>SYSTEMATIC</a:t>
            </a:r>
          </a:p>
          <a:p>
            <a:pPr>
              <a:defRPr/>
            </a:pPr>
            <a:r>
              <a:rPr lang="en-GB" dirty="0" smtClean="0">
                <a:solidFill>
                  <a:prstClr val="white"/>
                </a:solidFill>
                <a:ea typeface="ＭＳ Ｐゴシック" pitchFamily="34" charset="-128"/>
              </a:rPr>
              <a:t>(</a:t>
            </a:r>
            <a:r>
              <a:rPr lang="en-US" dirty="0">
                <a:solidFill>
                  <a:prstClr val="white"/>
                </a:solidFill>
                <a:ea typeface="ＭＳ Ｐゴシック" pitchFamily="34" charset="-128"/>
              </a:rPr>
              <a:t>Swab-yourself trial with economic monitoring and testing for infections collectively)</a:t>
            </a:r>
            <a:br>
              <a:rPr lang="en-US" dirty="0">
                <a:solidFill>
                  <a:prstClr val="white"/>
                </a:solidFill>
                <a:ea typeface="ＭＳ Ｐゴシック" pitchFamily="34" charset="-128"/>
              </a:rPr>
            </a:br>
            <a:endParaRPr lang="en-GB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3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1059582"/>
            <a:ext cx="8196014" cy="3808884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 smtClean="0"/>
              <a:t>Each participant had: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/>
              <a:t>clinician-taken rectal and pharyngeal processed separately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/>
              <a:t>self-taken rectal, pharyngeal and VVS or FCU processed separately</a:t>
            </a:r>
            <a:endParaRPr lang="en-US" sz="2400" b="1" dirty="0" smtClean="0"/>
          </a:p>
          <a:p>
            <a:pPr marL="0" indent="0">
              <a:buFont typeface="Arial" charset="0"/>
              <a:buNone/>
              <a:defRPr/>
            </a:pPr>
            <a:endParaRPr lang="en-GB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en-GB" sz="2400" dirty="0" smtClean="0"/>
              <a:t>Order of self/clinician randomised </a:t>
            </a:r>
            <a:r>
              <a:rPr lang="en-GB" sz="2400" dirty="0"/>
              <a:t>using computer generated simple </a:t>
            </a:r>
            <a:r>
              <a:rPr lang="en-GB" sz="2400" dirty="0" smtClean="0"/>
              <a:t>randomisation</a:t>
            </a: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 smtClean="0">
                <a:solidFill>
                  <a:srgbClr val="FFFFFF"/>
                </a:solidFill>
                <a:ea typeface="ＭＳ Ｐゴシック" pitchFamily="34" charset="-128"/>
              </a:rPr>
              <a:t>Methods - </a:t>
            </a:r>
            <a:r>
              <a:rPr lang="en-US" b="1" dirty="0" err="1" smtClean="0">
                <a:solidFill>
                  <a:srgbClr val="FFFFFF"/>
                </a:solidFill>
                <a:ea typeface="ＭＳ Ｐゴシック" pitchFamily="34" charset="-128"/>
              </a:rPr>
              <a:t>Randomisation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1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987574"/>
            <a:ext cx="8051998" cy="3880892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</a:pPr>
            <a:r>
              <a:rPr lang="en-GB" sz="2900" dirty="0">
                <a:ea typeface="ＭＳ Ｐゴシック" pitchFamily="34" charset="-128"/>
              </a:rPr>
              <a:t>All samples analysed by </a:t>
            </a:r>
            <a:r>
              <a:rPr lang="en-GB" sz="2900" dirty="0" err="1">
                <a:ea typeface="ＭＳ Ｐゴシック" pitchFamily="34" charset="-128"/>
              </a:rPr>
              <a:t>Aptima</a:t>
            </a:r>
            <a:r>
              <a:rPr lang="en-GB" sz="2900" dirty="0">
                <a:ea typeface="ＭＳ Ｐゴシック" pitchFamily="34" charset="-128"/>
              </a:rPr>
              <a:t> Combo 2 (AC2)</a:t>
            </a:r>
          </a:p>
          <a:p>
            <a:pPr marL="0" indent="0">
              <a:buFont typeface="Arial" charset="0"/>
              <a:buNone/>
            </a:pPr>
            <a:r>
              <a:rPr lang="en-US" sz="2900" dirty="0">
                <a:ea typeface="ＭＳ Ｐゴシック" pitchFamily="34" charset="-128"/>
              </a:rPr>
              <a:t>AC2 positive samples retested by </a:t>
            </a:r>
            <a:r>
              <a:rPr lang="en-US" sz="2900" dirty="0" err="1">
                <a:ea typeface="ＭＳ Ｐゴシック" pitchFamily="34" charset="-128"/>
              </a:rPr>
              <a:t>Aptima</a:t>
            </a:r>
            <a:r>
              <a:rPr lang="en-US" sz="2900" dirty="0">
                <a:ea typeface="ＭＳ Ｐゴシック" pitchFamily="34" charset="-128"/>
              </a:rPr>
              <a:t> GC or </a:t>
            </a:r>
            <a:r>
              <a:rPr lang="en-US" sz="2900" dirty="0" smtClean="0">
                <a:ea typeface="ＭＳ Ｐゴシック" pitchFamily="34" charset="-128"/>
              </a:rPr>
              <a:t>CT</a:t>
            </a:r>
            <a:endParaRPr lang="en-US" sz="2900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z="2900" dirty="0" smtClean="0">
                <a:ea typeface="ＭＳ Ｐゴシック" pitchFamily="34" charset="-128"/>
              </a:rPr>
              <a:t>Laboratory </a:t>
            </a:r>
            <a:r>
              <a:rPr lang="en-US" sz="2900" dirty="0">
                <a:ea typeface="ＭＳ Ｐゴシック" pitchFamily="34" charset="-128"/>
              </a:rPr>
              <a:t>staff blinded to samples being self or clinician-</a:t>
            </a:r>
            <a:r>
              <a:rPr lang="en-US" sz="2900" dirty="0" smtClean="0">
                <a:ea typeface="ＭＳ Ｐゴシック" pitchFamily="34" charset="-128"/>
              </a:rPr>
              <a:t>taken</a:t>
            </a:r>
            <a:endParaRPr lang="en-US" sz="2900" b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z="2900" b="1" dirty="0">
                <a:ea typeface="ＭＳ Ｐゴシック" pitchFamily="34" charset="-128"/>
              </a:rPr>
              <a:t>Patient infected status </a:t>
            </a:r>
            <a:r>
              <a:rPr lang="en-US" sz="2900" b="1" dirty="0" smtClean="0">
                <a:ea typeface="ＭＳ Ｐゴシック" pitchFamily="34" charset="-128"/>
              </a:rPr>
              <a:t>- </a:t>
            </a:r>
            <a:r>
              <a:rPr lang="en-US" sz="2900" dirty="0" smtClean="0">
                <a:ea typeface="ＭＳ Ｐゴシック" pitchFamily="34" charset="-128"/>
              </a:rPr>
              <a:t>at </a:t>
            </a:r>
            <a:r>
              <a:rPr lang="en-US" sz="2900" dirty="0">
                <a:ea typeface="ＭＳ Ｐゴシック" pitchFamily="34" charset="-128"/>
              </a:rPr>
              <a:t>least two confirmed positive samples from any of the sites </a:t>
            </a:r>
            <a:r>
              <a:rPr lang="en-US" sz="2900" dirty="0" smtClean="0">
                <a:ea typeface="ＭＳ Ｐゴシック" pitchFamily="34" charset="-128"/>
              </a:rPr>
              <a:t>including the pooled sample, or a positive culture for NG</a:t>
            </a:r>
            <a:endParaRPr lang="en-US" sz="2900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z="2900" b="1" dirty="0">
                <a:ea typeface="ＭＳ Ｐゴシック" pitchFamily="34" charset="-128"/>
              </a:rPr>
              <a:t>Site infected status </a:t>
            </a:r>
            <a:r>
              <a:rPr lang="en-US" sz="2900" b="1" dirty="0" smtClean="0">
                <a:ea typeface="ＭＳ Ｐゴシック" pitchFamily="34" charset="-128"/>
              </a:rPr>
              <a:t>- </a:t>
            </a:r>
            <a:r>
              <a:rPr lang="en-US" sz="2900" dirty="0" smtClean="0">
                <a:ea typeface="ＭＳ Ｐゴシック" pitchFamily="34" charset="-128"/>
              </a:rPr>
              <a:t>at </a:t>
            </a:r>
            <a:r>
              <a:rPr lang="en-US" sz="2900" dirty="0">
                <a:ea typeface="ＭＳ Ｐゴシック" pitchFamily="34" charset="-128"/>
              </a:rPr>
              <a:t>least one confirmed positive sample if PIS </a:t>
            </a:r>
            <a:r>
              <a:rPr lang="en-US" sz="2900" dirty="0" smtClean="0">
                <a:ea typeface="ＭＳ Ｐゴシック" pitchFamily="34" charset="-128"/>
              </a:rPr>
              <a:t>positive</a:t>
            </a:r>
            <a:endParaRPr lang="en-GB" sz="240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Methods - Microbiology </a:t>
            </a:r>
            <a:r>
              <a:rPr lang="en-GB" b="1" dirty="0">
                <a:solidFill>
                  <a:srgbClr val="FFFFFF"/>
                </a:solidFill>
                <a:ea typeface="ＭＳ Ｐゴシック" pitchFamily="34" charset="-128"/>
              </a:rPr>
              <a:t>analysis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9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1191 women and 387 MSM recruited </a:t>
            </a:r>
            <a:r>
              <a:rPr lang="en-US" sz="2200" dirty="0" smtClean="0"/>
              <a:t>Jan </a:t>
            </a:r>
            <a:r>
              <a:rPr lang="en-US" sz="2200" dirty="0"/>
              <a:t>2015 to </a:t>
            </a:r>
            <a:r>
              <a:rPr lang="en-US" sz="2200" dirty="0" smtClean="0"/>
              <a:t>June </a:t>
            </a:r>
            <a:r>
              <a:rPr lang="en-US" sz="2200" dirty="0"/>
              <a:t>2016 by 5 </a:t>
            </a:r>
            <a:r>
              <a:rPr lang="en-US" sz="2200" dirty="0" smtClean="0"/>
              <a:t>clinicians</a:t>
            </a:r>
            <a:endParaRPr lang="en-US" sz="2200" dirty="0"/>
          </a:p>
        </p:txBody>
      </p:sp>
      <p:sp>
        <p:nvSpPr>
          <p:cNvPr id="12291" name="Rectangle 3"/>
          <p:cNvSpPr>
            <a:spLocks noGrp="1"/>
          </p:cNvSpPr>
          <p:nvPr>
            <p:ph sz="half" idx="1"/>
          </p:nvPr>
        </p:nvSpPr>
        <p:spPr>
          <a:xfrm>
            <a:off x="4716016" y="1563638"/>
            <a:ext cx="4038600" cy="29523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sz="2900" b="1" dirty="0" smtClean="0"/>
              <a:t>Women</a:t>
            </a:r>
          </a:p>
          <a:p>
            <a:pPr marL="0" indent="0">
              <a:buNone/>
              <a:defRPr/>
            </a:pPr>
            <a:r>
              <a:rPr lang="en-US" sz="2900" dirty="0" smtClean="0"/>
              <a:t>Mean </a:t>
            </a:r>
            <a:r>
              <a:rPr lang="en-US" sz="2900" dirty="0"/>
              <a:t>age 25 years (16-71</a:t>
            </a:r>
            <a:r>
              <a:rPr lang="en-US" sz="2900" dirty="0" smtClean="0"/>
              <a:t>) </a:t>
            </a:r>
            <a:r>
              <a:rPr lang="en-US" sz="2900" dirty="0"/>
              <a:t>M</a:t>
            </a:r>
            <a:r>
              <a:rPr lang="en-US" sz="2900" dirty="0" smtClean="0"/>
              <a:t>edian </a:t>
            </a:r>
            <a:r>
              <a:rPr lang="en-US" sz="2900" dirty="0"/>
              <a:t>23 </a:t>
            </a:r>
            <a:r>
              <a:rPr lang="en-US" sz="2900" dirty="0" smtClean="0"/>
              <a:t>years</a:t>
            </a:r>
          </a:p>
          <a:p>
            <a:pPr marL="0" indent="0">
              <a:buNone/>
              <a:defRPr/>
            </a:pPr>
            <a:endParaRPr lang="en-US" sz="2900" dirty="0" smtClean="0"/>
          </a:p>
          <a:p>
            <a:pPr marL="0" indent="0">
              <a:buNone/>
              <a:defRPr/>
            </a:pPr>
            <a:r>
              <a:rPr lang="en-US" sz="2900" dirty="0" smtClean="0"/>
              <a:t>Sexual </a:t>
            </a:r>
            <a:r>
              <a:rPr lang="en-US" sz="2900" dirty="0"/>
              <a:t>history</a:t>
            </a:r>
            <a:r>
              <a:rPr lang="en-US" sz="2900" dirty="0" smtClean="0"/>
              <a:t>:</a:t>
            </a:r>
            <a:endParaRPr lang="en-US" sz="2900" dirty="0"/>
          </a:p>
          <a:p>
            <a:pPr marL="0" indent="0">
              <a:buNone/>
              <a:defRPr/>
            </a:pPr>
            <a:r>
              <a:rPr lang="en-US" sz="2900" dirty="0" smtClean="0"/>
              <a:t>1190 </a:t>
            </a:r>
            <a:r>
              <a:rPr lang="en-US" sz="2900" dirty="0"/>
              <a:t>(99.9%) had ever had </a:t>
            </a:r>
            <a:r>
              <a:rPr lang="en-US" sz="2900" dirty="0" smtClean="0"/>
              <a:t>VI</a:t>
            </a:r>
            <a:endParaRPr lang="en-GB" sz="2900" dirty="0"/>
          </a:p>
          <a:p>
            <a:pPr marL="0" indent="0">
              <a:buNone/>
            </a:pPr>
            <a:r>
              <a:rPr lang="en-US" sz="2900" dirty="0" smtClean="0"/>
              <a:t>548 </a:t>
            </a:r>
            <a:r>
              <a:rPr lang="en-US" sz="2900" dirty="0"/>
              <a:t>(46%) had ever </a:t>
            </a:r>
            <a:r>
              <a:rPr lang="en-US" sz="2900" dirty="0" smtClean="0"/>
              <a:t>had AI</a:t>
            </a:r>
            <a:endParaRPr lang="en-GB" sz="2900" dirty="0"/>
          </a:p>
          <a:p>
            <a:pPr marL="0" indent="0">
              <a:buNone/>
            </a:pPr>
            <a:r>
              <a:rPr lang="en-US" sz="2900" dirty="0" smtClean="0"/>
              <a:t>1142 </a:t>
            </a:r>
            <a:r>
              <a:rPr lang="en-US" sz="2900" dirty="0"/>
              <a:t>(95.9%) had ever given </a:t>
            </a:r>
            <a:r>
              <a:rPr lang="en-US" sz="2900" dirty="0" smtClean="0"/>
              <a:t>OI</a:t>
            </a:r>
            <a:endParaRPr lang="en-GB" sz="2900" dirty="0"/>
          </a:p>
          <a:p>
            <a:endParaRPr lang="en-GB" sz="29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39552" y="1563639"/>
            <a:ext cx="4038600" cy="30963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900" b="1" dirty="0" smtClean="0"/>
              <a:t>MSM</a:t>
            </a:r>
          </a:p>
          <a:p>
            <a:pPr marL="0" indent="0">
              <a:buNone/>
            </a:pPr>
            <a:r>
              <a:rPr lang="en-US" sz="2900" dirty="0"/>
              <a:t>Mean age </a:t>
            </a:r>
            <a:r>
              <a:rPr lang="en-US" sz="2900" dirty="0" smtClean="0"/>
              <a:t>34 </a:t>
            </a:r>
            <a:r>
              <a:rPr lang="en-US" sz="2900" dirty="0"/>
              <a:t>years (</a:t>
            </a:r>
            <a:r>
              <a:rPr lang="en-US" sz="2900" dirty="0" smtClean="0"/>
              <a:t>18-77) Median 30 years</a:t>
            </a:r>
          </a:p>
          <a:p>
            <a:pPr marL="0" indent="0">
              <a:buNone/>
            </a:pPr>
            <a:endParaRPr lang="en-US" sz="2900" dirty="0" smtClean="0"/>
          </a:p>
          <a:p>
            <a:pPr marL="0" indent="0">
              <a:buNone/>
            </a:pPr>
            <a:r>
              <a:rPr lang="en-US" sz="2900" dirty="0" smtClean="0"/>
              <a:t>Sexual history: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354 (91.5%) had ever given </a:t>
            </a:r>
            <a:r>
              <a:rPr lang="en-US" sz="2900" dirty="0" smtClean="0"/>
              <a:t>AI</a:t>
            </a:r>
            <a:endParaRPr lang="en-GB" sz="2900" dirty="0"/>
          </a:p>
          <a:p>
            <a:pPr marL="0" indent="0">
              <a:buNone/>
            </a:pPr>
            <a:r>
              <a:rPr lang="en-US" sz="2900" dirty="0"/>
              <a:t>351 (90.7%) had ever received </a:t>
            </a:r>
            <a:r>
              <a:rPr lang="en-US" sz="2900" dirty="0" smtClean="0"/>
              <a:t>AI</a:t>
            </a:r>
            <a:endParaRPr lang="en-GB" sz="2900" dirty="0"/>
          </a:p>
          <a:p>
            <a:pPr marL="0" indent="0">
              <a:buNone/>
            </a:pPr>
            <a:r>
              <a:rPr lang="en-US" sz="2900" dirty="0" smtClean="0"/>
              <a:t>383 </a:t>
            </a:r>
            <a:r>
              <a:rPr lang="en-US" sz="2900" dirty="0"/>
              <a:t>(99.0%) had ever given </a:t>
            </a:r>
            <a:r>
              <a:rPr lang="en-US" sz="2900" dirty="0" smtClean="0"/>
              <a:t>OI</a:t>
            </a:r>
            <a:endParaRPr lang="en-GB" sz="2900" dirty="0"/>
          </a:p>
          <a:p>
            <a:pPr marL="0" indent="0">
              <a:buNone/>
            </a:pPr>
            <a:r>
              <a:rPr lang="en-US" sz="2900" dirty="0"/>
              <a:t>385 (99.5%) had ever received </a:t>
            </a:r>
            <a:r>
              <a:rPr lang="en-US" sz="2900" dirty="0" smtClean="0"/>
              <a:t>OI</a:t>
            </a:r>
            <a:endParaRPr lang="en-GB" sz="2900" dirty="0"/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>
                <a:solidFill>
                  <a:srgbClr val="FFFFFF"/>
                </a:solidFill>
                <a:ea typeface="ＭＳ Ｐゴシック" pitchFamily="34" charset="-128"/>
              </a:rPr>
              <a:t>Results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sz="half" idx="1"/>
          </p:nvPr>
        </p:nvSpPr>
        <p:spPr>
          <a:xfrm>
            <a:off x="4716016" y="987574"/>
            <a:ext cx="4038600" cy="396044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US" sz="1800" b="1" dirty="0" smtClean="0"/>
              <a:t>Women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/>
              <a:t>Patient Infected Status: 60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Overall prevalence: </a:t>
            </a:r>
            <a:r>
              <a:rPr lang="en-US" sz="1800" dirty="0" smtClean="0"/>
              <a:t>5.0</a:t>
            </a:r>
            <a:r>
              <a:rPr lang="en-US" sz="1800" dirty="0"/>
              <a:t>% 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/>
              <a:t>Site Infected Status: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Urogenital </a:t>
            </a:r>
            <a:r>
              <a:rPr lang="en-US" sz="1800" dirty="0"/>
              <a:t>4.6% (55</a:t>
            </a:r>
            <a:r>
              <a:rPr lang="en-US" sz="1800" dirty="0" smtClean="0"/>
              <a:t>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Rectum </a:t>
            </a:r>
            <a:r>
              <a:rPr lang="en-US" sz="1800" dirty="0"/>
              <a:t>3.9% (46)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Pharynx </a:t>
            </a:r>
            <a:r>
              <a:rPr lang="en-US" sz="1800" dirty="0"/>
              <a:t>2.9% (35</a:t>
            </a:r>
            <a:r>
              <a:rPr lang="en-US" sz="18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5 </a:t>
            </a:r>
            <a:r>
              <a:rPr lang="en-US" sz="1800" dirty="0" smtClean="0"/>
              <a:t>women </a:t>
            </a:r>
            <a:r>
              <a:rPr lang="en-US" sz="1800" dirty="0"/>
              <a:t>(8.3% of </a:t>
            </a:r>
            <a:r>
              <a:rPr lang="en-US" sz="1800" dirty="0" smtClean="0"/>
              <a:t>NG cases</a:t>
            </a:r>
            <a:r>
              <a:rPr lang="en-US" sz="1800" dirty="0"/>
              <a:t>) were </a:t>
            </a:r>
            <a:r>
              <a:rPr lang="en-US" sz="1800" dirty="0" smtClean="0"/>
              <a:t>urogenital negative: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5 were pharyngeal only positive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0 were rectal only positive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  <a:defRPr/>
            </a:pPr>
            <a:endParaRPr lang="en-US" sz="1800" b="1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Font typeface="Arial" charset="0"/>
              <a:buNone/>
              <a:defRPr/>
            </a:pPr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39552" y="987575"/>
            <a:ext cx="4038600" cy="42484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 smtClean="0"/>
              <a:t>MSM</a:t>
            </a:r>
          </a:p>
          <a:p>
            <a:pPr marL="0" indent="0">
              <a:buNone/>
            </a:pPr>
            <a:r>
              <a:rPr lang="en-US" sz="3800" b="1" dirty="0"/>
              <a:t>Patient Infected Status: 39</a:t>
            </a:r>
            <a:endParaRPr lang="en-GB" sz="3800" dirty="0"/>
          </a:p>
          <a:p>
            <a:pPr marL="0" indent="0">
              <a:buNone/>
            </a:pPr>
            <a:r>
              <a:rPr lang="en-US" sz="3800" dirty="0"/>
              <a:t>Overall prevalence: </a:t>
            </a:r>
            <a:r>
              <a:rPr lang="en-US" sz="3800" dirty="0" smtClean="0"/>
              <a:t>10.1</a:t>
            </a:r>
            <a:r>
              <a:rPr lang="en-US" sz="3800" dirty="0"/>
              <a:t>%  </a:t>
            </a:r>
            <a:endParaRPr lang="en-GB" sz="3800" dirty="0"/>
          </a:p>
          <a:p>
            <a:pPr marL="0" indent="0">
              <a:buNone/>
            </a:pPr>
            <a:r>
              <a:rPr lang="en-US" sz="3800" b="1" dirty="0" smtClean="0"/>
              <a:t>Site </a:t>
            </a:r>
            <a:r>
              <a:rPr lang="en-US" sz="3800" b="1" dirty="0"/>
              <a:t>Infected Status:</a:t>
            </a:r>
            <a:endParaRPr lang="en-GB" sz="3800" dirty="0"/>
          </a:p>
          <a:p>
            <a:pPr marL="0" indent="0">
              <a:buNone/>
            </a:pPr>
            <a:r>
              <a:rPr lang="en-US" sz="3800" dirty="0"/>
              <a:t>U</a:t>
            </a:r>
            <a:r>
              <a:rPr lang="en-US" sz="3800" dirty="0" smtClean="0"/>
              <a:t>rethral </a:t>
            </a:r>
            <a:r>
              <a:rPr lang="en-US" sz="3800" dirty="0"/>
              <a:t>2.8% (11) 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/>
              <a:t>Rectum </a:t>
            </a:r>
            <a:r>
              <a:rPr lang="en-US" sz="3800" dirty="0"/>
              <a:t>6.7% (26)</a:t>
            </a:r>
            <a:endParaRPr lang="en-GB" sz="3800" dirty="0"/>
          </a:p>
          <a:p>
            <a:pPr marL="0" indent="0">
              <a:buNone/>
            </a:pPr>
            <a:r>
              <a:rPr lang="en-US" sz="3800" dirty="0" smtClean="0"/>
              <a:t>Pharynx </a:t>
            </a:r>
            <a:r>
              <a:rPr lang="en-US" sz="3800" dirty="0"/>
              <a:t>6.2% (24</a:t>
            </a:r>
            <a:r>
              <a:rPr lang="en-US" sz="3800" dirty="0" smtClean="0"/>
              <a:t>)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28 </a:t>
            </a:r>
            <a:r>
              <a:rPr lang="en-US" sz="3800" dirty="0" smtClean="0"/>
              <a:t>MSM </a:t>
            </a:r>
            <a:r>
              <a:rPr lang="en-US" sz="3800" dirty="0"/>
              <a:t>(71.8% of </a:t>
            </a:r>
            <a:r>
              <a:rPr lang="en-US" sz="3800" dirty="0" smtClean="0"/>
              <a:t>NG </a:t>
            </a:r>
            <a:r>
              <a:rPr lang="en-US" sz="3800" dirty="0"/>
              <a:t>cases) were urethra </a:t>
            </a:r>
            <a:r>
              <a:rPr lang="en-US" sz="3800" dirty="0" smtClean="0"/>
              <a:t>negative:</a:t>
            </a:r>
            <a:endParaRPr lang="en-GB" sz="3800" dirty="0"/>
          </a:p>
          <a:p>
            <a:r>
              <a:rPr lang="en-US" sz="3800" dirty="0"/>
              <a:t>11 (28.2%) were pharyngeal only </a:t>
            </a:r>
            <a:r>
              <a:rPr lang="en-US" sz="3800" dirty="0" smtClean="0"/>
              <a:t>positive</a:t>
            </a:r>
            <a:endParaRPr lang="en-GB" sz="3800" dirty="0"/>
          </a:p>
          <a:p>
            <a:r>
              <a:rPr lang="en-US" sz="3800" dirty="0"/>
              <a:t>9 (23.1%) were rectal only </a:t>
            </a:r>
            <a:r>
              <a:rPr lang="en-US" sz="3800" dirty="0" smtClean="0"/>
              <a:t>positive</a:t>
            </a:r>
            <a:endParaRPr lang="en-GB" sz="3800" dirty="0"/>
          </a:p>
          <a:p>
            <a:r>
              <a:rPr lang="en-US" sz="3800" dirty="0"/>
              <a:t>8 (20.5%) were rectal and </a:t>
            </a:r>
            <a:r>
              <a:rPr lang="en-US" sz="3800" dirty="0" smtClean="0"/>
              <a:t>pharyngeal positive</a:t>
            </a:r>
            <a:endParaRPr lang="en-GB" sz="3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Results - gonorrhoea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66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203598"/>
            <a:ext cx="8312150" cy="36648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3000" b="1" dirty="0" smtClean="0">
                <a:ea typeface="ＭＳ Ｐゴシック" pitchFamily="34" charset="-128"/>
              </a:rPr>
              <a:t>Self taken versus clinician-taken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r>
              <a:rPr lang="en-US" sz="2800" b="1" dirty="0" smtClean="0">
                <a:ea typeface="ＭＳ Ｐゴシック" pitchFamily="34" charset="-128"/>
              </a:rPr>
              <a:t>No difference between self versus clinician-taken</a:t>
            </a: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74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195487"/>
            <a:ext cx="7772400" cy="93610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gonorrhoea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2158" t="11450" r="14297" b="46996"/>
          <a:stretch/>
        </p:blipFill>
        <p:spPr>
          <a:xfrm>
            <a:off x="395536" y="1923678"/>
            <a:ext cx="4191000" cy="1562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3038" t="55743" r="14178" b="3717"/>
          <a:stretch/>
        </p:blipFill>
        <p:spPr>
          <a:xfrm>
            <a:off x="4644008" y="1923678"/>
            <a:ext cx="4152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5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HS_CF_LN9471">
  <a:themeElements>
    <a:clrScheme name="Current">
      <a:dk1>
        <a:srgbClr val="000000"/>
      </a:dk1>
      <a:lt1>
        <a:srgbClr val="FFFFFF"/>
      </a:lt1>
      <a:dk2>
        <a:srgbClr val="0371B9"/>
      </a:dk2>
      <a:lt2>
        <a:srgbClr val="FFFFFF"/>
      </a:lt2>
      <a:accent1>
        <a:srgbClr val="DBDECD"/>
      </a:accent1>
      <a:accent2>
        <a:srgbClr val="00B28C"/>
      </a:accent2>
      <a:accent3>
        <a:srgbClr val="0371B9"/>
      </a:accent3>
      <a:accent4>
        <a:srgbClr val="2D4B64"/>
      </a:accent4>
      <a:accent5>
        <a:srgbClr val="FF6600"/>
      </a:accent5>
      <a:accent6>
        <a:srgbClr val="808080"/>
      </a:accent6>
      <a:hlink>
        <a:srgbClr val="0371B9"/>
      </a:hlink>
      <a:folHlink>
        <a:srgbClr val="2D4B64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HS_CF_LN9471 1">
        <a:dk1>
          <a:srgbClr val="000000"/>
        </a:dk1>
        <a:lt1>
          <a:srgbClr val="FFFFFF"/>
        </a:lt1>
        <a:dk2>
          <a:srgbClr val="0371B9"/>
        </a:dk2>
        <a:lt2>
          <a:srgbClr val="FFFFFF"/>
        </a:lt2>
        <a:accent1>
          <a:srgbClr val="DBDECD"/>
        </a:accent1>
        <a:accent2>
          <a:srgbClr val="00B28C"/>
        </a:accent2>
        <a:accent3>
          <a:srgbClr val="FFFFFF"/>
        </a:accent3>
        <a:accent4>
          <a:srgbClr val="000000"/>
        </a:accent4>
        <a:accent5>
          <a:srgbClr val="EAECE3"/>
        </a:accent5>
        <a:accent6>
          <a:srgbClr val="00A17E"/>
        </a:accent6>
        <a:hlink>
          <a:srgbClr val="0371B9"/>
        </a:hlink>
        <a:folHlink>
          <a:srgbClr val="2D4B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984</Words>
  <Application>Microsoft Office PowerPoint</Application>
  <PresentationFormat>On-screen Show (16:9)</PresentationFormat>
  <Paragraphs>188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6_Office Theme</vt:lpstr>
      <vt:lpstr>NHS_CF_LN9471</vt:lpstr>
      <vt:lpstr>think-cell Slide</vt:lpstr>
      <vt:lpstr>Self-taken extragenital samples compared with clinician-taken extragenital samples for the diagnosis of gonorrhoea and chlamydia in women and MSM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1191 women and 387 MSM recruited Jan 2015 to June 2016 by 5 clinicians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Acknowledgements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55</cp:revision>
  <dcterms:created xsi:type="dcterms:W3CDTF">2015-05-13T13:06:46Z</dcterms:created>
  <dcterms:modified xsi:type="dcterms:W3CDTF">2016-07-11T13:51:36Z</dcterms:modified>
</cp:coreProperties>
</file>