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  <p:sldMasterId id="2147483777" r:id="rId2"/>
    <p:sldMasterId id="2147483784" r:id="rId3"/>
  </p:sldMasterIdLst>
  <p:notesMasterIdLst>
    <p:notesMasterId r:id="rId12"/>
  </p:notesMasterIdLst>
  <p:sldIdLst>
    <p:sldId id="465" r:id="rId4"/>
    <p:sldId id="466" r:id="rId5"/>
    <p:sldId id="467" r:id="rId6"/>
    <p:sldId id="468" r:id="rId7"/>
    <p:sldId id="469" r:id="rId8"/>
    <p:sldId id="470" r:id="rId9"/>
    <p:sldId id="471" r:id="rId10"/>
    <p:sldId id="472" r:id="rId11"/>
  </p:sldIdLst>
  <p:sldSz cx="9144000" cy="5143500" type="screen16x9"/>
  <p:notesSz cx="6858000" cy="9144000"/>
  <p:defaultTextStyle>
    <a:defPPr>
      <a:defRPr lang="en-US"/>
    </a:defPPr>
    <a:lvl1pPr marL="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D14410-B795-452A-B782-6B38F4271EE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327634-0BE5-47A8-9497-956BB42434D0}">
      <dgm:prSet phldrT="[Text]"/>
      <dgm:spPr/>
      <dgm:t>
        <a:bodyPr/>
        <a:lstStyle/>
        <a:p>
          <a:r>
            <a:rPr lang="en-GB" dirty="0" smtClean="0"/>
            <a:t>Treatment rates</a:t>
          </a:r>
          <a:endParaRPr lang="en-GB" dirty="0"/>
        </a:p>
      </dgm:t>
    </dgm:pt>
    <dgm:pt modelId="{594A73F8-A24E-4106-82CF-02790F809409}" type="parTrans" cxnId="{80CD6963-3A25-49E2-AC09-FCCB41583FF8}">
      <dgm:prSet/>
      <dgm:spPr/>
      <dgm:t>
        <a:bodyPr/>
        <a:lstStyle/>
        <a:p>
          <a:endParaRPr lang="en-GB"/>
        </a:p>
      </dgm:t>
    </dgm:pt>
    <dgm:pt modelId="{0FB81C47-D64A-46BA-8534-23A73F5143A6}" type="sibTrans" cxnId="{80CD6963-3A25-49E2-AC09-FCCB41583FF8}">
      <dgm:prSet/>
      <dgm:spPr/>
      <dgm:t>
        <a:bodyPr/>
        <a:lstStyle/>
        <a:p>
          <a:endParaRPr lang="en-GB"/>
        </a:p>
      </dgm:t>
    </dgm:pt>
    <dgm:pt modelId="{9F51C3E2-A020-4FB0-8AED-7A62913EF6FA}">
      <dgm:prSet phldrT="[Text]"/>
      <dgm:spPr/>
      <dgm:t>
        <a:bodyPr/>
        <a:lstStyle/>
        <a:p>
          <a:r>
            <a:rPr lang="en-GB" dirty="0" smtClean="0"/>
            <a:t>free </a:t>
          </a:r>
          <a:r>
            <a:rPr lang="en-GB" dirty="0" err="1" smtClean="0"/>
            <a:t>tx</a:t>
          </a:r>
          <a:r>
            <a:rPr lang="en-GB" dirty="0" smtClean="0"/>
            <a:t> option at SHS </a:t>
          </a:r>
          <a:endParaRPr lang="en-GB" dirty="0"/>
        </a:p>
      </dgm:t>
    </dgm:pt>
    <dgm:pt modelId="{5FC9E757-BC40-43FA-992F-291A2F8C109D}" type="parTrans" cxnId="{84666262-2A6B-44D6-816C-A01114165310}">
      <dgm:prSet/>
      <dgm:spPr/>
      <dgm:t>
        <a:bodyPr/>
        <a:lstStyle/>
        <a:p>
          <a:endParaRPr lang="en-GB"/>
        </a:p>
      </dgm:t>
    </dgm:pt>
    <dgm:pt modelId="{1D0A1436-922D-4085-8609-682FC7165377}" type="sibTrans" cxnId="{84666262-2A6B-44D6-816C-A01114165310}">
      <dgm:prSet/>
      <dgm:spPr/>
      <dgm:t>
        <a:bodyPr/>
        <a:lstStyle/>
        <a:p>
          <a:endParaRPr lang="en-GB"/>
        </a:p>
      </dgm:t>
    </dgm:pt>
    <dgm:pt modelId="{32F0F103-BE74-4A53-B634-F4CBB8B72086}">
      <dgm:prSet phldrT="[Text]"/>
      <dgm:spPr/>
      <dgm:t>
        <a:bodyPr/>
        <a:lstStyle/>
        <a:p>
          <a:r>
            <a:rPr lang="en-GB" dirty="0" smtClean="0"/>
            <a:t>monitoring / follow-up to verify </a:t>
          </a:r>
          <a:r>
            <a:rPr lang="en-GB" dirty="0" err="1" smtClean="0"/>
            <a:t>tx</a:t>
          </a:r>
          <a:endParaRPr lang="en-GB" dirty="0"/>
        </a:p>
      </dgm:t>
    </dgm:pt>
    <dgm:pt modelId="{EB9002D9-E225-4BCE-9074-BD6A7EC0E0A6}" type="parTrans" cxnId="{3DF2E66D-C218-486E-901F-2F090D5F24DC}">
      <dgm:prSet/>
      <dgm:spPr/>
      <dgm:t>
        <a:bodyPr/>
        <a:lstStyle/>
        <a:p>
          <a:endParaRPr lang="en-GB"/>
        </a:p>
      </dgm:t>
    </dgm:pt>
    <dgm:pt modelId="{B3029160-272C-4418-A233-5D83FFC1D698}" type="sibTrans" cxnId="{3DF2E66D-C218-486E-901F-2F090D5F24DC}">
      <dgm:prSet/>
      <dgm:spPr/>
      <dgm:t>
        <a:bodyPr/>
        <a:lstStyle/>
        <a:p>
          <a:endParaRPr lang="en-GB"/>
        </a:p>
      </dgm:t>
    </dgm:pt>
    <dgm:pt modelId="{8EC29FAC-01DD-4400-964F-F45BDC5DE2A6}">
      <dgm:prSet phldrT="[Text]"/>
      <dgm:spPr/>
      <dgm:t>
        <a:bodyPr/>
        <a:lstStyle/>
        <a:p>
          <a:r>
            <a:rPr lang="en-GB" dirty="0" smtClean="0"/>
            <a:t>Partner notification outcomes</a:t>
          </a:r>
          <a:endParaRPr lang="en-GB" dirty="0"/>
        </a:p>
      </dgm:t>
    </dgm:pt>
    <dgm:pt modelId="{1261052E-5934-4FE1-9541-1B4621E98B8A}" type="parTrans" cxnId="{BE310586-481E-4D68-AA40-155FCD4E76DE}">
      <dgm:prSet/>
      <dgm:spPr/>
      <dgm:t>
        <a:bodyPr/>
        <a:lstStyle/>
        <a:p>
          <a:endParaRPr lang="en-GB"/>
        </a:p>
      </dgm:t>
    </dgm:pt>
    <dgm:pt modelId="{7CE60DB0-ED00-4DA6-8421-121D7FB03463}" type="sibTrans" cxnId="{BE310586-481E-4D68-AA40-155FCD4E76DE}">
      <dgm:prSet/>
      <dgm:spPr/>
      <dgm:t>
        <a:bodyPr/>
        <a:lstStyle/>
        <a:p>
          <a:endParaRPr lang="en-GB"/>
        </a:p>
      </dgm:t>
    </dgm:pt>
    <dgm:pt modelId="{08890565-2C4C-4E6D-8222-12E38213FA21}">
      <dgm:prSet phldrT="[Text]"/>
      <dgm:spPr/>
      <dgm:t>
        <a:bodyPr/>
        <a:lstStyle/>
        <a:p>
          <a:r>
            <a:rPr lang="en-GB" dirty="0" smtClean="0"/>
            <a:t>Expert PN support,  including provider referral option</a:t>
          </a:r>
          <a:endParaRPr lang="en-GB" dirty="0"/>
        </a:p>
      </dgm:t>
    </dgm:pt>
    <dgm:pt modelId="{B0D30974-07BC-4AF1-BF5E-2AEE000D64B1}" type="parTrans" cxnId="{CACC81D8-6E3B-4F0D-BD44-95D4673B672A}">
      <dgm:prSet/>
      <dgm:spPr/>
      <dgm:t>
        <a:bodyPr/>
        <a:lstStyle/>
        <a:p>
          <a:endParaRPr lang="en-GB"/>
        </a:p>
      </dgm:t>
    </dgm:pt>
    <dgm:pt modelId="{55C9469F-6579-4766-BF0F-9A7597AF8F87}" type="sibTrans" cxnId="{CACC81D8-6E3B-4F0D-BD44-95D4673B672A}">
      <dgm:prSet/>
      <dgm:spPr/>
      <dgm:t>
        <a:bodyPr/>
        <a:lstStyle/>
        <a:p>
          <a:endParaRPr lang="en-GB"/>
        </a:p>
      </dgm:t>
    </dgm:pt>
    <dgm:pt modelId="{54BC1620-D3E5-4992-94D4-20F760311EDD}">
      <dgm:prSet phldrT="[Text]"/>
      <dgm:spPr/>
      <dgm:t>
        <a:bodyPr/>
        <a:lstStyle/>
        <a:p>
          <a:r>
            <a:rPr lang="en-GB" dirty="0" smtClean="0"/>
            <a:t>Follow-up to verify partner attendance</a:t>
          </a:r>
          <a:endParaRPr lang="en-GB" dirty="0"/>
        </a:p>
      </dgm:t>
    </dgm:pt>
    <dgm:pt modelId="{384831FE-4DD2-4943-8124-9968DAE75AAC}" type="parTrans" cxnId="{3E3E4EB7-A605-4BDB-8128-292E18480CEE}">
      <dgm:prSet/>
      <dgm:spPr/>
      <dgm:t>
        <a:bodyPr/>
        <a:lstStyle/>
        <a:p>
          <a:endParaRPr lang="en-GB"/>
        </a:p>
      </dgm:t>
    </dgm:pt>
    <dgm:pt modelId="{F52EF4C8-0112-4D63-B558-19263359B099}" type="sibTrans" cxnId="{3E3E4EB7-A605-4BDB-8128-292E18480CEE}">
      <dgm:prSet/>
      <dgm:spPr/>
      <dgm:t>
        <a:bodyPr/>
        <a:lstStyle/>
        <a:p>
          <a:endParaRPr lang="en-GB"/>
        </a:p>
      </dgm:t>
    </dgm:pt>
    <dgm:pt modelId="{E7E9694C-15C2-43E5-AEBC-AF42EED854FE}">
      <dgm:prSet/>
      <dgm:spPr/>
      <dgm:t>
        <a:bodyPr/>
        <a:lstStyle/>
        <a:p>
          <a:r>
            <a:rPr lang="en-GB" dirty="0" smtClean="0"/>
            <a:t>Improved cross-referencing of partners</a:t>
          </a:r>
          <a:endParaRPr lang="en-GB" dirty="0"/>
        </a:p>
      </dgm:t>
    </dgm:pt>
    <dgm:pt modelId="{D6894D55-861B-4169-B483-61EE4D6FD373}" type="parTrans" cxnId="{68795BBD-9E47-43E6-A062-6330DA597F3E}">
      <dgm:prSet/>
      <dgm:spPr/>
      <dgm:t>
        <a:bodyPr/>
        <a:lstStyle/>
        <a:p>
          <a:endParaRPr lang="en-GB"/>
        </a:p>
      </dgm:t>
    </dgm:pt>
    <dgm:pt modelId="{FCFCC79B-85E1-4336-8DF3-95029751AFE7}" type="sibTrans" cxnId="{68795BBD-9E47-43E6-A062-6330DA597F3E}">
      <dgm:prSet/>
      <dgm:spPr/>
      <dgm:t>
        <a:bodyPr/>
        <a:lstStyle/>
        <a:p>
          <a:endParaRPr lang="en-GB"/>
        </a:p>
      </dgm:t>
    </dgm:pt>
    <dgm:pt modelId="{4393ECC2-7B30-4C0E-8806-0B80EDF57542}" type="pres">
      <dgm:prSet presAssocID="{A8D14410-B795-452A-B782-6B38F4271EE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62FE407-866B-4D33-85B1-42939559CC36}" type="pres">
      <dgm:prSet presAssocID="{AA327634-0BE5-47A8-9497-956BB42434D0}" presName="root" presStyleCnt="0"/>
      <dgm:spPr/>
    </dgm:pt>
    <dgm:pt modelId="{79B187F8-81B1-469C-A883-E8EDFF1F4C55}" type="pres">
      <dgm:prSet presAssocID="{AA327634-0BE5-47A8-9497-956BB42434D0}" presName="rootComposite" presStyleCnt="0"/>
      <dgm:spPr/>
    </dgm:pt>
    <dgm:pt modelId="{959EA14B-5630-495B-97AA-40CAB34F2940}" type="pres">
      <dgm:prSet presAssocID="{AA327634-0BE5-47A8-9497-956BB42434D0}" presName="rootText" presStyleLbl="node1" presStyleIdx="0" presStyleCnt="2"/>
      <dgm:spPr/>
      <dgm:t>
        <a:bodyPr/>
        <a:lstStyle/>
        <a:p>
          <a:endParaRPr lang="en-GB"/>
        </a:p>
      </dgm:t>
    </dgm:pt>
    <dgm:pt modelId="{4D9ADF6C-36D2-49D3-840A-BCA9A8D2185B}" type="pres">
      <dgm:prSet presAssocID="{AA327634-0BE5-47A8-9497-956BB42434D0}" presName="rootConnector" presStyleLbl="node1" presStyleIdx="0" presStyleCnt="2"/>
      <dgm:spPr/>
      <dgm:t>
        <a:bodyPr/>
        <a:lstStyle/>
        <a:p>
          <a:endParaRPr lang="en-GB"/>
        </a:p>
      </dgm:t>
    </dgm:pt>
    <dgm:pt modelId="{269828DA-2B0D-4669-A98B-4A68953B35E4}" type="pres">
      <dgm:prSet presAssocID="{AA327634-0BE5-47A8-9497-956BB42434D0}" presName="childShape" presStyleCnt="0"/>
      <dgm:spPr/>
    </dgm:pt>
    <dgm:pt modelId="{8C6DA92C-7409-4BDB-9DA9-FB2A03887F07}" type="pres">
      <dgm:prSet presAssocID="{5FC9E757-BC40-43FA-992F-291A2F8C109D}" presName="Name13" presStyleLbl="parChTrans1D2" presStyleIdx="0" presStyleCnt="5"/>
      <dgm:spPr/>
      <dgm:t>
        <a:bodyPr/>
        <a:lstStyle/>
        <a:p>
          <a:endParaRPr lang="en-GB"/>
        </a:p>
      </dgm:t>
    </dgm:pt>
    <dgm:pt modelId="{2AC5809D-3B95-4DDA-B8B2-B8CCEEBDBE03}" type="pres">
      <dgm:prSet presAssocID="{9F51C3E2-A020-4FB0-8AED-7A62913EF6FA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0A915B-5A30-4C77-B027-205041177707}" type="pres">
      <dgm:prSet presAssocID="{EB9002D9-E225-4BCE-9074-BD6A7EC0E0A6}" presName="Name13" presStyleLbl="parChTrans1D2" presStyleIdx="1" presStyleCnt="5"/>
      <dgm:spPr/>
      <dgm:t>
        <a:bodyPr/>
        <a:lstStyle/>
        <a:p>
          <a:endParaRPr lang="en-GB"/>
        </a:p>
      </dgm:t>
    </dgm:pt>
    <dgm:pt modelId="{EDA9DD22-08DE-4046-912F-2D0A680EF7E1}" type="pres">
      <dgm:prSet presAssocID="{32F0F103-BE74-4A53-B634-F4CBB8B72086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AE1051-08EA-42D9-B231-6BE5083099C5}" type="pres">
      <dgm:prSet presAssocID="{8EC29FAC-01DD-4400-964F-F45BDC5DE2A6}" presName="root" presStyleCnt="0"/>
      <dgm:spPr/>
    </dgm:pt>
    <dgm:pt modelId="{F8B74B87-F0C7-46E0-B2D6-09CCC96DE2D7}" type="pres">
      <dgm:prSet presAssocID="{8EC29FAC-01DD-4400-964F-F45BDC5DE2A6}" presName="rootComposite" presStyleCnt="0"/>
      <dgm:spPr/>
    </dgm:pt>
    <dgm:pt modelId="{BF33D87F-B218-441D-9320-F5F1A8C79259}" type="pres">
      <dgm:prSet presAssocID="{8EC29FAC-01DD-4400-964F-F45BDC5DE2A6}" presName="rootText" presStyleLbl="node1" presStyleIdx="1" presStyleCnt="2"/>
      <dgm:spPr/>
      <dgm:t>
        <a:bodyPr/>
        <a:lstStyle/>
        <a:p>
          <a:endParaRPr lang="en-GB"/>
        </a:p>
      </dgm:t>
    </dgm:pt>
    <dgm:pt modelId="{DCE9EE1B-0F17-4FDD-B96A-72DFE6467F38}" type="pres">
      <dgm:prSet presAssocID="{8EC29FAC-01DD-4400-964F-F45BDC5DE2A6}" presName="rootConnector" presStyleLbl="node1" presStyleIdx="1" presStyleCnt="2"/>
      <dgm:spPr/>
      <dgm:t>
        <a:bodyPr/>
        <a:lstStyle/>
        <a:p>
          <a:endParaRPr lang="en-GB"/>
        </a:p>
      </dgm:t>
    </dgm:pt>
    <dgm:pt modelId="{54EBC46F-F696-4342-A1F6-DEB6D5684721}" type="pres">
      <dgm:prSet presAssocID="{8EC29FAC-01DD-4400-964F-F45BDC5DE2A6}" presName="childShape" presStyleCnt="0"/>
      <dgm:spPr/>
    </dgm:pt>
    <dgm:pt modelId="{B6C83374-88B5-4ED1-91F0-B9D83B8AD110}" type="pres">
      <dgm:prSet presAssocID="{B0D30974-07BC-4AF1-BF5E-2AEE000D64B1}" presName="Name13" presStyleLbl="parChTrans1D2" presStyleIdx="2" presStyleCnt="5"/>
      <dgm:spPr/>
      <dgm:t>
        <a:bodyPr/>
        <a:lstStyle/>
        <a:p>
          <a:endParaRPr lang="en-GB"/>
        </a:p>
      </dgm:t>
    </dgm:pt>
    <dgm:pt modelId="{BDD350D2-F13B-47B8-87E5-36900C0599A3}" type="pres">
      <dgm:prSet presAssocID="{08890565-2C4C-4E6D-8222-12E38213FA21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252896-C396-48E0-A5F1-F221CA5BF45F}" type="pres">
      <dgm:prSet presAssocID="{384831FE-4DD2-4943-8124-9968DAE75AAC}" presName="Name13" presStyleLbl="parChTrans1D2" presStyleIdx="3" presStyleCnt="5"/>
      <dgm:spPr/>
      <dgm:t>
        <a:bodyPr/>
        <a:lstStyle/>
        <a:p>
          <a:endParaRPr lang="en-GB"/>
        </a:p>
      </dgm:t>
    </dgm:pt>
    <dgm:pt modelId="{F9748833-15F1-4056-90DA-877DA1FAA3E8}" type="pres">
      <dgm:prSet presAssocID="{54BC1620-D3E5-4992-94D4-20F760311EDD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94F7C9-6AB6-4EEC-9F07-42DE0039A91C}" type="pres">
      <dgm:prSet presAssocID="{D6894D55-861B-4169-B483-61EE4D6FD373}" presName="Name13" presStyleLbl="parChTrans1D2" presStyleIdx="4" presStyleCnt="5"/>
      <dgm:spPr/>
      <dgm:t>
        <a:bodyPr/>
        <a:lstStyle/>
        <a:p>
          <a:endParaRPr lang="en-GB"/>
        </a:p>
      </dgm:t>
    </dgm:pt>
    <dgm:pt modelId="{29408F60-463A-4EE8-80A8-0E340412B8B1}" type="pres">
      <dgm:prSet presAssocID="{E7E9694C-15C2-43E5-AEBC-AF42EED854FE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E3E4EB7-A605-4BDB-8128-292E18480CEE}" srcId="{8EC29FAC-01DD-4400-964F-F45BDC5DE2A6}" destId="{54BC1620-D3E5-4992-94D4-20F760311EDD}" srcOrd="1" destOrd="0" parTransId="{384831FE-4DD2-4943-8124-9968DAE75AAC}" sibTransId="{F52EF4C8-0112-4D63-B558-19263359B099}"/>
    <dgm:cxn modelId="{37275C7F-454A-4A8E-B744-36C5167AEA38}" type="presOf" srcId="{8EC29FAC-01DD-4400-964F-F45BDC5DE2A6}" destId="{DCE9EE1B-0F17-4FDD-B96A-72DFE6467F38}" srcOrd="1" destOrd="0" presId="urn:microsoft.com/office/officeart/2005/8/layout/hierarchy3"/>
    <dgm:cxn modelId="{2951ABBD-5CD3-4841-BEE8-241BABDB3AFF}" type="presOf" srcId="{B0D30974-07BC-4AF1-BF5E-2AEE000D64B1}" destId="{B6C83374-88B5-4ED1-91F0-B9D83B8AD110}" srcOrd="0" destOrd="0" presId="urn:microsoft.com/office/officeart/2005/8/layout/hierarchy3"/>
    <dgm:cxn modelId="{3F691879-B631-4EAA-8921-0B85187572AB}" type="presOf" srcId="{EB9002D9-E225-4BCE-9074-BD6A7EC0E0A6}" destId="{4A0A915B-5A30-4C77-B027-205041177707}" srcOrd="0" destOrd="0" presId="urn:microsoft.com/office/officeart/2005/8/layout/hierarchy3"/>
    <dgm:cxn modelId="{31FEC622-B4F7-4CF7-B857-6845EF086D36}" type="presOf" srcId="{32F0F103-BE74-4A53-B634-F4CBB8B72086}" destId="{EDA9DD22-08DE-4046-912F-2D0A680EF7E1}" srcOrd="0" destOrd="0" presId="urn:microsoft.com/office/officeart/2005/8/layout/hierarchy3"/>
    <dgm:cxn modelId="{700856A1-4F26-41F3-B070-662A3A4C1010}" type="presOf" srcId="{5FC9E757-BC40-43FA-992F-291A2F8C109D}" destId="{8C6DA92C-7409-4BDB-9DA9-FB2A03887F07}" srcOrd="0" destOrd="0" presId="urn:microsoft.com/office/officeart/2005/8/layout/hierarchy3"/>
    <dgm:cxn modelId="{BE310586-481E-4D68-AA40-155FCD4E76DE}" srcId="{A8D14410-B795-452A-B782-6B38F4271EE0}" destId="{8EC29FAC-01DD-4400-964F-F45BDC5DE2A6}" srcOrd="1" destOrd="0" parTransId="{1261052E-5934-4FE1-9541-1B4621E98B8A}" sibTransId="{7CE60DB0-ED00-4DA6-8421-121D7FB03463}"/>
    <dgm:cxn modelId="{80CD6963-3A25-49E2-AC09-FCCB41583FF8}" srcId="{A8D14410-B795-452A-B782-6B38F4271EE0}" destId="{AA327634-0BE5-47A8-9497-956BB42434D0}" srcOrd="0" destOrd="0" parTransId="{594A73F8-A24E-4106-82CF-02790F809409}" sibTransId="{0FB81C47-D64A-46BA-8534-23A73F5143A6}"/>
    <dgm:cxn modelId="{F31001AF-0576-426D-A582-68D9F4ECBAE8}" type="presOf" srcId="{9F51C3E2-A020-4FB0-8AED-7A62913EF6FA}" destId="{2AC5809D-3B95-4DDA-B8B2-B8CCEEBDBE03}" srcOrd="0" destOrd="0" presId="urn:microsoft.com/office/officeart/2005/8/layout/hierarchy3"/>
    <dgm:cxn modelId="{1FE2379C-0D46-4643-985D-145BAF2BC47F}" type="presOf" srcId="{E7E9694C-15C2-43E5-AEBC-AF42EED854FE}" destId="{29408F60-463A-4EE8-80A8-0E340412B8B1}" srcOrd="0" destOrd="0" presId="urn:microsoft.com/office/officeart/2005/8/layout/hierarchy3"/>
    <dgm:cxn modelId="{13056336-9B6C-40DC-A10C-500FFC37598D}" type="presOf" srcId="{AA327634-0BE5-47A8-9497-956BB42434D0}" destId="{959EA14B-5630-495B-97AA-40CAB34F2940}" srcOrd="0" destOrd="0" presId="urn:microsoft.com/office/officeart/2005/8/layout/hierarchy3"/>
    <dgm:cxn modelId="{E5B90909-D7B0-4CDF-BAB9-A1195643ABA3}" type="presOf" srcId="{A8D14410-B795-452A-B782-6B38F4271EE0}" destId="{4393ECC2-7B30-4C0E-8806-0B80EDF57542}" srcOrd="0" destOrd="0" presId="urn:microsoft.com/office/officeart/2005/8/layout/hierarchy3"/>
    <dgm:cxn modelId="{46801569-50CC-4CB0-BB88-C1B417DD2E9C}" type="presOf" srcId="{D6894D55-861B-4169-B483-61EE4D6FD373}" destId="{7794F7C9-6AB6-4EEC-9F07-42DE0039A91C}" srcOrd="0" destOrd="0" presId="urn:microsoft.com/office/officeart/2005/8/layout/hierarchy3"/>
    <dgm:cxn modelId="{CACC81D8-6E3B-4F0D-BD44-95D4673B672A}" srcId="{8EC29FAC-01DD-4400-964F-F45BDC5DE2A6}" destId="{08890565-2C4C-4E6D-8222-12E38213FA21}" srcOrd="0" destOrd="0" parTransId="{B0D30974-07BC-4AF1-BF5E-2AEE000D64B1}" sibTransId="{55C9469F-6579-4766-BF0F-9A7597AF8F87}"/>
    <dgm:cxn modelId="{C113F58C-1D58-4DA6-ABC7-01C46C2C5E0F}" type="presOf" srcId="{08890565-2C4C-4E6D-8222-12E38213FA21}" destId="{BDD350D2-F13B-47B8-87E5-36900C0599A3}" srcOrd="0" destOrd="0" presId="urn:microsoft.com/office/officeart/2005/8/layout/hierarchy3"/>
    <dgm:cxn modelId="{68795BBD-9E47-43E6-A062-6330DA597F3E}" srcId="{8EC29FAC-01DD-4400-964F-F45BDC5DE2A6}" destId="{E7E9694C-15C2-43E5-AEBC-AF42EED854FE}" srcOrd="2" destOrd="0" parTransId="{D6894D55-861B-4169-B483-61EE4D6FD373}" sibTransId="{FCFCC79B-85E1-4336-8DF3-95029751AFE7}"/>
    <dgm:cxn modelId="{E29CF3B1-F220-4F79-9FAF-6EFACD8477F0}" type="presOf" srcId="{384831FE-4DD2-4943-8124-9968DAE75AAC}" destId="{B9252896-C396-48E0-A5F1-F221CA5BF45F}" srcOrd="0" destOrd="0" presId="urn:microsoft.com/office/officeart/2005/8/layout/hierarchy3"/>
    <dgm:cxn modelId="{84666262-2A6B-44D6-816C-A01114165310}" srcId="{AA327634-0BE5-47A8-9497-956BB42434D0}" destId="{9F51C3E2-A020-4FB0-8AED-7A62913EF6FA}" srcOrd="0" destOrd="0" parTransId="{5FC9E757-BC40-43FA-992F-291A2F8C109D}" sibTransId="{1D0A1436-922D-4085-8609-682FC7165377}"/>
    <dgm:cxn modelId="{3DF2E66D-C218-486E-901F-2F090D5F24DC}" srcId="{AA327634-0BE5-47A8-9497-956BB42434D0}" destId="{32F0F103-BE74-4A53-B634-F4CBB8B72086}" srcOrd="1" destOrd="0" parTransId="{EB9002D9-E225-4BCE-9074-BD6A7EC0E0A6}" sibTransId="{B3029160-272C-4418-A233-5D83FFC1D698}"/>
    <dgm:cxn modelId="{0079BCD1-4959-4B77-A019-8A69A764C09A}" type="presOf" srcId="{8EC29FAC-01DD-4400-964F-F45BDC5DE2A6}" destId="{BF33D87F-B218-441D-9320-F5F1A8C79259}" srcOrd="0" destOrd="0" presId="urn:microsoft.com/office/officeart/2005/8/layout/hierarchy3"/>
    <dgm:cxn modelId="{1BFAA48D-1C79-49CA-9A08-EA113DE0ACC5}" type="presOf" srcId="{54BC1620-D3E5-4992-94D4-20F760311EDD}" destId="{F9748833-15F1-4056-90DA-877DA1FAA3E8}" srcOrd="0" destOrd="0" presId="urn:microsoft.com/office/officeart/2005/8/layout/hierarchy3"/>
    <dgm:cxn modelId="{7FBD814F-52CC-480A-A1EE-469676062EE6}" type="presOf" srcId="{AA327634-0BE5-47A8-9497-956BB42434D0}" destId="{4D9ADF6C-36D2-49D3-840A-BCA9A8D2185B}" srcOrd="1" destOrd="0" presId="urn:microsoft.com/office/officeart/2005/8/layout/hierarchy3"/>
    <dgm:cxn modelId="{33A37553-126B-4FCD-B101-7860141776E7}" type="presParOf" srcId="{4393ECC2-7B30-4C0E-8806-0B80EDF57542}" destId="{262FE407-866B-4D33-85B1-42939559CC36}" srcOrd="0" destOrd="0" presId="urn:microsoft.com/office/officeart/2005/8/layout/hierarchy3"/>
    <dgm:cxn modelId="{CE4CCB75-65C4-464C-AC13-64D6D8920F88}" type="presParOf" srcId="{262FE407-866B-4D33-85B1-42939559CC36}" destId="{79B187F8-81B1-469C-A883-E8EDFF1F4C55}" srcOrd="0" destOrd="0" presId="urn:microsoft.com/office/officeart/2005/8/layout/hierarchy3"/>
    <dgm:cxn modelId="{DF7DC934-46BD-4CDC-892D-04CD5B1EAA42}" type="presParOf" srcId="{79B187F8-81B1-469C-A883-E8EDFF1F4C55}" destId="{959EA14B-5630-495B-97AA-40CAB34F2940}" srcOrd="0" destOrd="0" presId="urn:microsoft.com/office/officeart/2005/8/layout/hierarchy3"/>
    <dgm:cxn modelId="{11BAB9A2-A290-4D6C-A795-BC2FE643AC49}" type="presParOf" srcId="{79B187F8-81B1-469C-A883-E8EDFF1F4C55}" destId="{4D9ADF6C-36D2-49D3-840A-BCA9A8D2185B}" srcOrd="1" destOrd="0" presId="urn:microsoft.com/office/officeart/2005/8/layout/hierarchy3"/>
    <dgm:cxn modelId="{FAC6B09A-7DA4-4F4F-9FC9-1685741FDE03}" type="presParOf" srcId="{262FE407-866B-4D33-85B1-42939559CC36}" destId="{269828DA-2B0D-4669-A98B-4A68953B35E4}" srcOrd="1" destOrd="0" presId="urn:microsoft.com/office/officeart/2005/8/layout/hierarchy3"/>
    <dgm:cxn modelId="{52F3F98C-53A9-4355-BAA5-40E7D7A295C5}" type="presParOf" srcId="{269828DA-2B0D-4669-A98B-4A68953B35E4}" destId="{8C6DA92C-7409-4BDB-9DA9-FB2A03887F07}" srcOrd="0" destOrd="0" presId="urn:microsoft.com/office/officeart/2005/8/layout/hierarchy3"/>
    <dgm:cxn modelId="{2661D08C-9638-44A3-A0AA-0E3237BE5F12}" type="presParOf" srcId="{269828DA-2B0D-4669-A98B-4A68953B35E4}" destId="{2AC5809D-3B95-4DDA-B8B2-B8CCEEBDBE03}" srcOrd="1" destOrd="0" presId="urn:microsoft.com/office/officeart/2005/8/layout/hierarchy3"/>
    <dgm:cxn modelId="{0EE41EA7-ECE3-4306-A487-FF141FA7CF1A}" type="presParOf" srcId="{269828DA-2B0D-4669-A98B-4A68953B35E4}" destId="{4A0A915B-5A30-4C77-B027-205041177707}" srcOrd="2" destOrd="0" presId="urn:microsoft.com/office/officeart/2005/8/layout/hierarchy3"/>
    <dgm:cxn modelId="{DCBE43C5-1995-49DE-A0D8-EF0EEFD39B00}" type="presParOf" srcId="{269828DA-2B0D-4669-A98B-4A68953B35E4}" destId="{EDA9DD22-08DE-4046-912F-2D0A680EF7E1}" srcOrd="3" destOrd="0" presId="urn:microsoft.com/office/officeart/2005/8/layout/hierarchy3"/>
    <dgm:cxn modelId="{CCEBD043-1CEE-4464-AC17-729A04AF1355}" type="presParOf" srcId="{4393ECC2-7B30-4C0E-8806-0B80EDF57542}" destId="{2FAE1051-08EA-42D9-B231-6BE5083099C5}" srcOrd="1" destOrd="0" presId="urn:microsoft.com/office/officeart/2005/8/layout/hierarchy3"/>
    <dgm:cxn modelId="{548DA2D0-0F48-455B-A831-AB6435AA04DC}" type="presParOf" srcId="{2FAE1051-08EA-42D9-B231-6BE5083099C5}" destId="{F8B74B87-F0C7-46E0-B2D6-09CCC96DE2D7}" srcOrd="0" destOrd="0" presId="urn:microsoft.com/office/officeart/2005/8/layout/hierarchy3"/>
    <dgm:cxn modelId="{D6662FA0-3E72-48B4-B42D-D235EB626F1F}" type="presParOf" srcId="{F8B74B87-F0C7-46E0-B2D6-09CCC96DE2D7}" destId="{BF33D87F-B218-441D-9320-F5F1A8C79259}" srcOrd="0" destOrd="0" presId="urn:microsoft.com/office/officeart/2005/8/layout/hierarchy3"/>
    <dgm:cxn modelId="{4909AE57-EF04-4C8F-813F-76BD20E48A51}" type="presParOf" srcId="{F8B74B87-F0C7-46E0-B2D6-09CCC96DE2D7}" destId="{DCE9EE1B-0F17-4FDD-B96A-72DFE6467F38}" srcOrd="1" destOrd="0" presId="urn:microsoft.com/office/officeart/2005/8/layout/hierarchy3"/>
    <dgm:cxn modelId="{CA59B1BC-4DDD-4057-9A14-106F928C3579}" type="presParOf" srcId="{2FAE1051-08EA-42D9-B231-6BE5083099C5}" destId="{54EBC46F-F696-4342-A1F6-DEB6D5684721}" srcOrd="1" destOrd="0" presId="urn:microsoft.com/office/officeart/2005/8/layout/hierarchy3"/>
    <dgm:cxn modelId="{354C2212-FB60-406E-9303-F22B2D949154}" type="presParOf" srcId="{54EBC46F-F696-4342-A1F6-DEB6D5684721}" destId="{B6C83374-88B5-4ED1-91F0-B9D83B8AD110}" srcOrd="0" destOrd="0" presId="urn:microsoft.com/office/officeart/2005/8/layout/hierarchy3"/>
    <dgm:cxn modelId="{F07A7EAE-FB8D-42D2-8CA4-82497A71D7B6}" type="presParOf" srcId="{54EBC46F-F696-4342-A1F6-DEB6D5684721}" destId="{BDD350D2-F13B-47B8-87E5-36900C0599A3}" srcOrd="1" destOrd="0" presId="urn:microsoft.com/office/officeart/2005/8/layout/hierarchy3"/>
    <dgm:cxn modelId="{C20BD9B6-FC15-4712-90D0-FAC8FEC0D8C9}" type="presParOf" srcId="{54EBC46F-F696-4342-A1F6-DEB6D5684721}" destId="{B9252896-C396-48E0-A5F1-F221CA5BF45F}" srcOrd="2" destOrd="0" presId="urn:microsoft.com/office/officeart/2005/8/layout/hierarchy3"/>
    <dgm:cxn modelId="{7CC15553-AB97-4B39-BF3A-5B4A17525984}" type="presParOf" srcId="{54EBC46F-F696-4342-A1F6-DEB6D5684721}" destId="{F9748833-15F1-4056-90DA-877DA1FAA3E8}" srcOrd="3" destOrd="0" presId="urn:microsoft.com/office/officeart/2005/8/layout/hierarchy3"/>
    <dgm:cxn modelId="{0B30B728-86FD-4C72-B07D-B9835E8A63F6}" type="presParOf" srcId="{54EBC46F-F696-4342-A1F6-DEB6D5684721}" destId="{7794F7C9-6AB6-4EEC-9F07-42DE0039A91C}" srcOrd="4" destOrd="0" presId="urn:microsoft.com/office/officeart/2005/8/layout/hierarchy3"/>
    <dgm:cxn modelId="{2739E597-25C2-43B2-81E7-C910C64F7F19}" type="presParOf" srcId="{54EBC46F-F696-4342-A1F6-DEB6D5684721}" destId="{29408F60-463A-4EE8-80A8-0E340412B8B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9EA14B-5630-495B-97AA-40CAB34F2940}">
      <dsp:nvSpPr>
        <dsp:cNvPr id="0" name=""/>
        <dsp:cNvSpPr/>
      </dsp:nvSpPr>
      <dsp:spPr>
        <a:xfrm>
          <a:off x="2507707" y="661"/>
          <a:ext cx="1428526" cy="714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Treatment rates</a:t>
          </a:r>
          <a:endParaRPr lang="en-GB" sz="1500" kern="1200" dirty="0"/>
        </a:p>
      </dsp:txBody>
      <dsp:txXfrm>
        <a:off x="2528627" y="21581"/>
        <a:ext cx="1386686" cy="672423"/>
      </dsp:txXfrm>
    </dsp:sp>
    <dsp:sp modelId="{8C6DA92C-7409-4BDB-9DA9-FB2A03887F07}">
      <dsp:nvSpPr>
        <dsp:cNvPr id="0" name=""/>
        <dsp:cNvSpPr/>
      </dsp:nvSpPr>
      <dsp:spPr>
        <a:xfrm>
          <a:off x="2650560" y="714925"/>
          <a:ext cx="142852" cy="535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97"/>
              </a:lnTo>
              <a:lnTo>
                <a:pt x="142852" y="5356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C5809D-3B95-4DDA-B8B2-B8CCEEBDBE03}">
      <dsp:nvSpPr>
        <dsp:cNvPr id="0" name=""/>
        <dsp:cNvSpPr/>
      </dsp:nvSpPr>
      <dsp:spPr>
        <a:xfrm>
          <a:off x="2793412" y="893491"/>
          <a:ext cx="1142821" cy="714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free </a:t>
          </a:r>
          <a:r>
            <a:rPr lang="en-GB" sz="1100" kern="1200" dirty="0" err="1" smtClean="0"/>
            <a:t>tx</a:t>
          </a:r>
          <a:r>
            <a:rPr lang="en-GB" sz="1100" kern="1200" dirty="0" smtClean="0"/>
            <a:t> option at SHS </a:t>
          </a:r>
          <a:endParaRPr lang="en-GB" sz="1100" kern="1200" dirty="0"/>
        </a:p>
      </dsp:txBody>
      <dsp:txXfrm>
        <a:off x="2814332" y="914411"/>
        <a:ext cx="1100981" cy="672423"/>
      </dsp:txXfrm>
    </dsp:sp>
    <dsp:sp modelId="{4A0A915B-5A30-4C77-B027-205041177707}">
      <dsp:nvSpPr>
        <dsp:cNvPr id="0" name=""/>
        <dsp:cNvSpPr/>
      </dsp:nvSpPr>
      <dsp:spPr>
        <a:xfrm>
          <a:off x="2650560" y="714925"/>
          <a:ext cx="142852" cy="1428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526"/>
              </a:lnTo>
              <a:lnTo>
                <a:pt x="142852" y="14285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9DD22-08DE-4046-912F-2D0A680EF7E1}">
      <dsp:nvSpPr>
        <dsp:cNvPr id="0" name=""/>
        <dsp:cNvSpPr/>
      </dsp:nvSpPr>
      <dsp:spPr>
        <a:xfrm>
          <a:off x="2793412" y="1786320"/>
          <a:ext cx="1142821" cy="714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monitoring / follow-up to verify </a:t>
          </a:r>
          <a:r>
            <a:rPr lang="en-GB" sz="1100" kern="1200" dirty="0" err="1" smtClean="0"/>
            <a:t>tx</a:t>
          </a:r>
          <a:endParaRPr lang="en-GB" sz="1100" kern="1200" dirty="0"/>
        </a:p>
      </dsp:txBody>
      <dsp:txXfrm>
        <a:off x="2814332" y="1807240"/>
        <a:ext cx="1100981" cy="672423"/>
      </dsp:txXfrm>
    </dsp:sp>
    <dsp:sp modelId="{BF33D87F-B218-441D-9320-F5F1A8C79259}">
      <dsp:nvSpPr>
        <dsp:cNvPr id="0" name=""/>
        <dsp:cNvSpPr/>
      </dsp:nvSpPr>
      <dsp:spPr>
        <a:xfrm>
          <a:off x="4293365" y="661"/>
          <a:ext cx="1428526" cy="714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Partner notification outcomes</a:t>
          </a:r>
          <a:endParaRPr lang="en-GB" sz="1500" kern="1200" dirty="0"/>
        </a:p>
      </dsp:txBody>
      <dsp:txXfrm>
        <a:off x="4314285" y="21581"/>
        <a:ext cx="1386686" cy="672423"/>
      </dsp:txXfrm>
    </dsp:sp>
    <dsp:sp modelId="{B6C83374-88B5-4ED1-91F0-B9D83B8AD110}">
      <dsp:nvSpPr>
        <dsp:cNvPr id="0" name=""/>
        <dsp:cNvSpPr/>
      </dsp:nvSpPr>
      <dsp:spPr>
        <a:xfrm>
          <a:off x="4436218" y="714925"/>
          <a:ext cx="142852" cy="535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97"/>
              </a:lnTo>
              <a:lnTo>
                <a:pt x="142852" y="5356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350D2-F13B-47B8-87E5-36900C0599A3}">
      <dsp:nvSpPr>
        <dsp:cNvPr id="0" name=""/>
        <dsp:cNvSpPr/>
      </dsp:nvSpPr>
      <dsp:spPr>
        <a:xfrm>
          <a:off x="4579071" y="893491"/>
          <a:ext cx="1142821" cy="714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Expert PN support,  including provider referral option</a:t>
          </a:r>
          <a:endParaRPr lang="en-GB" sz="1100" kern="1200" dirty="0"/>
        </a:p>
      </dsp:txBody>
      <dsp:txXfrm>
        <a:off x="4599991" y="914411"/>
        <a:ext cx="1100981" cy="672423"/>
      </dsp:txXfrm>
    </dsp:sp>
    <dsp:sp modelId="{B9252896-C396-48E0-A5F1-F221CA5BF45F}">
      <dsp:nvSpPr>
        <dsp:cNvPr id="0" name=""/>
        <dsp:cNvSpPr/>
      </dsp:nvSpPr>
      <dsp:spPr>
        <a:xfrm>
          <a:off x="4436218" y="714925"/>
          <a:ext cx="142852" cy="1428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526"/>
              </a:lnTo>
              <a:lnTo>
                <a:pt x="142852" y="14285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48833-15F1-4056-90DA-877DA1FAA3E8}">
      <dsp:nvSpPr>
        <dsp:cNvPr id="0" name=""/>
        <dsp:cNvSpPr/>
      </dsp:nvSpPr>
      <dsp:spPr>
        <a:xfrm>
          <a:off x="4579071" y="1786320"/>
          <a:ext cx="1142821" cy="714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Follow-up to verify partner attendance</a:t>
          </a:r>
          <a:endParaRPr lang="en-GB" sz="1100" kern="1200" dirty="0"/>
        </a:p>
      </dsp:txBody>
      <dsp:txXfrm>
        <a:off x="4599991" y="1807240"/>
        <a:ext cx="1100981" cy="672423"/>
      </dsp:txXfrm>
    </dsp:sp>
    <dsp:sp modelId="{7794F7C9-6AB6-4EEC-9F07-42DE0039A91C}">
      <dsp:nvSpPr>
        <dsp:cNvPr id="0" name=""/>
        <dsp:cNvSpPr/>
      </dsp:nvSpPr>
      <dsp:spPr>
        <a:xfrm>
          <a:off x="4436218" y="714925"/>
          <a:ext cx="142852" cy="2321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355"/>
              </a:lnTo>
              <a:lnTo>
                <a:pt x="142852" y="23213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08F60-463A-4EE8-80A8-0E340412B8B1}">
      <dsp:nvSpPr>
        <dsp:cNvPr id="0" name=""/>
        <dsp:cNvSpPr/>
      </dsp:nvSpPr>
      <dsp:spPr>
        <a:xfrm>
          <a:off x="4579071" y="2679149"/>
          <a:ext cx="1142821" cy="714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Improved cross-referencing of partners</a:t>
          </a:r>
          <a:endParaRPr lang="en-GB" sz="1100" kern="1200" dirty="0"/>
        </a:p>
      </dsp:txBody>
      <dsp:txXfrm>
        <a:off x="4599991" y="2700069"/>
        <a:ext cx="1100981" cy="672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9EA67-49DE-4F67-93DD-73E49BBB0FB9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01433-56D8-44B7-A975-5C2A4F321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60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959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9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78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18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78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5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9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13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259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31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3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resentation_Template_Innerpage_n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16"/>
          <a:stretch>
            <a:fillRect/>
          </a:stretch>
        </p:blipFill>
        <p:spPr bwMode="auto">
          <a:xfrm>
            <a:off x="0" y="2336010"/>
            <a:ext cx="9144000" cy="280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0"/>
          <p:cNvPicPr>
            <a:picLocks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1" y="80964"/>
            <a:ext cx="88265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07158"/>
            <a:ext cx="8229600" cy="61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1" y="809628"/>
            <a:ext cx="8526463" cy="387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63364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ts val="300"/>
        </a:spcBef>
        <a:spcAft>
          <a:spcPts val="600"/>
        </a:spcAft>
        <a:buFont typeface="Wingdings" pitchFamily="2" charset="2"/>
        <a:defRPr sz="24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14375" indent="-265113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  <a:cs typeface="Tahoma" pitchFamily="34" charset="0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3" name="Picture 9" descr="Presentation_Template_Innerpage_new"/>
          <p:cNvPicPr>
            <a:picLocks noChangeAspect="1" noChangeArrowheads="1"/>
          </p:cNvPicPr>
          <p:nvPr/>
        </p:nvPicPr>
        <p:blipFill>
          <a:blip r:embed="rId2" cstate="print"/>
          <a:srcRect t="92169"/>
          <a:stretch>
            <a:fillRect/>
          </a:stretch>
        </p:blipFill>
        <p:spPr bwMode="auto">
          <a:xfrm>
            <a:off x="0" y="4740729"/>
            <a:ext cx="9144000" cy="402772"/>
          </a:xfrm>
          <a:prstGeom prst="rect">
            <a:avLst/>
          </a:prstGeom>
          <a:noFill/>
        </p:spPr>
      </p:pic>
      <p:pic>
        <p:nvPicPr>
          <p:cNvPr id="180234" name="Picture 10"/>
          <p:cNvPicPr>
            <a:picLocks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8096250" y="80964"/>
            <a:ext cx="882650" cy="595313"/>
          </a:xfrm>
          <a:prstGeom prst="rect">
            <a:avLst/>
          </a:prstGeom>
          <a:noFill/>
        </p:spPr>
      </p:pic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07157"/>
            <a:ext cx="82296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1" y="809628"/>
            <a:ext cx="8526463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7026541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300"/>
        </a:spcBef>
        <a:spcAft>
          <a:spcPts val="600"/>
        </a:spcAft>
        <a:buFont typeface="Wingdings" pitchFamily="2" charset="2"/>
        <a:defRPr sz="24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14375" indent="-265113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4155926"/>
            <a:ext cx="7318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0260" y="4536033"/>
            <a:ext cx="4367724" cy="62800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1F497D"/>
                </a:solidFill>
              </a:rPr>
              <a:t>BASHH Conference – Oxford 2016</a:t>
            </a:r>
            <a:endParaRPr lang="en-GB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22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723878"/>
            <a:ext cx="6400800" cy="79208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Gill Bell, Nurse Consultant Sexual health Adviser, </a:t>
            </a:r>
            <a:r>
              <a:rPr lang="en-GB" dirty="0"/>
              <a:t>S</a:t>
            </a:r>
            <a:r>
              <a:rPr lang="en-GB" dirty="0" smtClean="0"/>
              <a:t>heffield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555526"/>
            <a:ext cx="7772400" cy="2736303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A Partner Notification Bureau in action</a:t>
            </a:r>
            <a:r>
              <a:rPr lang="en-GB" dirty="0" smtClean="0"/>
              <a:t>: </a:t>
            </a:r>
            <a:r>
              <a:rPr lang="en-GB" sz="3600" dirty="0" smtClean="0"/>
              <a:t>outcomes for centralised management of positive gonorrhoea and chlamydia results form primary care by a sexual health service 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932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Background: how the PN Bureau came about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 smtClean="0"/>
              <a:t>Recommendation of the National </a:t>
            </a:r>
            <a:r>
              <a:rPr lang="en-GB" sz="2000" dirty="0"/>
              <a:t>Chlamydia Screening Programme </a:t>
            </a:r>
            <a:r>
              <a:rPr lang="en-GB" sz="2000" dirty="0" smtClean="0"/>
              <a:t>(</a:t>
            </a:r>
            <a:r>
              <a:rPr lang="en-GB" sz="2000" i="1" dirty="0" smtClean="0"/>
              <a:t>Beyond the National Chlamydia Screening Programme</a:t>
            </a:r>
            <a:r>
              <a:rPr lang="en-GB" sz="2000" dirty="0" smtClean="0"/>
              <a:t>. Clarke </a:t>
            </a:r>
            <a:r>
              <a:rPr lang="en-GB" sz="2000" dirty="0"/>
              <a:t>et al 2009</a:t>
            </a:r>
            <a:r>
              <a:rPr lang="en-GB" sz="2000" dirty="0" smtClean="0"/>
              <a:t>)</a:t>
            </a:r>
          </a:p>
          <a:p>
            <a:endParaRPr lang="en-GB" sz="2000" dirty="0" smtClean="0"/>
          </a:p>
          <a:p>
            <a:r>
              <a:rPr lang="en-GB" sz="2000" dirty="0" smtClean="0"/>
              <a:t>Centralised reporting of gonorrhoea positives to SHS introduced in April 2014 to manage a gonorrhoea outbreak among students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Centralised reporting of chlamydia positives  introduced September 2015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Negotiated </a:t>
            </a:r>
            <a:r>
              <a:rPr lang="en-GB" sz="2000" dirty="0"/>
              <a:t>by the Sexual Health Lead for Public </a:t>
            </a:r>
            <a:r>
              <a:rPr lang="en-GB" sz="2000" dirty="0" smtClean="0"/>
              <a:t>Health with the </a:t>
            </a:r>
            <a:r>
              <a:rPr lang="en-GB" sz="2000" dirty="0"/>
              <a:t>Local Medical Council (LMC</a:t>
            </a:r>
            <a:r>
              <a:rPr lang="en-GB" sz="2000" dirty="0" smtClean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0057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Potential benefits of centralised management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214321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81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the PN Bureau 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All positive gonorrhoea and chlamydia results from primary care are copied to the Health  Adviser team in Sexual Health Sheffield ( SHS)  </a:t>
            </a:r>
          </a:p>
          <a:p>
            <a:r>
              <a:rPr lang="en-GB" dirty="0" smtClean="0"/>
              <a:t>GPs aware (SHS) responsible for giving the result, arranging treatment and managing PN</a:t>
            </a:r>
          </a:p>
          <a:p>
            <a:r>
              <a:rPr lang="en-GB" dirty="0" smtClean="0"/>
              <a:t>Patient informed will be contacted by SHS if positive result </a:t>
            </a:r>
          </a:p>
          <a:p>
            <a:r>
              <a:rPr lang="en-GB" dirty="0" smtClean="0"/>
              <a:t>Health Adviser admin support worker contacts GP surgery for patient phone number / address (unless known) </a:t>
            </a:r>
          </a:p>
        </p:txBody>
      </p:sp>
    </p:spTree>
    <p:extLst>
      <p:ext uri="{BB962C8B-B14F-4D97-AF65-F5344CB8AC3E}">
        <p14:creationId xmlns:p14="http://schemas.microsoft.com/office/powerpoint/2010/main" val="404414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Health </a:t>
            </a:r>
            <a:r>
              <a:rPr lang="en-GB" dirty="0"/>
              <a:t>Adviser rings patient to discuss:</a:t>
            </a:r>
          </a:p>
          <a:p>
            <a:pPr lvl="1"/>
            <a:r>
              <a:rPr lang="en-GB" dirty="0"/>
              <a:t>Diagnosis</a:t>
            </a:r>
          </a:p>
          <a:p>
            <a:pPr lvl="1"/>
            <a:r>
              <a:rPr lang="en-GB" dirty="0"/>
              <a:t>Treatment options (SHS, or GP if chlamydia)</a:t>
            </a:r>
          </a:p>
          <a:p>
            <a:pPr lvl="1"/>
            <a:r>
              <a:rPr lang="en-GB" dirty="0"/>
              <a:t>Partner notification ( patient or provider referral) </a:t>
            </a:r>
          </a:p>
          <a:p>
            <a:pPr lvl="1"/>
            <a:r>
              <a:rPr lang="en-GB" dirty="0"/>
              <a:t>Repeat test of cure / re-infection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PN </a:t>
            </a:r>
            <a:r>
              <a:rPr lang="en-GB" dirty="0"/>
              <a:t>discussed further face to face if attending SHS for treatment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8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Outcomes for gonorrhoea positives tested in primary care: </a:t>
            </a:r>
            <a:br>
              <a:rPr lang="en-GB" sz="2400" dirty="0" smtClean="0"/>
            </a:br>
            <a:r>
              <a:rPr lang="en-GB" sz="2400" dirty="0" smtClean="0"/>
              <a:t>September 2014 – August 2015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295181"/>
              </p:ext>
            </p:extLst>
          </p:nvPr>
        </p:nvGraphicFramePr>
        <p:xfrm>
          <a:off x="457200" y="1200150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16973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Positives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Informed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Confirmed treated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PN discussed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Partners believed</a:t>
                      </a:r>
                    </a:p>
                    <a:p>
                      <a:pPr algn="ctr"/>
                      <a:r>
                        <a:rPr lang="en-GB" dirty="0" smtClean="0"/>
                        <a:t>attended per case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46</a:t>
                      </a:r>
                    </a:p>
                    <a:p>
                      <a:pPr algn="ctr"/>
                      <a:r>
                        <a:rPr lang="en-GB" dirty="0" smtClean="0"/>
                        <a:t>(31 female)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</a:t>
                      </a:r>
                    </a:p>
                    <a:p>
                      <a:pPr algn="ctr"/>
                      <a:r>
                        <a:rPr lang="en-GB" dirty="0" smtClean="0"/>
                        <a:t>(98%)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</a:t>
                      </a:r>
                    </a:p>
                    <a:p>
                      <a:pPr algn="ctr"/>
                      <a:r>
                        <a:rPr lang="en-GB" dirty="0" smtClean="0"/>
                        <a:t>(98%)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</a:t>
                      </a:r>
                    </a:p>
                    <a:p>
                      <a:pPr algn="ctr"/>
                      <a:r>
                        <a:rPr lang="en-GB" dirty="0" smtClean="0"/>
                        <a:t>98%)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37/46</a:t>
                      </a:r>
                    </a:p>
                    <a:p>
                      <a:pPr algn="ctr"/>
                      <a:r>
                        <a:rPr lang="en-GB" dirty="0" smtClean="0"/>
                        <a:t>(0.80)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46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Outcomes for chlamydia positives tested in primary care: </a:t>
            </a:r>
            <a:br>
              <a:rPr lang="en-GB" sz="2400" dirty="0" smtClean="0"/>
            </a:br>
            <a:r>
              <a:rPr lang="en-GB" sz="2400" dirty="0" smtClean="0"/>
              <a:t>September 2014 – August 2015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286991"/>
              </p:ext>
            </p:extLst>
          </p:nvPr>
        </p:nvGraphicFramePr>
        <p:xfrm>
          <a:off x="457200" y="1200150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16973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Positives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Informed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Confirmed treated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PN discussed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Partners believed</a:t>
                      </a:r>
                    </a:p>
                    <a:p>
                      <a:pPr algn="ctr"/>
                      <a:r>
                        <a:rPr lang="en-GB" dirty="0" smtClean="0"/>
                        <a:t>attended per case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457</a:t>
                      </a:r>
                    </a:p>
                    <a:p>
                      <a:pPr algn="ctr"/>
                      <a:r>
                        <a:rPr lang="en-GB" dirty="0" smtClean="0"/>
                        <a:t>(352 female)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440</a:t>
                      </a:r>
                    </a:p>
                    <a:p>
                      <a:pPr algn="ctr"/>
                      <a:r>
                        <a:rPr lang="en-GB" dirty="0" smtClean="0"/>
                        <a:t>(96%)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448</a:t>
                      </a:r>
                    </a:p>
                    <a:p>
                      <a:pPr algn="ctr"/>
                      <a:r>
                        <a:rPr lang="en-GB" dirty="0" smtClean="0"/>
                        <a:t>(98%)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440</a:t>
                      </a:r>
                    </a:p>
                    <a:p>
                      <a:pPr algn="ctr"/>
                      <a:r>
                        <a:rPr lang="en-GB" dirty="0" smtClean="0"/>
                        <a:t>(96%)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450/457</a:t>
                      </a:r>
                    </a:p>
                    <a:p>
                      <a:pPr algn="ctr"/>
                      <a:r>
                        <a:rPr lang="en-GB" dirty="0" smtClean="0"/>
                        <a:t>(0.98)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4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Centralised management of gonorrhoea and chlamydia results is feasible and effective</a:t>
            </a:r>
          </a:p>
          <a:p>
            <a:r>
              <a:rPr lang="en-GB" dirty="0" smtClean="0"/>
              <a:t>Treatment rates exceed NCSP standard of  95%</a:t>
            </a:r>
          </a:p>
          <a:p>
            <a:r>
              <a:rPr lang="en-GB" dirty="0" smtClean="0"/>
              <a:t>PN outcome rates  exceed national standard of 0.6</a:t>
            </a:r>
          </a:p>
          <a:p>
            <a:r>
              <a:rPr lang="en-GB" dirty="0" smtClean="0"/>
              <a:t>Additional resources required: HA workload increased by 10%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99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DC template PPT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CDC Presentation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381</Words>
  <Application>Microsoft Office PowerPoint</Application>
  <PresentationFormat>On-screen Show (16:9)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ECDC template PPT</vt:lpstr>
      <vt:lpstr>ECDC Presentation</vt:lpstr>
      <vt:lpstr>2_Office Theme</vt:lpstr>
      <vt:lpstr>A Partner Notification Bureau in action: outcomes for centralised management of positive gonorrhoea and chlamydia results form primary care by a sexual health service  </vt:lpstr>
      <vt:lpstr>Background: how the PN Bureau came about</vt:lpstr>
      <vt:lpstr>Potential benefits of centralised management</vt:lpstr>
      <vt:lpstr>How the PN Bureau works</vt:lpstr>
      <vt:lpstr>Patient management</vt:lpstr>
      <vt:lpstr>Outcomes for gonorrhoea positives tested in primary care:  September 2014 – August 2015</vt:lpstr>
      <vt:lpstr>Outcomes for chlamydia positives tested in primary care:  September 2014 – August 2015</vt:lpstr>
      <vt:lpstr>Key points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55</cp:revision>
  <dcterms:created xsi:type="dcterms:W3CDTF">2015-05-13T13:06:46Z</dcterms:created>
  <dcterms:modified xsi:type="dcterms:W3CDTF">2016-07-11T15:59:52Z</dcterms:modified>
</cp:coreProperties>
</file>