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04" r:id="rId2"/>
  </p:sldMasterIdLst>
  <p:notesMasterIdLst>
    <p:notesMasterId r:id="rId17"/>
  </p:notesMasterIdLst>
  <p:sldIdLst>
    <p:sldId id="451"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87" d="100"/>
          <a:sy n="87" d="100"/>
        </p:scale>
        <p:origin x="-534"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F:\Book1.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71820104807011"/>
          <c:y val="0.10149808045401439"/>
          <c:w val="0.85037902676091037"/>
          <c:h val="0.75291276055103395"/>
        </c:manualLayout>
      </c:layout>
      <c:barChart>
        <c:barDir val="col"/>
        <c:grouping val="clustered"/>
        <c:varyColors val="0"/>
        <c:ser>
          <c:idx val="0"/>
          <c:order val="0"/>
          <c:tx>
            <c:strRef>
              <c:f>Sheet4!$B$1</c:f>
              <c:strCache>
                <c:ptCount val="1"/>
                <c:pt idx="0">
                  <c:v>Saline</c:v>
                </c:pt>
              </c:strCache>
            </c:strRef>
          </c:tx>
          <c:spPr>
            <a:solidFill>
              <a:srgbClr val="FF0000"/>
            </a:solidFill>
          </c:spPr>
          <c:invertIfNegative val="0"/>
          <c:dLbls>
            <c:dLbl>
              <c:idx val="0"/>
              <c:layout>
                <c:manualLayout>
                  <c:x val="-1.8235783027121609E-2"/>
                  <c:y val="7.0342861796884445E-3"/>
                </c:manualLayout>
              </c:layout>
              <c:tx>
                <c:rich>
                  <a:bodyPr/>
                  <a:lstStyle/>
                  <a:p>
                    <a:r>
                      <a:rPr lang="en-US" dirty="0" smtClean="0">
                        <a:solidFill>
                          <a:schemeClr val="accent6">
                            <a:lumMod val="50000"/>
                          </a:schemeClr>
                        </a:solidFill>
                      </a:rPr>
                      <a:t>84%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800" b="1">
                    <a:solidFill>
                      <a:schemeClr val="accent6">
                        <a:lumMod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Sheet4!$A$2</c:f>
              <c:strCache>
                <c:ptCount val="1"/>
                <c:pt idx="0">
                  <c:v>All swabs</c:v>
                </c:pt>
              </c:strCache>
            </c:strRef>
          </c:cat>
          <c:val>
            <c:numRef>
              <c:f>Sheet4!$B$2</c:f>
              <c:numCache>
                <c:formatCode>General</c:formatCode>
                <c:ptCount val="1"/>
                <c:pt idx="0">
                  <c:v>84</c:v>
                </c:pt>
              </c:numCache>
            </c:numRef>
          </c:val>
        </c:ser>
        <c:ser>
          <c:idx val="1"/>
          <c:order val="1"/>
          <c:tx>
            <c:strRef>
              <c:f>Sheet4!$C$1</c:f>
              <c:strCache>
                <c:ptCount val="1"/>
                <c:pt idx="0">
                  <c:v>Listerine</c:v>
                </c:pt>
              </c:strCache>
            </c:strRef>
          </c:tx>
          <c:spPr>
            <a:solidFill>
              <a:srgbClr val="00B0F0"/>
            </a:solidFill>
          </c:spPr>
          <c:invertIfNegative val="0"/>
          <c:dLbls>
            <c:dLbl>
              <c:idx val="0"/>
              <c:layout>
                <c:manualLayout>
                  <c:x val="-4.5056867891513563E-5"/>
                  <c:y val="-3.7969763415677408E-3"/>
                </c:manualLayout>
              </c:layout>
              <c:tx>
                <c:rich>
                  <a:bodyPr/>
                  <a:lstStyle/>
                  <a:p>
                    <a:r>
                      <a:rPr lang="en-US" dirty="0" smtClean="0">
                        <a:solidFill>
                          <a:schemeClr val="accent6">
                            <a:lumMod val="50000"/>
                          </a:schemeClr>
                        </a:solidFill>
                      </a:rPr>
                      <a:t>52%</a:t>
                    </a:r>
                    <a:endParaRPr lang="en-US" dirty="0" smtClean="0"/>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800" b="1">
                    <a:solidFill>
                      <a:schemeClr val="accent6">
                        <a:lumMod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Sheet4!$A$2</c:f>
              <c:strCache>
                <c:ptCount val="1"/>
                <c:pt idx="0">
                  <c:v>All swabs</c:v>
                </c:pt>
              </c:strCache>
            </c:strRef>
          </c:cat>
          <c:val>
            <c:numRef>
              <c:f>Sheet4!$C$2</c:f>
              <c:numCache>
                <c:formatCode>General</c:formatCode>
                <c:ptCount val="1"/>
                <c:pt idx="0">
                  <c:v>52</c:v>
                </c:pt>
              </c:numCache>
            </c:numRef>
          </c:val>
        </c:ser>
        <c:dLbls>
          <c:dLblPos val="outEnd"/>
          <c:showLegendKey val="0"/>
          <c:showVal val="1"/>
          <c:showCatName val="0"/>
          <c:showSerName val="0"/>
          <c:showPercent val="0"/>
          <c:showBubbleSize val="0"/>
        </c:dLbls>
        <c:gapWidth val="217"/>
        <c:axId val="105123840"/>
        <c:axId val="105124992"/>
      </c:barChart>
      <c:catAx>
        <c:axId val="105123840"/>
        <c:scaling>
          <c:orientation val="minMax"/>
        </c:scaling>
        <c:delete val="0"/>
        <c:axPos val="b"/>
        <c:numFmt formatCode="General" sourceLinked="0"/>
        <c:majorTickMark val="out"/>
        <c:minorTickMark val="none"/>
        <c:tickLblPos val="nextTo"/>
        <c:txPr>
          <a:bodyPr/>
          <a:lstStyle/>
          <a:p>
            <a:pPr>
              <a:defRPr sz="1600" b="1">
                <a:solidFill>
                  <a:sysClr val="windowText" lastClr="000000"/>
                </a:solidFill>
              </a:defRPr>
            </a:pPr>
            <a:endParaRPr lang="en-US"/>
          </a:p>
        </c:txPr>
        <c:crossAx val="105124992"/>
        <c:crosses val="autoZero"/>
        <c:auto val="1"/>
        <c:lblAlgn val="ctr"/>
        <c:lblOffset val="100"/>
        <c:noMultiLvlLbl val="0"/>
      </c:catAx>
      <c:valAx>
        <c:axId val="105124992"/>
        <c:scaling>
          <c:orientation val="minMax"/>
          <c:max val="100"/>
        </c:scaling>
        <c:delete val="0"/>
        <c:axPos val="l"/>
        <c:title>
          <c:tx>
            <c:rich>
              <a:bodyPr rot="-5400000" vert="horz"/>
              <a:lstStyle/>
              <a:p>
                <a:pPr>
                  <a:defRPr sz="1600">
                    <a:solidFill>
                      <a:sysClr val="windowText" lastClr="000000"/>
                    </a:solidFill>
                  </a:defRPr>
                </a:pPr>
                <a:r>
                  <a:rPr lang="en-US" sz="1600">
                    <a:solidFill>
                      <a:sysClr val="windowText" lastClr="000000"/>
                    </a:solidFill>
                  </a:rPr>
                  <a:t>Percent positive</a:t>
                </a:r>
              </a:p>
            </c:rich>
          </c:tx>
          <c:layout/>
          <c:overlay val="0"/>
        </c:title>
        <c:numFmt formatCode="General" sourceLinked="1"/>
        <c:majorTickMark val="out"/>
        <c:minorTickMark val="none"/>
        <c:tickLblPos val="nextTo"/>
        <c:txPr>
          <a:bodyPr/>
          <a:lstStyle/>
          <a:p>
            <a:pPr>
              <a:defRPr sz="1800" b="1">
                <a:solidFill>
                  <a:sysClr val="windowText" lastClr="000000"/>
                </a:solidFill>
              </a:defRPr>
            </a:pPr>
            <a:endParaRPr lang="en-US"/>
          </a:p>
        </c:txPr>
        <c:crossAx val="105123840"/>
        <c:crosses val="autoZero"/>
        <c:crossBetween val="between"/>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912177488914425"/>
          <c:y val="0.15565205615957359"/>
          <c:w val="0.59564411591408217"/>
          <c:h val="0.73153551996620481"/>
        </c:manualLayout>
      </c:layout>
      <c:barChart>
        <c:barDir val="col"/>
        <c:grouping val="clustered"/>
        <c:varyColors val="0"/>
        <c:ser>
          <c:idx val="0"/>
          <c:order val="0"/>
          <c:tx>
            <c:strRef>
              <c:f>Sheet5!$B$1</c:f>
              <c:strCache>
                <c:ptCount val="1"/>
                <c:pt idx="0">
                  <c:v>Saline </c:v>
                </c:pt>
              </c:strCache>
            </c:strRef>
          </c:tx>
          <c:spPr>
            <a:solidFill>
              <a:srgbClr val="FF0000"/>
            </a:solidFill>
          </c:spPr>
          <c:invertIfNegative val="0"/>
          <c:dLbls>
            <c:dLbl>
              <c:idx val="0"/>
              <c:layout>
                <c:manualLayout>
                  <c:x val="0"/>
                  <c:y val="9.7709908002659454E-2"/>
                </c:manualLayout>
              </c:layout>
              <c:tx>
                <c:rich>
                  <a:bodyPr/>
                  <a:lstStyle/>
                  <a:p>
                    <a:r>
                      <a:rPr lang="en-US" sz="1800">
                        <a:solidFill>
                          <a:sysClr val="windowText" lastClr="000000"/>
                        </a:solidFill>
                      </a:rPr>
                      <a:t>90%</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143408378906071E-17"/>
                  <c:y val="0.10992364650299188"/>
                </c:manualLayout>
              </c:layout>
              <c:tx>
                <c:rich>
                  <a:bodyPr/>
                  <a:lstStyle/>
                  <a:p>
                    <a:r>
                      <a:rPr lang="en-US" sz="1800">
                        <a:solidFill>
                          <a:sysClr val="windowText" lastClr="000000"/>
                        </a:solidFill>
                      </a:rPr>
                      <a:t>70%</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Sheet5!$A$2:$A$3</c:f>
              <c:strCache>
                <c:ptCount val="2"/>
                <c:pt idx="0">
                  <c:v>Tonsillar fossae (n=31)</c:v>
                </c:pt>
                <c:pt idx="1">
                  <c:v>Oro-pharynx (n=27)</c:v>
                </c:pt>
              </c:strCache>
            </c:strRef>
          </c:cat>
          <c:val>
            <c:numRef>
              <c:f>Sheet5!$B$2:$B$3</c:f>
              <c:numCache>
                <c:formatCode>General</c:formatCode>
                <c:ptCount val="2"/>
                <c:pt idx="0">
                  <c:v>90</c:v>
                </c:pt>
                <c:pt idx="1">
                  <c:v>70</c:v>
                </c:pt>
              </c:numCache>
            </c:numRef>
          </c:val>
        </c:ser>
        <c:ser>
          <c:idx val="1"/>
          <c:order val="1"/>
          <c:tx>
            <c:strRef>
              <c:f>Sheet5!$C$1</c:f>
              <c:strCache>
                <c:ptCount val="1"/>
                <c:pt idx="0">
                  <c:v>Listerine </c:v>
                </c:pt>
              </c:strCache>
            </c:strRef>
          </c:tx>
          <c:spPr>
            <a:solidFill>
              <a:srgbClr val="00B0F0"/>
            </a:solidFill>
          </c:spPr>
          <c:invertIfNegative val="0"/>
          <c:dLbls>
            <c:dLbl>
              <c:idx val="0"/>
              <c:layout>
                <c:manualLayout>
                  <c:x val="2.2675736961450831E-3"/>
                  <c:y val="9.3638661835882056E-2"/>
                </c:manualLayout>
              </c:layout>
              <c:tx>
                <c:rich>
                  <a:bodyPr/>
                  <a:lstStyle/>
                  <a:p>
                    <a:r>
                      <a:rPr lang="en-US" sz="1800">
                        <a:solidFill>
                          <a:sysClr val="windowText" lastClr="000000"/>
                        </a:solidFill>
                      </a:rPr>
                      <a:t>57</a:t>
                    </a:r>
                    <a:r>
                      <a:rPr lang="en-US" sz="1800" b="1" i="0" u="none" strike="noStrike" baseline="0">
                        <a:solidFill>
                          <a:sysClr val="windowText" lastClr="000000"/>
                        </a:solidFill>
                        <a:effectLst/>
                      </a:rPr>
                      <a:t>%</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9.7709908002659454E-2"/>
                </c:manualLayout>
              </c:layout>
              <c:tx>
                <c:rich>
                  <a:bodyPr/>
                  <a:lstStyle/>
                  <a:p>
                    <a:r>
                      <a:rPr lang="en-US" sz="1800">
                        <a:solidFill>
                          <a:sysClr val="windowText" lastClr="000000"/>
                        </a:solidFill>
                      </a:rPr>
                      <a:t>57</a:t>
                    </a:r>
                    <a:r>
                      <a:rPr lang="en-US" sz="1800" b="1" i="0" u="none" strike="noStrike" baseline="0">
                        <a:solidFill>
                          <a:sysClr val="windowText" lastClr="000000"/>
                        </a:solidFill>
                        <a:effectLst/>
                      </a:rPr>
                      <a:t>%</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Sheet5!$A$2:$A$3</c:f>
              <c:strCache>
                <c:ptCount val="2"/>
                <c:pt idx="0">
                  <c:v>Tonsillar fossae (n=31)</c:v>
                </c:pt>
                <c:pt idx="1">
                  <c:v>Oro-pharynx (n=27)</c:v>
                </c:pt>
              </c:strCache>
            </c:strRef>
          </c:cat>
          <c:val>
            <c:numRef>
              <c:f>Sheet5!$C$2:$C$3</c:f>
              <c:numCache>
                <c:formatCode>General</c:formatCode>
                <c:ptCount val="2"/>
                <c:pt idx="0">
                  <c:v>57</c:v>
                </c:pt>
                <c:pt idx="1">
                  <c:v>57</c:v>
                </c:pt>
              </c:numCache>
            </c:numRef>
          </c:val>
        </c:ser>
        <c:dLbls>
          <c:dLblPos val="outEnd"/>
          <c:showLegendKey val="0"/>
          <c:showVal val="1"/>
          <c:showCatName val="0"/>
          <c:showSerName val="0"/>
          <c:showPercent val="0"/>
          <c:showBubbleSize val="0"/>
        </c:dLbls>
        <c:gapWidth val="72"/>
        <c:axId val="111424640"/>
        <c:axId val="111426176"/>
      </c:barChart>
      <c:catAx>
        <c:axId val="111424640"/>
        <c:scaling>
          <c:orientation val="minMax"/>
        </c:scaling>
        <c:delete val="1"/>
        <c:axPos val="b"/>
        <c:numFmt formatCode="General" sourceLinked="0"/>
        <c:majorTickMark val="out"/>
        <c:minorTickMark val="none"/>
        <c:tickLblPos val="nextTo"/>
        <c:crossAx val="111426176"/>
        <c:crosses val="autoZero"/>
        <c:auto val="1"/>
        <c:lblAlgn val="l"/>
        <c:lblOffset val="100"/>
        <c:noMultiLvlLbl val="0"/>
      </c:catAx>
      <c:valAx>
        <c:axId val="111426176"/>
        <c:scaling>
          <c:orientation val="minMax"/>
        </c:scaling>
        <c:delete val="0"/>
        <c:axPos val="l"/>
        <c:title>
          <c:tx>
            <c:rich>
              <a:bodyPr rot="-5400000" vert="horz"/>
              <a:lstStyle/>
              <a:p>
                <a:pPr>
                  <a:defRPr sz="1600" b="0">
                    <a:solidFill>
                      <a:schemeClr val="accent5">
                        <a:lumMod val="10000"/>
                      </a:schemeClr>
                    </a:solidFill>
                  </a:defRPr>
                </a:pPr>
                <a:r>
                  <a:rPr lang="en-US" sz="1600" b="0">
                    <a:solidFill>
                      <a:schemeClr val="accent5">
                        <a:lumMod val="10000"/>
                      </a:schemeClr>
                    </a:solidFill>
                  </a:rPr>
                  <a:t>Percent positive</a:t>
                </a:r>
              </a:p>
            </c:rich>
          </c:tx>
          <c:layout/>
          <c:overlay val="0"/>
        </c:title>
        <c:numFmt formatCode="General" sourceLinked="1"/>
        <c:majorTickMark val="out"/>
        <c:minorTickMark val="none"/>
        <c:tickLblPos val="nextTo"/>
        <c:txPr>
          <a:bodyPr/>
          <a:lstStyle/>
          <a:p>
            <a:pPr>
              <a:defRPr sz="1600" b="0">
                <a:solidFill>
                  <a:schemeClr val="accent5">
                    <a:lumMod val="10000"/>
                  </a:schemeClr>
                </a:solidFill>
              </a:defRPr>
            </a:pPr>
            <a:endParaRPr lang="en-US"/>
          </a:p>
        </c:txPr>
        <c:crossAx val="111424640"/>
        <c:crosses val="autoZero"/>
        <c:crossBetween val="between"/>
      </c:valAx>
    </c:plotArea>
    <c:plotVisOnly val="1"/>
    <c:dispBlanksAs val="gap"/>
    <c:showDLblsOverMax val="0"/>
  </c:chart>
  <c:spPr>
    <a:noFill/>
    <a:ln>
      <a:noFill/>
    </a:ln>
  </c:spPr>
  <c:txPr>
    <a:bodyPr/>
    <a:lstStyle/>
    <a:p>
      <a:pPr>
        <a:defRPr>
          <a:ln>
            <a:solidFill>
              <a:schemeClr val="accent6">
                <a:lumMod val="50000"/>
              </a:schemeClr>
            </a:solidFill>
          </a:ln>
        </a:defRPr>
      </a:pPr>
      <a:endParaRPr lang="en-US"/>
    </a:p>
  </c:txPr>
  <c:externalData r:id="rId2">
    <c:autoUpdate val="0"/>
  </c:externalData>
  <c:userShapes r:id="rId3"/>
</c:chartSpace>
</file>

<file path=ppt/drawings/_rels/drawing2.x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0.79532</cdr:x>
      <cdr:y>0.55295</cdr:y>
    </cdr:from>
    <cdr:to>
      <cdr:x>0.81895</cdr:x>
      <cdr:y>0.58135</cdr:y>
    </cdr:to>
    <cdr:sp macro="" textlink="">
      <cdr:nvSpPr>
        <cdr:cNvPr id="7" name="TextBox 6"/>
        <cdr:cNvSpPr txBox="1"/>
      </cdr:nvSpPr>
      <cdr:spPr>
        <a:xfrm xmlns:a="http://schemas.openxmlformats.org/drawingml/2006/main">
          <a:off x="7272436" y="2803961"/>
          <a:ext cx="216024"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dr:relSizeAnchor xmlns:cdr="http://schemas.openxmlformats.org/drawingml/2006/chartDrawing">
    <cdr:from>
      <cdr:x>0.75409</cdr:x>
      <cdr:y>0.01299</cdr:y>
    </cdr:from>
    <cdr:to>
      <cdr:x>1</cdr:x>
      <cdr:y>0.19647</cdr:y>
    </cdr:to>
    <cdr:grpSp>
      <cdr:nvGrpSpPr>
        <cdr:cNvPr id="10" name="Group 9"/>
        <cdr:cNvGrpSpPr/>
      </cdr:nvGrpSpPr>
      <cdr:grpSpPr>
        <a:xfrm xmlns:a="http://schemas.openxmlformats.org/drawingml/2006/main">
          <a:off x="5742069" y="46694"/>
          <a:ext cx="1872498" cy="659537"/>
          <a:chOff x="6624364" y="65887"/>
          <a:chExt cx="2160240" cy="930409"/>
        </a:xfrm>
      </cdr:grpSpPr>
      <cdr:sp macro="" textlink="">
        <cdr:nvSpPr>
          <cdr:cNvPr id="6" name="Rectangle 5"/>
          <cdr:cNvSpPr/>
        </cdr:nvSpPr>
        <cdr:spPr>
          <a:xfrm xmlns:a="http://schemas.openxmlformats.org/drawingml/2006/main">
            <a:off x="6624364" y="109552"/>
            <a:ext cx="209729" cy="216024"/>
          </a:xfrm>
          <a:prstGeom xmlns:a="http://schemas.openxmlformats.org/drawingml/2006/main" prst="rect">
            <a:avLst/>
          </a:prstGeom>
          <a:solidFill xmlns:a="http://schemas.openxmlformats.org/drawingml/2006/main">
            <a:srgbClr val="FF000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sp macro="" textlink="">
        <cdr:nvSpPr>
          <cdr:cNvPr id="9" name="Rectangle 8"/>
          <cdr:cNvSpPr/>
        </cdr:nvSpPr>
        <cdr:spPr>
          <a:xfrm xmlns:a="http://schemas.openxmlformats.org/drawingml/2006/main">
            <a:off x="6624364" y="539827"/>
            <a:ext cx="207533" cy="216024"/>
          </a:xfrm>
          <a:prstGeom xmlns:a="http://schemas.openxmlformats.org/drawingml/2006/main" prst="rect">
            <a:avLst/>
          </a:prstGeom>
          <a:solidFill xmlns:a="http://schemas.openxmlformats.org/drawingml/2006/main">
            <a:srgbClr val="00B0F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sp macro="" textlink="">
        <cdr:nvSpPr>
          <cdr:cNvPr id="4" name="TextBox 3"/>
          <cdr:cNvSpPr txBox="1"/>
        </cdr:nvSpPr>
        <cdr:spPr>
          <a:xfrm xmlns:a="http://schemas.openxmlformats.org/drawingml/2006/main">
            <a:off x="6768380" y="65887"/>
            <a:ext cx="2016224" cy="9304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600" b="1" dirty="0" smtClean="0"/>
              <a:t>Saline     (21/ 25)</a:t>
            </a:r>
          </a:p>
          <a:p xmlns:a="http://schemas.openxmlformats.org/drawingml/2006/main">
            <a:endParaRPr lang="en-AU" sz="1200" b="1" dirty="0"/>
          </a:p>
          <a:p xmlns:a="http://schemas.openxmlformats.org/drawingml/2006/main">
            <a:r>
              <a:rPr lang="en-AU" sz="1600" b="1" dirty="0"/>
              <a:t>Listerine </a:t>
            </a:r>
            <a:r>
              <a:rPr lang="en-AU" sz="1600" b="1" dirty="0" smtClean="0"/>
              <a:t>(13/ 17)</a:t>
            </a:r>
            <a:endParaRPr lang="en-AU" sz="1600" b="1" dirty="0"/>
          </a:p>
          <a:p xmlns:a="http://schemas.openxmlformats.org/drawingml/2006/main">
            <a:endParaRPr lang="en-AU" sz="1200" b="1" dirty="0" smtClean="0"/>
          </a:p>
          <a:p xmlns:a="http://schemas.openxmlformats.org/drawingml/2006/main">
            <a:endParaRPr lang="en-AU" sz="1200" b="1"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0.03111</cdr:x>
      <cdr:y>0.13076</cdr:y>
    </cdr:from>
    <cdr:to>
      <cdr:x>0.07623</cdr:x>
      <cdr:y>0.20862</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74442" y="710684"/>
          <a:ext cx="397980" cy="423176"/>
        </a:xfrm>
        <a:prstGeom xmlns:a="http://schemas.openxmlformats.org/drawingml/2006/main" prst="rect">
          <a:avLst/>
        </a:prstGeom>
      </cdr:spPr>
    </cdr:pic>
  </cdr:relSizeAnchor>
  <cdr:relSizeAnchor xmlns:cdr="http://schemas.openxmlformats.org/drawingml/2006/chartDrawing">
    <cdr:from>
      <cdr:x>0.57039</cdr:x>
      <cdr:y>0.24986</cdr:y>
    </cdr:from>
    <cdr:to>
      <cdr:x>0.70745</cdr:x>
      <cdr:y>0.30179</cdr:y>
    </cdr:to>
    <cdr:sp macro="" textlink="">
      <cdr:nvSpPr>
        <cdr:cNvPr id="4" name="TextBox 5"/>
        <cdr:cNvSpPr txBox="1"/>
      </cdr:nvSpPr>
      <cdr:spPr>
        <a:xfrm xmlns:a="http://schemas.openxmlformats.org/drawingml/2006/main">
          <a:off x="5031074" y="1358012"/>
          <a:ext cx="1209011" cy="282254"/>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1600" b="1" dirty="0" smtClean="0">
              <a:solidFill>
                <a:sysClr val="windowText" lastClr="000000"/>
              </a:solidFill>
            </a:rPr>
            <a:t>p=0.28</a:t>
          </a:r>
          <a:endParaRPr lang="en-AU" sz="1600" b="1" dirty="0">
            <a:solidFill>
              <a:sysClr val="windowText" lastClr="000000"/>
            </a:solidFill>
          </a:endParaRPr>
        </a:p>
      </cdr:txBody>
    </cdr:sp>
  </cdr:relSizeAnchor>
  <cdr:relSizeAnchor xmlns:cdr="http://schemas.openxmlformats.org/drawingml/2006/chartDrawing">
    <cdr:from>
      <cdr:x>0.23913</cdr:x>
      <cdr:y>0.18105</cdr:y>
    </cdr:from>
    <cdr:to>
      <cdr:x>0.35477</cdr:x>
      <cdr:y>0.21159</cdr:y>
    </cdr:to>
    <cdr:sp macro="" textlink="">
      <cdr:nvSpPr>
        <cdr:cNvPr id="5" name="Right Bracket 4"/>
        <cdr:cNvSpPr/>
      </cdr:nvSpPr>
      <cdr:spPr>
        <a:xfrm xmlns:a="http://schemas.openxmlformats.org/drawingml/2006/main" rot="16200000">
          <a:off x="2872077" y="437887"/>
          <a:ext cx="157501" cy="1149126"/>
        </a:xfrm>
        <a:prstGeom xmlns:a="http://schemas.openxmlformats.org/drawingml/2006/main" prst="rightBracket">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ln>
              <a:solidFill>
                <a:sysClr val="windowText" lastClr="000000"/>
              </a:solidFill>
            </a:ln>
            <a:solidFill>
              <a:sysClr val="windowText" lastClr="000000"/>
            </a:solidFill>
          </a:endParaRPr>
        </a:p>
      </cdr:txBody>
    </cdr:sp>
  </cdr:relSizeAnchor>
  <cdr:relSizeAnchor xmlns:cdr="http://schemas.openxmlformats.org/drawingml/2006/chartDrawing">
    <cdr:from>
      <cdr:x>0.55359</cdr:x>
      <cdr:y>0.32935</cdr:y>
    </cdr:from>
    <cdr:to>
      <cdr:x>0.66923</cdr:x>
      <cdr:y>0.35988</cdr:y>
    </cdr:to>
    <cdr:sp macro="" textlink="">
      <cdr:nvSpPr>
        <cdr:cNvPr id="6" name="Right Bracket 5"/>
        <cdr:cNvSpPr/>
      </cdr:nvSpPr>
      <cdr:spPr>
        <a:xfrm xmlns:a="http://schemas.openxmlformats.org/drawingml/2006/main" rot="16200000">
          <a:off x="5309987" y="1363027"/>
          <a:ext cx="165933" cy="1019999"/>
        </a:xfrm>
        <a:prstGeom xmlns:a="http://schemas.openxmlformats.org/drawingml/2006/main" prst="rightBracket">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ln>
              <a:solidFill>
                <a:sysClr val="windowText" lastClr="000000"/>
              </a:solidFill>
            </a:ln>
            <a:solidFill>
              <a:sysClr val="windowText" lastClr="000000"/>
            </a:solidFill>
          </a:endParaRPr>
        </a:p>
      </cdr:txBody>
    </cdr:sp>
  </cdr:relSizeAnchor>
  <cdr:relSizeAnchor xmlns:cdr="http://schemas.openxmlformats.org/drawingml/2006/chartDrawing">
    <cdr:from>
      <cdr:x>0.76852</cdr:x>
      <cdr:y>0.3351</cdr:y>
    </cdr:from>
    <cdr:to>
      <cdr:x>1</cdr:x>
      <cdr:y>0.51555</cdr:y>
    </cdr:to>
    <cdr:grpSp>
      <cdr:nvGrpSpPr>
        <cdr:cNvPr id="23" name="Group 22"/>
        <cdr:cNvGrpSpPr/>
      </cdr:nvGrpSpPr>
      <cdr:grpSpPr>
        <a:xfrm xmlns:a="http://schemas.openxmlformats.org/drawingml/2006/main">
          <a:off x="5727647" y="1296131"/>
          <a:ext cx="1725181" cy="697962"/>
          <a:chOff x="6585762" y="1859315"/>
          <a:chExt cx="2078078" cy="930409"/>
        </a:xfrm>
      </cdr:grpSpPr>
      <cdr:sp macro="" textlink="">
        <cdr:nvSpPr>
          <cdr:cNvPr id="12" name="TextBox 1"/>
          <cdr:cNvSpPr txBox="1"/>
        </cdr:nvSpPr>
        <cdr:spPr>
          <a:xfrm xmlns:a="http://schemas.openxmlformats.org/drawingml/2006/main">
            <a:off x="6732340" y="1859315"/>
            <a:ext cx="1931500" cy="9304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200" b="1" dirty="0" smtClean="0"/>
              <a:t>Oro-pharynx</a:t>
            </a:r>
            <a:endParaRPr lang="en-AU" sz="1200" b="1" dirty="0"/>
          </a:p>
          <a:p xmlns:a="http://schemas.openxmlformats.org/drawingml/2006/main">
            <a:endParaRPr lang="en-AU" sz="1100" b="1" dirty="0" smtClean="0"/>
          </a:p>
          <a:p xmlns:a="http://schemas.openxmlformats.org/drawingml/2006/main">
            <a:r>
              <a:rPr lang="en-AU" sz="1200" b="1" dirty="0" smtClean="0"/>
              <a:t>Saline     (14/20)</a:t>
            </a:r>
          </a:p>
          <a:p xmlns:a="http://schemas.openxmlformats.org/drawingml/2006/main">
            <a:r>
              <a:rPr lang="en-AU" sz="1200" b="1" dirty="0" smtClean="0"/>
              <a:t>Listerine (13/23)</a:t>
            </a:r>
            <a:endParaRPr lang="en-AU" sz="1200" b="1" dirty="0"/>
          </a:p>
          <a:p xmlns:a="http://schemas.openxmlformats.org/drawingml/2006/main">
            <a:endParaRPr lang="en-AU" sz="1050" b="1" dirty="0" smtClean="0"/>
          </a:p>
          <a:p xmlns:a="http://schemas.openxmlformats.org/drawingml/2006/main">
            <a:endParaRPr lang="en-AU" sz="1050" b="1" dirty="0"/>
          </a:p>
        </cdr:txBody>
      </cdr:sp>
      <cdr:grpSp>
        <cdr:nvGrpSpPr>
          <cdr:cNvPr id="21" name="Group 20"/>
          <cdr:cNvGrpSpPr/>
        </cdr:nvGrpSpPr>
        <cdr:grpSpPr>
          <a:xfrm xmlns:a="http://schemas.openxmlformats.org/drawingml/2006/main">
            <a:off x="6585762" y="2339400"/>
            <a:ext cx="205731" cy="420964"/>
            <a:chOff x="6601223" y="2339400"/>
            <a:chExt cx="205731" cy="420964"/>
          </a:xfrm>
        </cdr:grpSpPr>
        <cdr:sp macro="" textlink="">
          <cdr:nvSpPr>
            <cdr:cNvPr id="15" name="Rectangle 14"/>
            <cdr:cNvSpPr/>
          </cdr:nvSpPr>
          <cdr:spPr>
            <a:xfrm xmlns:a="http://schemas.openxmlformats.org/drawingml/2006/main">
              <a:off x="6601223" y="2339400"/>
              <a:ext cx="205731" cy="216024"/>
            </a:xfrm>
            <a:prstGeom xmlns:a="http://schemas.openxmlformats.org/drawingml/2006/main" prst="rect">
              <a:avLst/>
            </a:prstGeom>
            <a:solidFill xmlns:a="http://schemas.openxmlformats.org/drawingml/2006/main">
              <a:srgbClr val="FF000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sz="1050"/>
            </a:p>
          </cdr:txBody>
        </cdr:sp>
        <cdr:sp macro="" textlink="">
          <cdr:nvSpPr>
            <cdr:cNvPr id="17" name="Rectangle 16"/>
            <cdr:cNvSpPr/>
          </cdr:nvSpPr>
          <cdr:spPr>
            <a:xfrm xmlns:a="http://schemas.openxmlformats.org/drawingml/2006/main">
              <a:off x="6601223" y="2544340"/>
              <a:ext cx="203576" cy="216024"/>
            </a:xfrm>
            <a:prstGeom xmlns:a="http://schemas.openxmlformats.org/drawingml/2006/main" prst="rect">
              <a:avLst/>
            </a:prstGeom>
            <a:solidFill xmlns:a="http://schemas.openxmlformats.org/drawingml/2006/main">
              <a:srgbClr val="00B0F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sz="1050"/>
            </a:p>
          </cdr:txBody>
        </cdr:sp>
      </cdr:grpSp>
    </cdr:grpSp>
  </cdr:relSizeAnchor>
  <cdr:relSizeAnchor xmlns:cdr="http://schemas.openxmlformats.org/drawingml/2006/chartDrawing">
    <cdr:from>
      <cdr:x>0.76036</cdr:x>
      <cdr:y>0.097</cdr:y>
    </cdr:from>
    <cdr:to>
      <cdr:x>0.99795</cdr:x>
      <cdr:y>0.29414</cdr:y>
    </cdr:to>
    <cdr:grpSp>
      <cdr:nvGrpSpPr>
        <cdr:cNvPr id="22" name="Group 21"/>
        <cdr:cNvGrpSpPr/>
      </cdr:nvGrpSpPr>
      <cdr:grpSpPr>
        <a:xfrm xmlns:a="http://schemas.openxmlformats.org/drawingml/2006/main">
          <a:off x="5666832" y="375186"/>
          <a:ext cx="1770718" cy="762516"/>
          <a:chOff x="6599593" y="116687"/>
          <a:chExt cx="2064130" cy="930409"/>
        </a:xfrm>
      </cdr:grpSpPr>
      <cdr:sp macro="" textlink="">
        <cdr:nvSpPr>
          <cdr:cNvPr id="11" name="TextBox 1"/>
          <cdr:cNvSpPr txBox="1"/>
        </cdr:nvSpPr>
        <cdr:spPr>
          <a:xfrm xmlns:a="http://schemas.openxmlformats.org/drawingml/2006/main">
            <a:off x="6812368" y="116687"/>
            <a:ext cx="1851355" cy="9304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200" b="1" dirty="0"/>
              <a:t>Tonsillar fossae</a:t>
            </a:r>
          </a:p>
          <a:p xmlns:a="http://schemas.openxmlformats.org/drawingml/2006/main">
            <a:endParaRPr lang="en-AU" sz="1100" b="1" dirty="0" smtClean="0"/>
          </a:p>
          <a:p xmlns:a="http://schemas.openxmlformats.org/drawingml/2006/main">
            <a:r>
              <a:rPr lang="en-AU" sz="1200" b="1" dirty="0" smtClean="0"/>
              <a:t>Saline     (18/20)</a:t>
            </a:r>
          </a:p>
          <a:p xmlns:a="http://schemas.openxmlformats.org/drawingml/2006/main">
            <a:r>
              <a:rPr lang="en-AU" sz="1200" b="1" dirty="0" smtClean="0"/>
              <a:t>Listerine (13/23)</a:t>
            </a:r>
            <a:endParaRPr lang="en-AU" sz="1200" b="1" dirty="0"/>
          </a:p>
          <a:p xmlns:a="http://schemas.openxmlformats.org/drawingml/2006/main">
            <a:endParaRPr lang="en-AU" sz="1050" b="1" dirty="0" smtClean="0"/>
          </a:p>
          <a:p xmlns:a="http://schemas.openxmlformats.org/drawingml/2006/main">
            <a:endParaRPr lang="en-AU" sz="1100" b="1" dirty="0"/>
          </a:p>
        </cdr:txBody>
      </cdr:sp>
      <cdr:grpSp>
        <cdr:nvGrpSpPr>
          <cdr:cNvPr id="20" name="Group 19"/>
          <cdr:cNvGrpSpPr/>
        </cdr:nvGrpSpPr>
        <cdr:grpSpPr>
          <a:xfrm xmlns:a="http://schemas.openxmlformats.org/drawingml/2006/main">
            <a:off x="6599593" y="554368"/>
            <a:ext cx="205731" cy="466127"/>
            <a:chOff x="6665854" y="1930191"/>
            <a:chExt cx="205731" cy="466127"/>
          </a:xfrm>
        </cdr:grpSpPr>
        <cdr:sp macro="" textlink="">
          <cdr:nvSpPr>
            <cdr:cNvPr id="18" name="Rectangle 17"/>
            <cdr:cNvSpPr/>
          </cdr:nvSpPr>
          <cdr:spPr>
            <a:xfrm xmlns:a="http://schemas.openxmlformats.org/drawingml/2006/main">
              <a:off x="6665854" y="1930191"/>
              <a:ext cx="205731" cy="216024"/>
            </a:xfrm>
            <a:prstGeom xmlns:a="http://schemas.openxmlformats.org/drawingml/2006/main" prst="rect">
              <a:avLst/>
            </a:prstGeom>
            <a:solidFill xmlns:a="http://schemas.openxmlformats.org/drawingml/2006/main">
              <a:srgbClr val="FF000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sp macro="" textlink="">
          <cdr:nvSpPr>
            <cdr:cNvPr id="19" name="Rectangle 18"/>
            <cdr:cNvSpPr/>
          </cdr:nvSpPr>
          <cdr:spPr>
            <a:xfrm xmlns:a="http://schemas.openxmlformats.org/drawingml/2006/main">
              <a:off x="6665854" y="2180294"/>
              <a:ext cx="203576" cy="216024"/>
            </a:xfrm>
            <a:prstGeom xmlns:a="http://schemas.openxmlformats.org/drawingml/2006/main" prst="rect">
              <a:avLst/>
            </a:prstGeom>
            <a:solidFill xmlns:a="http://schemas.openxmlformats.org/drawingml/2006/main">
              <a:srgbClr val="00B0F0"/>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grpSp>
  </cdr:relSizeAnchor>
  <cdr:relSizeAnchor xmlns:cdr="http://schemas.openxmlformats.org/drawingml/2006/chartDrawing">
    <cdr:from>
      <cdr:x>0.16667</cdr:x>
      <cdr:y>0.89361</cdr:y>
    </cdr:from>
    <cdr:to>
      <cdr:x>0.78571</cdr:x>
      <cdr:y>0.95798</cdr:y>
    </cdr:to>
    <cdr:sp macro="" textlink="">
      <cdr:nvSpPr>
        <cdr:cNvPr id="26" name="TextBox 25"/>
        <cdr:cNvSpPr txBox="1"/>
      </cdr:nvSpPr>
      <cdr:spPr>
        <a:xfrm xmlns:a="http://schemas.openxmlformats.org/drawingml/2006/main">
          <a:off x="1656184" y="4608512"/>
          <a:ext cx="6151479" cy="3319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400" b="1" dirty="0" smtClean="0"/>
            <a:t>Tonsillar fossae		  Oro-pharynx</a:t>
          </a:r>
          <a:endParaRPr lang="en-AU"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F84CCA-A30A-4CCC-85D0-3C00C612586A}" type="datetimeFigureOut">
              <a:rPr lang="en-GB" smtClean="0"/>
              <a:t>11/07/2016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072A3E-D622-4E59-A9CA-97E05D78410B}" type="slidenum">
              <a:rPr lang="en-GB" smtClean="0"/>
              <a:t>‹#›</a:t>
            </a:fld>
            <a:endParaRPr lang="en-GB"/>
          </a:p>
        </p:txBody>
      </p:sp>
    </p:spTree>
    <p:extLst>
      <p:ext uri="{BB962C8B-B14F-4D97-AF65-F5344CB8AC3E}">
        <p14:creationId xmlns:p14="http://schemas.microsoft.com/office/powerpoint/2010/main" val="125579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Good morning. Today I am presenting our study findings on the effect of an antiseptic mouthwash against n.gonorrhoeae. To examine this we conducted a randomised controlled trial as well as an in vitro study</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F758B474-A87F-44E8-AF41-2B5D4A9AD243}" type="slidenum">
              <a:rPr lang="en-US" altLang="en-US">
                <a:solidFill>
                  <a:prstClr val="black"/>
                </a:solidFill>
              </a:rPr>
              <a:pPr/>
              <a:t>1</a:t>
            </a:fld>
            <a:endParaRPr lang="en-US"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Looking at the results by swab collection site, 43 men were positive at the oropharynx and also at the tonsillar fossae, pre rinse and gargle.   </a:t>
            </a:r>
          </a:p>
          <a:p>
            <a:pPr>
              <a:buClr>
                <a:schemeClr val="tx1"/>
              </a:buClr>
            </a:pPr>
            <a:endParaRPr lang="en-AU" altLang="en-US" smtClean="0">
              <a:ea typeface="ＭＳ Ｐゴシック" pitchFamily="34" charset="-128"/>
            </a:endParaRPr>
          </a:p>
          <a:p>
            <a:pPr>
              <a:buClr>
                <a:schemeClr val="tx1"/>
              </a:buClr>
            </a:pPr>
            <a:r>
              <a:rPr lang="en-AU" altLang="en-US" smtClean="0">
                <a:ea typeface="ＭＳ Ｐゴシック" pitchFamily="34" charset="-128"/>
              </a:rPr>
              <a:t>For the tonsillar fossae site: 18 of the 20 men in the saline arm and 13 of the 23 men in the Listerine arm remained positive. </a:t>
            </a:r>
          </a:p>
          <a:p>
            <a:pPr>
              <a:buClr>
                <a:schemeClr val="tx1"/>
              </a:buClr>
            </a:pPr>
            <a:r>
              <a:rPr lang="en-AU" altLang="en-US" smtClean="0">
                <a:ea typeface="ＭＳ Ｐゴシック" pitchFamily="34" charset="-128"/>
              </a:rPr>
              <a:t> </a:t>
            </a:r>
          </a:p>
          <a:p>
            <a:pPr>
              <a:buClr>
                <a:schemeClr val="tx1"/>
              </a:buClr>
            </a:pPr>
            <a:r>
              <a:rPr lang="en-AU" altLang="en-US" smtClean="0">
                <a:ea typeface="ＭＳ Ｐゴシック" pitchFamily="34" charset="-128"/>
              </a:rPr>
              <a:t>For the oro-pharynx site: 14 of the 20 men in the saline arm and 13 of the 23 men in the Listerine arm remained positive. </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FDB8771-6F7A-4EFD-B224-C74A73CD5E1A}" type="slidenum">
              <a:rPr lang="en-US" altLang="en-US">
                <a:solidFill>
                  <a:prstClr val="black"/>
                </a:solidFill>
              </a:rPr>
              <a:pPr/>
              <a:t>10</a:t>
            </a:fld>
            <a:endParaRPr lang="en-US"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pPr>
            <a:r>
              <a:rPr lang="en-AU" altLang="en-US" smtClean="0">
                <a:ea typeface="ＭＳ Ｐゴシック" pitchFamily="34" charset="-128"/>
              </a:rPr>
              <a:t>The results were significant at the tonsillar fossae with 90% remaining positive post rinse and gargle in the saline group and only 57% in the Listerine group., showing significant inhibition of </a:t>
            </a:r>
            <a:r>
              <a:rPr lang="en-AU" altLang="en-US" i="1" smtClean="0">
                <a:ea typeface="ＭＳ Ｐゴシック" pitchFamily="34" charset="-128"/>
              </a:rPr>
              <a:t>N.gonorrhoeae</a:t>
            </a:r>
            <a:r>
              <a:rPr lang="en-AU" altLang="en-US" smtClean="0">
                <a:ea typeface="ＭＳ Ｐゴシック" pitchFamily="34" charset="-128"/>
              </a:rPr>
              <a:t> at the tonsillar fossae. There was a similar trend at the oro-pharynx however this did not reach significance. </a:t>
            </a:r>
          </a:p>
          <a:p>
            <a:r>
              <a:rPr lang="en-AU" altLang="en-US" smtClean="0">
                <a:ea typeface="ＭＳ Ｐゴシック" pitchFamily="34" charset="-128"/>
              </a:rPr>
              <a:t>(small sample size, collection, exploring further in new study)</a:t>
            </a:r>
          </a:p>
          <a:p>
            <a:endParaRPr lang="en-AU" altLang="en-US" smtClean="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B09D6903-383B-442D-848C-35E112E7473F}" type="slidenum">
              <a:rPr lang="en-US" altLang="en-US">
                <a:solidFill>
                  <a:prstClr val="black"/>
                </a:solidFill>
              </a:rPr>
              <a:pPr/>
              <a:t>11</a:t>
            </a:fld>
            <a:endParaRPr lang="en-US"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In summary this is the first study to demonstrate that Listerine can inhibit gonorrhoea in vitro and in vivo studies</a:t>
            </a:r>
          </a:p>
          <a:p>
            <a:endParaRPr lang="en-AU" altLang="en-US" smtClean="0">
              <a:ea typeface="ＭＳ Ｐゴシック" pitchFamily="34" charset="-128"/>
            </a:endParaRPr>
          </a:p>
          <a:p>
            <a:r>
              <a:rPr lang="en-AU" altLang="en-US" smtClean="0">
                <a:ea typeface="ＭＳ Ｐゴシック" pitchFamily="34" charset="-128"/>
              </a:rPr>
              <a:t>In the randomised trial, we explored the influence of a single administration of Listerine mouthwash in men with a diagnosis of pharyngeal gonorrhoea and showed that Listerine is potentially an important and novel strategy for controlling gonorrhoea transmission.</a:t>
            </a:r>
          </a:p>
          <a:p>
            <a:endParaRPr lang="en-AU" altLang="en-US" smtClean="0">
              <a:ea typeface="ＭＳ Ｐゴシック" pitchFamily="34" charset="-128"/>
            </a:endParaRPr>
          </a:p>
          <a:p>
            <a:r>
              <a:rPr lang="en-AU" altLang="en-US" smtClean="0">
                <a:ea typeface="ＭＳ Ｐゴシック" pitchFamily="34" charset="-128"/>
              </a:rPr>
              <a:t>However there were some limitations to our study including that the researchers and participants were not blinded, that the follow up time for repeat swabs was short and also the sample size of men positive by culture was small (N=58)  and thus offered  limited power to detect a difference between groups</a:t>
            </a:r>
          </a:p>
          <a:p>
            <a:endParaRPr lang="en-AU" altLang="en-US" smtClean="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7A8153FE-5498-4789-9C5F-4D027E94A4F9}" type="slidenum">
              <a:rPr lang="en-US" altLang="en-US">
                <a:solidFill>
                  <a:prstClr val="black"/>
                </a:solidFill>
              </a:rPr>
              <a:pPr/>
              <a:t>12</a:t>
            </a:fld>
            <a:endParaRPr lang="en-US"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pPr>
            <a:r>
              <a:rPr lang="en-AU" altLang="en-US" smtClean="0">
                <a:ea typeface="ＭＳ Ｐゴシック" pitchFamily="34" charset="-128"/>
              </a:rPr>
              <a:t>So, we are now conducting a double blind RCT </a:t>
            </a:r>
          </a:p>
          <a:p>
            <a:pPr>
              <a:buClr>
                <a:schemeClr val="tx1"/>
              </a:buClr>
            </a:pPr>
            <a:r>
              <a:rPr lang="en-AU" altLang="en-US" smtClean="0">
                <a:ea typeface="ＭＳ Ｐゴシック" pitchFamily="34" charset="-128"/>
              </a:rPr>
              <a:t>To investigate whether daily mouthwash has a sustained effect on the reduction of pharyngeal gonorrhoea</a:t>
            </a:r>
          </a:p>
          <a:p>
            <a:pPr>
              <a:buClr>
                <a:schemeClr val="tx1"/>
              </a:buClr>
            </a:pPr>
            <a:r>
              <a:rPr lang="en-AU" altLang="en-US" smtClean="0">
                <a:ea typeface="ＭＳ Ｐゴシック" pitchFamily="34" charset="-128"/>
              </a:rPr>
              <a:t>with a larger sample size</a:t>
            </a:r>
          </a:p>
          <a:p>
            <a:pPr>
              <a:buClr>
                <a:schemeClr val="tx1"/>
              </a:buClr>
            </a:pPr>
            <a:endParaRPr lang="en-AU" altLang="en-US" smtClean="0">
              <a:ea typeface="ＭＳ Ｐゴシック" pitchFamily="34" charset="-128"/>
            </a:endParaRPr>
          </a:p>
          <a:p>
            <a:pPr>
              <a:buClr>
                <a:schemeClr val="tx1"/>
              </a:buClr>
            </a:pPr>
            <a:r>
              <a:rPr lang="en-AU" altLang="en-US" smtClean="0">
                <a:ea typeface="ＭＳ Ｐゴシック" pitchFamily="34" charset="-128"/>
              </a:rPr>
              <a:t>(Currently we have 25% of men recruited)</a:t>
            </a:r>
          </a:p>
          <a:p>
            <a:endParaRPr lang="en-AU" altLang="en-US" smtClean="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0F6C094A-B73E-477B-8CFE-77A8EF12F7F7}" type="slidenum">
              <a:rPr lang="en-US" altLang="en-US">
                <a:solidFill>
                  <a:prstClr val="black"/>
                </a:solidFill>
              </a:rPr>
              <a:pPr/>
              <a:t>13</a:t>
            </a:fld>
            <a:endParaRPr lang="en-US"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In finishing, I would like to acknowledge other members of our research team who contributed to this study and direct you to 2 posters associated with this study in the poster area. Thankyou.</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9E82E2D6-0B8E-49B5-AE61-8FD17F0B4766}" type="slidenum">
              <a:rPr lang="en-US" altLang="en-US">
                <a:solidFill>
                  <a:prstClr val="black"/>
                </a:solidFill>
              </a:rPr>
              <a:pPr/>
              <a:t>14</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Gonorrhoea is rising, in particular in men who have sex with men and there is increasing concern around antibiotic resistance to gonorrhoea.</a:t>
            </a:r>
          </a:p>
          <a:p>
            <a:endParaRPr lang="en-AU" altLang="en-US" smtClean="0">
              <a:ea typeface="ＭＳ Ｐゴシック" pitchFamily="34" charset="-128"/>
            </a:endParaRPr>
          </a:p>
          <a:p>
            <a:r>
              <a:rPr lang="en-AU" altLang="en-US" smtClean="0">
                <a:ea typeface="ＭＳ Ｐゴシック" pitchFamily="34" charset="-128"/>
              </a:rPr>
              <a:t>Pharyngeal gonorrhoea has been shown to be an important contributor to transmission in previous research and in a recent study n.gonorrhoea was detected in the saliva of 43% of men who tested positive for pharyngeal gonorrhoea by culture.</a:t>
            </a:r>
          </a:p>
          <a:p>
            <a:endParaRPr lang="en-AU" altLang="en-US" smtClean="0">
              <a:ea typeface="ＭＳ Ｐゴシック" pitchFamily="34" charset="-128"/>
            </a:endParaRPr>
          </a:p>
          <a:p>
            <a:r>
              <a:rPr lang="en-AU" altLang="en-US" smtClean="0">
                <a:ea typeface="ＭＳ Ｐゴシック" pitchFamily="34" charset="-128"/>
              </a:rPr>
              <a:t>Given this, a non antibiotic intervention targeting the pharynx may offer an alternate strategy for gonorrhoea control</a:t>
            </a:r>
          </a:p>
          <a:p>
            <a:endParaRPr lang="en-AU" altLang="en-US" smtClean="0">
              <a:ea typeface="ＭＳ Ｐゴシック" pitchFamily="34" charset="-128"/>
            </a:endParaRPr>
          </a:p>
          <a:p>
            <a:r>
              <a:rPr lang="en-AU" altLang="en-US" smtClean="0">
                <a:ea typeface="ＭＳ Ｐゴシック" pitchFamily="34" charset="-128"/>
              </a:rPr>
              <a:t>Well-Listerine, as far back as 1879 Listerine was touted to be an effective remedy for gonorrhoea by it’s manufacturers!</a:t>
            </a:r>
          </a:p>
          <a:p>
            <a:endParaRPr lang="en-AU" altLang="en-US" smtClean="0">
              <a:ea typeface="ＭＳ Ｐゴシック" pitchFamily="34" charset="-128"/>
            </a:endParaRPr>
          </a:p>
          <a:p>
            <a:r>
              <a:rPr lang="en-AU" altLang="en-US" smtClean="0">
                <a:ea typeface="ＭＳ Ｐゴシック" pitchFamily="34" charset="-128"/>
              </a:rPr>
              <a:t>However, to our knowledge there have been no previous studies to substantiate this</a:t>
            </a:r>
          </a:p>
          <a:p>
            <a:endParaRPr lang="en-AU" altLang="en-US" smtClean="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8CD78377-CC7C-4FEB-BEB3-108B3B8DD3FE}" type="slidenum">
              <a:rPr lang="en-US" altLang="en-US">
                <a:solidFill>
                  <a:prstClr val="black"/>
                </a:solidFill>
              </a:rPr>
              <a:pPr/>
              <a:t>2</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Therefore we aimed to determine whether Listerine has an inhibitory effect against N.gonorrhoea in in vitro laboratory studies</a:t>
            </a:r>
          </a:p>
          <a:p>
            <a:endParaRPr lang="en-AU" altLang="en-US" smtClean="0">
              <a:ea typeface="ＭＳ Ｐゴシック" pitchFamily="34" charset="-128"/>
            </a:endParaRPr>
          </a:p>
          <a:p>
            <a:r>
              <a:rPr lang="en-AU" altLang="en-US" smtClean="0">
                <a:ea typeface="ＭＳ Ｐゴシック" pitchFamily="34" charset="-128"/>
              </a:rPr>
              <a:t>We also aimed to determine whether it can inhibit N.gonorrhoea detection in the pharynx in a randomised control trial.</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1578D17-2C8E-4A32-BDD4-240C78937E9C}" type="slidenum">
              <a:rPr lang="en-US" altLang="en-US">
                <a:solidFill>
                  <a:prstClr val="black"/>
                </a:solidFill>
              </a:rPr>
              <a:pPr/>
              <a:t>3</a:t>
            </a:fld>
            <a:endParaRPr lang="en-US"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We added a standard suspension of ~10</a:t>
            </a:r>
            <a:r>
              <a:rPr lang="en-AU" altLang="en-US" baseline="30000" smtClean="0">
                <a:ea typeface="ＭＳ Ｐゴシック" pitchFamily="34" charset="-128"/>
              </a:rPr>
              <a:t>8</a:t>
            </a:r>
            <a:r>
              <a:rPr lang="en-AU" altLang="en-US" smtClean="0">
                <a:ea typeface="ＭＳ Ｐゴシック" pitchFamily="34" charset="-128"/>
              </a:rPr>
              <a:t> colony forming units per ml, of </a:t>
            </a:r>
            <a:r>
              <a:rPr lang="en-AU" altLang="en-US" smtClean="0">
                <a:solidFill>
                  <a:srgbClr val="FF0000"/>
                </a:solidFill>
                <a:ea typeface="ＭＳ Ｐゴシック" pitchFamily="34" charset="-128"/>
              </a:rPr>
              <a:t>a wild type of a pharyngeal isolate of N.gonorrhoea to a series of dilutions of up to 1:32 of Listerine and to PBS</a:t>
            </a:r>
            <a:r>
              <a:rPr lang="en-AU" altLang="en-US" smtClean="0">
                <a:ea typeface="ＭＳ Ｐゴシック" pitchFamily="34" charset="-128"/>
              </a:rPr>
              <a:t>. And after 1 minute of exposure, 10ul aliquots at each dilution and PBS were extracted, spread onto the surface of gonococcal agar plates and then incubated for 2 days. </a:t>
            </a:r>
          </a:p>
          <a:p>
            <a:endParaRPr lang="en-AU" altLang="en-US" smtClean="0">
              <a:ea typeface="ＭＳ Ｐゴシック" pitchFamily="34" charset="-128"/>
            </a:endParaRPr>
          </a:p>
          <a:p>
            <a:r>
              <a:rPr lang="en-AU" altLang="en-US" smtClean="0">
                <a:ea typeface="ＭＳ Ｐゴシック" pitchFamily="34" charset="-128"/>
              </a:rPr>
              <a:t>(Listerine cool mint was chosen as it is commonly used)</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B2C8EAA-0E80-4919-AA41-01A9B3CD6F52}" type="slidenum">
              <a:rPr lang="en-US" altLang="en-US">
                <a:solidFill>
                  <a:prstClr val="black"/>
                </a:solidFill>
              </a:rPr>
              <a:pPr/>
              <a:t>4</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The mean CFUs/ml were calculated after 3 biological replicates and  Listerine was found to significantly inhibit the growth of the tested strain of NG at dilutions up to 1:4 and saline and weaker dilutions displayed no inhibitory effect. </a:t>
            </a:r>
          </a:p>
          <a:p>
            <a:endParaRPr lang="en-AU" altLang="en-US" smtClean="0">
              <a:ea typeface="ＭＳ Ｐゴシック" pitchFamily="34" charset="-128"/>
            </a:endParaRPr>
          </a:p>
          <a:p>
            <a:r>
              <a:rPr lang="en-AU" altLang="en-US" smtClean="0">
                <a:ea typeface="ＭＳ Ｐゴシック" pitchFamily="34" charset="-128"/>
              </a:rPr>
              <a:t>&lt;10</a:t>
            </a:r>
            <a:r>
              <a:rPr lang="en-AU" altLang="en-US" baseline="30000" smtClean="0">
                <a:ea typeface="ＭＳ Ｐゴシック" pitchFamily="34" charset="-128"/>
              </a:rPr>
              <a:t>2</a:t>
            </a:r>
            <a:r>
              <a:rPr lang="en-AU" altLang="en-US" smtClean="0">
                <a:ea typeface="ＭＳ Ｐゴシック" pitchFamily="34" charset="-128"/>
              </a:rPr>
              <a:t> was the lowest limit of detection as only 10ul of the post exposure sample was extracted for culture therefore we cannot be absolutely certain that there were zero colonies present. </a:t>
            </a:r>
          </a:p>
          <a:p>
            <a:endParaRPr lang="en-AU" altLang="en-US" smtClean="0">
              <a:ea typeface="ＭＳ Ｐゴシック" pitchFamily="34"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F502A5C7-E096-4650-852E-EC9A997D49EF}" type="slidenum">
              <a:rPr lang="en-US" altLang="en-US">
                <a:solidFill>
                  <a:prstClr val="black"/>
                </a:solidFill>
              </a:rPr>
              <a:pPr/>
              <a:t>5</a:t>
            </a:fld>
            <a:endParaRPr lang="en-US"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We also conducted an open label randomised trial in May 2015 at the MSHC</a:t>
            </a:r>
          </a:p>
          <a:p>
            <a:endParaRPr lang="en-AU" altLang="en-US" smtClean="0">
              <a:ea typeface="ＭＳ Ｐゴシック" pitchFamily="34" charset="-128"/>
            </a:endParaRPr>
          </a:p>
          <a:p>
            <a:r>
              <a:rPr lang="en-AU" altLang="en-US" smtClean="0">
                <a:ea typeface="ＭＳ Ｐゴシック" pitchFamily="34" charset="-128"/>
              </a:rPr>
              <a:t>Where 196 of 213 men returning for treatment after a positive pharyngeal, NAAT test, consented and were randomised into the study, initially at a 1:4 ratio (1 case to 4 controls), and soon after at 1:1, due to low numbers of positivity by culture on return for treatment. </a:t>
            </a:r>
          </a:p>
          <a:p>
            <a:endParaRPr lang="en-AU" altLang="en-US" smtClean="0">
              <a:ea typeface="ＭＳ Ｐゴシック" pitchFamily="34"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0766EC89-72E8-4F7F-8293-A43E074BB043}" type="slidenum">
              <a:rPr lang="en-US" altLang="en-US">
                <a:solidFill>
                  <a:prstClr val="black"/>
                </a:solidFill>
              </a:rPr>
              <a:pPr/>
              <a:t>6</a:t>
            </a:fld>
            <a:endParaRPr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- 47% were randomised to the Saline group and 53% to Listerine</a:t>
            </a:r>
          </a:p>
          <a:p>
            <a:r>
              <a:rPr lang="en-AU" altLang="en-US" smtClean="0">
                <a:ea typeface="ＭＳ Ｐゴシック" pitchFamily="34" charset="-128"/>
              </a:rPr>
              <a:t>- Swabs were taken from the oro-pharynx and the tonsillar fossae swabs and plated for culture</a:t>
            </a:r>
          </a:p>
          <a:p>
            <a:r>
              <a:rPr lang="en-AU" altLang="en-US" smtClean="0">
                <a:ea typeface="ＭＳ Ｐゴシック" pitchFamily="34" charset="-128"/>
              </a:rPr>
              <a:t>-Then 20mls of either Listerine or Saline was rinsed into the oropharynx and then gargled into the back of the tonsillar fossae for a period of </a:t>
            </a:r>
            <a:r>
              <a:rPr lang="en-AU" altLang="en-US" sz="1600" b="1" smtClean="0">
                <a:ea typeface="ＭＳ Ｐゴシック" pitchFamily="34" charset="-128"/>
              </a:rPr>
              <a:t>1 minute</a:t>
            </a:r>
            <a:r>
              <a:rPr lang="en-AU" altLang="en-US" sz="1600" smtClean="0">
                <a:ea typeface="ＭＳ Ｐゴシック" pitchFamily="34" charset="-128"/>
              </a:rPr>
              <a:t>.</a:t>
            </a:r>
          </a:p>
          <a:p>
            <a:r>
              <a:rPr lang="en-AU" altLang="en-US" smtClean="0">
                <a:ea typeface="ＭＳ Ｐゴシック" pitchFamily="34" charset="-128"/>
              </a:rPr>
              <a:t>-5 minutes later the swabs were repeated</a:t>
            </a:r>
          </a:p>
          <a:p>
            <a:r>
              <a:rPr lang="en-AU" altLang="en-US" smtClean="0">
                <a:ea typeface="ＭＳ Ｐゴシック" pitchFamily="34" charset="-128"/>
              </a:rPr>
              <a:t>- men were then treated for pharyngeal gonorrhoea and having completed a questionnaire, this completed their study involvement</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4F051FEE-DDAB-4490-B4A6-E12C23A1F889}" type="slidenum">
              <a:rPr lang="en-US" altLang="en-US">
                <a:solidFill>
                  <a:prstClr val="black"/>
                </a:solidFill>
              </a:rPr>
              <a:pPr/>
              <a:t>7</a:t>
            </a:fld>
            <a:endParaRPr lang="en-US"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58 of 196 men were culture positive before the rinse and gargle, 38 of 58 remained positive after rinse and gargle (66%). </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4189109A-7967-4300-B8B7-724DDEC296BE}" type="slidenum">
              <a:rPr lang="en-US" altLang="en-US">
                <a:solidFill>
                  <a:prstClr val="black"/>
                </a:solidFill>
              </a:rPr>
              <a:pPr/>
              <a:t>8</a:t>
            </a:fld>
            <a:endParaRPr lang="en-US"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ea typeface="ＭＳ Ｐゴシック" pitchFamily="34" charset="-128"/>
              </a:rPr>
              <a:t>The results were significant with 84%  of men in the saline arm compared to 52% in the Listerine arm remained positive post rinse and gargle, indicating a significant inhibition of n.gonorrhora detection in the Listerine arm. </a:t>
            </a:r>
          </a:p>
          <a:p>
            <a:endParaRPr lang="en-AU" altLang="en-US" smtClean="0">
              <a:ea typeface="ＭＳ Ｐゴシック" pitchFamily="34" charset="-128"/>
            </a:endParaRPr>
          </a:p>
          <a:p>
            <a:r>
              <a:rPr lang="en-AU" altLang="en-US" smtClean="0">
                <a:ea typeface="ＭＳ Ｐゴシック" pitchFamily="34" charset="-128"/>
              </a:rPr>
              <a:t>(OR 0.20,95%CI:0.07-0.72;p=0.014).</a:t>
            </a:r>
          </a:p>
          <a:p>
            <a:endParaRPr lang="en-AU" altLang="en-US" smtClean="0">
              <a:ea typeface="ＭＳ Ｐゴシック" pitchFamily="34" charset="-128"/>
            </a:endParaRPr>
          </a:p>
          <a:p>
            <a:endParaRPr lang="en-AU" altLang="en-US" smtClean="0">
              <a:ea typeface="ＭＳ Ｐゴシック"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267EDFC7-B7C0-410E-9A1C-D4A58E96EDD3}" type="slidenum">
              <a:rPr lang="en-US" altLang="en-US">
                <a:solidFill>
                  <a:prstClr val="black"/>
                </a:solidFill>
              </a:rPr>
              <a:pPr/>
              <a:t>9</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2"/>
          <p:cNvGraphicFramePr>
            <a:graphicFrameLocks/>
          </p:cNvGraphicFramePr>
          <p:nvPr>
            <p:custDataLst>
              <p:tags r:id="rId2"/>
            </p:custData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2071" name="think-cell Slide" r:id="rId4" imgW="360" imgH="360" progId="">
                  <p:embed/>
                </p:oleObj>
              </mc:Choice>
              <mc:Fallback>
                <p:oleObj name="think-cell Slide" r:id="rId4" imgW="360" imgH="3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192"/>
                        <a:ext cx="1587"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8"/>
          <p:cNvGrpSpPr>
            <a:grpSpLocks/>
          </p:cNvGrpSpPr>
          <p:nvPr userDrawn="1"/>
        </p:nvGrpSpPr>
        <p:grpSpPr bwMode="auto">
          <a:xfrm>
            <a:off x="0" y="-9525"/>
            <a:ext cx="9144000" cy="160735"/>
            <a:chOff x="0" y="-12553"/>
            <a:chExt cx="9144000" cy="214810"/>
          </a:xfrm>
        </p:grpSpPr>
        <p:sp>
          <p:nvSpPr>
            <p:cNvPr id="6" name="Rectangle 1"/>
            <p:cNvSpPr/>
            <p:nvPr userDrawn="1"/>
          </p:nvSpPr>
          <p:spPr bwMode="auto">
            <a:xfrm>
              <a:off x="0" y="102012"/>
              <a:ext cx="9144000" cy="10024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sp>
          <p:nvSpPr>
            <p:cNvPr id="7" name="Rectangle 17"/>
            <p:cNvSpPr/>
            <p:nvPr userDrawn="1"/>
          </p:nvSpPr>
          <p:spPr bwMode="auto">
            <a:xfrm>
              <a:off x="0" y="-12553"/>
              <a:ext cx="9144000" cy="1002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grpSp>
      <p:pic>
        <p:nvPicPr>
          <p:cNvPr id="8" name="Picture 12"/>
          <p:cNvPicPr>
            <a:picLocks noChangeAspect="1"/>
          </p:cNvPicPr>
          <p:nvPr userDrawn="1"/>
        </p:nvPicPr>
        <p:blipFill>
          <a:blip r:embed="rId6"/>
          <a:srcRect/>
          <a:stretch>
            <a:fillRect/>
          </a:stretch>
        </p:blipFill>
        <p:spPr bwMode="auto">
          <a:xfrm>
            <a:off x="6588224" y="201459"/>
            <a:ext cx="2390676" cy="446940"/>
          </a:xfrm>
          <a:prstGeom prst="rect">
            <a:avLst/>
          </a:prstGeom>
          <a:noFill/>
          <a:ln w="9525">
            <a:noFill/>
            <a:miter lim="800000"/>
            <a:headEnd/>
            <a:tailEnd/>
          </a:ln>
        </p:spPr>
      </p:pic>
      <p:grpSp>
        <p:nvGrpSpPr>
          <p:cNvPr id="9" name="Group 23"/>
          <p:cNvGrpSpPr>
            <a:grpSpLocks/>
          </p:cNvGrpSpPr>
          <p:nvPr userDrawn="1"/>
        </p:nvGrpSpPr>
        <p:grpSpPr bwMode="auto">
          <a:xfrm>
            <a:off x="0" y="4986338"/>
            <a:ext cx="9144000" cy="160735"/>
            <a:chOff x="0" y="-12553"/>
            <a:chExt cx="9144000" cy="214810"/>
          </a:xfrm>
        </p:grpSpPr>
        <p:sp>
          <p:nvSpPr>
            <p:cNvPr id="10" name="Rectangle 24"/>
            <p:cNvSpPr/>
            <p:nvPr userDrawn="1"/>
          </p:nvSpPr>
          <p:spPr bwMode="auto">
            <a:xfrm>
              <a:off x="0" y="102012"/>
              <a:ext cx="9144000" cy="1002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sp>
          <p:nvSpPr>
            <p:cNvPr id="11" name="Rectangle 25"/>
            <p:cNvSpPr/>
            <p:nvPr userDrawn="1"/>
          </p:nvSpPr>
          <p:spPr bwMode="auto">
            <a:xfrm>
              <a:off x="0" y="-12553"/>
              <a:ext cx="9144000" cy="10024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grpSp>
      <p:sp>
        <p:nvSpPr>
          <p:cNvPr id="12" name="Working Draft Text" hidden="1"/>
          <p:cNvSpPr txBox="1">
            <a:spLocks noChangeArrowheads="1"/>
          </p:cNvSpPr>
          <p:nvPr/>
        </p:nvSpPr>
        <p:spPr bwMode="auto">
          <a:xfrm>
            <a:off x="274638" y="254794"/>
            <a:ext cx="993862" cy="138499"/>
          </a:xfrm>
          <a:prstGeom prst="rect">
            <a:avLst/>
          </a:prstGeom>
          <a:noFill/>
          <a:ln>
            <a:noFill/>
          </a:ln>
          <a:effectLs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900" b="1" smtClean="0">
                <a:solidFill>
                  <a:srgbClr val="000000"/>
                </a:solidFill>
                <a:latin typeface="Arial"/>
              </a:rPr>
              <a:t>WORKING DRAFT</a:t>
            </a:r>
          </a:p>
        </p:txBody>
      </p:sp>
      <p:sp>
        <p:nvSpPr>
          <p:cNvPr id="13" name="doc id"/>
          <p:cNvSpPr txBox="1">
            <a:spLocks noChangeArrowheads="1"/>
          </p:cNvSpPr>
          <p:nvPr/>
        </p:nvSpPr>
        <p:spPr bwMode="auto">
          <a:xfrm>
            <a:off x="8680451" y="-21431"/>
            <a:ext cx="301625" cy="94060"/>
          </a:xfrm>
          <a:prstGeom prst="rect">
            <a:avLst/>
          </a:prstGeom>
          <a:noFill/>
          <a:ln>
            <a:noFill/>
          </a:ln>
          <a:effectLs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smtClean="0">
              <a:solidFill>
                <a:srgbClr val="FFFFFF"/>
              </a:solidFill>
              <a:latin typeface="Arial"/>
            </a:endParaRPr>
          </a:p>
        </p:txBody>
      </p:sp>
      <p:sp>
        <p:nvSpPr>
          <p:cNvPr id="14" name="Working Draft" hidden="1"/>
          <p:cNvSpPr txBox="1">
            <a:spLocks noChangeArrowheads="1"/>
          </p:cNvSpPr>
          <p:nvPr/>
        </p:nvSpPr>
        <p:spPr bwMode="auto">
          <a:xfrm>
            <a:off x="274638" y="373856"/>
            <a:ext cx="2693045" cy="138499"/>
          </a:xfrm>
          <a:prstGeom prst="rect">
            <a:avLst/>
          </a:prstGeom>
          <a:noFill/>
          <a:ln>
            <a:noFill/>
          </a:ln>
          <a:effectLs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900" smtClean="0">
                <a:solidFill>
                  <a:srgbClr val="000000"/>
                </a:solidFill>
                <a:latin typeface="Arial"/>
              </a:rPr>
              <a:t>Last Modified 14/08/2013 17:48 GMT Standard Time</a:t>
            </a:r>
            <a:endParaRPr lang="en-US" sz="900" smtClean="0">
              <a:solidFill>
                <a:srgbClr val="000000"/>
              </a:solidFill>
              <a:latin typeface="Arial"/>
            </a:endParaRPr>
          </a:p>
        </p:txBody>
      </p:sp>
      <p:sp>
        <p:nvSpPr>
          <p:cNvPr id="15" name="Printed" hidden="1"/>
          <p:cNvSpPr txBox="1">
            <a:spLocks noChangeArrowheads="1"/>
          </p:cNvSpPr>
          <p:nvPr/>
        </p:nvSpPr>
        <p:spPr bwMode="auto">
          <a:xfrm>
            <a:off x="274639" y="494110"/>
            <a:ext cx="2372444" cy="138499"/>
          </a:xfrm>
          <a:prstGeom prst="rect">
            <a:avLst/>
          </a:prstGeom>
          <a:noFill/>
          <a:ln>
            <a:noFill/>
          </a:ln>
          <a:effectLs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900" smtClean="0">
                <a:solidFill>
                  <a:srgbClr val="000000"/>
                </a:solidFill>
                <a:latin typeface="Arial"/>
              </a:rPr>
              <a:t>Printed 14/08/2013 09:00 GMT Standard Time</a:t>
            </a:r>
            <a:endParaRPr lang="en-US" sz="900" smtClean="0">
              <a:solidFill>
                <a:srgbClr val="000000"/>
              </a:solidFill>
              <a:latin typeface="Arial"/>
            </a:endParaRPr>
          </a:p>
        </p:txBody>
      </p:sp>
      <p:grpSp>
        <p:nvGrpSpPr>
          <p:cNvPr id="16" name="McK Title Elements" hidden="1"/>
          <p:cNvGrpSpPr>
            <a:grpSpLocks/>
          </p:cNvGrpSpPr>
          <p:nvPr/>
        </p:nvGrpSpPr>
        <p:grpSpPr bwMode="auto">
          <a:xfrm>
            <a:off x="274638" y="2638656"/>
            <a:ext cx="5035550" cy="469837"/>
            <a:chOff x="1663" y="3065"/>
            <a:chExt cx="3109" cy="387"/>
          </a:xfrm>
        </p:grpSpPr>
        <p:sp>
          <p:nvSpPr>
            <p:cNvPr id="17" name="McK Document type"/>
            <p:cNvSpPr txBox="1">
              <a:spLocks noChangeArrowheads="1"/>
            </p:cNvSpPr>
            <p:nvPr/>
          </p:nvSpPr>
          <p:spPr bwMode="auto">
            <a:xfrm>
              <a:off x="1663" y="3065"/>
              <a:ext cx="3109" cy="177"/>
            </a:xfrm>
            <a:prstGeom prst="rect">
              <a:avLst/>
            </a:prstGeom>
            <a:noFill/>
            <a:ln>
              <a:noFill/>
            </a:ln>
            <a:effectLs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smtClean="0">
                  <a:solidFill>
                    <a:srgbClr val="000000"/>
                  </a:solidFill>
                  <a:latin typeface="Arial"/>
                </a:rPr>
                <a:t>Document type</a:t>
              </a:r>
            </a:p>
          </p:txBody>
        </p:sp>
        <p:sp>
          <p:nvSpPr>
            <p:cNvPr id="18" name="McK Date"/>
            <p:cNvSpPr txBox="1">
              <a:spLocks noChangeArrowheads="1"/>
            </p:cNvSpPr>
            <p:nvPr/>
          </p:nvSpPr>
          <p:spPr bwMode="auto">
            <a:xfrm>
              <a:off x="1663" y="3275"/>
              <a:ext cx="3109" cy="177"/>
            </a:xfrm>
            <a:prstGeom prst="rect">
              <a:avLst/>
            </a:prstGeom>
            <a:noFill/>
            <a:ln>
              <a:noFill/>
            </a:ln>
            <a:effectLs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smtClean="0">
                  <a:solidFill>
                    <a:srgbClr val="000000"/>
                  </a:solidFill>
                  <a:latin typeface="Arial"/>
                </a:rPr>
                <a:t>Date</a:t>
              </a:r>
            </a:p>
          </p:txBody>
        </p:sp>
      </p:grpSp>
      <p:sp>
        <p:nvSpPr>
          <p:cNvPr id="13314" name="Rectangle 1026"/>
          <p:cNvSpPr>
            <a:spLocks noGrp="1" noChangeArrowheads="1"/>
          </p:cNvSpPr>
          <p:nvPr>
            <p:ph type="ctrTitle"/>
          </p:nvPr>
        </p:nvSpPr>
        <p:spPr bwMode="auto">
          <a:xfrm>
            <a:off x="274001" y="1092223"/>
            <a:ext cx="7519009" cy="553998"/>
          </a:xfrm>
          <a:prstGeom prst="rect">
            <a:avLst/>
          </a:prstGeom>
        </p:spPr>
        <p:txBody>
          <a:bodyPr/>
          <a:lstStyle>
            <a:lvl1pPr>
              <a:defRPr sz="3600" b="1" baseline="0">
                <a:latin typeface="Calibri" panose="020F0502020204030204" pitchFamily="34" charset="0"/>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274001" y="1976808"/>
            <a:ext cx="7519009" cy="307777"/>
          </a:xfrm>
        </p:spPr>
        <p:txBody>
          <a:bodyPr/>
          <a:lstStyle>
            <a:lvl1pPr>
              <a:defRPr sz="2000" baseline="0">
                <a:latin typeface="Calibri" panose="020F0502020204030204" pitchFamily="34" charset="0"/>
                <a:ea typeface="+mj-ea"/>
              </a:defRPr>
            </a:lvl1pPr>
          </a:lstStyle>
          <a:p>
            <a:pPr lvl="0"/>
            <a:r>
              <a:rPr lang="en-US" noProof="0" smtClean="0"/>
              <a:t>Click to edit Master subtitle style</a:t>
            </a:r>
          </a:p>
        </p:txBody>
      </p:sp>
      <p:pic>
        <p:nvPicPr>
          <p:cNvPr id="21" name="Picture 20"/>
          <p:cNvPicPr/>
          <p:nvPr userDrawn="1"/>
        </p:nvPicPr>
        <p:blipFill rotWithShape="1">
          <a:blip r:embed="rId7"/>
          <a:srcRect l="5388" t="27969" r="50216" b="41379"/>
          <a:stretch/>
        </p:blipFill>
        <p:spPr bwMode="auto">
          <a:xfrm>
            <a:off x="116162" y="179669"/>
            <a:ext cx="1691680" cy="5254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5322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buClr>
                <a:schemeClr val="bg1"/>
              </a:buClr>
              <a:defRPr sz="1500" b="1">
                <a:solidFill>
                  <a:schemeClr val="bg1"/>
                </a:solidFill>
              </a:defRPr>
            </a:lvl1pPr>
          </a:lstStyle>
          <a:p>
            <a:r>
              <a:rPr lang="en-AU"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buClr>
                <a:schemeClr val="bg1"/>
              </a:buClr>
              <a:defRPr sz="2400">
                <a:solidFill>
                  <a:schemeClr val="bg1"/>
                </a:solidFill>
              </a:defRPr>
            </a:lvl1pPr>
            <a:lvl2pPr>
              <a:buClr>
                <a:schemeClr val="bg1"/>
              </a:buClr>
              <a:defRPr sz="2100">
                <a:solidFill>
                  <a:schemeClr val="bg1"/>
                </a:solidFill>
              </a:defRPr>
            </a:lvl2pPr>
            <a:lvl3pPr>
              <a:buClr>
                <a:schemeClr val="bg1"/>
              </a:buClr>
              <a:defRPr sz="1800">
                <a:solidFill>
                  <a:schemeClr val="bg1"/>
                </a:solidFill>
              </a:defRPr>
            </a:lvl3pPr>
            <a:lvl4pPr>
              <a:buClr>
                <a:schemeClr val="bg1"/>
              </a:buClr>
              <a:defRPr sz="1500">
                <a:solidFill>
                  <a:schemeClr val="bg1"/>
                </a:solidFill>
              </a:defRPr>
            </a:lvl4pPr>
            <a:lvl5pPr>
              <a:buClr>
                <a:schemeClr val="bg1"/>
              </a:buClr>
              <a:defRPr sz="1500">
                <a:solidFill>
                  <a:schemeClr val="bg1"/>
                </a:solidFill>
              </a:defRPr>
            </a:lvl5pPr>
            <a:lvl6pPr>
              <a:defRPr sz="1500"/>
            </a:lvl6pPr>
            <a:lvl7pPr>
              <a:defRPr sz="1500"/>
            </a:lvl7pPr>
            <a:lvl8pPr>
              <a:defRPr sz="1500"/>
            </a:lvl8pPr>
            <a:lvl9pPr>
              <a:defRPr sz="15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Clr>
                <a:schemeClr val="bg1"/>
              </a:buClr>
              <a:buNone/>
              <a:defRPr sz="1100">
                <a:solidFill>
                  <a:schemeClr val="bg1"/>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B6CF31-CC48-434E-AADA-41E6CE006228}" type="datetime1">
              <a:rPr lang="en-AU" altLang="en-US">
                <a:solidFill>
                  <a:srgbClr val="808080"/>
                </a:solidFill>
              </a:rPr>
              <a:pPr>
                <a:defRPr/>
              </a:pPr>
              <a:t>11/07/2016</a:t>
            </a:fld>
            <a:endParaRPr lang="en-US" alt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8080"/>
                </a:solidFill>
              </a:rPr>
              <a:t>MSHC</a:t>
            </a:r>
          </a:p>
        </p:txBody>
      </p:sp>
      <p:sp>
        <p:nvSpPr>
          <p:cNvPr id="7" name="Rectangle 6"/>
          <p:cNvSpPr>
            <a:spLocks noGrp="1" noChangeArrowheads="1"/>
          </p:cNvSpPr>
          <p:nvPr>
            <p:ph type="sldNum" sz="quarter" idx="12"/>
          </p:nvPr>
        </p:nvSpPr>
        <p:spPr>
          <a:ln/>
        </p:spPr>
        <p:txBody>
          <a:bodyPr/>
          <a:lstStyle>
            <a:lvl1pPr>
              <a:defRPr/>
            </a:lvl1pPr>
          </a:lstStyle>
          <a:p>
            <a:pPr>
              <a:defRPr/>
            </a:pPr>
            <a:fld id="{4831FC74-DBCE-46DE-B6F6-62397D0FF893}"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360055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826668"/>
            <a:ext cx="5486400" cy="425054"/>
          </a:xfrm>
        </p:spPr>
        <p:txBody>
          <a:bodyPr anchor="b"/>
          <a:lstStyle>
            <a:lvl1pPr algn="l">
              <a:defRPr sz="1500" b="1">
                <a:solidFill>
                  <a:schemeClr val="bg1"/>
                </a:solidFill>
              </a:defRPr>
            </a:lvl1pPr>
          </a:lstStyle>
          <a:p>
            <a:r>
              <a:rPr lang="en-AU" smtClean="0"/>
              <a:t>Click to edit Master title style</a:t>
            </a:r>
            <a:endParaRPr lang="en-US"/>
          </a:p>
        </p:txBody>
      </p:sp>
      <p:sp>
        <p:nvSpPr>
          <p:cNvPr id="3" name="Picture Placeholder 2"/>
          <p:cNvSpPr>
            <a:spLocks noGrp="1"/>
          </p:cNvSpPr>
          <p:nvPr>
            <p:ph type="pic" idx="1"/>
          </p:nvPr>
        </p:nvSpPr>
        <p:spPr>
          <a:xfrm>
            <a:off x="1828800" y="685800"/>
            <a:ext cx="5486400" cy="3086100"/>
          </a:xfrm>
        </p:spPr>
        <p:txBody>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828800" y="4251722"/>
            <a:ext cx="5486400" cy="375047"/>
          </a:xfrm>
        </p:spPr>
        <p:txBody>
          <a:bodyPr/>
          <a:lstStyle>
            <a:lvl1pPr marL="0" indent="0">
              <a:buNone/>
              <a:defRPr sz="1100">
                <a:solidFill>
                  <a:schemeClr val="bg1"/>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CA46395-8EBC-4D5A-8BBE-28B2ED020BAA}" type="datetime1">
              <a:rPr lang="en-AU" altLang="en-US">
                <a:solidFill>
                  <a:srgbClr val="808080"/>
                </a:solidFill>
              </a:rPr>
              <a:pPr>
                <a:defRPr/>
              </a:pPr>
              <a:t>11/07/2016</a:t>
            </a:fld>
            <a:endParaRPr lang="en-US" alt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8080"/>
                </a:solidFill>
              </a:rPr>
              <a:t>MSHC</a:t>
            </a:r>
          </a:p>
        </p:txBody>
      </p:sp>
      <p:sp>
        <p:nvSpPr>
          <p:cNvPr id="7" name="Rectangle 6"/>
          <p:cNvSpPr>
            <a:spLocks noGrp="1" noChangeArrowheads="1"/>
          </p:cNvSpPr>
          <p:nvPr>
            <p:ph type="sldNum" sz="quarter" idx="12"/>
          </p:nvPr>
        </p:nvSpPr>
        <p:spPr>
          <a:ln/>
        </p:spPr>
        <p:txBody>
          <a:bodyPr/>
          <a:lstStyle>
            <a:lvl1pPr>
              <a:defRPr/>
            </a:lvl1pPr>
          </a:lstStyle>
          <a:p>
            <a:pPr>
              <a:defRPr/>
            </a:pPr>
            <a:fld id="{F8483AE8-7398-467D-B028-677D0B1C99DD}"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2784827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2601" y="415528"/>
            <a:ext cx="7283450" cy="919163"/>
          </a:xfrm>
        </p:spPr>
        <p:txBody>
          <a:bodyPr/>
          <a:lstStyle>
            <a:lvl1pPr algn="r">
              <a:buClr>
                <a:schemeClr val="bg1"/>
              </a:buClr>
              <a:defRPr>
                <a:solidFill>
                  <a:schemeClr val="bg1"/>
                </a:solidFill>
              </a:defRPr>
            </a:lvl1pPr>
          </a:lstStyle>
          <a:p>
            <a:r>
              <a:rPr lang="en-AU" dirty="0" smtClean="0"/>
              <a:t>Click to edit Master title style</a:t>
            </a:r>
            <a:endParaRPr lang="en-US" dirty="0"/>
          </a:p>
        </p:txBody>
      </p:sp>
      <p:sp>
        <p:nvSpPr>
          <p:cNvPr id="3" name="Vertical Text Placeholder 2"/>
          <p:cNvSpPr>
            <a:spLocks noGrp="1"/>
          </p:cNvSpPr>
          <p:nvPr>
            <p:ph type="body" orient="vert" idx="1"/>
          </p:nvPr>
        </p:nvSpPr>
        <p:spPr>
          <a:xfrm>
            <a:off x="179388" y="1388270"/>
            <a:ext cx="8856662" cy="3240881"/>
          </a:xfrm>
        </p:spPr>
        <p:txBody>
          <a:bodyPr vert="eaVert"/>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46C843-6FC4-41A3-AD33-AB1AA924A68B}" type="datetime1">
              <a:rPr lang="en-AU" altLang="en-US">
                <a:solidFill>
                  <a:srgbClr val="808080"/>
                </a:solidFill>
              </a:rPr>
              <a:pPr>
                <a:defRPr/>
              </a:pPr>
              <a:t>11/07/2016</a:t>
            </a:fld>
            <a:endParaRPr lang="en-US"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8080"/>
                </a:solidFill>
              </a:rPr>
              <a:t>MSHC</a:t>
            </a:r>
          </a:p>
        </p:txBody>
      </p:sp>
      <p:sp>
        <p:nvSpPr>
          <p:cNvPr id="6" name="Rectangle 6"/>
          <p:cNvSpPr>
            <a:spLocks noGrp="1" noChangeArrowheads="1"/>
          </p:cNvSpPr>
          <p:nvPr>
            <p:ph type="sldNum" sz="quarter" idx="12"/>
          </p:nvPr>
        </p:nvSpPr>
        <p:spPr>
          <a:ln/>
        </p:spPr>
        <p:txBody>
          <a:bodyPr/>
          <a:lstStyle>
            <a:lvl1pPr>
              <a:defRPr/>
            </a:lvl1pPr>
          </a:lstStyle>
          <a:p>
            <a:pPr>
              <a:defRPr/>
            </a:pPr>
            <a:fld id="{C42A0FA7-9923-4066-AF1D-CE974B7CE417}"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1847596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3076" y="857250"/>
            <a:ext cx="2212975" cy="3443288"/>
          </a:xfrm>
        </p:spPr>
        <p:txBody>
          <a:bodyPr vert="eaVert"/>
          <a:lstStyle>
            <a:lvl1pPr>
              <a:buClr>
                <a:schemeClr val="bg1"/>
              </a:buClr>
              <a:defRPr>
                <a:solidFill>
                  <a:schemeClr val="bg1"/>
                </a:solidFill>
              </a:defRPr>
            </a:lvl1pPr>
          </a:lstStyle>
          <a:p>
            <a:r>
              <a:rPr lang="en-AU" smtClean="0"/>
              <a:t>Click to edit Master title style</a:t>
            </a:r>
            <a:endParaRPr lang="en-US"/>
          </a:p>
        </p:txBody>
      </p:sp>
      <p:sp>
        <p:nvSpPr>
          <p:cNvPr id="3" name="Vertical Text Placeholder 2"/>
          <p:cNvSpPr>
            <a:spLocks noGrp="1"/>
          </p:cNvSpPr>
          <p:nvPr>
            <p:ph type="body" orient="vert" idx="1"/>
          </p:nvPr>
        </p:nvSpPr>
        <p:spPr>
          <a:xfrm>
            <a:off x="179389" y="857250"/>
            <a:ext cx="6491287" cy="3443288"/>
          </a:xfrm>
        </p:spPr>
        <p:txBody>
          <a:bodyPr vert="eaVert"/>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8D23C4F-8FC6-4D17-B110-B462603A188F}" type="datetime1">
              <a:rPr lang="en-AU" altLang="en-US">
                <a:solidFill>
                  <a:srgbClr val="808080"/>
                </a:solidFill>
              </a:rPr>
              <a:pPr>
                <a:defRPr/>
              </a:pPr>
              <a:t>11/07/2016</a:t>
            </a:fld>
            <a:endParaRPr lang="en-US"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8080"/>
                </a:solidFill>
              </a:rPr>
              <a:t>MSHC</a:t>
            </a:r>
          </a:p>
        </p:txBody>
      </p:sp>
      <p:sp>
        <p:nvSpPr>
          <p:cNvPr id="6" name="Rectangle 6"/>
          <p:cNvSpPr>
            <a:spLocks noGrp="1" noChangeArrowheads="1"/>
          </p:cNvSpPr>
          <p:nvPr>
            <p:ph type="sldNum" sz="quarter" idx="12"/>
          </p:nvPr>
        </p:nvSpPr>
        <p:spPr>
          <a:ln/>
        </p:spPr>
        <p:txBody>
          <a:bodyPr/>
          <a:lstStyle>
            <a:lvl1pPr>
              <a:defRPr/>
            </a:lvl1pPr>
          </a:lstStyle>
          <a:p>
            <a:pPr>
              <a:defRPr/>
            </a:pPr>
            <a:fld id="{DCC68D7F-12FC-45C6-A2FD-3E4124B4D8DC}"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62443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23528" y="627534"/>
            <a:ext cx="7274393" cy="553998"/>
          </a:xfrm>
          <a:prstGeom prst="rect">
            <a:avLst/>
          </a:prstGeom>
          <a:noFill/>
          <a:ln>
            <a:noFill/>
          </a:ln>
          <a:effectLst/>
          <a:extLst/>
        </p:spPr>
        <p:txBody>
          <a:bodyPr/>
          <a:lstStyle>
            <a:lvl1pPr>
              <a:defRPr sz="3600">
                <a:latin typeface="Calibri" panose="020F0502020204030204" pitchFamily="34" charset="0"/>
              </a:defRPr>
            </a:lvl1pPr>
          </a:lstStyle>
          <a:p>
            <a:pPr lvl="0"/>
            <a:r>
              <a:rPr lang="en-US" noProof="0" dirty="0" smtClean="0"/>
              <a:t>Click to edit Master title style</a:t>
            </a:r>
          </a:p>
        </p:txBody>
      </p:sp>
      <p:pic>
        <p:nvPicPr>
          <p:cNvPr id="3" name="Picture 2"/>
          <p:cNvPicPr/>
          <p:nvPr userDrawn="1"/>
        </p:nvPicPr>
        <p:blipFill rotWithShape="1">
          <a:blip r:embed="rId2"/>
          <a:srcRect l="5388" t="27969" r="50216" b="41379"/>
          <a:stretch/>
        </p:blipFill>
        <p:spPr bwMode="auto">
          <a:xfrm>
            <a:off x="179512" y="4461960"/>
            <a:ext cx="1128524" cy="3705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76744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powerPointTemplate_MSHCMelbU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
            <a:ext cx="9334500" cy="526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9298" y="86916"/>
            <a:ext cx="4374356" cy="2702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endParaRPr lang="en-AU">
              <a:solidFill>
                <a:srgbClr val="FFFFFF"/>
              </a:solidFill>
            </a:endParaRPr>
          </a:p>
        </p:txBody>
      </p:sp>
      <p:sp>
        <p:nvSpPr>
          <p:cNvPr id="6" name="Rectangle 5"/>
          <p:cNvSpPr/>
          <p:nvPr userDrawn="1"/>
        </p:nvSpPr>
        <p:spPr>
          <a:xfrm>
            <a:off x="0" y="336947"/>
            <a:ext cx="2574131" cy="2369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endParaRPr lang="en-AU">
              <a:solidFill>
                <a:srgbClr val="FFFFFF"/>
              </a:solidFill>
            </a:endParaRPr>
          </a:p>
        </p:txBody>
      </p:sp>
      <p:pic>
        <p:nvPicPr>
          <p:cNvPr id="7" name="Picture 1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44476" t="87500" r="25034" b="2692"/>
          <a:stretch>
            <a:fillRect/>
          </a:stretch>
        </p:blipFill>
        <p:spPr bwMode="auto">
          <a:xfrm>
            <a:off x="1637109" y="41672"/>
            <a:ext cx="1746647"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behaviourworksaustralia.org/V2/wp-content/uploads/2015/12/Monash_2-RGB.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7098" t="14175" r="8089" b="14938"/>
          <a:stretch>
            <a:fillRect/>
          </a:stretch>
        </p:blipFill>
        <p:spPr bwMode="auto">
          <a:xfrm>
            <a:off x="45244" y="14288"/>
            <a:ext cx="145137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85800" y="1597820"/>
            <a:ext cx="7772400" cy="1102519"/>
          </a:xfrm>
        </p:spPr>
        <p:txBody>
          <a:bodyPr/>
          <a:lstStyle>
            <a:lvl1pPr algn="ctr">
              <a:defRPr/>
            </a:lvl1pPr>
          </a:lstStyle>
          <a:p>
            <a:r>
              <a:rPr lang="en-US"/>
              <a:t>Click to edit Master title style</a:t>
            </a:r>
          </a:p>
        </p:txBody>
      </p:sp>
      <p:sp>
        <p:nvSpPr>
          <p:cNvPr id="5124" name="Rectangle 4"/>
          <p:cNvSpPr>
            <a:spLocks noGrp="1" noChangeArrowheads="1"/>
          </p:cNvSpPr>
          <p:nvPr>
            <p:ph type="subTitle" idx="1"/>
          </p:nvPr>
        </p:nvSpPr>
        <p:spPr>
          <a:xfrm>
            <a:off x="1371600" y="2914650"/>
            <a:ext cx="6400800" cy="1314450"/>
          </a:xfrm>
        </p:spPr>
        <p:txBody>
          <a:bodyPr/>
          <a:lstStyle>
            <a:lvl1pPr marL="0" indent="0" algn="ctr">
              <a:buFontTx/>
              <a:buNone/>
              <a:defRPr sz="2100"/>
            </a:lvl1pPr>
          </a:lstStyle>
          <a:p>
            <a:r>
              <a:rPr lang="en-US"/>
              <a:t>Click to edit Master subtitle style</a:t>
            </a:r>
          </a:p>
        </p:txBody>
      </p:sp>
    </p:spTree>
    <p:extLst>
      <p:ext uri="{BB962C8B-B14F-4D97-AF65-F5344CB8AC3E}">
        <p14:creationId xmlns:p14="http://schemas.microsoft.com/office/powerpoint/2010/main" val="368556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4950619" y="411956"/>
            <a:ext cx="4193381" cy="4857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endParaRPr lang="en-AU">
              <a:solidFill>
                <a:srgbClr val="FFFFFF"/>
              </a:solidFill>
            </a:endParaRPr>
          </a:p>
        </p:txBody>
      </p:sp>
      <p:pic>
        <p:nvPicPr>
          <p:cNvPr id="5"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44476" t="87500" r="25034" b="2692"/>
          <a:stretch>
            <a:fillRect/>
          </a:stretch>
        </p:blipFill>
        <p:spPr bwMode="auto">
          <a:xfrm>
            <a:off x="7325916" y="475060"/>
            <a:ext cx="1746647"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behaviourworksaustralia.org/V2/wp-content/uploads/2015/12/Monash_2-RGB.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7098" t="14175" r="8089" b="14938"/>
          <a:stretch>
            <a:fillRect/>
          </a:stretch>
        </p:blipFill>
        <p:spPr bwMode="auto">
          <a:xfrm>
            <a:off x="5734051" y="447675"/>
            <a:ext cx="145137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79388" y="1059657"/>
            <a:ext cx="8856662" cy="3512344"/>
          </a:xfrm>
          <a:solidFill>
            <a:schemeClr val="bg1">
              <a:alpha val="70000"/>
            </a:schemeClr>
          </a:solidFill>
        </p:spPr>
        <p:txBody>
          <a:bodyPr/>
          <a:lstStyle>
            <a:lvl1pPr>
              <a:buClr>
                <a:schemeClr val="bg1"/>
              </a:buClr>
              <a:defRPr>
                <a:solidFill>
                  <a:srgbClr val="003366"/>
                </a:solidFill>
              </a:defRPr>
            </a:lvl1pPr>
            <a:lvl2pPr>
              <a:buClr>
                <a:schemeClr val="bg1"/>
              </a:buClr>
              <a:defRPr>
                <a:solidFill>
                  <a:srgbClr val="003366"/>
                </a:solidFill>
              </a:defRPr>
            </a:lvl2pPr>
            <a:lvl3pPr>
              <a:buClr>
                <a:schemeClr val="bg1"/>
              </a:buClr>
              <a:defRPr>
                <a:solidFill>
                  <a:srgbClr val="003366"/>
                </a:solidFill>
              </a:defRPr>
            </a:lvl3pPr>
            <a:lvl4pPr>
              <a:buClr>
                <a:schemeClr val="bg1"/>
              </a:buClr>
              <a:defRPr>
                <a:solidFill>
                  <a:srgbClr val="003366"/>
                </a:solidFill>
              </a:defRPr>
            </a:lvl4pPr>
            <a:lvl5pPr>
              <a:buClr>
                <a:schemeClr val="bg1"/>
              </a:buClr>
              <a:defRPr>
                <a:solidFill>
                  <a:srgbClr val="003366"/>
                </a:solidFil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a:t>
            </a:r>
            <a:r>
              <a:rPr lang="en-AU" dirty="0" err="1" smtClean="0"/>
              <a:t>levelt</a:t>
            </a:r>
            <a:endParaRPr lang="en-US" dirty="0"/>
          </a:p>
        </p:txBody>
      </p:sp>
      <p:sp>
        <p:nvSpPr>
          <p:cNvPr id="7" name="Rectangle 4"/>
          <p:cNvSpPr>
            <a:spLocks noGrp="1" noChangeArrowheads="1"/>
          </p:cNvSpPr>
          <p:nvPr>
            <p:ph type="dt" sz="half" idx="10"/>
          </p:nvPr>
        </p:nvSpPr>
        <p:spPr/>
        <p:txBody>
          <a:bodyPr/>
          <a:lstStyle>
            <a:lvl1pPr>
              <a:defRPr/>
            </a:lvl1pPr>
          </a:lstStyle>
          <a:p>
            <a:pPr>
              <a:defRPr/>
            </a:pPr>
            <a:fld id="{87CD0E92-3C4B-4C25-ACDB-E21BCB88BE5C}" type="datetime1">
              <a:rPr lang="en-AU" altLang="en-US">
                <a:solidFill>
                  <a:srgbClr val="808080"/>
                </a:solidFill>
              </a:rPr>
              <a:pPr>
                <a:defRPr/>
              </a:pPr>
              <a:t>11/07/2016</a:t>
            </a:fld>
            <a:endParaRPr lang="en-US" altLang="en-US">
              <a:solidFill>
                <a:srgbClr val="80808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en-US">
                <a:solidFill>
                  <a:srgbClr val="808080"/>
                </a:solidFill>
              </a:rPr>
              <a:t>MSHC</a:t>
            </a:r>
          </a:p>
        </p:txBody>
      </p:sp>
      <p:sp>
        <p:nvSpPr>
          <p:cNvPr id="9" name="Rectangle 6"/>
          <p:cNvSpPr>
            <a:spLocks noGrp="1" noChangeArrowheads="1"/>
          </p:cNvSpPr>
          <p:nvPr>
            <p:ph type="sldNum" sz="quarter" idx="12"/>
          </p:nvPr>
        </p:nvSpPr>
        <p:spPr/>
        <p:txBody>
          <a:bodyPr/>
          <a:lstStyle>
            <a:lvl1pPr>
              <a:defRPr smtClean="0"/>
            </a:lvl1pPr>
          </a:lstStyle>
          <a:p>
            <a:pPr>
              <a:defRPr/>
            </a:pPr>
            <a:fld id="{0D91BC21-77EC-47D1-AE3B-FF82767D1C34}"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397184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solidFill>
                  <a:schemeClr val="accent3">
                    <a:lumMod val="85000"/>
                  </a:schemeClr>
                </a:solidFill>
                <a:effectLst>
                  <a:outerShdw blurRad="50800" dist="38100" dir="2700000" algn="tl" rotWithShape="0">
                    <a:srgbClr val="000000">
                      <a:alpha val="43000"/>
                    </a:srgbClr>
                  </a:outerShdw>
                </a:effectLst>
              </a:defRPr>
            </a:lvl1pPr>
          </a:lstStyle>
          <a:p>
            <a:r>
              <a:rPr lang="en-AU"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bg1"/>
                </a:solidFill>
              </a:defRPr>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AU" dirty="0"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320689C-7CF0-4568-96A5-DE89104220B8}" type="datetime1">
              <a:rPr lang="en-AU" altLang="en-US">
                <a:solidFill>
                  <a:srgbClr val="808080"/>
                </a:solidFill>
              </a:rPr>
              <a:pPr>
                <a:defRPr/>
              </a:pPr>
              <a:t>11/07/2016</a:t>
            </a:fld>
            <a:endParaRPr lang="en-US"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8080"/>
                </a:solidFill>
              </a:rPr>
              <a:t>MSHC</a:t>
            </a:r>
          </a:p>
        </p:txBody>
      </p:sp>
      <p:sp>
        <p:nvSpPr>
          <p:cNvPr id="6" name="Rectangle 6"/>
          <p:cNvSpPr>
            <a:spLocks noGrp="1" noChangeArrowheads="1"/>
          </p:cNvSpPr>
          <p:nvPr>
            <p:ph type="sldNum" sz="quarter" idx="12"/>
          </p:nvPr>
        </p:nvSpPr>
        <p:spPr>
          <a:ln/>
        </p:spPr>
        <p:txBody>
          <a:bodyPr/>
          <a:lstStyle>
            <a:lvl1pPr>
              <a:defRPr/>
            </a:lvl1pPr>
          </a:lstStyle>
          <a:p>
            <a:pPr>
              <a:defRPr/>
            </a:pPr>
            <a:fld id="{6EA871B4-BD34-49B4-ADE1-AAEE6ACDD406}"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3508203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389" y="1085851"/>
            <a:ext cx="4351337" cy="3240881"/>
          </a:xfrm>
        </p:spPr>
        <p:txBody>
          <a:bodyPr/>
          <a:lstStyle>
            <a:lvl1pPr>
              <a:buClr>
                <a:schemeClr val="bg1"/>
              </a:buClr>
              <a:defRPr sz="2100">
                <a:solidFill>
                  <a:schemeClr val="bg1"/>
                </a:solidFill>
              </a:defRPr>
            </a:lvl1pPr>
            <a:lvl2pPr>
              <a:buClr>
                <a:schemeClr val="bg1"/>
              </a:buClr>
              <a:defRPr sz="1800">
                <a:solidFill>
                  <a:schemeClr val="bg1"/>
                </a:solidFill>
              </a:defRPr>
            </a:lvl2pPr>
            <a:lvl3pPr>
              <a:buClr>
                <a:schemeClr val="bg1"/>
              </a:buClr>
              <a:defRPr sz="15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vl6pPr>
              <a:defRPr sz="1400"/>
            </a:lvl6pPr>
            <a:lvl7pPr>
              <a:defRPr sz="1400"/>
            </a:lvl7pPr>
            <a:lvl8pPr>
              <a:defRPr sz="1400"/>
            </a:lvl8pPr>
            <a:lvl9pPr>
              <a:defRPr sz="14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83125" y="1085851"/>
            <a:ext cx="4352925" cy="3240881"/>
          </a:xfrm>
        </p:spPr>
        <p:txBody>
          <a:bodyPr/>
          <a:lstStyle>
            <a:lvl1pPr>
              <a:buClr>
                <a:schemeClr val="bg1"/>
              </a:buClr>
              <a:defRPr sz="2100">
                <a:solidFill>
                  <a:schemeClr val="bg1"/>
                </a:solidFill>
              </a:defRPr>
            </a:lvl1pPr>
            <a:lvl2pPr>
              <a:buClr>
                <a:schemeClr val="bg1"/>
              </a:buClr>
              <a:defRPr sz="1800">
                <a:solidFill>
                  <a:schemeClr val="bg1"/>
                </a:solidFill>
              </a:defRPr>
            </a:lvl2pPr>
            <a:lvl3pPr>
              <a:buClr>
                <a:schemeClr val="bg1"/>
              </a:buClr>
              <a:defRPr sz="15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vl6pPr>
              <a:defRPr sz="1400"/>
            </a:lvl6pPr>
            <a:lvl7pPr>
              <a:defRPr sz="1400"/>
            </a:lvl7pPr>
            <a:lvl8pPr>
              <a:defRPr sz="1400"/>
            </a:lvl8pPr>
            <a:lvl9pPr>
              <a:defRPr sz="14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8" name="Title 1"/>
          <p:cNvSpPr>
            <a:spLocks noGrp="1"/>
          </p:cNvSpPr>
          <p:nvPr>
            <p:ph type="title"/>
          </p:nvPr>
        </p:nvSpPr>
        <p:spPr>
          <a:xfrm>
            <a:off x="3200401" y="457200"/>
            <a:ext cx="5835650" cy="548879"/>
          </a:xfrm>
        </p:spPr>
        <p:txBody>
          <a:bodyPr/>
          <a:lstStyle>
            <a:lvl1pPr algn="r">
              <a:defRPr sz="2400">
                <a:solidFill>
                  <a:schemeClr val="bg1"/>
                </a:solidFill>
              </a:defRPr>
            </a:lvl1pPr>
          </a:lstStyle>
          <a:p>
            <a:r>
              <a:rPr lang="en-AU" smtClean="0"/>
              <a:t>Click to edit Master title style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03F99E0-EFAB-4875-99D0-681E7720FE5E}" type="datetime1">
              <a:rPr lang="en-AU" altLang="en-US">
                <a:solidFill>
                  <a:srgbClr val="808080"/>
                </a:solidFill>
              </a:rPr>
              <a:pPr>
                <a:defRPr/>
              </a:pPr>
              <a:t>11/07/2016</a:t>
            </a:fld>
            <a:endParaRPr lang="en-US" alt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8080"/>
                </a:solidFill>
              </a:rPr>
              <a:t>MSHC</a:t>
            </a:r>
          </a:p>
        </p:txBody>
      </p:sp>
      <p:sp>
        <p:nvSpPr>
          <p:cNvPr id="7" name="Rectangle 6"/>
          <p:cNvSpPr>
            <a:spLocks noGrp="1" noChangeArrowheads="1"/>
          </p:cNvSpPr>
          <p:nvPr>
            <p:ph type="sldNum" sz="quarter" idx="12"/>
          </p:nvPr>
        </p:nvSpPr>
        <p:spPr>
          <a:ln/>
        </p:spPr>
        <p:txBody>
          <a:bodyPr/>
          <a:lstStyle>
            <a:lvl1pPr>
              <a:defRPr/>
            </a:lvl1pPr>
          </a:lstStyle>
          <a:p>
            <a:pPr>
              <a:defRPr/>
            </a:pPr>
            <a:fld id="{92BBF445-446F-47DC-BAE4-AAC3E8A07837}"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350158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Clr>
                <a:schemeClr val="bg1"/>
              </a:buClr>
              <a:buNone/>
              <a:defRPr sz="1800" b="1">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sz="1200"/>
            </a:lvl6pPr>
            <a:lvl7pPr>
              <a:defRPr sz="1200"/>
            </a:lvl7pPr>
            <a:lvl8pPr>
              <a:defRPr sz="1200"/>
            </a:lvl8pPr>
            <a:lvl9pPr>
              <a:defRPr sz="12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Clr>
                <a:schemeClr val="bg1"/>
              </a:buClr>
              <a:buNone/>
              <a:defRPr sz="1800" b="1">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buClr>
                <a:schemeClr val="bg1"/>
              </a:buClr>
              <a:defRPr sz="1800">
                <a:solidFill>
                  <a:schemeClr val="bg1"/>
                </a:solidFill>
              </a:defRPr>
            </a:lvl1pPr>
            <a:lvl2pPr>
              <a:buClr>
                <a:schemeClr val="bg1"/>
              </a:buClr>
              <a:defRPr sz="15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sz="1200"/>
            </a:lvl6pPr>
            <a:lvl7pPr>
              <a:defRPr sz="1200"/>
            </a:lvl7pPr>
            <a:lvl8pPr>
              <a:defRPr sz="1200"/>
            </a:lvl8pPr>
            <a:lvl9pPr>
              <a:defRPr sz="12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Title 1"/>
          <p:cNvSpPr>
            <a:spLocks noGrp="1"/>
          </p:cNvSpPr>
          <p:nvPr>
            <p:ph type="title"/>
          </p:nvPr>
        </p:nvSpPr>
        <p:spPr>
          <a:xfrm>
            <a:off x="3200401" y="457200"/>
            <a:ext cx="5835650" cy="548879"/>
          </a:xfrm>
        </p:spPr>
        <p:txBody>
          <a:bodyPr/>
          <a:lstStyle>
            <a:lvl1pPr algn="r">
              <a:defRPr sz="2400">
                <a:solidFill>
                  <a:schemeClr val="bg1"/>
                </a:solidFill>
              </a:defRPr>
            </a:lvl1pPr>
          </a:lstStyle>
          <a:p>
            <a:r>
              <a:rPr lang="en-AU" smtClean="0"/>
              <a:t>Click to edit Master title style</a:t>
            </a:r>
            <a:endParaRPr lang="en-US"/>
          </a:p>
        </p:txBody>
      </p:sp>
      <p:sp>
        <p:nvSpPr>
          <p:cNvPr id="7" name="Rectangle 4"/>
          <p:cNvSpPr>
            <a:spLocks noGrp="1" noChangeArrowheads="1"/>
          </p:cNvSpPr>
          <p:nvPr>
            <p:ph type="dt" sz="half" idx="10"/>
          </p:nvPr>
        </p:nvSpPr>
        <p:spPr/>
        <p:txBody>
          <a:bodyPr/>
          <a:lstStyle>
            <a:lvl1pPr>
              <a:buClr>
                <a:schemeClr val="bg1"/>
              </a:buClr>
              <a:defRPr/>
            </a:lvl1pPr>
          </a:lstStyle>
          <a:p>
            <a:pPr>
              <a:buClr>
                <a:srgbClr val="FFFFFF"/>
              </a:buClr>
              <a:defRPr/>
            </a:pPr>
            <a:fld id="{BC2925F1-FF78-4A6D-A973-74397D10C8C4}" type="datetime1">
              <a:rPr lang="en-AU" altLang="en-US">
                <a:solidFill>
                  <a:srgbClr val="808080"/>
                </a:solidFill>
              </a:rPr>
              <a:pPr>
                <a:buClr>
                  <a:srgbClr val="FFFFFF"/>
                </a:buClr>
                <a:defRPr/>
              </a:pPr>
              <a:t>11/07/2016</a:t>
            </a:fld>
            <a:endParaRPr lang="en-US" altLang="en-US">
              <a:solidFill>
                <a:srgbClr val="808080"/>
              </a:solidFill>
            </a:endParaRPr>
          </a:p>
        </p:txBody>
      </p:sp>
      <p:sp>
        <p:nvSpPr>
          <p:cNvPr id="8" name="Rectangle 5"/>
          <p:cNvSpPr>
            <a:spLocks noGrp="1" noChangeArrowheads="1"/>
          </p:cNvSpPr>
          <p:nvPr>
            <p:ph type="ftr" sz="quarter" idx="11"/>
          </p:nvPr>
        </p:nvSpPr>
        <p:spPr/>
        <p:txBody>
          <a:bodyPr/>
          <a:lstStyle>
            <a:lvl1pPr>
              <a:buClr>
                <a:schemeClr val="bg1"/>
              </a:buClr>
              <a:defRPr/>
            </a:lvl1pPr>
          </a:lstStyle>
          <a:p>
            <a:pPr>
              <a:buClr>
                <a:srgbClr val="FFFFFF"/>
              </a:buClr>
              <a:defRPr/>
            </a:pPr>
            <a:r>
              <a:rPr lang="en-US">
                <a:solidFill>
                  <a:srgbClr val="808080"/>
                </a:solidFill>
              </a:rPr>
              <a:t>MSHC</a:t>
            </a:r>
            <a:endParaRPr lang="en-US" dirty="0">
              <a:solidFill>
                <a:srgbClr val="808080"/>
              </a:solidFill>
            </a:endParaRPr>
          </a:p>
        </p:txBody>
      </p:sp>
      <p:sp>
        <p:nvSpPr>
          <p:cNvPr id="9" name="Rectangle 6"/>
          <p:cNvSpPr>
            <a:spLocks noGrp="1" noChangeArrowheads="1"/>
          </p:cNvSpPr>
          <p:nvPr>
            <p:ph type="sldNum" sz="quarter" idx="12"/>
          </p:nvPr>
        </p:nvSpPr>
        <p:spPr/>
        <p:txBody>
          <a:bodyPr/>
          <a:lstStyle>
            <a:lvl1pPr>
              <a:buClr>
                <a:schemeClr val="bg1"/>
              </a:buClr>
              <a:defRPr smtClean="0"/>
            </a:lvl1pPr>
          </a:lstStyle>
          <a:p>
            <a:pPr>
              <a:buClr>
                <a:srgbClr val="FFFFFF"/>
              </a:buClr>
              <a:defRPr/>
            </a:pPr>
            <a:fld id="{1A44F063-A06E-4043-8D71-CCC0EA30C681}" type="slidenum">
              <a:rPr lang="en-US" altLang="en-US">
                <a:solidFill>
                  <a:srgbClr val="808080"/>
                </a:solidFill>
              </a:rPr>
              <a:pPr>
                <a:buClr>
                  <a:srgbClr val="FFFFFF"/>
                </a:buClr>
                <a:defRPr/>
              </a:pPr>
              <a:t>‹#›</a:t>
            </a:fld>
            <a:endParaRPr lang="en-US" altLang="en-US">
              <a:solidFill>
                <a:srgbClr val="808080"/>
              </a:solidFill>
            </a:endParaRPr>
          </a:p>
        </p:txBody>
      </p:sp>
    </p:spTree>
    <p:extLst>
      <p:ext uri="{BB962C8B-B14F-4D97-AF65-F5344CB8AC3E}">
        <p14:creationId xmlns:p14="http://schemas.microsoft.com/office/powerpoint/2010/main" val="970277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388" y="971550"/>
            <a:ext cx="8856662" cy="919163"/>
          </a:xfrm>
        </p:spPr>
        <p:txBody>
          <a:bodyPr/>
          <a:lstStyle>
            <a:lvl1pPr>
              <a:defRPr>
                <a:solidFill>
                  <a:schemeClr val="bg1"/>
                </a:solidFill>
              </a:defRPr>
            </a:lvl1p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22194CD-DB1A-4B07-B400-690ABE11A066}" type="datetime1">
              <a:rPr lang="en-AU" altLang="en-US">
                <a:solidFill>
                  <a:srgbClr val="808080"/>
                </a:solidFill>
              </a:rPr>
              <a:pPr>
                <a:defRPr/>
              </a:pPr>
              <a:t>11/07/2016</a:t>
            </a:fld>
            <a:endParaRPr lang="en-US" alt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808080"/>
                </a:solidFill>
              </a:rPr>
              <a:t>MSHC</a:t>
            </a:r>
          </a:p>
        </p:txBody>
      </p:sp>
      <p:sp>
        <p:nvSpPr>
          <p:cNvPr id="5" name="Rectangle 6"/>
          <p:cNvSpPr>
            <a:spLocks noGrp="1" noChangeArrowheads="1"/>
          </p:cNvSpPr>
          <p:nvPr>
            <p:ph type="sldNum" sz="quarter" idx="12"/>
          </p:nvPr>
        </p:nvSpPr>
        <p:spPr>
          <a:ln/>
        </p:spPr>
        <p:txBody>
          <a:bodyPr/>
          <a:lstStyle>
            <a:lvl1pPr>
              <a:defRPr/>
            </a:lvl1pPr>
          </a:lstStyle>
          <a:p>
            <a:pPr>
              <a:defRPr/>
            </a:pPr>
            <a:fld id="{E71D3851-C3D0-4786-B5D8-CBA1BC0CD0C4}"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418442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4950619" y="411956"/>
            <a:ext cx="4193381" cy="4857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endParaRPr lang="en-AU">
              <a:solidFill>
                <a:srgbClr val="FFFFFF"/>
              </a:solidFill>
            </a:endParaRPr>
          </a:p>
        </p:txBody>
      </p:sp>
      <p:pic>
        <p:nvPicPr>
          <p:cNvPr id="3"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44476" t="87500" r="25034" b="2692"/>
          <a:stretch>
            <a:fillRect/>
          </a:stretch>
        </p:blipFill>
        <p:spPr bwMode="auto">
          <a:xfrm>
            <a:off x="7325916" y="475060"/>
            <a:ext cx="1746647"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behaviourworksaustralia.org/V2/wp-content/uploads/2015/12/Monash_2-RGB.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7098" t="14175" r="8089" b="14938"/>
          <a:stretch>
            <a:fillRect/>
          </a:stretch>
        </p:blipFill>
        <p:spPr bwMode="auto">
          <a:xfrm>
            <a:off x="5734051" y="447675"/>
            <a:ext cx="145137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ph type="dt" sz="half" idx="10"/>
          </p:nvPr>
        </p:nvSpPr>
        <p:spPr/>
        <p:txBody>
          <a:bodyPr/>
          <a:lstStyle>
            <a:lvl1pPr>
              <a:defRPr/>
            </a:lvl1pPr>
          </a:lstStyle>
          <a:p>
            <a:pPr>
              <a:defRPr/>
            </a:pPr>
            <a:fld id="{76D9051C-8674-4E69-A021-2626300AD409}" type="datetime1">
              <a:rPr lang="en-AU" altLang="en-US">
                <a:solidFill>
                  <a:srgbClr val="808080"/>
                </a:solidFill>
              </a:rPr>
              <a:pPr>
                <a:defRPr/>
              </a:pPr>
              <a:t>11/07/2016</a:t>
            </a:fld>
            <a:endParaRPr lang="en-US" altLang="en-US">
              <a:solidFill>
                <a:srgbClr val="80808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a:solidFill>
                  <a:srgbClr val="808080"/>
                </a:solidFill>
              </a:rPr>
              <a:t>MSHC</a:t>
            </a:r>
          </a:p>
        </p:txBody>
      </p:sp>
      <p:sp>
        <p:nvSpPr>
          <p:cNvPr id="7" name="Rectangle 6"/>
          <p:cNvSpPr>
            <a:spLocks noGrp="1" noChangeArrowheads="1"/>
          </p:cNvSpPr>
          <p:nvPr>
            <p:ph type="sldNum" sz="quarter" idx="12"/>
          </p:nvPr>
        </p:nvSpPr>
        <p:spPr/>
        <p:txBody>
          <a:bodyPr/>
          <a:lstStyle>
            <a:lvl1pPr>
              <a:defRPr smtClean="0"/>
            </a:lvl1pPr>
          </a:lstStyle>
          <a:p>
            <a:pPr>
              <a:defRPr/>
            </a:pPr>
            <a:fld id="{AFBF3924-4809-4C86-9002-BBCFF1A02047}" type="slidenum">
              <a:rPr lang="en-US" altLang="en-US">
                <a:solidFill>
                  <a:srgbClr val="808080"/>
                </a:solidFill>
              </a:rPr>
              <a:pPr>
                <a:defRPr/>
              </a:pPr>
              <a:t>‹#›</a:t>
            </a:fld>
            <a:endParaRPr lang="en-US" altLang="en-US">
              <a:solidFill>
                <a:srgbClr val="808080"/>
              </a:solidFill>
            </a:endParaRPr>
          </a:p>
        </p:txBody>
      </p:sp>
    </p:spTree>
    <p:extLst>
      <p:ext uri="{BB962C8B-B14F-4D97-AF65-F5344CB8AC3E}">
        <p14:creationId xmlns:p14="http://schemas.microsoft.com/office/powerpoint/2010/main" val="90199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3" Type="http://schemas.openxmlformats.org/officeDocument/2006/relationships/theme" Target="../theme/theme1.xml"/><Relationship Id="rId21" Type="http://schemas.openxmlformats.org/officeDocument/2006/relationships/oleObject" Target="../embeddings/oleObject1.bin"/><Relationship Id="rId7" Type="http://schemas.openxmlformats.org/officeDocument/2006/relationships/tags" Target="../tags/tag3.xml"/><Relationship Id="rId12" Type="http://schemas.openxmlformats.org/officeDocument/2006/relationships/tags" Target="../tags/tag8.xml"/><Relationship Id="rId17" Type="http://schemas.openxmlformats.org/officeDocument/2006/relationships/tags" Target="../tags/tag13.xml"/><Relationship Id="rId2" Type="http://schemas.openxmlformats.org/officeDocument/2006/relationships/slideLayout" Target="../slideLayouts/slideLayout2.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tags" Target="../tags/tag7.xml"/><Relationship Id="rId5" Type="http://schemas.openxmlformats.org/officeDocument/2006/relationships/tags" Target="../tags/tag1.xml"/><Relationship Id="rId15" Type="http://schemas.openxmlformats.org/officeDocument/2006/relationships/tags" Target="../tags/tag11.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vmlDrawing" Target="../drawings/vmlDrawing1.v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1091" name="Object 67"/>
          <p:cNvGraphicFramePr>
            <a:graphicFrameLocks/>
          </p:cNvGraphicFramePr>
          <p:nvPr>
            <p:custDataLst>
              <p:tags r:id="rId5"/>
            </p:custDataLst>
          </p:nvPr>
        </p:nvGraphicFramePr>
        <p:xfrm>
          <a:off x="1" y="0"/>
          <a:ext cx="161925" cy="121444"/>
        </p:xfrm>
        <a:graphic>
          <a:graphicData uri="http://schemas.openxmlformats.org/presentationml/2006/ole">
            <mc:AlternateContent xmlns:mc="http://schemas.openxmlformats.org/markup-compatibility/2006">
              <mc:Choice xmlns:v="urn:schemas-microsoft-com:vml" Requires="v">
                <p:oleObj spid="_x0000_s1047" name="think-cell Slide" r:id="rId21" imgW="360" imgH="360" progId="">
                  <p:embed/>
                </p:oleObj>
              </mc:Choice>
              <mc:Fallback>
                <p:oleObj name="think-cell Slide" r:id="rId21" imgW="360" imgH="360" progId="">
                  <p:embed/>
                  <p:pic>
                    <p:nvPicPr>
                      <p:cNvPr id="0" name=""/>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0"/>
                        <a:ext cx="161925" cy="1214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93" name="Group 57"/>
          <p:cNvGrpSpPr>
            <a:grpSpLocks/>
          </p:cNvGrpSpPr>
          <p:nvPr/>
        </p:nvGrpSpPr>
        <p:grpSpPr bwMode="auto">
          <a:xfrm>
            <a:off x="0" y="-9525"/>
            <a:ext cx="9144000" cy="160735"/>
            <a:chOff x="0" y="-12553"/>
            <a:chExt cx="9144000" cy="214810"/>
          </a:xfrm>
        </p:grpSpPr>
        <p:sp>
          <p:nvSpPr>
            <p:cNvPr id="59" name="Rectangle 58"/>
            <p:cNvSpPr/>
            <p:nvPr userDrawn="1"/>
          </p:nvSpPr>
          <p:spPr bwMode="auto">
            <a:xfrm>
              <a:off x="0" y="102012"/>
              <a:ext cx="9144000" cy="10024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sp>
          <p:nvSpPr>
            <p:cNvPr id="60" name="Rectangle 59"/>
            <p:cNvSpPr/>
            <p:nvPr userDrawn="1"/>
          </p:nvSpPr>
          <p:spPr bwMode="auto">
            <a:xfrm>
              <a:off x="0" y="-12553"/>
              <a:ext cx="9144000" cy="1002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grpSp>
      <p:grpSp>
        <p:nvGrpSpPr>
          <p:cNvPr id="1094" name="Group 60"/>
          <p:cNvGrpSpPr>
            <a:grpSpLocks/>
          </p:cNvGrpSpPr>
          <p:nvPr/>
        </p:nvGrpSpPr>
        <p:grpSpPr bwMode="auto">
          <a:xfrm>
            <a:off x="0" y="4986338"/>
            <a:ext cx="9144000" cy="160735"/>
            <a:chOff x="0" y="-12553"/>
            <a:chExt cx="9144000" cy="214810"/>
          </a:xfrm>
        </p:grpSpPr>
        <p:sp>
          <p:nvSpPr>
            <p:cNvPr id="62" name="Rectangle 61"/>
            <p:cNvSpPr/>
            <p:nvPr userDrawn="1"/>
          </p:nvSpPr>
          <p:spPr bwMode="auto">
            <a:xfrm>
              <a:off x="0" y="102012"/>
              <a:ext cx="9144000" cy="1002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sp>
          <p:nvSpPr>
            <p:cNvPr id="63" name="Rectangle 62"/>
            <p:cNvSpPr/>
            <p:nvPr userDrawn="1"/>
          </p:nvSpPr>
          <p:spPr bwMode="auto">
            <a:xfrm>
              <a:off x="0" y="-12553"/>
              <a:ext cx="9144000" cy="10024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dirty="0" err="1">
                <a:solidFill>
                  <a:srgbClr val="000000"/>
                </a:solidFill>
              </a:endParaRPr>
            </a:p>
          </p:txBody>
        </p:sp>
      </p:grpSp>
      <p:sp>
        <p:nvSpPr>
          <p:cNvPr id="1034" name="Working Draft" hidden="1"/>
          <p:cNvSpPr txBox="1">
            <a:spLocks noChangeArrowheads="1"/>
          </p:cNvSpPr>
          <p:nvPr/>
        </p:nvSpPr>
        <p:spPr bwMode="auto">
          <a:xfrm rot="5400000">
            <a:off x="8171676" y="1796326"/>
            <a:ext cx="1801775" cy="92333"/>
          </a:xfrm>
          <a:prstGeom prst="rect">
            <a:avLst/>
          </a:prstGeom>
          <a:noFill/>
          <a:ln>
            <a:noFill/>
          </a:ln>
          <a:effectLs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600" smtClean="0">
                <a:solidFill>
                  <a:srgbClr val="000000"/>
                </a:solidFill>
                <a:latin typeface="Arial"/>
              </a:rPr>
              <a:t>Last Modified 14/08/2013 17:48 GMT Standard Time</a:t>
            </a:r>
            <a:endParaRPr lang="en-US" dirty="0" smtClean="0">
              <a:solidFill>
                <a:srgbClr val="000000"/>
              </a:solidFill>
              <a:latin typeface="Arial"/>
            </a:endParaRPr>
          </a:p>
        </p:txBody>
      </p:sp>
      <p:sp>
        <p:nvSpPr>
          <p:cNvPr id="1035" name="Printed" hidden="1"/>
          <p:cNvSpPr txBox="1">
            <a:spLocks noChangeArrowheads="1"/>
          </p:cNvSpPr>
          <p:nvPr/>
        </p:nvSpPr>
        <p:spPr bwMode="auto">
          <a:xfrm rot="5400000">
            <a:off x="8279077" y="3459629"/>
            <a:ext cx="1586973" cy="92333"/>
          </a:xfrm>
          <a:prstGeom prst="rect">
            <a:avLst/>
          </a:prstGeom>
          <a:noFill/>
          <a:ln>
            <a:noFill/>
          </a:ln>
          <a:effectLs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600" smtClean="0">
                <a:solidFill>
                  <a:srgbClr val="000000"/>
                </a:solidFill>
                <a:latin typeface="Arial"/>
              </a:rPr>
              <a:t>Printed 14/08/2013 09:00 GMT Standard Time</a:t>
            </a:r>
            <a:endParaRPr lang="en-US" smtClean="0">
              <a:solidFill>
                <a:srgbClr val="000000"/>
              </a:solidFill>
              <a:latin typeface="Arial"/>
            </a:endParaRPr>
          </a:p>
        </p:txBody>
      </p:sp>
      <p:sp>
        <p:nvSpPr>
          <p:cNvPr id="1097" name="Rectangle 286"/>
          <p:cNvSpPr>
            <a:spLocks noGrp="1" noChangeArrowheads="1"/>
          </p:cNvSpPr>
          <p:nvPr>
            <p:ph type="body" idx="1"/>
          </p:nvPr>
        </p:nvSpPr>
        <p:spPr bwMode="auto">
          <a:xfrm>
            <a:off x="2343150" y="1927622"/>
            <a:ext cx="4389438"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8" name="Title Placeholder 2"/>
          <p:cNvSpPr>
            <a:spLocks noGrp="1" noChangeArrowheads="1"/>
          </p:cNvSpPr>
          <p:nvPr>
            <p:ph type="title"/>
          </p:nvPr>
        </p:nvSpPr>
        <p:spPr bwMode="auto">
          <a:xfrm>
            <a:off x="122238" y="292894"/>
            <a:ext cx="7273925"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10" name="McK 1. On-page tracker" hidden="1"/>
          <p:cNvSpPr>
            <a:spLocks noChangeArrowheads="1"/>
          </p:cNvSpPr>
          <p:nvPr/>
        </p:nvSpPr>
        <p:spPr bwMode="auto">
          <a:xfrm>
            <a:off x="122239" y="148829"/>
            <a:ext cx="859210" cy="215444"/>
          </a:xfrm>
          <a:prstGeom prst="rect">
            <a:avLst/>
          </a:prstGeom>
          <a:noFill/>
          <a:ln>
            <a:noFill/>
          </a:ln>
          <a:effectLst/>
          <a:extLst/>
        </p:spPr>
        <p:txBody>
          <a:bodyPr wrap="none" lIns="0" tIns="0" rIns="0" bIns="0">
            <a:spAutoFit/>
          </a:bodyPr>
          <a:lstStyle/>
          <a:p>
            <a:pPr fontAlgn="base">
              <a:spcBef>
                <a:spcPct val="0"/>
              </a:spcBef>
              <a:spcAft>
                <a:spcPct val="0"/>
              </a:spcAft>
              <a:defRPr/>
            </a:pPr>
            <a:r>
              <a:rPr lang="en-US" sz="1400" dirty="0">
                <a:solidFill>
                  <a:srgbClr val="808080"/>
                </a:solidFill>
              </a:rPr>
              <a:t>TRACKER</a:t>
            </a:r>
          </a:p>
        </p:txBody>
      </p:sp>
      <p:sp>
        <p:nvSpPr>
          <p:cNvPr id="11" name="McK 3. Unit of measure" hidden="1"/>
          <p:cNvSpPr txBox="1">
            <a:spLocks noChangeArrowheads="1"/>
          </p:cNvSpPr>
          <p:nvPr/>
        </p:nvSpPr>
        <p:spPr bwMode="auto">
          <a:xfrm>
            <a:off x="122238" y="513160"/>
            <a:ext cx="7273925" cy="246221"/>
          </a:xfrm>
          <a:prstGeom prst="rect">
            <a:avLst/>
          </a:prstGeom>
          <a:noFill/>
          <a:ln>
            <a:noFill/>
          </a:ln>
          <a:effectLs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00" dirty="0" smtClean="0">
                <a:solidFill>
                  <a:srgbClr val="808080"/>
                </a:solidFill>
                <a:latin typeface="Arial"/>
              </a:rPr>
              <a:t>Unit of measure</a:t>
            </a:r>
          </a:p>
        </p:txBody>
      </p:sp>
      <p:grpSp>
        <p:nvGrpSpPr>
          <p:cNvPr id="1101" name="McK Slide Elements" hidden="1"/>
          <p:cNvGrpSpPr>
            <a:grpSpLocks/>
          </p:cNvGrpSpPr>
          <p:nvPr/>
        </p:nvGrpSpPr>
        <p:grpSpPr bwMode="auto">
          <a:xfrm>
            <a:off x="122238" y="4636798"/>
            <a:ext cx="8564562" cy="310243"/>
            <a:chOff x="75" y="3897"/>
            <a:chExt cx="557" cy="256"/>
          </a:xfrm>
        </p:grpSpPr>
        <p:sp>
          <p:nvSpPr>
            <p:cNvPr id="13" name="McK 4. Footnote"/>
            <p:cNvSpPr txBox="1">
              <a:spLocks noChangeArrowheads="1"/>
            </p:cNvSpPr>
            <p:nvPr/>
          </p:nvSpPr>
          <p:spPr bwMode="auto">
            <a:xfrm>
              <a:off x="75" y="3897"/>
              <a:ext cx="557" cy="127"/>
            </a:xfrm>
            <a:prstGeom prst="rect">
              <a:avLst/>
            </a:prstGeom>
            <a:noFill/>
            <a:ln>
              <a:noFill/>
            </a:ln>
            <a:effectLs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00" dirty="0" smtClean="0">
                  <a:solidFill>
                    <a:srgbClr val="000000"/>
                  </a:solidFill>
                  <a:latin typeface="Arial"/>
                </a:rPr>
                <a:t>1 Footnote</a:t>
              </a:r>
            </a:p>
          </p:txBody>
        </p:sp>
        <p:sp>
          <p:nvSpPr>
            <p:cNvPr id="14" name="McK 5. Source"/>
            <p:cNvSpPr>
              <a:spLocks noChangeArrowheads="1"/>
            </p:cNvSpPr>
            <p:nvPr/>
          </p:nvSpPr>
          <p:spPr bwMode="auto">
            <a:xfrm>
              <a:off x="75" y="4026"/>
              <a:ext cx="557" cy="127"/>
            </a:xfrm>
            <a:prstGeom prst="rect">
              <a:avLst/>
            </a:prstGeom>
            <a:noFill/>
            <a:ln>
              <a:noFill/>
            </a:ln>
            <a:effectLst/>
            <a:extLst/>
          </p:spPr>
          <p:txBody>
            <a:bodyPr lIns="0" tIns="0" rIns="0" bIns="0" anchor="b">
              <a:spAutoFit/>
            </a:bodyPr>
            <a:lstStyle/>
            <a:p>
              <a:pPr marL="471488" indent="-471488" defTabSz="913526" fontAlgn="base">
                <a:spcBef>
                  <a:spcPct val="0"/>
                </a:spcBef>
                <a:spcAft>
                  <a:spcPct val="0"/>
                </a:spcAft>
                <a:defRPr/>
              </a:pPr>
              <a:r>
                <a:rPr lang="en-US" sz="1000" dirty="0">
                  <a:solidFill>
                    <a:srgbClr val="000000"/>
                  </a:solidFill>
                </a:rPr>
                <a:t>Source:	Source</a:t>
              </a:r>
            </a:p>
          </p:txBody>
        </p:sp>
      </p:grpSp>
      <p:grpSp>
        <p:nvGrpSpPr>
          <p:cNvPr id="1102" name="ACET" hidden="1"/>
          <p:cNvGrpSpPr>
            <a:grpSpLocks/>
          </p:cNvGrpSpPr>
          <p:nvPr/>
        </p:nvGrpSpPr>
        <p:grpSpPr bwMode="auto">
          <a:xfrm>
            <a:off x="2343150" y="1374949"/>
            <a:ext cx="4351338" cy="511001"/>
            <a:chOff x="915" y="610"/>
            <a:chExt cx="2686" cy="420"/>
          </a:xfrm>
        </p:grpSpPr>
        <p:cxnSp>
          <p:nvCxnSpPr>
            <p:cNvPr id="114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p:spPr>
        </p:cxnSp>
        <p:sp>
          <p:nvSpPr>
            <p:cNvPr id="17" name="AutoShape 250"/>
            <p:cNvSpPr>
              <a:spLocks noChangeArrowheads="1"/>
            </p:cNvSpPr>
            <p:nvPr/>
          </p:nvSpPr>
          <p:spPr bwMode="auto">
            <a:xfrm>
              <a:off x="915" y="610"/>
              <a:ext cx="2686" cy="420"/>
            </a:xfrm>
            <a:prstGeom prst="leftRightArrow">
              <a:avLst>
                <a:gd name="adj1" fmla="val 100000"/>
                <a:gd name="adj2" fmla="val 0"/>
              </a:avLst>
            </a:prstGeom>
            <a:noFill/>
            <a:ln>
              <a:noFill/>
            </a:ln>
            <a:effectLst/>
            <a:extLst/>
          </p:spPr>
          <p:txBody>
            <a:bodyPr lIns="0" tIns="0" rIns="0" bIns="18288" anchor="b">
              <a:spAutoFit/>
            </a:bodyPr>
            <a:lstStyle/>
            <a:p>
              <a:pPr fontAlgn="base">
                <a:spcBef>
                  <a:spcPct val="0"/>
                </a:spcBef>
                <a:spcAft>
                  <a:spcPct val="0"/>
                </a:spcAft>
                <a:defRPr/>
              </a:pPr>
              <a:r>
                <a:rPr lang="en-US" sz="1600" b="1">
                  <a:solidFill>
                    <a:srgbClr val="000000"/>
                  </a:solidFill>
                </a:rPr>
                <a:t>Title</a:t>
              </a:r>
            </a:p>
            <a:p>
              <a:pPr fontAlgn="base">
                <a:spcBef>
                  <a:spcPct val="0"/>
                </a:spcBef>
                <a:spcAft>
                  <a:spcPct val="0"/>
                </a:spcAft>
                <a:defRPr/>
              </a:pPr>
              <a:r>
                <a:rPr lang="en-US" sz="1600" dirty="0">
                  <a:solidFill>
                    <a:srgbClr val="808080"/>
                  </a:solidFill>
                </a:rPr>
                <a:t>Unit of measure</a:t>
              </a:r>
            </a:p>
          </p:txBody>
        </p:sp>
      </p:grpSp>
      <p:grpSp>
        <p:nvGrpSpPr>
          <p:cNvPr id="1103" name="LegendBoxes" hidden="1"/>
          <p:cNvGrpSpPr>
            <a:grpSpLocks/>
          </p:cNvGrpSpPr>
          <p:nvPr/>
        </p:nvGrpSpPr>
        <p:grpSpPr bwMode="auto">
          <a:xfrm>
            <a:off x="8194676" y="602456"/>
            <a:ext cx="769740" cy="805682"/>
            <a:chOff x="4936" y="176"/>
            <a:chExt cx="475" cy="664"/>
          </a:xfrm>
        </p:grpSpPr>
        <p:sp>
          <p:nvSpPr>
            <p:cNvPr id="24" name="Legend1"/>
            <p:cNvSpPr>
              <a:spLocks noChangeArrowheads="1"/>
            </p:cNvSpPr>
            <p:nvPr/>
          </p:nvSpPr>
          <p:spPr bwMode="auto">
            <a:xfrm>
              <a:off x="5096" y="176"/>
              <a:ext cx="315" cy="152"/>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a:solidFill>
                    <a:srgbClr val="000000"/>
                  </a:solidFill>
                </a:rPr>
                <a:t>Legend</a:t>
              </a:r>
            </a:p>
          </p:txBody>
        </p:sp>
        <p:sp>
          <p:nvSpPr>
            <p:cNvPr id="2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26" name="Legend2"/>
            <p:cNvSpPr>
              <a:spLocks noChangeArrowheads="1"/>
            </p:cNvSpPr>
            <p:nvPr/>
          </p:nvSpPr>
          <p:spPr bwMode="auto">
            <a:xfrm>
              <a:off x="5096" y="346"/>
              <a:ext cx="315" cy="152"/>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a:solidFill>
                    <a:srgbClr val="000000"/>
                  </a:solidFill>
                </a:rPr>
                <a:t>Legend</a:t>
              </a:r>
            </a:p>
          </p:txBody>
        </p:sp>
        <p:sp>
          <p:nvSpPr>
            <p:cNvPr id="2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28" name="Legend3"/>
            <p:cNvSpPr>
              <a:spLocks noChangeArrowheads="1"/>
            </p:cNvSpPr>
            <p:nvPr/>
          </p:nvSpPr>
          <p:spPr bwMode="auto">
            <a:xfrm>
              <a:off x="5096" y="517"/>
              <a:ext cx="315" cy="152"/>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a:solidFill>
                    <a:srgbClr val="000000"/>
                  </a:solidFill>
                </a:rPr>
                <a:t>Legend</a:t>
              </a:r>
            </a:p>
          </p:txBody>
        </p:sp>
        <p:sp>
          <p:nvSpPr>
            <p:cNvPr id="2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30" name="Legend4"/>
            <p:cNvSpPr>
              <a:spLocks noChangeArrowheads="1"/>
            </p:cNvSpPr>
            <p:nvPr/>
          </p:nvSpPr>
          <p:spPr bwMode="auto">
            <a:xfrm>
              <a:off x="5096" y="688"/>
              <a:ext cx="315" cy="152"/>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a:solidFill>
                    <a:srgbClr val="000000"/>
                  </a:solidFill>
                </a:rPr>
                <a:t>Legend</a:t>
              </a:r>
            </a:p>
          </p:txBody>
        </p:sp>
        <p:sp>
          <p:nvSpPr>
            <p:cNvPr id="3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grpSp>
      <p:grpSp>
        <p:nvGrpSpPr>
          <p:cNvPr id="1104" name="LegendLines" hidden="1"/>
          <p:cNvGrpSpPr>
            <a:grpSpLocks/>
          </p:cNvGrpSpPr>
          <p:nvPr/>
        </p:nvGrpSpPr>
        <p:grpSpPr bwMode="auto">
          <a:xfrm>
            <a:off x="7880347" y="602456"/>
            <a:ext cx="1084065" cy="602105"/>
            <a:chOff x="4750" y="176"/>
            <a:chExt cx="669" cy="496"/>
          </a:xfrm>
        </p:grpSpPr>
        <p:sp>
          <p:nvSpPr>
            <p:cNvPr id="3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p:spPr>
          <p:txBody>
            <a:bodyPr/>
            <a:lstStyle/>
            <a:p>
              <a:pPr fontAlgn="base">
                <a:spcBef>
                  <a:spcPct val="0"/>
                </a:spcBef>
                <a:spcAft>
                  <a:spcPct val="0"/>
                </a:spcAft>
                <a:defRPr/>
              </a:pPr>
              <a:endParaRPr lang="en-US" sz="1600">
                <a:solidFill>
                  <a:srgbClr val="000000"/>
                </a:solidFill>
              </a:endParaRPr>
            </a:p>
          </p:txBody>
        </p:sp>
        <p:sp>
          <p:nvSpPr>
            <p:cNvPr id="3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p:spPr>
          <p:txBody>
            <a:bodyPr/>
            <a:lstStyle/>
            <a:p>
              <a:pPr fontAlgn="base">
                <a:spcBef>
                  <a:spcPct val="0"/>
                </a:spcBef>
                <a:spcAft>
                  <a:spcPct val="0"/>
                </a:spcAft>
                <a:defRPr/>
              </a:pPr>
              <a:endParaRPr lang="en-US" sz="1600">
                <a:solidFill>
                  <a:srgbClr val="000000"/>
                </a:solidFill>
              </a:endParaRPr>
            </a:p>
          </p:txBody>
        </p:sp>
        <p:sp>
          <p:nvSpPr>
            <p:cNvPr id="3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p:spPr>
          <p:txBody>
            <a:bodyPr/>
            <a:lstStyle/>
            <a:p>
              <a:pPr fontAlgn="base">
                <a:spcBef>
                  <a:spcPct val="0"/>
                </a:spcBef>
                <a:spcAft>
                  <a:spcPct val="0"/>
                </a:spcAft>
                <a:defRPr/>
              </a:pPr>
              <a:endParaRPr lang="en-US" sz="1600">
                <a:solidFill>
                  <a:srgbClr val="000000"/>
                </a:solidFill>
              </a:endParaRPr>
            </a:p>
          </p:txBody>
        </p:sp>
        <p:sp>
          <p:nvSpPr>
            <p:cNvPr id="36" name="Legend1"/>
            <p:cNvSpPr>
              <a:spLocks noChangeArrowheads="1"/>
            </p:cNvSpPr>
            <p:nvPr/>
          </p:nvSpPr>
          <p:spPr bwMode="auto">
            <a:xfrm>
              <a:off x="5104" y="176"/>
              <a:ext cx="315" cy="152"/>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a:solidFill>
                    <a:srgbClr val="000000"/>
                  </a:solidFill>
                </a:rPr>
                <a:t>Legend</a:t>
              </a:r>
            </a:p>
          </p:txBody>
        </p:sp>
        <p:sp>
          <p:nvSpPr>
            <p:cNvPr id="37" name="Legend2"/>
            <p:cNvSpPr>
              <a:spLocks noChangeArrowheads="1"/>
            </p:cNvSpPr>
            <p:nvPr/>
          </p:nvSpPr>
          <p:spPr bwMode="auto">
            <a:xfrm>
              <a:off x="5104" y="344"/>
              <a:ext cx="315" cy="152"/>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a:solidFill>
                    <a:srgbClr val="000000"/>
                  </a:solidFill>
                </a:rPr>
                <a:t>Legend</a:t>
              </a:r>
            </a:p>
          </p:txBody>
        </p:sp>
        <p:sp>
          <p:nvSpPr>
            <p:cNvPr id="38" name="Legend3"/>
            <p:cNvSpPr>
              <a:spLocks noChangeArrowheads="1"/>
            </p:cNvSpPr>
            <p:nvPr/>
          </p:nvSpPr>
          <p:spPr bwMode="auto">
            <a:xfrm>
              <a:off x="5104" y="520"/>
              <a:ext cx="315" cy="152"/>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a:solidFill>
                    <a:srgbClr val="000000"/>
                  </a:solidFill>
                </a:rPr>
                <a:t>Legend</a:t>
              </a:r>
            </a:p>
          </p:txBody>
        </p:sp>
      </p:grpSp>
      <p:grpSp>
        <p:nvGrpSpPr>
          <p:cNvPr id="1105" name="McKSticker" hidden="1"/>
          <p:cNvGrpSpPr>
            <a:grpSpLocks/>
          </p:cNvGrpSpPr>
          <p:nvPr/>
        </p:nvGrpSpPr>
        <p:grpSpPr bwMode="auto">
          <a:xfrm>
            <a:off x="7907243" y="602456"/>
            <a:ext cx="1066894" cy="212366"/>
            <a:chOff x="7695562" y="285750"/>
            <a:chExt cx="1045213" cy="278520"/>
          </a:xfrm>
        </p:grpSpPr>
        <p:sp>
          <p:nvSpPr>
            <p:cNvPr id="40" name="StickerRectangle"/>
            <p:cNvSpPr>
              <a:spLocks noChangeArrowheads="1"/>
            </p:cNvSpPr>
            <p:nvPr/>
          </p:nvSpPr>
          <p:spPr bwMode="auto">
            <a:xfrm>
              <a:off x="7695562" y="285750"/>
              <a:ext cx="1045213" cy="278520"/>
            </a:xfrm>
            <a:prstGeom prst="leftRightArrow">
              <a:avLst>
                <a:gd name="adj1" fmla="val 100000"/>
                <a:gd name="adj2" fmla="val 0"/>
              </a:avLst>
            </a:prstGeom>
            <a:noFill/>
            <a:ln>
              <a:noFill/>
            </a:ln>
            <a:effectLst/>
            <a:extLst/>
          </p:spPr>
          <p:txBody>
            <a:bodyPr wrap="none" lIns="27432" tIns="0" rIns="0" bIns="27432">
              <a:spAutoFit/>
            </a:bodyPr>
            <a:lstStyle/>
            <a:p>
              <a:pPr algn="r" defTabSz="913526" fontAlgn="base">
                <a:spcBef>
                  <a:spcPct val="0"/>
                </a:spcBef>
                <a:spcAft>
                  <a:spcPct val="0"/>
                </a:spcAft>
                <a:buClr>
                  <a:srgbClr val="0371B9"/>
                </a:buClr>
                <a:defRPr/>
              </a:pPr>
              <a:r>
                <a:rPr lang="en-US" sz="1200" dirty="0">
                  <a:solidFill>
                    <a:srgbClr val="808080"/>
                  </a:solidFill>
                </a:rPr>
                <a:t>PRELIMINARY</a:t>
              </a:r>
            </a:p>
          </p:txBody>
        </p:sp>
        <p:cxnSp>
          <p:nvCxnSpPr>
            <p:cNvPr id="1130" name="AutoShape 31"/>
            <p:cNvCxnSpPr>
              <a:cxnSpLocks noChangeShapeType="1"/>
              <a:stCxn id="40" idx="2"/>
              <a:endCxn id="40" idx="4"/>
            </p:cNvCxnSpPr>
            <p:nvPr/>
          </p:nvCxnSpPr>
          <p:spPr bwMode="auto">
            <a:xfrm>
              <a:off x="7695562" y="285750"/>
              <a:ext cx="0" cy="278520"/>
            </a:xfrm>
            <a:prstGeom prst="straightConnector1">
              <a:avLst/>
            </a:prstGeom>
            <a:noFill/>
            <a:ln w="9525">
              <a:solidFill>
                <a:srgbClr val="808080"/>
              </a:solidFill>
              <a:round/>
              <a:headEnd/>
              <a:tailEnd/>
            </a:ln>
          </p:spPr>
        </p:cxnSp>
        <p:cxnSp>
          <p:nvCxnSpPr>
            <p:cNvPr id="1131" name="AutoShape 32"/>
            <p:cNvCxnSpPr>
              <a:cxnSpLocks noChangeShapeType="1"/>
              <a:stCxn id="40" idx="4"/>
              <a:endCxn id="40" idx="6"/>
            </p:cNvCxnSpPr>
            <p:nvPr/>
          </p:nvCxnSpPr>
          <p:spPr bwMode="auto">
            <a:xfrm>
              <a:off x="7695562" y="564270"/>
              <a:ext cx="1045213" cy="0"/>
            </a:xfrm>
            <a:prstGeom prst="straightConnector1">
              <a:avLst/>
            </a:prstGeom>
            <a:noFill/>
            <a:ln w="25400">
              <a:solidFill>
                <a:srgbClr val="808080"/>
              </a:solidFill>
              <a:round/>
              <a:headEnd/>
              <a:tailEnd/>
            </a:ln>
          </p:spPr>
        </p:cxnSp>
      </p:grpSp>
      <p:grpSp>
        <p:nvGrpSpPr>
          <p:cNvPr id="1106" name="LegendMoons" hidden="1"/>
          <p:cNvGrpSpPr>
            <a:grpSpLocks/>
          </p:cNvGrpSpPr>
          <p:nvPr/>
        </p:nvGrpSpPr>
        <p:grpSpPr bwMode="auto">
          <a:xfrm>
            <a:off x="8126417" y="602457"/>
            <a:ext cx="836780" cy="1033582"/>
            <a:chOff x="7769225" y="2105025"/>
            <a:chExt cx="819708" cy="1351831"/>
          </a:xfrm>
        </p:grpSpPr>
        <p:grpSp>
          <p:nvGrpSpPr>
            <p:cNvPr id="1109" name="MoonLegend1"/>
            <p:cNvGrpSpPr>
              <a:grpSpLocks noChangeAspect="1"/>
            </p:cNvGrpSpPr>
            <p:nvPr>
              <p:custDataLst>
                <p:tags r:id="rId6"/>
              </p:custDataLst>
            </p:nvPr>
          </p:nvGrpSpPr>
          <p:grpSpPr bwMode="auto">
            <a:xfrm>
              <a:off x="7769225" y="2105025"/>
              <a:ext cx="209550" cy="209551"/>
              <a:chOff x="4533" y="183"/>
              <a:chExt cx="144" cy="144"/>
            </a:xfrm>
          </p:grpSpPr>
          <p:sp>
            <p:nvSpPr>
              <p:cNvPr id="83"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84"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grpSp>
        <p:grpSp>
          <p:nvGrpSpPr>
            <p:cNvPr id="1110" name="MoonLegend2"/>
            <p:cNvGrpSpPr>
              <a:grpSpLocks noChangeAspect="1"/>
            </p:cNvGrpSpPr>
            <p:nvPr>
              <p:custDataLst>
                <p:tags r:id="rId7"/>
              </p:custDataLst>
            </p:nvPr>
          </p:nvGrpSpPr>
          <p:grpSpPr bwMode="auto">
            <a:xfrm>
              <a:off x="7769225" y="2379266"/>
              <a:ext cx="209550" cy="209551"/>
              <a:chOff x="1694" y="2044"/>
              <a:chExt cx="160" cy="160"/>
            </a:xfrm>
          </p:grpSpPr>
          <p:sp>
            <p:nvSpPr>
              <p:cNvPr id="81" name="Oval 41"/>
              <p:cNvSpPr>
                <a:spLocks noChangeAspect="1" noChangeArrowheads="1"/>
              </p:cNvSpPr>
              <p:nvPr>
                <p:custDataLst>
                  <p:tags r:id="rId17"/>
                </p:custDataLst>
              </p:nvPr>
            </p:nvSpPr>
            <p:spPr bwMode="auto">
              <a:xfrm>
                <a:off x="1694" y="2044"/>
                <a:ext cx="160" cy="164"/>
              </a:xfrm>
              <a:prstGeom prst="ellipse">
                <a:avLst/>
              </a:prstGeom>
              <a:solidFill>
                <a:schemeClr val="accent1"/>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82" name="Arc 42"/>
              <p:cNvSpPr>
                <a:spLocks noChangeAspect="1"/>
              </p:cNvSpPr>
              <p:nvPr>
                <p:custDataLst>
                  <p:tags r:id="rId18"/>
                </p:custDataLst>
              </p:nvPr>
            </p:nvSpPr>
            <p:spPr bwMode="auto">
              <a:xfrm>
                <a:off x="1694" y="2044"/>
                <a:ext cx="160" cy="164"/>
              </a:xfrm>
              <a:prstGeom prst="arc">
                <a:avLst/>
              </a:prstGeom>
              <a:solidFill>
                <a:schemeClr val="accent4"/>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grpSp>
        <p:grpSp>
          <p:nvGrpSpPr>
            <p:cNvPr id="1111" name="MoonLegend4"/>
            <p:cNvGrpSpPr>
              <a:grpSpLocks noChangeAspect="1"/>
            </p:cNvGrpSpPr>
            <p:nvPr>
              <p:custDataLst>
                <p:tags r:id="rId8"/>
              </p:custDataLst>
            </p:nvPr>
          </p:nvGrpSpPr>
          <p:grpSpPr bwMode="auto">
            <a:xfrm>
              <a:off x="7769225" y="2927748"/>
              <a:ext cx="209550" cy="209551"/>
              <a:chOff x="4495" y="1198"/>
              <a:chExt cx="160" cy="160"/>
            </a:xfrm>
          </p:grpSpPr>
          <p:sp>
            <p:nvSpPr>
              <p:cNvPr id="79" name="Oval 47"/>
              <p:cNvSpPr>
                <a:spLocks noChangeAspect="1" noChangeArrowheads="1"/>
              </p:cNvSpPr>
              <p:nvPr>
                <p:custDataLst>
                  <p:tags r:id="rId15"/>
                </p:custDataLst>
              </p:nvPr>
            </p:nvSpPr>
            <p:spPr bwMode="auto">
              <a:xfrm>
                <a:off x="4495" y="1198"/>
                <a:ext cx="160" cy="164"/>
              </a:xfrm>
              <a:prstGeom prst="ellipse">
                <a:avLst/>
              </a:prstGeom>
              <a:solidFill>
                <a:schemeClr val="accent1"/>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80" name="Arc 48"/>
              <p:cNvSpPr>
                <a:spLocks noChangeAspect="1"/>
              </p:cNvSpPr>
              <p:nvPr>
                <p:custDataLst>
                  <p:tags r:id="rId16"/>
                </p:custDataLst>
              </p:nvPr>
            </p:nvSpPr>
            <p:spPr bwMode="auto">
              <a:xfrm>
                <a:off x="4495" y="1198"/>
                <a:ext cx="160" cy="164"/>
              </a:xfrm>
              <a:prstGeom prst="arc">
                <a:avLst>
                  <a:gd name="adj1" fmla="val 16200000"/>
                  <a:gd name="adj2" fmla="val 10800000"/>
                </a:avLst>
              </a:prstGeom>
              <a:solidFill>
                <a:schemeClr val="accent4"/>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grpSp>
        <p:grpSp>
          <p:nvGrpSpPr>
            <p:cNvPr id="1112" name="MoonLegend5"/>
            <p:cNvGrpSpPr>
              <a:grpSpLocks noChangeAspect="1"/>
            </p:cNvGrpSpPr>
            <p:nvPr>
              <p:custDataLst>
                <p:tags r:id="rId9"/>
              </p:custDataLst>
            </p:nvPr>
          </p:nvGrpSpPr>
          <p:grpSpPr bwMode="auto">
            <a:xfrm>
              <a:off x="7769225" y="3201990"/>
              <a:ext cx="209550" cy="209551"/>
              <a:chOff x="4495" y="1440"/>
              <a:chExt cx="160" cy="160"/>
            </a:xfrm>
          </p:grpSpPr>
          <p:sp>
            <p:nvSpPr>
              <p:cNvPr id="77" name="Oval 50"/>
              <p:cNvSpPr>
                <a:spLocks noChangeAspect="1" noChangeArrowheads="1"/>
              </p:cNvSpPr>
              <p:nvPr>
                <p:custDataLst>
                  <p:tags r:id="rId13"/>
                </p:custDataLst>
              </p:nvPr>
            </p:nvSpPr>
            <p:spPr bwMode="auto">
              <a:xfrm>
                <a:off x="4495" y="1436"/>
                <a:ext cx="160" cy="164"/>
              </a:xfrm>
              <a:prstGeom prst="ellipse">
                <a:avLst/>
              </a:prstGeom>
              <a:solidFill>
                <a:schemeClr val="accent1"/>
              </a:solidFill>
              <a:ln w="9525">
                <a:solidFill>
                  <a:schemeClr val="tx1"/>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78" name="Oval 51"/>
              <p:cNvSpPr>
                <a:spLocks noChangeAspect="1" noChangeArrowheads="1"/>
              </p:cNvSpPr>
              <p:nvPr>
                <p:custDataLst>
                  <p:tags r:id="rId14"/>
                </p:custDataLst>
              </p:nvPr>
            </p:nvSpPr>
            <p:spPr bwMode="auto">
              <a:xfrm>
                <a:off x="4495" y="1436"/>
                <a:ext cx="160" cy="164"/>
              </a:xfrm>
              <a:prstGeom prst="arc">
                <a:avLst>
                  <a:gd name="adj1" fmla="val 16200000"/>
                  <a:gd name="adj2" fmla="val 16200000"/>
                </a:avLst>
              </a:prstGeom>
              <a:solidFill>
                <a:schemeClr val="accent4"/>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grpSp>
        <p:sp>
          <p:nvSpPr>
            <p:cNvPr id="69" name="Legend1"/>
            <p:cNvSpPr>
              <a:spLocks noChangeArrowheads="1"/>
            </p:cNvSpPr>
            <p:nvPr/>
          </p:nvSpPr>
          <p:spPr bwMode="auto">
            <a:xfrm>
              <a:off x="8089578" y="2117483"/>
              <a:ext cx="499355" cy="241526"/>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dirty="0">
                  <a:solidFill>
                    <a:srgbClr val="000000"/>
                  </a:solidFill>
                </a:rPr>
                <a:t>Legend</a:t>
              </a:r>
            </a:p>
          </p:txBody>
        </p:sp>
        <p:sp>
          <p:nvSpPr>
            <p:cNvPr id="70" name="Legend2"/>
            <p:cNvSpPr>
              <a:spLocks noChangeArrowheads="1"/>
            </p:cNvSpPr>
            <p:nvPr/>
          </p:nvSpPr>
          <p:spPr bwMode="auto">
            <a:xfrm>
              <a:off x="8089578" y="2393113"/>
              <a:ext cx="499355" cy="241526"/>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dirty="0">
                  <a:solidFill>
                    <a:srgbClr val="000000"/>
                  </a:solidFill>
                </a:rPr>
                <a:t>Legend</a:t>
              </a:r>
            </a:p>
          </p:txBody>
        </p:sp>
        <p:sp>
          <p:nvSpPr>
            <p:cNvPr id="71" name="Legend3"/>
            <p:cNvSpPr>
              <a:spLocks noChangeArrowheads="1"/>
            </p:cNvSpPr>
            <p:nvPr/>
          </p:nvSpPr>
          <p:spPr bwMode="auto">
            <a:xfrm>
              <a:off x="8089578" y="2667185"/>
              <a:ext cx="499355" cy="241526"/>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dirty="0">
                  <a:solidFill>
                    <a:srgbClr val="000000"/>
                  </a:solidFill>
                </a:rPr>
                <a:t>Legend</a:t>
              </a:r>
            </a:p>
          </p:txBody>
        </p:sp>
        <p:sp>
          <p:nvSpPr>
            <p:cNvPr id="72" name="Legend4"/>
            <p:cNvSpPr>
              <a:spLocks noChangeArrowheads="1"/>
            </p:cNvSpPr>
            <p:nvPr/>
          </p:nvSpPr>
          <p:spPr bwMode="auto">
            <a:xfrm>
              <a:off x="8089578" y="2938143"/>
              <a:ext cx="499355" cy="241526"/>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dirty="0">
                  <a:solidFill>
                    <a:srgbClr val="000000"/>
                  </a:solidFill>
                </a:rPr>
                <a:t>Legend</a:t>
              </a:r>
            </a:p>
          </p:txBody>
        </p:sp>
        <p:sp>
          <p:nvSpPr>
            <p:cNvPr id="73" name="Legend5"/>
            <p:cNvSpPr>
              <a:spLocks noChangeArrowheads="1"/>
            </p:cNvSpPr>
            <p:nvPr/>
          </p:nvSpPr>
          <p:spPr bwMode="auto">
            <a:xfrm>
              <a:off x="8089578" y="3215330"/>
              <a:ext cx="499355" cy="241526"/>
            </a:xfrm>
            <a:prstGeom prst="rect">
              <a:avLst/>
            </a:prstGeom>
            <a:noFill/>
            <a:ln>
              <a:noFill/>
            </a:ln>
            <a:effectLst/>
            <a:extLst/>
          </p:spPr>
          <p:txBody>
            <a:bodyPr wrap="none" lIns="0" tIns="0" rIns="0" bIns="0">
              <a:spAutoFit/>
            </a:bodyPr>
            <a:lstStyle/>
            <a:p>
              <a:pPr defTabSz="913526" fontAlgn="base">
                <a:spcBef>
                  <a:spcPct val="0"/>
                </a:spcBef>
                <a:spcAft>
                  <a:spcPct val="0"/>
                </a:spcAft>
                <a:buClr>
                  <a:srgbClr val="0371B9"/>
                </a:buClr>
                <a:defRPr/>
              </a:pPr>
              <a:r>
                <a:rPr lang="en-US" sz="1200" dirty="0">
                  <a:solidFill>
                    <a:srgbClr val="000000"/>
                  </a:solidFill>
                </a:rPr>
                <a:t>Legend</a:t>
              </a:r>
            </a:p>
          </p:txBody>
        </p:sp>
        <p:grpSp>
          <p:nvGrpSpPr>
            <p:cNvPr id="1118" name="MoonLegend3"/>
            <p:cNvGrpSpPr>
              <a:grpSpLocks noChangeAspect="1"/>
            </p:cNvGrpSpPr>
            <p:nvPr>
              <p:custDataLst>
                <p:tags r:id="rId10"/>
              </p:custDataLst>
            </p:nvPr>
          </p:nvGrpSpPr>
          <p:grpSpPr bwMode="auto">
            <a:xfrm>
              <a:off x="7769225" y="2653507"/>
              <a:ext cx="209550" cy="209551"/>
              <a:chOff x="4495" y="1198"/>
              <a:chExt cx="160" cy="160"/>
            </a:xfrm>
          </p:grpSpPr>
          <p:sp>
            <p:nvSpPr>
              <p:cNvPr id="75" name="Oval 47"/>
              <p:cNvSpPr>
                <a:spLocks noChangeAspect="1" noChangeArrowheads="1"/>
              </p:cNvSpPr>
              <p:nvPr>
                <p:custDataLst>
                  <p:tags r:id="rId11"/>
                </p:custDataLst>
              </p:nvPr>
            </p:nvSpPr>
            <p:spPr bwMode="auto">
              <a:xfrm>
                <a:off x="4495" y="1198"/>
                <a:ext cx="160" cy="164"/>
              </a:xfrm>
              <a:prstGeom prst="ellipse">
                <a:avLst/>
              </a:prstGeom>
              <a:solidFill>
                <a:schemeClr val="accent1"/>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sp>
            <p:nvSpPr>
              <p:cNvPr id="76" name="Arc 48"/>
              <p:cNvSpPr>
                <a:spLocks noChangeAspect="1"/>
              </p:cNvSpPr>
              <p:nvPr>
                <p:custDataLst>
                  <p:tags r:id="rId12"/>
                </p:custDataLst>
              </p:nvPr>
            </p:nvSpPr>
            <p:spPr bwMode="auto">
              <a:xfrm>
                <a:off x="4495" y="1198"/>
                <a:ext cx="160" cy="164"/>
              </a:xfrm>
              <a:prstGeom prst="arc">
                <a:avLst>
                  <a:gd name="adj1" fmla="val 16200000"/>
                  <a:gd name="adj2" fmla="val 5400000"/>
                </a:avLst>
              </a:prstGeom>
              <a:solidFill>
                <a:schemeClr val="accent4"/>
              </a:solidFill>
              <a:ln w="9525">
                <a:solidFill>
                  <a:schemeClr val="accent6"/>
                </a:solidFill>
                <a:round/>
                <a:headEnd/>
                <a:tailEnd/>
              </a:ln>
              <a:effectLst/>
              <a:extLst/>
            </p:spPr>
            <p:txBody>
              <a:bodyPr wrap="none" anchor="ctr"/>
              <a:lstStyle/>
              <a:p>
                <a:pPr fontAlgn="base">
                  <a:spcBef>
                    <a:spcPct val="0"/>
                  </a:spcBef>
                  <a:spcAft>
                    <a:spcPct val="0"/>
                  </a:spcAft>
                  <a:defRPr/>
                </a:pPr>
                <a:endParaRPr lang="en-US" sz="1600">
                  <a:solidFill>
                    <a:srgbClr val="000000"/>
                  </a:solidFill>
                </a:endParaRPr>
              </a:p>
            </p:txBody>
          </p:sp>
        </p:grpSp>
      </p:grpSp>
      <p:sp>
        <p:nvSpPr>
          <p:cNvPr id="87" name="Slide Number"/>
          <p:cNvSpPr txBox="1">
            <a:spLocks/>
          </p:cNvSpPr>
          <p:nvPr userDrawn="1"/>
        </p:nvSpPr>
        <p:spPr>
          <a:xfrm>
            <a:off x="8902700" y="4826794"/>
            <a:ext cx="209550" cy="114300"/>
          </a:xfrm>
          <a:prstGeom prst="rect">
            <a:avLst/>
          </a:prstGeom>
        </p:spPr>
        <p:txBody>
          <a:bodyPr wrap="none" lIns="0" tIns="0" rIns="0" bIns="0" anchor="ctr"/>
          <a:lstStyle>
            <a:defPPr>
              <a:defRPr lang="en-US"/>
            </a:defPPr>
            <a:lvl1pPr>
              <a:defRPr sz="1000" baseline="0">
                <a:latin typeface="+mn-lt"/>
              </a:defRPr>
            </a:lvl1pPr>
          </a:lstStyle>
          <a:p>
            <a:pPr fontAlgn="base">
              <a:spcBef>
                <a:spcPct val="0"/>
              </a:spcBef>
              <a:spcAft>
                <a:spcPct val="0"/>
              </a:spcAft>
              <a:defRPr/>
            </a:pPr>
            <a:fld id="{A43CDD92-9E5A-47BA-BE3B-1C7D5569D972}"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568533538"/>
      </p:ext>
    </p:extLst>
  </p:cSld>
  <p:clrMap bg1="lt1" tx1="dk1" bg2="lt2" tx2="dk2" accent1="accent1" accent2="accent2" accent3="accent3" accent4="accent4" accent5="accent5" accent6="accent6" hlink="hlink" folHlink="folHlink"/>
  <p:sldLayoutIdLst>
    <p:sldLayoutId id="2147483800" r:id="rId1"/>
    <p:sldLayoutId id="2147483801" r:id="rId2"/>
  </p:sldLayoutIdLst>
  <p:timing>
    <p:tnLst>
      <p:par>
        <p:cTn id="1" dur="indefinite" restart="never" nodeType="tmRoot"/>
      </p:par>
    </p:tnLst>
  </p:timing>
  <p:hf hdr="0" ftr="0" dt="0"/>
  <p:txStyles>
    <p:titleStyle>
      <a:lvl1pPr algn="l" defTabSz="912813" rtl="0" eaLnBrk="0" fontAlgn="base" hangingPunct="0">
        <a:spcBef>
          <a:spcPct val="0"/>
        </a:spcBef>
        <a:spcAft>
          <a:spcPct val="0"/>
        </a:spcAft>
        <a:tabLst>
          <a:tab pos="274638" algn="l"/>
        </a:tabLst>
        <a:defRPr sz="2000" b="1">
          <a:solidFill>
            <a:schemeClr val="tx2"/>
          </a:solidFill>
          <a:latin typeface="+mj-lt"/>
          <a:ea typeface="+mj-ea"/>
          <a:cs typeface="ＭＳ Ｐゴシック"/>
        </a:defRPr>
      </a:lvl1pPr>
      <a:lvl2pPr algn="l" defTabSz="912813" rtl="0" eaLnBrk="0" fontAlgn="base" hangingPunct="0">
        <a:spcBef>
          <a:spcPct val="0"/>
        </a:spcBef>
        <a:spcAft>
          <a:spcPct val="0"/>
        </a:spcAft>
        <a:tabLst>
          <a:tab pos="274638" algn="l"/>
        </a:tabLst>
        <a:defRPr sz="2000" b="1">
          <a:solidFill>
            <a:schemeClr val="tx2"/>
          </a:solidFill>
          <a:latin typeface="Arial" charset="0"/>
          <a:ea typeface="ＭＳ Ｐゴシック"/>
          <a:cs typeface="ＭＳ Ｐゴシック"/>
        </a:defRPr>
      </a:lvl2pPr>
      <a:lvl3pPr algn="l" defTabSz="912813" rtl="0" eaLnBrk="0" fontAlgn="base" hangingPunct="0">
        <a:spcBef>
          <a:spcPct val="0"/>
        </a:spcBef>
        <a:spcAft>
          <a:spcPct val="0"/>
        </a:spcAft>
        <a:tabLst>
          <a:tab pos="274638" algn="l"/>
        </a:tabLst>
        <a:defRPr sz="2000" b="1">
          <a:solidFill>
            <a:schemeClr val="tx2"/>
          </a:solidFill>
          <a:latin typeface="Arial" charset="0"/>
          <a:ea typeface="ＭＳ Ｐゴシック"/>
          <a:cs typeface="ＭＳ Ｐゴシック"/>
        </a:defRPr>
      </a:lvl3pPr>
      <a:lvl4pPr algn="l" defTabSz="912813" rtl="0" eaLnBrk="0" fontAlgn="base" hangingPunct="0">
        <a:spcBef>
          <a:spcPct val="0"/>
        </a:spcBef>
        <a:spcAft>
          <a:spcPct val="0"/>
        </a:spcAft>
        <a:tabLst>
          <a:tab pos="274638" algn="l"/>
        </a:tabLst>
        <a:defRPr sz="2000" b="1">
          <a:solidFill>
            <a:schemeClr val="tx2"/>
          </a:solidFill>
          <a:latin typeface="Arial" charset="0"/>
          <a:ea typeface="ＭＳ Ｐゴシック"/>
          <a:cs typeface="ＭＳ Ｐゴシック"/>
        </a:defRPr>
      </a:lvl4pPr>
      <a:lvl5pPr algn="l" defTabSz="912813" rtl="0" eaLnBrk="0" fontAlgn="base" hangingPunct="0">
        <a:spcBef>
          <a:spcPct val="0"/>
        </a:spcBef>
        <a:spcAft>
          <a:spcPct val="0"/>
        </a:spcAft>
        <a:tabLst>
          <a:tab pos="274638" algn="l"/>
        </a:tabLst>
        <a:defRPr sz="2000" b="1">
          <a:solidFill>
            <a:schemeClr val="tx2"/>
          </a:solidFill>
          <a:latin typeface="Arial" charset="0"/>
          <a:ea typeface="ＭＳ Ｐゴシック"/>
          <a:cs typeface="ＭＳ Ｐゴシック"/>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342900" indent="-342900" algn="l" defTabSz="912813" rtl="0" eaLnBrk="0" fontAlgn="base" hangingPunct="0">
        <a:spcBef>
          <a:spcPct val="0"/>
        </a:spcBef>
        <a:spcAft>
          <a:spcPct val="0"/>
        </a:spcAft>
        <a:buClr>
          <a:schemeClr val="tx2"/>
        </a:buClr>
        <a:defRPr sz="1600">
          <a:solidFill>
            <a:schemeClr val="tx1"/>
          </a:solidFill>
          <a:latin typeface="+mn-lt"/>
          <a:ea typeface="+mn-ea"/>
          <a:cs typeface="ＭＳ Ｐゴシック"/>
        </a:defRPr>
      </a:lvl1pPr>
      <a:lvl2pPr marL="196850" indent="-195263" algn="l" defTabSz="912813" rtl="0" eaLnBrk="0" fontAlgn="base" hangingPunct="0">
        <a:spcBef>
          <a:spcPct val="0"/>
        </a:spcBef>
        <a:spcAft>
          <a:spcPct val="0"/>
        </a:spcAft>
        <a:buClr>
          <a:schemeClr val="tx2"/>
        </a:buClr>
        <a:buSzPct val="125000"/>
        <a:buFont typeface="Arial" charset="0"/>
        <a:buChar char="•"/>
        <a:defRPr sz="1600">
          <a:solidFill>
            <a:schemeClr val="tx1"/>
          </a:solidFill>
          <a:latin typeface="+mn-lt"/>
          <a:ea typeface="ＭＳ Ｐゴシック"/>
          <a:cs typeface="ＭＳ Ｐゴシック"/>
        </a:defRPr>
      </a:lvl2pPr>
      <a:lvl3pPr marL="465138" indent="-266700" algn="l" defTabSz="912813" rtl="0" eaLnBrk="0" fontAlgn="base" hangingPunct="0">
        <a:spcBef>
          <a:spcPct val="0"/>
        </a:spcBef>
        <a:spcAft>
          <a:spcPct val="0"/>
        </a:spcAft>
        <a:buClr>
          <a:schemeClr val="tx2"/>
        </a:buClr>
        <a:buSzPct val="120000"/>
        <a:buFont typeface="Arial" charset="0"/>
        <a:buChar char="–"/>
        <a:defRPr sz="1600">
          <a:solidFill>
            <a:schemeClr val="tx1"/>
          </a:solidFill>
          <a:latin typeface="+mn-lt"/>
          <a:ea typeface="ＭＳ Ｐゴシック"/>
          <a:cs typeface="ＭＳ Ｐゴシック"/>
        </a:defRPr>
      </a:lvl3pPr>
      <a:lvl4pPr marL="625475" indent="-157163" algn="l" defTabSz="912813" rtl="0" eaLnBrk="0" fontAlgn="base" hangingPunct="0">
        <a:spcBef>
          <a:spcPct val="0"/>
        </a:spcBef>
        <a:spcAft>
          <a:spcPct val="0"/>
        </a:spcAft>
        <a:buClr>
          <a:schemeClr val="tx2"/>
        </a:buClr>
        <a:buSzPct val="100000"/>
        <a:buFont typeface="Arial" charset="0"/>
        <a:buChar char="•"/>
        <a:defRPr sz="1600">
          <a:solidFill>
            <a:schemeClr val="tx1"/>
          </a:solidFill>
          <a:latin typeface="+mn-lt"/>
          <a:ea typeface="ＭＳ Ｐゴシック"/>
          <a:cs typeface="ＭＳ Ｐゴシック"/>
        </a:defRPr>
      </a:lvl4pPr>
      <a:lvl5pPr marL="763588" indent="-131763" algn="l" defTabSz="912813" rtl="0" eaLnBrk="0" fontAlgn="base" hangingPunct="0">
        <a:spcBef>
          <a:spcPct val="0"/>
        </a:spcBef>
        <a:spcAft>
          <a:spcPct val="0"/>
        </a:spcAft>
        <a:buClr>
          <a:schemeClr val="tx2"/>
        </a:buClr>
        <a:buSzPct val="89000"/>
        <a:buFont typeface="Arial" charset="0"/>
        <a:buChar char="-"/>
        <a:defRPr sz="1600">
          <a:solidFill>
            <a:schemeClr val="tx1"/>
          </a:solidFill>
          <a:latin typeface="+mn-lt"/>
          <a:ea typeface="ＭＳ Ｐゴシック"/>
          <a:cs typeface="ＭＳ Ｐゴシック"/>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785" y="86916"/>
            <a:ext cx="8855869"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79785" y="1059657"/>
            <a:ext cx="8855869" cy="32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925116" y="4699397"/>
            <a:ext cx="1054894" cy="35718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eaLnBrk="1" hangingPunct="1">
              <a:defRPr sz="1100">
                <a:solidFill>
                  <a:schemeClr val="bg2"/>
                </a:solidFill>
                <a:latin typeface="Arial" charset="0"/>
                <a:ea typeface="ＭＳ Ｐゴシック" pitchFamily="-65" charset="-128"/>
              </a:defRPr>
            </a:lvl1pPr>
          </a:lstStyle>
          <a:p>
            <a:pPr fontAlgn="base">
              <a:spcBef>
                <a:spcPct val="0"/>
              </a:spcBef>
              <a:spcAft>
                <a:spcPct val="0"/>
              </a:spcAft>
              <a:defRPr/>
            </a:pPr>
            <a:fld id="{8445750A-EDDD-4D6F-A0A4-5406C34FF85C}" type="datetime1">
              <a:rPr lang="en-AU" altLang="en-US">
                <a:solidFill>
                  <a:srgbClr val="808080"/>
                </a:solidFill>
              </a:rPr>
              <a:pPr fontAlgn="base">
                <a:spcBef>
                  <a:spcPct val="0"/>
                </a:spcBef>
                <a:spcAft>
                  <a:spcPct val="0"/>
                </a:spcAft>
                <a:defRPr/>
              </a:pPr>
              <a:t>11/07/2016</a:t>
            </a:fld>
            <a:endParaRPr lang="en-US" altLang="en-US">
              <a:solidFill>
                <a:srgbClr val="808080"/>
              </a:solidFill>
            </a:endParaRPr>
          </a:p>
        </p:txBody>
      </p:sp>
      <p:sp>
        <p:nvSpPr>
          <p:cNvPr id="1029" name="Rectangle 5"/>
          <p:cNvSpPr>
            <a:spLocks noGrp="1" noChangeArrowheads="1"/>
          </p:cNvSpPr>
          <p:nvPr>
            <p:ph type="ftr" sz="quarter" idx="3"/>
          </p:nvPr>
        </p:nvSpPr>
        <p:spPr bwMode="auto">
          <a:xfrm>
            <a:off x="2108597" y="4699397"/>
            <a:ext cx="2895600" cy="35718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eaLnBrk="1" hangingPunct="1">
              <a:defRPr sz="1100">
                <a:solidFill>
                  <a:schemeClr val="bg2"/>
                </a:solidFill>
                <a:latin typeface="Arial" charset="0"/>
                <a:ea typeface="+mn-ea"/>
              </a:defRPr>
            </a:lvl1pPr>
          </a:lstStyle>
          <a:p>
            <a:pPr fontAlgn="base">
              <a:spcBef>
                <a:spcPct val="0"/>
              </a:spcBef>
              <a:spcAft>
                <a:spcPct val="0"/>
              </a:spcAft>
              <a:defRPr/>
            </a:pPr>
            <a:r>
              <a:rPr lang="en-US">
                <a:solidFill>
                  <a:srgbClr val="808080"/>
                </a:solidFill>
              </a:rPr>
              <a:t>MSHC</a:t>
            </a:r>
          </a:p>
        </p:txBody>
      </p:sp>
      <p:sp>
        <p:nvSpPr>
          <p:cNvPr id="1030" name="Rectangle 6"/>
          <p:cNvSpPr>
            <a:spLocks noGrp="1" noChangeArrowheads="1"/>
          </p:cNvSpPr>
          <p:nvPr>
            <p:ph type="sldNum" sz="quarter" idx="4"/>
          </p:nvPr>
        </p:nvSpPr>
        <p:spPr bwMode="auto">
          <a:xfrm>
            <a:off x="179785" y="4699397"/>
            <a:ext cx="720328" cy="35718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eaLnBrk="1" hangingPunct="1">
              <a:defRPr sz="1100" smtClean="0">
                <a:solidFill>
                  <a:schemeClr val="bg2"/>
                </a:solidFill>
              </a:defRPr>
            </a:lvl1pPr>
          </a:lstStyle>
          <a:p>
            <a:pPr fontAlgn="base">
              <a:spcBef>
                <a:spcPct val="0"/>
              </a:spcBef>
              <a:spcAft>
                <a:spcPct val="0"/>
              </a:spcAft>
              <a:defRPr/>
            </a:pPr>
            <a:fld id="{A723E822-9EC0-4752-9B8E-0585C96C99AB}" type="slidenum">
              <a:rPr lang="en-US" altLang="en-US">
                <a:solidFill>
                  <a:srgbClr val="808080"/>
                </a:solidFill>
                <a:ea typeface="ＭＳ Ｐゴシック" pitchFamily="34" charset="-128"/>
              </a:rPr>
              <a:pPr fontAlgn="base">
                <a:spcBef>
                  <a:spcPct val="0"/>
                </a:spcBef>
                <a:spcAft>
                  <a:spcPct val="0"/>
                </a:spcAft>
                <a:defRPr/>
              </a:pPr>
              <a:t>‹#›</a:t>
            </a:fld>
            <a:endParaRPr lang="en-US" altLang="en-US">
              <a:solidFill>
                <a:srgbClr val="808080"/>
              </a:solidFill>
              <a:ea typeface="ＭＳ Ｐゴシック" pitchFamily="34" charset="-128"/>
            </a:endParaRPr>
          </a:p>
        </p:txBody>
      </p:sp>
      <p:pic>
        <p:nvPicPr>
          <p:cNvPr id="1031" name="Picture 7" descr="powerPointTemplate_MSHC_MelbUni_Alfred_02_Blue.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5010" y="0"/>
            <a:ext cx="9308307" cy="524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35693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l" rtl="0" eaLnBrk="0" fontAlgn="base" hangingPunct="0">
        <a:spcBef>
          <a:spcPct val="0"/>
        </a:spcBef>
        <a:spcAft>
          <a:spcPct val="0"/>
        </a:spcAft>
        <a:defRPr sz="3300">
          <a:solidFill>
            <a:srgbClr val="003366"/>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3300">
          <a:solidFill>
            <a:srgbClr val="003366"/>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3300">
          <a:solidFill>
            <a:srgbClr val="003366"/>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3300">
          <a:solidFill>
            <a:srgbClr val="003366"/>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3300">
          <a:solidFill>
            <a:srgbClr val="003366"/>
          </a:solidFill>
          <a:latin typeface="Arial" charset="0"/>
          <a:ea typeface="ＭＳ Ｐゴシック" pitchFamily="-1" charset="-128"/>
          <a:cs typeface="ＭＳ Ｐゴシック" pitchFamily="-1" charset="-128"/>
        </a:defRPr>
      </a:lvl5pPr>
      <a:lvl6pPr marL="342900" algn="l" rtl="0" fontAlgn="base">
        <a:spcBef>
          <a:spcPct val="0"/>
        </a:spcBef>
        <a:spcAft>
          <a:spcPct val="0"/>
        </a:spcAft>
        <a:defRPr sz="3300">
          <a:solidFill>
            <a:srgbClr val="003366"/>
          </a:solidFill>
          <a:latin typeface="Arial" charset="0"/>
        </a:defRPr>
      </a:lvl6pPr>
      <a:lvl7pPr marL="685800" algn="l" rtl="0" fontAlgn="base">
        <a:spcBef>
          <a:spcPct val="0"/>
        </a:spcBef>
        <a:spcAft>
          <a:spcPct val="0"/>
        </a:spcAft>
        <a:defRPr sz="3300">
          <a:solidFill>
            <a:srgbClr val="003366"/>
          </a:solidFill>
          <a:latin typeface="Arial" charset="0"/>
        </a:defRPr>
      </a:lvl7pPr>
      <a:lvl8pPr marL="1028700" algn="l" rtl="0" fontAlgn="base">
        <a:spcBef>
          <a:spcPct val="0"/>
        </a:spcBef>
        <a:spcAft>
          <a:spcPct val="0"/>
        </a:spcAft>
        <a:defRPr sz="3300">
          <a:solidFill>
            <a:srgbClr val="003366"/>
          </a:solidFill>
          <a:latin typeface="Arial" charset="0"/>
        </a:defRPr>
      </a:lvl8pPr>
      <a:lvl9pPr marL="1371600" algn="l" rtl="0" fontAlgn="base">
        <a:spcBef>
          <a:spcPct val="0"/>
        </a:spcBef>
        <a:spcAft>
          <a:spcPct val="0"/>
        </a:spcAft>
        <a:defRPr sz="3300">
          <a:solidFill>
            <a:srgbClr val="003366"/>
          </a:solidFill>
          <a:latin typeface="Arial" charset="0"/>
        </a:defRPr>
      </a:lvl9pPr>
    </p:titleStyle>
    <p:bodyStyle>
      <a:lvl1pPr marL="257175" indent="-257175" algn="l" rtl="0" eaLnBrk="0" fontAlgn="base" hangingPunct="0">
        <a:spcBef>
          <a:spcPct val="20000"/>
        </a:spcBef>
        <a:spcAft>
          <a:spcPct val="0"/>
        </a:spcAft>
        <a:buClr>
          <a:srgbClr val="339966"/>
        </a:buClr>
        <a:buChar char="•"/>
        <a:defRPr sz="2400">
          <a:solidFill>
            <a:schemeClr val="tx1"/>
          </a:solidFill>
          <a:latin typeface="+mn-lt"/>
          <a:ea typeface="ＭＳ Ｐゴシック" pitchFamily="-1" charset="-128"/>
          <a:cs typeface="ＭＳ Ｐゴシック" pitchFamily="-1" charset="-128"/>
        </a:defRPr>
      </a:lvl1pPr>
      <a:lvl2pPr marL="557213" indent="-214313" algn="l" rtl="0" eaLnBrk="0" fontAlgn="base" hangingPunct="0">
        <a:spcBef>
          <a:spcPct val="20000"/>
        </a:spcBef>
        <a:spcAft>
          <a:spcPct val="0"/>
        </a:spcAft>
        <a:buClr>
          <a:srgbClr val="339966"/>
        </a:buClr>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lr>
          <a:srgbClr val="339966"/>
        </a:buClr>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lr>
          <a:srgbClr val="339966"/>
        </a:buClr>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lr>
          <a:srgbClr val="339966"/>
        </a:buClr>
        <a:buChar char="»"/>
        <a:defRPr sz="1500">
          <a:solidFill>
            <a:schemeClr val="tx1"/>
          </a:solidFill>
          <a:latin typeface="+mn-lt"/>
          <a:ea typeface="ＭＳ Ｐゴシック" charset="-128"/>
        </a:defRPr>
      </a:lvl5pPr>
      <a:lvl6pPr marL="1885950" indent="-171450" algn="l" rtl="0" fontAlgn="base">
        <a:spcBef>
          <a:spcPct val="20000"/>
        </a:spcBef>
        <a:spcAft>
          <a:spcPct val="0"/>
        </a:spcAft>
        <a:buClr>
          <a:srgbClr val="339966"/>
        </a:buClr>
        <a:buChar char="»"/>
        <a:defRPr sz="1500">
          <a:solidFill>
            <a:schemeClr val="tx1"/>
          </a:solidFill>
          <a:latin typeface="+mn-lt"/>
          <a:ea typeface="ＭＳ Ｐゴシック" charset="-128"/>
        </a:defRPr>
      </a:lvl6pPr>
      <a:lvl7pPr marL="2228850" indent="-171450" algn="l" rtl="0" fontAlgn="base">
        <a:spcBef>
          <a:spcPct val="20000"/>
        </a:spcBef>
        <a:spcAft>
          <a:spcPct val="0"/>
        </a:spcAft>
        <a:buClr>
          <a:srgbClr val="339966"/>
        </a:buClr>
        <a:buChar char="»"/>
        <a:defRPr sz="1500">
          <a:solidFill>
            <a:schemeClr val="tx1"/>
          </a:solidFill>
          <a:latin typeface="+mn-lt"/>
          <a:ea typeface="ＭＳ Ｐゴシック" charset="-128"/>
        </a:defRPr>
      </a:lvl7pPr>
      <a:lvl8pPr marL="2571750" indent="-171450" algn="l" rtl="0" fontAlgn="base">
        <a:spcBef>
          <a:spcPct val="20000"/>
        </a:spcBef>
        <a:spcAft>
          <a:spcPct val="0"/>
        </a:spcAft>
        <a:buClr>
          <a:srgbClr val="339966"/>
        </a:buClr>
        <a:buChar char="»"/>
        <a:defRPr sz="1500">
          <a:solidFill>
            <a:schemeClr val="tx1"/>
          </a:solidFill>
          <a:latin typeface="+mn-lt"/>
          <a:ea typeface="ＭＳ Ｐゴシック" charset="-128"/>
        </a:defRPr>
      </a:lvl8pPr>
      <a:lvl9pPr marL="2914650" indent="-171450" algn="l" rtl="0" fontAlgn="base">
        <a:spcBef>
          <a:spcPct val="20000"/>
        </a:spcBef>
        <a:spcAft>
          <a:spcPct val="0"/>
        </a:spcAft>
        <a:buClr>
          <a:srgbClr val="339966"/>
        </a:buClr>
        <a:buChar char="»"/>
        <a:defRPr sz="1500">
          <a:solidFill>
            <a:schemeClr val="tx1"/>
          </a:solidFill>
          <a:latin typeface="+mn-lt"/>
          <a:ea typeface="ＭＳ Ｐゴシック" charset="-128"/>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m.au/url?sa=i&amp;rct=j&amp;q=&amp;esrc=s&amp;source=images&amp;cd=&amp;cad=rja&amp;uact=8&amp;ved=0ahUKEwidtqGsxaHNAhWmXaYKHRfWA5sQjRwIBw&amp;url=http://www.art-saloon.ru/en/item.aspx?ItemID=4848&amp;psig=AFQjCNHYLKOxyYwAP39Bw7dx6gidKp6oeQ&amp;ust=1465788126978451" TargetMode="External"/><Relationship Id="rId13" Type="http://schemas.openxmlformats.org/officeDocument/2006/relationships/image" Target="../media/image16.jpeg"/><Relationship Id="rId18" Type="http://schemas.openxmlformats.org/officeDocument/2006/relationships/image" Target="../media/image19.jpeg"/><Relationship Id="rId3" Type="http://schemas.openxmlformats.org/officeDocument/2006/relationships/notesSlide" Target="../notesSlides/notesSlide4.xml"/><Relationship Id="rId7" Type="http://schemas.openxmlformats.org/officeDocument/2006/relationships/image" Target="../media/image12.jpeg"/><Relationship Id="rId12" Type="http://schemas.openxmlformats.org/officeDocument/2006/relationships/image" Target="../media/image15.png"/><Relationship Id="rId17" Type="http://schemas.openxmlformats.org/officeDocument/2006/relationships/hyperlink" Target="http://www.google.com.au/url?sa=i&amp;rct=j&amp;q=&amp;esrc=s&amp;source=images&amp;cd=&amp;cad=rja&amp;uact=8&amp;ved=0ahUKEwiH4ej656HNAhUGY6YKHco1BfsQjRwIBw&amp;url=http://www.istockphoto.com/photo/stoppwatch-icon-1-second-1-minute-gm521973249-50493102&amp;psig=AFQjCNFYmzX58kRvWruzmOKFSGwagshm9g&amp;ust=1465794694143537" TargetMode="External"/><Relationship Id="rId2" Type="http://schemas.openxmlformats.org/officeDocument/2006/relationships/slideLayout" Target="../slideLayouts/slideLayout4.xml"/><Relationship Id="rId16" Type="http://schemas.openxmlformats.org/officeDocument/2006/relationships/image" Target="../media/image18.jpeg"/><Relationship Id="rId1" Type="http://schemas.openxmlformats.org/officeDocument/2006/relationships/audio" Target="file:///C:\Users\Sandra\Pictures\Ticking-clock-sound.mp3" TargetMode="External"/><Relationship Id="rId6" Type="http://schemas.openxmlformats.org/officeDocument/2006/relationships/hyperlink" Target="http://www.google.com.au/url?sa=i&amp;rct=j&amp;q=&amp;esrc=s&amp;source=images&amp;cd=&amp;cad=rja&amp;uact=8&amp;ved=0ahUKEwjHt5iQxKHNAhWIFqYKHeUxDBAQjRwIBw&amp;url=http://alhamrah.com/product/listerine-cool-mint-250-ml-bottle/&amp;psig=AFQjCNF5o1zVs0lQGr4BDp73oay5eJDlGQ&amp;ust=1465788038189401" TargetMode="External"/><Relationship Id="rId11" Type="http://schemas.openxmlformats.org/officeDocument/2006/relationships/image" Target="../media/image14.jpeg"/><Relationship Id="rId5" Type="http://schemas.openxmlformats.org/officeDocument/2006/relationships/image" Target="../media/image11.png"/><Relationship Id="rId15" Type="http://schemas.openxmlformats.org/officeDocument/2006/relationships/image" Target="../media/image17.jpeg"/><Relationship Id="rId10" Type="http://schemas.openxmlformats.org/officeDocument/2006/relationships/hyperlink" Target="http://www.google.com.au/url?sa=i&amp;rct=j&amp;q=&amp;esrc=s&amp;source=images&amp;cd=&amp;cad=rja&amp;uact=8&amp;ved=0ahUKEwiS2qjzxaHNAhViGqYKHTL9DDYQjRwIBw&amp;url=http://www.aliexpress.com/w/wholesale-pipette.html&amp;psig=AFQjCNFsX8fGHPR_aOMUavt85uwZVuCJvQ&amp;ust=1465788519024170" TargetMode="External"/><Relationship Id="rId19" Type="http://schemas.openxmlformats.org/officeDocument/2006/relationships/image" Target="../media/image20.png"/><Relationship Id="rId4" Type="http://schemas.openxmlformats.org/officeDocument/2006/relationships/hyperlink" Target="http://www.google.com.au/url?sa=i&amp;rct=j&amp;q=&amp;esrc=s&amp;source=images&amp;cd=&amp;cad=rja&amp;uact=8&amp;ved=0ahUKEwi73eLqy6HNAhXG6KYKHRp5DHEQjRwIBw&amp;url=http://www.clker.com/clipart-flask--2.html&amp;bvm=bv.124272578,d.dGY&amp;psig=AFQjCNF0w9uqLNO09etlO73fEYWa2icuSw&amp;ust=1465789979761854" TargetMode="External"/><Relationship Id="rId9" Type="http://schemas.openxmlformats.org/officeDocument/2006/relationships/image" Target="../media/image13.jpeg"/><Relationship Id="rId14" Type="http://schemas.openxmlformats.org/officeDocument/2006/relationships/hyperlink" Target="http://www.google.com.au/url?sa=i&amp;rct=j&amp;q=&amp;esrc=s&amp;source=images&amp;cd=&amp;cad=rja&amp;uact=8&amp;ved=0ahUKEwiO063KxqHNAhWhKKYKHaF7C1cQjRwIBw&amp;url=http://learn.chm.msu.edu/vibl/content/differential/&amp;psig=AFQjCNF649qDtN0zJoRcWo-vKjZsARHjBQ&amp;ust=146578868283347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7.xml"/><Relationship Id="rId7" Type="http://schemas.openxmlformats.org/officeDocument/2006/relationships/hyperlink" Target="http://www.google.com.au/url?sa=i&amp;rct=j&amp;q=&amp;esrc=s&amp;source=images&amp;cd=&amp;cad=rja&amp;uact=8&amp;ved=0ahUKEwiO063KxqHNAhWhKKYKHaF7C1cQjRwIBw&amp;url=http://learn.chm.msu.edu/vibl/content/differential/&amp;psig=AFQjCNF649qDtN0zJoRcWo-vKjZsARHjBQ&amp;ust=1465788682833474" TargetMode="External"/><Relationship Id="rId2" Type="http://schemas.openxmlformats.org/officeDocument/2006/relationships/slideLayout" Target="../slideLayouts/slideLayout4.xml"/><Relationship Id="rId1" Type="http://schemas.openxmlformats.org/officeDocument/2006/relationships/audio" Target="../media/audio1.wav"/><Relationship Id="rId6" Type="http://schemas.openxmlformats.org/officeDocument/2006/relationships/image" Target="../media/image22.png"/><Relationship Id="rId11" Type="http://schemas.openxmlformats.org/officeDocument/2006/relationships/image" Target="../media/image25.jpeg"/><Relationship Id="rId5" Type="http://schemas.openxmlformats.org/officeDocument/2006/relationships/image" Target="../media/image20.png"/><Relationship Id="rId10" Type="http://schemas.openxmlformats.org/officeDocument/2006/relationships/image" Target="../media/image24.jpeg"/><Relationship Id="rId4" Type="http://schemas.openxmlformats.org/officeDocument/2006/relationships/image" Target="../media/image21.png"/><Relationship Id="rId9" Type="http://schemas.openxmlformats.org/officeDocument/2006/relationships/hyperlink" Target="http://www.google.com.au/url?sa=i&amp;rct=j&amp;q=&amp;esrc=s&amp;source=images&amp;cd=&amp;cad=rja&amp;uact=8&amp;ved=0ahUKEwiH4ej656HNAhUGY6YKHco1BfsQjRwIBw&amp;url=http://www.istockphoto.com/photo/stoppwatch-icon-1-second-1-minute-gm521973249-50493102&amp;psig=AFQjCNFYmzX58kRvWruzmOKFSGwagshm9g&amp;ust=146579469414353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13148" y="1221583"/>
            <a:ext cx="8479631" cy="1674019"/>
          </a:xfrm>
        </p:spPr>
        <p:txBody>
          <a:bodyPr/>
          <a:lstStyle/>
          <a:p>
            <a:r>
              <a:rPr lang="en-AU" altLang="en-US" sz="2700" b="1">
                <a:solidFill>
                  <a:schemeClr val="bg1"/>
                </a:solidFill>
                <a:ea typeface="ＭＳ Ｐゴシック" pitchFamily="34" charset="-128"/>
              </a:rPr>
              <a:t>Antiseptic mouthwash against pharyngeal </a:t>
            </a:r>
            <a:r>
              <a:rPr lang="en-AU" altLang="en-US" sz="2700" b="1" i="1">
                <a:solidFill>
                  <a:schemeClr val="bg1"/>
                </a:solidFill>
                <a:ea typeface="ＭＳ Ｐゴシック" pitchFamily="34" charset="-128"/>
              </a:rPr>
              <a:t>Neisseria gonorrhoeae</a:t>
            </a:r>
            <a:r>
              <a:rPr lang="en-AU" altLang="en-US" sz="2700" b="1">
                <a:solidFill>
                  <a:schemeClr val="bg1"/>
                </a:solidFill>
                <a:ea typeface="ＭＳ Ｐゴシック" pitchFamily="34" charset="-128"/>
              </a:rPr>
              <a:t>: </a:t>
            </a:r>
            <a:br>
              <a:rPr lang="en-AU" altLang="en-US" sz="2700" b="1">
                <a:solidFill>
                  <a:schemeClr val="bg1"/>
                </a:solidFill>
                <a:ea typeface="ＭＳ Ｐゴシック" pitchFamily="34" charset="-128"/>
              </a:rPr>
            </a:br>
            <a:r>
              <a:rPr lang="en-AU" altLang="en-US" sz="2700" b="1">
                <a:solidFill>
                  <a:schemeClr val="bg1"/>
                </a:solidFill>
                <a:ea typeface="ＭＳ Ｐゴシック" pitchFamily="34" charset="-128"/>
              </a:rPr>
              <a:t>A randomised controlled trial </a:t>
            </a:r>
            <a:br>
              <a:rPr lang="en-AU" altLang="en-US" sz="2700" b="1">
                <a:solidFill>
                  <a:schemeClr val="bg1"/>
                </a:solidFill>
                <a:ea typeface="ＭＳ Ｐゴシック" pitchFamily="34" charset="-128"/>
              </a:rPr>
            </a:br>
            <a:r>
              <a:rPr lang="en-AU" altLang="en-US" sz="2700" b="1">
                <a:solidFill>
                  <a:schemeClr val="bg1"/>
                </a:solidFill>
                <a:ea typeface="ＭＳ Ｐゴシック" pitchFamily="34" charset="-128"/>
              </a:rPr>
              <a:t>and </a:t>
            </a:r>
            <a:br>
              <a:rPr lang="en-AU" altLang="en-US" sz="2700" b="1">
                <a:solidFill>
                  <a:schemeClr val="bg1"/>
                </a:solidFill>
                <a:ea typeface="ＭＳ Ｐゴシック" pitchFamily="34" charset="-128"/>
              </a:rPr>
            </a:br>
            <a:r>
              <a:rPr lang="en-AU" altLang="en-US" sz="2700" b="1">
                <a:solidFill>
                  <a:schemeClr val="bg1"/>
                </a:solidFill>
                <a:ea typeface="ＭＳ Ｐゴシック" pitchFamily="34" charset="-128"/>
              </a:rPr>
              <a:t>an </a:t>
            </a:r>
            <a:r>
              <a:rPr lang="en-AU" altLang="en-US" sz="2700" b="1" i="1">
                <a:solidFill>
                  <a:schemeClr val="bg1"/>
                </a:solidFill>
                <a:ea typeface="ＭＳ Ｐゴシック" pitchFamily="34" charset="-128"/>
              </a:rPr>
              <a:t>in-vitro </a:t>
            </a:r>
            <a:r>
              <a:rPr lang="en-AU" altLang="en-US" sz="2700" b="1">
                <a:solidFill>
                  <a:schemeClr val="bg1"/>
                </a:solidFill>
                <a:ea typeface="ＭＳ Ｐゴシック" pitchFamily="34" charset="-128"/>
              </a:rPr>
              <a:t>study</a:t>
            </a:r>
            <a:br>
              <a:rPr lang="en-AU" altLang="en-US" sz="2700" b="1">
                <a:solidFill>
                  <a:schemeClr val="bg1"/>
                </a:solidFill>
                <a:ea typeface="ＭＳ Ｐゴシック" pitchFamily="34" charset="-128"/>
              </a:rPr>
            </a:br>
            <a:endParaRPr lang="en-US" altLang="en-US" sz="2700">
              <a:solidFill>
                <a:schemeClr val="bg1"/>
              </a:solidFill>
              <a:ea typeface="ＭＳ Ｐゴシック" pitchFamily="34" charset="-128"/>
            </a:endParaRPr>
          </a:p>
        </p:txBody>
      </p:sp>
      <p:sp>
        <p:nvSpPr>
          <p:cNvPr id="7171" name="Rectangle 3"/>
          <p:cNvSpPr>
            <a:spLocks noGrp="1" noChangeArrowheads="1"/>
          </p:cNvSpPr>
          <p:nvPr>
            <p:ph type="subTitle" idx="1"/>
          </p:nvPr>
        </p:nvSpPr>
        <p:spPr>
          <a:xfrm>
            <a:off x="414338" y="3274220"/>
            <a:ext cx="8478441" cy="701279"/>
          </a:xfrm>
        </p:spPr>
        <p:txBody>
          <a:bodyPr/>
          <a:lstStyle/>
          <a:p>
            <a:pPr algn="l"/>
            <a:r>
              <a:rPr lang="en-AU" altLang="en-US" sz="1500">
                <a:solidFill>
                  <a:schemeClr val="bg1"/>
                </a:solidFill>
                <a:ea typeface="ＭＳ Ｐゴシック" pitchFamily="34" charset="-128"/>
              </a:rPr>
              <a:t>Eric P.F. Chow</a:t>
            </a:r>
            <a:r>
              <a:rPr lang="en-AU" altLang="en-US" sz="1500" baseline="30000">
                <a:solidFill>
                  <a:schemeClr val="bg1"/>
                </a:solidFill>
                <a:ea typeface="ＭＳ Ｐゴシック" pitchFamily="34" charset="-128"/>
              </a:rPr>
              <a:t>1,2</a:t>
            </a:r>
            <a:r>
              <a:rPr lang="en-AU" altLang="en-US" sz="1500">
                <a:solidFill>
                  <a:schemeClr val="bg1"/>
                </a:solidFill>
                <a:ea typeface="ＭＳ Ｐゴシック" pitchFamily="34" charset="-128"/>
              </a:rPr>
              <a:t>, Benjamin P Howden</a:t>
            </a:r>
            <a:r>
              <a:rPr lang="en-AU" altLang="en-US" sz="1500" baseline="30000">
                <a:solidFill>
                  <a:schemeClr val="bg1"/>
                </a:solidFill>
                <a:ea typeface="ＭＳ Ｐゴシック" pitchFamily="34" charset="-128"/>
              </a:rPr>
              <a:t>3</a:t>
            </a:r>
            <a:r>
              <a:rPr lang="en-AU" altLang="en-US" sz="1500">
                <a:solidFill>
                  <a:schemeClr val="bg1"/>
                </a:solidFill>
                <a:ea typeface="ＭＳ Ｐゴシック" pitchFamily="34" charset="-128"/>
              </a:rPr>
              <a:t>, </a:t>
            </a:r>
            <a:r>
              <a:rPr lang="en-AU" altLang="en-US" sz="1500" u="sng">
                <a:solidFill>
                  <a:schemeClr val="bg1"/>
                </a:solidFill>
                <a:ea typeface="ＭＳ Ｐゴシック" pitchFamily="34" charset="-128"/>
              </a:rPr>
              <a:t>Sandra Walker</a:t>
            </a:r>
            <a:r>
              <a:rPr lang="en-AU" altLang="en-US" sz="1500" u="sng" baseline="30000">
                <a:solidFill>
                  <a:schemeClr val="bg1"/>
                </a:solidFill>
                <a:ea typeface="ＭＳ Ｐゴシック" pitchFamily="34" charset="-128"/>
              </a:rPr>
              <a:t>1,2</a:t>
            </a:r>
            <a:r>
              <a:rPr lang="en-AU" altLang="en-US" sz="1500">
                <a:solidFill>
                  <a:schemeClr val="bg1"/>
                </a:solidFill>
                <a:ea typeface="ＭＳ Ｐゴシック" pitchFamily="34" charset="-128"/>
              </a:rPr>
              <a:t>, David Lee</a:t>
            </a:r>
            <a:r>
              <a:rPr lang="en-AU" altLang="en-US" sz="1500" baseline="30000">
                <a:solidFill>
                  <a:schemeClr val="bg1"/>
                </a:solidFill>
                <a:ea typeface="ＭＳ Ｐゴシック" pitchFamily="34" charset="-128"/>
              </a:rPr>
              <a:t>1,2,3</a:t>
            </a:r>
            <a:r>
              <a:rPr lang="en-AU" altLang="en-US" sz="1500">
                <a:solidFill>
                  <a:schemeClr val="bg1"/>
                </a:solidFill>
                <a:ea typeface="ＭＳ Ｐゴシック" pitchFamily="34" charset="-128"/>
              </a:rPr>
              <a:t>, Catriona S Bradshaw</a:t>
            </a:r>
            <a:r>
              <a:rPr lang="en-AU" altLang="en-US" sz="1500" baseline="30000">
                <a:solidFill>
                  <a:schemeClr val="bg1"/>
                </a:solidFill>
                <a:ea typeface="ＭＳ Ｐゴシック" pitchFamily="34" charset="-128"/>
              </a:rPr>
              <a:t>1,2</a:t>
            </a:r>
            <a:r>
              <a:rPr lang="en-AU" altLang="en-US" sz="1500">
                <a:solidFill>
                  <a:schemeClr val="bg1"/>
                </a:solidFill>
                <a:ea typeface="ＭＳ Ｐゴシック" pitchFamily="34" charset="-128"/>
              </a:rPr>
              <a:t>, Marcus Y Chen</a:t>
            </a:r>
            <a:r>
              <a:rPr lang="en-AU" altLang="en-US" sz="1500" baseline="30000">
                <a:solidFill>
                  <a:schemeClr val="bg1"/>
                </a:solidFill>
                <a:ea typeface="ＭＳ Ｐゴシック" pitchFamily="34" charset="-128"/>
              </a:rPr>
              <a:t>1,2</a:t>
            </a:r>
            <a:r>
              <a:rPr lang="en-AU" altLang="en-US" sz="1500">
                <a:solidFill>
                  <a:schemeClr val="bg1"/>
                </a:solidFill>
                <a:ea typeface="ＭＳ Ｐゴシック" pitchFamily="34" charset="-128"/>
              </a:rPr>
              <a:t>, Anthony Snow</a:t>
            </a:r>
            <a:r>
              <a:rPr lang="en-AU" altLang="en-US" sz="1500" baseline="30000">
                <a:solidFill>
                  <a:schemeClr val="bg1"/>
                </a:solidFill>
                <a:ea typeface="ＭＳ Ｐゴシック" pitchFamily="34" charset="-128"/>
              </a:rPr>
              <a:t>1</a:t>
            </a:r>
            <a:r>
              <a:rPr lang="en-AU" altLang="en-US" sz="1500">
                <a:solidFill>
                  <a:schemeClr val="bg1"/>
                </a:solidFill>
                <a:ea typeface="ＭＳ Ｐゴシック" pitchFamily="34" charset="-128"/>
              </a:rPr>
              <a:t>, Stuart Cook</a:t>
            </a:r>
            <a:r>
              <a:rPr lang="en-AU" altLang="en-US" sz="1500" baseline="30000">
                <a:solidFill>
                  <a:schemeClr val="bg1"/>
                </a:solidFill>
                <a:ea typeface="ＭＳ Ｐゴシック" pitchFamily="34" charset="-128"/>
              </a:rPr>
              <a:t>1</a:t>
            </a:r>
            <a:r>
              <a:rPr lang="en-AU" altLang="en-US" sz="1500">
                <a:solidFill>
                  <a:schemeClr val="bg1"/>
                </a:solidFill>
                <a:ea typeface="ＭＳ Ｐゴシック" pitchFamily="34" charset="-128"/>
              </a:rPr>
              <a:t>, Glenda Fehler</a:t>
            </a:r>
            <a:r>
              <a:rPr lang="en-AU" altLang="en-US" sz="1500" baseline="30000">
                <a:solidFill>
                  <a:schemeClr val="bg1"/>
                </a:solidFill>
                <a:ea typeface="ＭＳ Ｐゴシック" pitchFamily="34" charset="-128"/>
              </a:rPr>
              <a:t>1</a:t>
            </a:r>
            <a:r>
              <a:rPr lang="en-AU" altLang="en-US" sz="1500">
                <a:solidFill>
                  <a:schemeClr val="bg1"/>
                </a:solidFill>
                <a:ea typeface="ＭＳ Ｐゴシック" pitchFamily="34" charset="-128"/>
              </a:rPr>
              <a:t>, Christopher K Fairley</a:t>
            </a:r>
            <a:r>
              <a:rPr lang="en-AU" altLang="en-US" sz="1500" baseline="30000">
                <a:solidFill>
                  <a:schemeClr val="bg1"/>
                </a:solidFill>
                <a:ea typeface="ＭＳ Ｐゴシック" pitchFamily="34" charset="-128"/>
              </a:rPr>
              <a:t>1,2</a:t>
            </a:r>
            <a:endParaRPr lang="en-US" altLang="en-US" sz="900" i="1">
              <a:solidFill>
                <a:schemeClr val="bg1"/>
              </a:solidFill>
              <a:ea typeface="ＭＳ Ｐゴシック" pitchFamily="34" charset="-128"/>
            </a:endParaRPr>
          </a:p>
          <a:p>
            <a:pPr algn="l" eaLnBrk="1" hangingPunct="1"/>
            <a:endParaRPr lang="en-US" altLang="en-US" sz="900" i="1">
              <a:solidFill>
                <a:schemeClr val="bg1"/>
              </a:solidFill>
              <a:ea typeface="ＭＳ Ｐゴシック" pitchFamily="34" charset="-128"/>
            </a:endParaRPr>
          </a:p>
          <a:p>
            <a:pPr algn="l" eaLnBrk="1" hangingPunct="1"/>
            <a:endParaRPr lang="en-US" altLang="en-US" sz="900" i="1">
              <a:solidFill>
                <a:schemeClr val="bg1"/>
              </a:solidFill>
              <a:ea typeface="ＭＳ Ｐゴシック" pitchFamily="34" charset="-128"/>
            </a:endParaRPr>
          </a:p>
          <a:p>
            <a:pPr algn="l" eaLnBrk="1" hangingPunct="1"/>
            <a:r>
              <a:rPr lang="en-US" altLang="en-US" sz="900" i="1">
                <a:solidFill>
                  <a:schemeClr val="bg1"/>
                </a:solidFill>
                <a:ea typeface="ＭＳ Ｐゴシック" pitchFamily="34" charset="-128"/>
              </a:rPr>
              <a:t>Melbourne Sexual Health Centre</a:t>
            </a:r>
            <a:r>
              <a:rPr lang="en-US" altLang="en-US" sz="900" i="1" baseline="30000">
                <a:solidFill>
                  <a:schemeClr val="bg1"/>
                </a:solidFill>
                <a:ea typeface="ＭＳ Ｐゴシック" pitchFamily="34" charset="-128"/>
              </a:rPr>
              <a:t>(1)</a:t>
            </a:r>
          </a:p>
          <a:p>
            <a:pPr algn="l" eaLnBrk="1" hangingPunct="1"/>
            <a:r>
              <a:rPr lang="en-US" altLang="en-US" sz="900" i="1">
                <a:solidFill>
                  <a:schemeClr val="bg1"/>
                </a:solidFill>
                <a:ea typeface="ＭＳ Ｐゴシック" pitchFamily="34" charset="-128"/>
              </a:rPr>
              <a:t>Monash University, Melbourne</a:t>
            </a:r>
            <a:r>
              <a:rPr lang="en-US" altLang="en-US" sz="900" i="1" baseline="30000">
                <a:solidFill>
                  <a:schemeClr val="bg1"/>
                </a:solidFill>
                <a:ea typeface="ＭＳ Ｐゴシック" pitchFamily="34" charset="-128"/>
              </a:rPr>
              <a:t>(2)</a:t>
            </a:r>
          </a:p>
          <a:p>
            <a:pPr algn="l" eaLnBrk="1" hangingPunct="1"/>
            <a:r>
              <a:rPr lang="en-US" altLang="en-US" sz="900" i="1">
                <a:solidFill>
                  <a:schemeClr val="bg1"/>
                </a:solidFill>
                <a:ea typeface="ＭＳ Ｐゴシック" pitchFamily="34" charset="-128"/>
              </a:rPr>
              <a:t>The University of Melbourne</a:t>
            </a:r>
            <a:r>
              <a:rPr lang="en-US" altLang="en-US" sz="900" i="1" baseline="30000">
                <a:solidFill>
                  <a:schemeClr val="bg1"/>
                </a:solidFill>
                <a:ea typeface="ＭＳ Ｐゴシック" pitchFamily="34" charset="-128"/>
              </a:rPr>
              <a:t>(3)</a:t>
            </a:r>
          </a:p>
        </p:txBody>
      </p:sp>
    </p:spTree>
    <p:extLst>
      <p:ext uri="{BB962C8B-B14F-4D97-AF65-F5344CB8AC3E}">
        <p14:creationId xmlns:p14="http://schemas.microsoft.com/office/powerpoint/2010/main" val="46216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53" name="Straight Connector 52"/>
          <p:cNvCxnSpPr/>
          <p:nvPr/>
        </p:nvCxnSpPr>
        <p:spPr bwMode="auto">
          <a:xfrm>
            <a:off x="6515101" y="1707357"/>
            <a:ext cx="1191" cy="4714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41306" y="3121819"/>
            <a:ext cx="0" cy="93940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8" idx="3"/>
            <a:endCxn id="7" idx="1"/>
          </p:cNvCxnSpPr>
          <p:nvPr/>
        </p:nvCxnSpPr>
        <p:spPr>
          <a:xfrm flipV="1">
            <a:off x="3749278" y="1812132"/>
            <a:ext cx="1908572" cy="4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3996929" y="1421607"/>
            <a:ext cx="1465659" cy="100488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58 culture positive </a:t>
            </a:r>
          </a:p>
          <a:p>
            <a:pPr algn="ctr" eaLnBrk="0" fontAlgn="base" hangingPunct="0">
              <a:spcBef>
                <a:spcPct val="0"/>
              </a:spcBef>
              <a:spcAft>
                <a:spcPct val="0"/>
              </a:spcAft>
              <a:defRPr/>
            </a:pPr>
            <a:r>
              <a:rPr lang="en-AU" sz="1600" b="1" dirty="0">
                <a:solidFill>
                  <a:srgbClr val="00478E">
                    <a:lumMod val="50000"/>
                  </a:srgbClr>
                </a:solidFill>
              </a:rPr>
              <a:t>pre intervention</a:t>
            </a:r>
          </a:p>
        </p:txBody>
      </p:sp>
      <p:sp>
        <p:nvSpPr>
          <p:cNvPr id="8" name="Rounded Rectangle 7"/>
          <p:cNvSpPr/>
          <p:nvPr/>
        </p:nvSpPr>
        <p:spPr>
          <a:xfrm>
            <a:off x="1763317" y="1582343"/>
            <a:ext cx="1985963" cy="467915"/>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43 tonsillar fossae</a:t>
            </a:r>
          </a:p>
        </p:txBody>
      </p:sp>
      <p:sp>
        <p:nvSpPr>
          <p:cNvPr id="7" name="Rounded Rectangle 6"/>
          <p:cNvSpPr/>
          <p:nvPr/>
        </p:nvSpPr>
        <p:spPr>
          <a:xfrm>
            <a:off x="5657850" y="1584723"/>
            <a:ext cx="1922860" cy="45362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43 </a:t>
            </a:r>
            <a:r>
              <a:rPr lang="en-AU" sz="1600" b="1" dirty="0" err="1">
                <a:solidFill>
                  <a:srgbClr val="00478E">
                    <a:lumMod val="50000"/>
                  </a:srgbClr>
                </a:solidFill>
              </a:rPr>
              <a:t>oro</a:t>
            </a:r>
            <a:r>
              <a:rPr lang="en-AU" sz="1600" b="1" dirty="0">
                <a:solidFill>
                  <a:srgbClr val="00478E">
                    <a:lumMod val="50000"/>
                  </a:srgbClr>
                </a:solidFill>
              </a:rPr>
              <a:t>-pharynx </a:t>
            </a:r>
          </a:p>
        </p:txBody>
      </p:sp>
      <p:sp>
        <p:nvSpPr>
          <p:cNvPr id="26" name="TextBox 25"/>
          <p:cNvSpPr txBox="1"/>
          <p:nvPr/>
        </p:nvSpPr>
        <p:spPr>
          <a:xfrm>
            <a:off x="163117" y="1000126"/>
            <a:ext cx="1975247" cy="531019"/>
          </a:xfrm>
          <a:prstGeom prst="rect">
            <a:avLst/>
          </a:prstGeom>
          <a:solidFill>
            <a:schemeClr val="bg1"/>
          </a:solidFill>
        </p:spPr>
        <p:txBody>
          <a:bodyPr lIns="68579" tIns="34289" rIns="68579" bIns="34289">
            <a:spAutoFit/>
          </a:bodyPr>
          <a:lstStyle/>
          <a:p>
            <a:pPr eaLnBrk="0" fontAlgn="base" hangingPunct="0">
              <a:spcBef>
                <a:spcPct val="0"/>
              </a:spcBef>
              <a:spcAft>
                <a:spcPct val="0"/>
              </a:spcAft>
              <a:defRPr/>
            </a:pPr>
            <a:r>
              <a:rPr lang="en-AU" sz="3000" b="1" dirty="0">
                <a:solidFill>
                  <a:srgbClr val="00478E">
                    <a:lumMod val="50000"/>
                  </a:srgbClr>
                </a:solidFill>
                <a:ea typeface="ＭＳ Ｐゴシック" pitchFamily="34" charset="-128"/>
              </a:rPr>
              <a:t>Results 2</a:t>
            </a:r>
            <a:endParaRPr lang="en-AU" sz="2700" b="1" dirty="0">
              <a:solidFill>
                <a:srgbClr val="00478E">
                  <a:lumMod val="50000"/>
                </a:srgbClr>
              </a:solidFill>
              <a:ea typeface="ＭＳ Ｐゴシック" pitchFamily="34" charset="-128"/>
            </a:endParaRPr>
          </a:p>
        </p:txBody>
      </p:sp>
      <p:sp>
        <p:nvSpPr>
          <p:cNvPr id="68" name="Rounded Rectangle 67"/>
          <p:cNvSpPr/>
          <p:nvPr/>
        </p:nvSpPr>
        <p:spPr>
          <a:xfrm>
            <a:off x="6728224" y="4323160"/>
            <a:ext cx="992981" cy="59888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dirty="0">
                <a:solidFill>
                  <a:srgbClr val="FFFFFF"/>
                </a:solidFill>
              </a:rPr>
              <a:t>Listerine</a:t>
            </a:r>
          </a:p>
          <a:p>
            <a:pPr algn="ctr" eaLnBrk="0" fontAlgn="base" hangingPunct="0">
              <a:spcBef>
                <a:spcPct val="0"/>
              </a:spcBef>
              <a:spcAft>
                <a:spcPct val="0"/>
              </a:spcAft>
              <a:defRPr/>
            </a:pPr>
            <a:r>
              <a:rPr lang="en-AU" sz="1600" dirty="0">
                <a:solidFill>
                  <a:srgbClr val="FFFFFF"/>
                </a:solidFill>
              </a:rPr>
              <a:t>(n=13)</a:t>
            </a:r>
          </a:p>
        </p:txBody>
      </p:sp>
      <p:cxnSp>
        <p:nvCxnSpPr>
          <p:cNvPr id="72" name="Straight Connector 71"/>
          <p:cNvCxnSpPr/>
          <p:nvPr/>
        </p:nvCxnSpPr>
        <p:spPr bwMode="auto">
          <a:xfrm flipV="1">
            <a:off x="7116366" y="4098133"/>
            <a:ext cx="0" cy="230981"/>
          </a:xfrm>
          <a:prstGeom prst="line">
            <a:avLst/>
          </a:prstGeom>
          <a:solidFill>
            <a:srgbClr val="FF0000"/>
          </a:solid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bwMode="auto">
          <a:xfrm flipV="1">
            <a:off x="6017419" y="4079083"/>
            <a:ext cx="3572" cy="270272"/>
          </a:xfrm>
          <a:prstGeom prst="line">
            <a:avLst/>
          </a:prstGeom>
          <a:solidFill>
            <a:srgbClr val="FF0000"/>
          </a:soli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5548312" y="4336258"/>
            <a:ext cx="1028700" cy="59888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dirty="0">
                <a:solidFill>
                  <a:srgbClr val="FFFFFF"/>
                </a:solidFill>
              </a:rPr>
              <a:t>Saline</a:t>
            </a:r>
          </a:p>
          <a:p>
            <a:pPr algn="ctr" eaLnBrk="0" fontAlgn="base" hangingPunct="0">
              <a:spcBef>
                <a:spcPct val="0"/>
              </a:spcBef>
              <a:spcAft>
                <a:spcPct val="0"/>
              </a:spcAft>
              <a:defRPr/>
            </a:pPr>
            <a:r>
              <a:rPr lang="en-AU" sz="1600" dirty="0">
                <a:solidFill>
                  <a:srgbClr val="FFFFFF"/>
                </a:solidFill>
              </a:rPr>
              <a:t>(n=14)</a:t>
            </a:r>
          </a:p>
        </p:txBody>
      </p:sp>
      <p:sp>
        <p:nvSpPr>
          <p:cNvPr id="61" name="Rounded Rectangle 60"/>
          <p:cNvSpPr/>
          <p:nvPr/>
        </p:nvSpPr>
        <p:spPr>
          <a:xfrm>
            <a:off x="2905127" y="4349355"/>
            <a:ext cx="992981" cy="57269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dirty="0">
                <a:solidFill>
                  <a:srgbClr val="FFFFFF"/>
                </a:solidFill>
              </a:rPr>
              <a:t>Listerine</a:t>
            </a:r>
          </a:p>
          <a:p>
            <a:pPr algn="ctr" eaLnBrk="0" fontAlgn="base" hangingPunct="0">
              <a:spcBef>
                <a:spcPct val="0"/>
              </a:spcBef>
              <a:spcAft>
                <a:spcPct val="0"/>
              </a:spcAft>
              <a:defRPr/>
            </a:pPr>
            <a:r>
              <a:rPr lang="en-AU" sz="1600" dirty="0">
                <a:solidFill>
                  <a:srgbClr val="FFFFFF"/>
                </a:solidFill>
              </a:rPr>
              <a:t>(n=13)</a:t>
            </a:r>
          </a:p>
        </p:txBody>
      </p:sp>
      <p:cxnSp>
        <p:nvCxnSpPr>
          <p:cNvPr id="65" name="Straight Connector 64"/>
          <p:cNvCxnSpPr/>
          <p:nvPr/>
        </p:nvCxnSpPr>
        <p:spPr bwMode="auto">
          <a:xfrm flipV="1">
            <a:off x="3401616" y="4112420"/>
            <a:ext cx="0" cy="233363"/>
          </a:xfrm>
          <a:prstGeom prst="line">
            <a:avLst/>
          </a:prstGeom>
          <a:solidFill>
            <a:srgbClr val="FF0000"/>
          </a:solid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flipV="1">
            <a:off x="2275286" y="4112420"/>
            <a:ext cx="4763" cy="273844"/>
          </a:xfrm>
          <a:prstGeom prst="line">
            <a:avLst/>
          </a:prstGeom>
          <a:solidFill>
            <a:srgbClr val="FF0000"/>
          </a:soli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766888" y="4326732"/>
            <a:ext cx="1028700" cy="595313"/>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dirty="0">
                <a:solidFill>
                  <a:srgbClr val="FFFFFF"/>
                </a:solidFill>
              </a:rPr>
              <a:t>Saline</a:t>
            </a:r>
          </a:p>
          <a:p>
            <a:pPr algn="ctr" eaLnBrk="0" fontAlgn="base" hangingPunct="0">
              <a:spcBef>
                <a:spcPct val="0"/>
              </a:spcBef>
              <a:spcAft>
                <a:spcPct val="0"/>
              </a:spcAft>
              <a:defRPr/>
            </a:pPr>
            <a:r>
              <a:rPr lang="en-AU" sz="1600" dirty="0">
                <a:solidFill>
                  <a:srgbClr val="FFFFFF"/>
                </a:solidFill>
              </a:rPr>
              <a:t>(n=18)</a:t>
            </a:r>
          </a:p>
        </p:txBody>
      </p:sp>
      <p:grpSp>
        <p:nvGrpSpPr>
          <p:cNvPr id="16401" name="Group 1"/>
          <p:cNvGrpSpPr>
            <a:grpSpLocks/>
          </p:cNvGrpSpPr>
          <p:nvPr/>
        </p:nvGrpSpPr>
        <p:grpSpPr bwMode="auto">
          <a:xfrm>
            <a:off x="1763317" y="2050257"/>
            <a:ext cx="2134790" cy="795338"/>
            <a:chOff x="826790" y="2660735"/>
            <a:chExt cx="2846640" cy="1060365"/>
          </a:xfrm>
        </p:grpSpPr>
        <p:cxnSp>
          <p:nvCxnSpPr>
            <p:cNvPr id="20" name="Straight Connector 19"/>
            <p:cNvCxnSpPr/>
            <p:nvPr/>
          </p:nvCxnSpPr>
          <p:spPr>
            <a:xfrm>
              <a:off x="2168346" y="2660735"/>
              <a:ext cx="4763" cy="15397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2349337" y="3081389"/>
              <a:ext cx="1324093" cy="63971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r>
                <a:rPr lang="en-AU" sz="1600" dirty="0">
                  <a:solidFill>
                    <a:srgbClr val="FFFFFF"/>
                  </a:solidFill>
                </a:rPr>
                <a:t>Listerine</a:t>
              </a:r>
            </a:p>
            <a:p>
              <a:pPr algn="ctr" eaLnBrk="0" fontAlgn="base" hangingPunct="0">
                <a:spcBef>
                  <a:spcPct val="0"/>
                </a:spcBef>
                <a:spcAft>
                  <a:spcPct val="0"/>
                </a:spcAft>
                <a:defRPr/>
              </a:pPr>
              <a:r>
                <a:rPr lang="en-AU" sz="1600" dirty="0">
                  <a:solidFill>
                    <a:srgbClr val="FFFFFF"/>
                  </a:solidFill>
                </a:rPr>
                <a:t>(n=23)</a:t>
              </a:r>
            </a:p>
          </p:txBody>
        </p:sp>
        <p:grpSp>
          <p:nvGrpSpPr>
            <p:cNvPr id="23569" name="Group 80"/>
            <p:cNvGrpSpPr>
              <a:grpSpLocks/>
            </p:cNvGrpSpPr>
            <p:nvPr/>
          </p:nvGrpSpPr>
          <p:grpSpPr bwMode="auto">
            <a:xfrm>
              <a:off x="1233645" y="2815049"/>
              <a:ext cx="1925638" cy="295924"/>
              <a:chOff x="6984679" y="4869512"/>
              <a:chExt cx="1926244" cy="469308"/>
            </a:xfrm>
            <a:solidFill>
              <a:srgbClr val="FF0000"/>
            </a:solidFill>
          </p:grpSpPr>
          <p:cxnSp>
            <p:nvCxnSpPr>
              <p:cNvPr id="82" name="Straight Connector 81"/>
              <p:cNvCxnSpPr/>
              <p:nvPr/>
            </p:nvCxnSpPr>
            <p:spPr>
              <a:xfrm flipH="1">
                <a:off x="6984679" y="4885645"/>
                <a:ext cx="1926244" cy="2888"/>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8900970" y="4869667"/>
                <a:ext cx="0" cy="41398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6984679" y="4869512"/>
                <a:ext cx="5006" cy="469308"/>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826790" y="3055991"/>
              <a:ext cx="1382835" cy="6651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r>
                <a:rPr lang="en-AU" sz="1600" dirty="0">
                  <a:solidFill>
                    <a:srgbClr val="FFFFFF"/>
                  </a:solidFill>
                </a:rPr>
                <a:t>Saline (n=20)</a:t>
              </a:r>
            </a:p>
          </p:txBody>
        </p:sp>
      </p:grpSp>
      <p:grpSp>
        <p:nvGrpSpPr>
          <p:cNvPr id="16402" name="Group 8"/>
          <p:cNvGrpSpPr>
            <a:grpSpLocks/>
          </p:cNvGrpSpPr>
          <p:nvPr/>
        </p:nvGrpSpPr>
        <p:grpSpPr bwMode="auto">
          <a:xfrm>
            <a:off x="5431633" y="2181226"/>
            <a:ext cx="2160985" cy="663179"/>
            <a:chOff x="5702300" y="2885715"/>
            <a:chExt cx="2881313" cy="884601"/>
          </a:xfrm>
        </p:grpSpPr>
        <p:grpSp>
          <p:nvGrpSpPr>
            <p:cNvPr id="16413" name="Group 65"/>
            <p:cNvGrpSpPr>
              <a:grpSpLocks/>
            </p:cNvGrpSpPr>
            <p:nvPr/>
          </p:nvGrpSpPr>
          <p:grpSpPr bwMode="auto">
            <a:xfrm>
              <a:off x="6372225" y="2885715"/>
              <a:ext cx="1784352" cy="884599"/>
              <a:chOff x="6974620" y="4952074"/>
              <a:chExt cx="1783597" cy="1464728"/>
            </a:xfrm>
          </p:grpSpPr>
          <p:cxnSp>
            <p:nvCxnSpPr>
              <p:cNvPr id="42" name="Straight Connector 41"/>
              <p:cNvCxnSpPr/>
              <p:nvPr/>
            </p:nvCxnSpPr>
            <p:spPr>
              <a:xfrm flipH="1">
                <a:off x="6974620" y="4952074"/>
                <a:ext cx="1783595" cy="52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8742347" y="4970483"/>
                <a:ext cx="3174" cy="3523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5" idx="2"/>
              </p:cNvCxnSpPr>
              <p:nvPr/>
            </p:nvCxnSpPr>
            <p:spPr>
              <a:xfrm flipV="1">
                <a:off x="6974620" y="4978371"/>
                <a:ext cx="20629" cy="1438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Rounded Rectangle 74"/>
            <p:cNvSpPr/>
            <p:nvPr/>
          </p:nvSpPr>
          <p:spPr bwMode="auto">
            <a:xfrm>
              <a:off x="5702300" y="3133467"/>
              <a:ext cx="1335088" cy="63684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r>
                <a:rPr lang="en-AU" sz="1400" dirty="0">
                  <a:solidFill>
                    <a:srgbClr val="FFFFFF"/>
                  </a:solidFill>
                </a:rPr>
                <a:t>Saline</a:t>
              </a:r>
            </a:p>
            <a:p>
              <a:pPr algn="ctr" eaLnBrk="0" fontAlgn="base" hangingPunct="0">
                <a:spcBef>
                  <a:spcPct val="0"/>
                </a:spcBef>
                <a:spcAft>
                  <a:spcPct val="0"/>
                </a:spcAft>
                <a:defRPr/>
              </a:pPr>
              <a:r>
                <a:rPr lang="en-AU" sz="1400" dirty="0">
                  <a:solidFill>
                    <a:srgbClr val="FFFFFF"/>
                  </a:solidFill>
                </a:rPr>
                <a:t>(n=20)</a:t>
              </a:r>
            </a:p>
          </p:txBody>
        </p:sp>
        <p:sp>
          <p:nvSpPr>
            <p:cNvPr id="76" name="Rounded Rectangle 75"/>
            <p:cNvSpPr/>
            <p:nvPr/>
          </p:nvSpPr>
          <p:spPr bwMode="auto">
            <a:xfrm>
              <a:off x="7315200" y="3119174"/>
              <a:ext cx="1268413" cy="65114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r>
                <a:rPr lang="en-AU" sz="1400" dirty="0">
                  <a:solidFill>
                    <a:srgbClr val="FFFFFF"/>
                  </a:solidFill>
                </a:rPr>
                <a:t>Listerine</a:t>
              </a:r>
            </a:p>
            <a:p>
              <a:pPr algn="ctr" eaLnBrk="0" fontAlgn="base" hangingPunct="0">
                <a:spcBef>
                  <a:spcPct val="0"/>
                </a:spcBef>
                <a:spcAft>
                  <a:spcPct val="0"/>
                </a:spcAft>
                <a:defRPr/>
              </a:pPr>
              <a:r>
                <a:rPr lang="en-AU" sz="1400" dirty="0">
                  <a:solidFill>
                    <a:srgbClr val="FFFFFF"/>
                  </a:solidFill>
                </a:rPr>
                <a:t>(n=23)</a:t>
              </a:r>
            </a:p>
          </p:txBody>
        </p:sp>
      </p:grpSp>
      <p:cxnSp>
        <p:nvCxnSpPr>
          <p:cNvPr id="107" name="Straight Connector 106"/>
          <p:cNvCxnSpPr/>
          <p:nvPr/>
        </p:nvCxnSpPr>
        <p:spPr>
          <a:xfrm>
            <a:off x="2736056" y="3158730"/>
            <a:ext cx="0" cy="93940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5112543" y="3958829"/>
            <a:ext cx="614363"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89" idx="3"/>
          </p:cNvCxnSpPr>
          <p:nvPr/>
        </p:nvCxnSpPr>
        <p:spPr>
          <a:xfrm flipV="1">
            <a:off x="3749279" y="3958829"/>
            <a:ext cx="252413"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Rounded Rectangle 88"/>
          <p:cNvSpPr/>
          <p:nvPr/>
        </p:nvSpPr>
        <p:spPr>
          <a:xfrm>
            <a:off x="1763317" y="3723086"/>
            <a:ext cx="1985963" cy="47267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400" b="1" dirty="0">
                <a:solidFill>
                  <a:srgbClr val="00478E">
                    <a:lumMod val="50000"/>
                  </a:srgbClr>
                </a:solidFill>
              </a:rPr>
              <a:t>  31 tonsillar fossae </a:t>
            </a:r>
          </a:p>
          <a:p>
            <a:pPr algn="ctr" eaLnBrk="0" fontAlgn="base" hangingPunct="0">
              <a:spcBef>
                <a:spcPct val="0"/>
              </a:spcBef>
              <a:spcAft>
                <a:spcPct val="0"/>
              </a:spcAft>
              <a:defRPr/>
            </a:pPr>
            <a:r>
              <a:rPr lang="en-AU" sz="1400" b="1" dirty="0">
                <a:solidFill>
                  <a:srgbClr val="00478E">
                    <a:lumMod val="50000"/>
                  </a:srgbClr>
                </a:solidFill>
              </a:rPr>
              <a:t>(82%)</a:t>
            </a:r>
          </a:p>
        </p:txBody>
      </p:sp>
      <p:sp>
        <p:nvSpPr>
          <p:cNvPr id="90" name="Rounded Rectangle 89"/>
          <p:cNvSpPr/>
          <p:nvPr/>
        </p:nvSpPr>
        <p:spPr>
          <a:xfrm>
            <a:off x="5657850" y="3711179"/>
            <a:ext cx="1934766" cy="48458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27 </a:t>
            </a:r>
            <a:r>
              <a:rPr lang="en-AU" sz="1600" b="1" dirty="0" err="1">
                <a:solidFill>
                  <a:srgbClr val="00478E">
                    <a:lumMod val="50000"/>
                  </a:srgbClr>
                </a:solidFill>
              </a:rPr>
              <a:t>oro</a:t>
            </a:r>
            <a:r>
              <a:rPr lang="en-AU" sz="1600" b="1" dirty="0">
                <a:solidFill>
                  <a:srgbClr val="00478E">
                    <a:lumMod val="50000"/>
                  </a:srgbClr>
                </a:solidFill>
              </a:rPr>
              <a:t>-pharynx </a:t>
            </a:r>
          </a:p>
          <a:p>
            <a:pPr algn="ctr" eaLnBrk="0" fontAlgn="base" hangingPunct="0">
              <a:spcBef>
                <a:spcPct val="0"/>
              </a:spcBef>
              <a:spcAft>
                <a:spcPct val="0"/>
              </a:spcAft>
              <a:defRPr/>
            </a:pPr>
            <a:r>
              <a:rPr lang="en-AU" sz="1600" b="1" dirty="0">
                <a:solidFill>
                  <a:srgbClr val="00478E">
                    <a:lumMod val="50000"/>
                  </a:srgbClr>
                </a:solidFill>
              </a:rPr>
              <a:t>(71%)</a:t>
            </a:r>
          </a:p>
        </p:txBody>
      </p:sp>
      <p:cxnSp>
        <p:nvCxnSpPr>
          <p:cNvPr id="126" name="Straight Connector 125"/>
          <p:cNvCxnSpPr/>
          <p:nvPr/>
        </p:nvCxnSpPr>
        <p:spPr>
          <a:xfrm flipH="1">
            <a:off x="4625579" y="3219451"/>
            <a:ext cx="0" cy="49172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7" name="Rounded Rectangle 116"/>
          <p:cNvSpPr/>
          <p:nvPr/>
        </p:nvSpPr>
        <p:spPr>
          <a:xfrm>
            <a:off x="3987404" y="3627835"/>
            <a:ext cx="1444228" cy="101798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38 culture positive</a:t>
            </a:r>
          </a:p>
          <a:p>
            <a:pPr algn="ctr" eaLnBrk="0" fontAlgn="base" hangingPunct="0">
              <a:spcBef>
                <a:spcPct val="0"/>
              </a:spcBef>
              <a:spcAft>
                <a:spcPct val="0"/>
              </a:spcAft>
              <a:defRPr/>
            </a:pPr>
            <a:r>
              <a:rPr lang="en-AU" sz="1600" b="1" dirty="0">
                <a:solidFill>
                  <a:srgbClr val="00478E">
                    <a:lumMod val="50000"/>
                  </a:srgbClr>
                </a:solidFill>
              </a:rPr>
              <a:t>post intervention</a:t>
            </a:r>
          </a:p>
        </p:txBody>
      </p:sp>
      <p:sp>
        <p:nvSpPr>
          <p:cNvPr id="12" name="Rounded Rectangle 11"/>
          <p:cNvSpPr/>
          <p:nvPr/>
        </p:nvSpPr>
        <p:spPr>
          <a:xfrm>
            <a:off x="1763316" y="2983706"/>
            <a:ext cx="5817394" cy="4953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    </a:t>
            </a:r>
            <a:r>
              <a:rPr lang="en-AU" sz="1600" b="1" dirty="0">
                <a:solidFill>
                  <a:srgbClr val="FFFFFF"/>
                </a:solidFill>
              </a:rPr>
              <a:t>Rinse and gargle</a:t>
            </a:r>
          </a:p>
        </p:txBody>
      </p:sp>
      <p:pic>
        <p:nvPicPr>
          <p:cNvPr id="16411" name="Content Placeholder 3"/>
          <p:cNvPicPr>
            <a:picLocks noChangeAspect="1"/>
          </p:cNvPicPr>
          <p:nvPr/>
        </p:nvPicPr>
        <p:blipFill>
          <a:blip r:embed="rId3" cstate="print">
            <a:extLst>
              <a:ext uri="{28A0092B-C50C-407E-A947-70E740481C1C}">
                <a14:useLocalDpi xmlns:a14="http://schemas.microsoft.com/office/drawing/2010/main" val="0"/>
              </a:ext>
            </a:extLst>
          </a:blip>
          <a:srcRect l="36604" t="38438" r="51292" b="27734"/>
          <a:stretch>
            <a:fillRect/>
          </a:stretch>
        </p:blipFill>
        <p:spPr bwMode="auto">
          <a:xfrm>
            <a:off x="2497931" y="2999185"/>
            <a:ext cx="476250" cy="479822"/>
          </a:xfrm>
          <a:prstGeom prst="rect">
            <a:avLst/>
          </a:prstGeom>
          <a:solidFill>
            <a:srgbClr val="0070C0"/>
          </a:solidFill>
          <a:ln w="9525">
            <a:solidFill>
              <a:srgbClr val="000000"/>
            </a:solidFill>
            <a:miter lim="800000"/>
            <a:headEnd/>
            <a:tailEnd/>
          </a:ln>
        </p:spPr>
      </p:pic>
      <p:pic>
        <p:nvPicPr>
          <p:cNvPr id="16412" name="Content Placeholder 3"/>
          <p:cNvPicPr>
            <a:picLocks noChangeAspect="1"/>
          </p:cNvPicPr>
          <p:nvPr/>
        </p:nvPicPr>
        <p:blipFill>
          <a:blip r:embed="rId4" cstate="print">
            <a:extLst>
              <a:ext uri="{28A0092B-C50C-407E-A947-70E740481C1C}">
                <a14:useLocalDpi xmlns:a14="http://schemas.microsoft.com/office/drawing/2010/main" val="0"/>
              </a:ext>
            </a:extLst>
          </a:blip>
          <a:srcRect l="36604" t="38438" r="51292" b="27734"/>
          <a:stretch>
            <a:fillRect/>
          </a:stretch>
        </p:blipFill>
        <p:spPr bwMode="auto">
          <a:xfrm>
            <a:off x="6357937" y="2987279"/>
            <a:ext cx="490538" cy="494109"/>
          </a:xfrm>
          <a:prstGeom prst="rect">
            <a:avLst/>
          </a:prstGeom>
          <a:solidFill>
            <a:srgbClr val="0070C0"/>
          </a:solidFill>
          <a:ln w="9525">
            <a:solidFill>
              <a:srgbClr val="000000"/>
            </a:solidFill>
            <a:miter lim="800000"/>
            <a:headEnd/>
            <a:tailEnd/>
          </a:ln>
        </p:spPr>
      </p:pic>
    </p:spTree>
    <p:extLst>
      <p:ext uri="{BB962C8B-B14F-4D97-AF65-F5344CB8AC3E}">
        <p14:creationId xmlns:p14="http://schemas.microsoft.com/office/powerpoint/2010/main" val="1269746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ppt_x"/>
                                          </p:val>
                                        </p:tav>
                                        <p:tav tm="100000">
                                          <p:val>
                                            <p:strVal val="#ppt_x"/>
                                          </p:val>
                                        </p:tav>
                                      </p:tavLst>
                                    </p:anim>
                                    <p:anim calcmode="lin" valueType="num">
                                      <p:cBhvr additive="base">
                                        <p:cTn id="2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500" fill="hold"/>
                                        <p:tgtEl>
                                          <p:spTgt spid="70"/>
                                        </p:tgtEl>
                                        <p:attrNameLst>
                                          <p:attrName>ppt_x</p:attrName>
                                        </p:attrNameLst>
                                      </p:cBhvr>
                                      <p:tavLst>
                                        <p:tav tm="0">
                                          <p:val>
                                            <p:strVal val="#ppt_x"/>
                                          </p:val>
                                        </p:tav>
                                        <p:tav tm="100000">
                                          <p:val>
                                            <p:strVal val="#ppt_x"/>
                                          </p:val>
                                        </p:tav>
                                      </p:tavLst>
                                    </p:anim>
                                    <p:anim calcmode="lin" valueType="num">
                                      <p:cBhvr additive="base">
                                        <p:cTn id="28" dur="500" fill="hold"/>
                                        <p:tgtEl>
                                          <p:spTgt spid="7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fill="hold"/>
                                        <p:tgtEl>
                                          <p:spTgt spid="73"/>
                                        </p:tgtEl>
                                        <p:attrNameLst>
                                          <p:attrName>ppt_x</p:attrName>
                                        </p:attrNameLst>
                                      </p:cBhvr>
                                      <p:tavLst>
                                        <p:tav tm="0">
                                          <p:val>
                                            <p:strVal val="#ppt_x"/>
                                          </p:val>
                                        </p:tav>
                                        <p:tav tm="100000">
                                          <p:val>
                                            <p:strVal val="#ppt_x"/>
                                          </p:val>
                                        </p:tav>
                                      </p:tavLst>
                                    </p:anim>
                                    <p:anim calcmode="lin" valueType="num">
                                      <p:cBhvr additive="base">
                                        <p:cTn id="3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additive="base">
                                        <p:cTn id="37" dur="500" fill="hold"/>
                                        <p:tgtEl>
                                          <p:spTgt spid="68"/>
                                        </p:tgtEl>
                                        <p:attrNameLst>
                                          <p:attrName>ppt_x</p:attrName>
                                        </p:attrNameLst>
                                      </p:cBhvr>
                                      <p:tavLst>
                                        <p:tav tm="0">
                                          <p:val>
                                            <p:strVal val="#ppt_x"/>
                                          </p:val>
                                        </p:tav>
                                        <p:tav tm="100000">
                                          <p:val>
                                            <p:strVal val="#ppt_x"/>
                                          </p:val>
                                        </p:tav>
                                      </p:tavLst>
                                    </p:anim>
                                    <p:anim calcmode="lin" valueType="num">
                                      <p:cBhvr additive="base">
                                        <p:cTn id="38" dur="500" fill="hold"/>
                                        <p:tgtEl>
                                          <p:spTgt spid="6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additive="base">
                                        <p:cTn id="41" dur="500" fill="hold"/>
                                        <p:tgtEl>
                                          <p:spTgt spid="72"/>
                                        </p:tgtEl>
                                        <p:attrNameLst>
                                          <p:attrName>ppt_x</p:attrName>
                                        </p:attrNameLst>
                                      </p:cBhvr>
                                      <p:tavLst>
                                        <p:tav tm="0">
                                          <p:val>
                                            <p:strVal val="#ppt_x"/>
                                          </p:val>
                                        </p:tav>
                                        <p:tav tm="100000">
                                          <p:val>
                                            <p:strVal val="#ppt_x"/>
                                          </p:val>
                                        </p:tav>
                                      </p:tavLst>
                                    </p:anim>
                                    <p:anim calcmode="lin" valueType="num">
                                      <p:cBhvr additive="base">
                                        <p:cTn id="4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61"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57266371"/>
              </p:ext>
            </p:extLst>
          </p:nvPr>
        </p:nvGraphicFramePr>
        <p:xfrm>
          <a:off x="1547664" y="1275606"/>
          <a:ext cx="7452828" cy="38678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4"/>
          <p:cNvSpPr txBox="1"/>
          <p:nvPr/>
        </p:nvSpPr>
        <p:spPr>
          <a:xfrm>
            <a:off x="3492104" y="1691880"/>
            <a:ext cx="813197" cy="134540"/>
          </a:xfrm>
          <a:prstGeom prst="rect">
            <a:avLst/>
          </a:prstGeom>
          <a:solidFill>
            <a:schemeClr val="lt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lIns="68579" tIns="34289" rIns="68579" bIns="34289"/>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0" fontAlgn="base" hangingPunct="0">
              <a:spcBef>
                <a:spcPct val="0"/>
              </a:spcBef>
              <a:spcAft>
                <a:spcPct val="0"/>
              </a:spcAft>
              <a:defRPr/>
            </a:pPr>
            <a:r>
              <a:rPr lang="en-AU" sz="1200" b="1" dirty="0">
                <a:solidFill>
                  <a:sysClr val="windowText" lastClr="000000"/>
                </a:solidFill>
              </a:rPr>
              <a:t>p=0.02</a:t>
            </a:r>
          </a:p>
        </p:txBody>
      </p:sp>
      <p:sp>
        <p:nvSpPr>
          <p:cNvPr id="9" name="Title 1"/>
          <p:cNvSpPr>
            <a:spLocks noGrp="1"/>
          </p:cNvSpPr>
          <p:nvPr>
            <p:ph type="title" idx="4294967295"/>
          </p:nvPr>
        </p:nvSpPr>
        <p:spPr>
          <a:xfrm>
            <a:off x="2195514" y="1078708"/>
            <a:ext cx="5617369" cy="413147"/>
          </a:xfrm>
        </p:spPr>
        <p:txBody>
          <a:bodyPr/>
          <a:lstStyle/>
          <a:p>
            <a:pPr>
              <a:defRPr/>
            </a:pPr>
            <a:r>
              <a:rPr lang="en-AU" sz="1500" b="1" i="1" dirty="0">
                <a:solidFill>
                  <a:schemeClr val="accent5">
                    <a:lumMod val="10000"/>
                  </a:schemeClr>
                </a:solidFill>
              </a:rPr>
              <a:t> </a:t>
            </a:r>
            <a:r>
              <a:rPr lang="en-AU" sz="1500" b="1" i="1" dirty="0" err="1">
                <a:solidFill>
                  <a:schemeClr val="accent5">
                    <a:lumMod val="10000"/>
                  </a:schemeClr>
                </a:solidFill>
              </a:rPr>
              <a:t>N.Gonorrhoeae</a:t>
            </a:r>
            <a:r>
              <a:rPr lang="en-AU" sz="1500" b="1" i="1" dirty="0">
                <a:solidFill>
                  <a:schemeClr val="accent5">
                    <a:lumMod val="10000"/>
                  </a:schemeClr>
                </a:solidFill>
              </a:rPr>
              <a:t> p</a:t>
            </a:r>
            <a:r>
              <a:rPr lang="en-AU" sz="1500" b="1" dirty="0">
                <a:solidFill>
                  <a:schemeClr val="accent5">
                    <a:lumMod val="10000"/>
                  </a:schemeClr>
                </a:solidFill>
              </a:rPr>
              <a:t>ositivity at different oral collection sites</a:t>
            </a:r>
          </a:p>
        </p:txBody>
      </p:sp>
      <p:sp>
        <p:nvSpPr>
          <p:cNvPr id="10" name="TextBox 9"/>
          <p:cNvSpPr txBox="1"/>
          <p:nvPr/>
        </p:nvSpPr>
        <p:spPr>
          <a:xfrm>
            <a:off x="45245" y="1016795"/>
            <a:ext cx="1925241" cy="531019"/>
          </a:xfrm>
          <a:prstGeom prst="rect">
            <a:avLst/>
          </a:prstGeom>
          <a:solidFill>
            <a:schemeClr val="bg1"/>
          </a:solidFill>
        </p:spPr>
        <p:txBody>
          <a:bodyPr lIns="68579" tIns="34289" rIns="68579" bIns="34289">
            <a:spAutoFit/>
          </a:bodyPr>
          <a:lstStyle/>
          <a:p>
            <a:pPr eaLnBrk="0" fontAlgn="base" hangingPunct="0">
              <a:spcBef>
                <a:spcPct val="0"/>
              </a:spcBef>
              <a:spcAft>
                <a:spcPct val="0"/>
              </a:spcAft>
              <a:defRPr/>
            </a:pPr>
            <a:r>
              <a:rPr lang="en-AU" sz="3000" b="1" dirty="0">
                <a:solidFill>
                  <a:srgbClr val="00478E">
                    <a:lumMod val="50000"/>
                  </a:srgbClr>
                </a:solidFill>
                <a:ea typeface="ＭＳ Ｐゴシック" pitchFamily="34" charset="-128"/>
              </a:rPr>
              <a:t>Results 2</a:t>
            </a:r>
          </a:p>
        </p:txBody>
      </p:sp>
    </p:spTree>
    <p:extLst>
      <p:ext uri="{BB962C8B-B14F-4D97-AF65-F5344CB8AC3E}">
        <p14:creationId xmlns:p14="http://schemas.microsoft.com/office/powerpoint/2010/main" val="875590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144067" y="907257"/>
            <a:ext cx="1889522" cy="548879"/>
          </a:xfrm>
        </p:spPr>
        <p:txBody>
          <a:bodyPr/>
          <a:lstStyle/>
          <a:p>
            <a:pPr>
              <a:defRPr/>
            </a:pPr>
            <a:r>
              <a:rPr lang="en-AU" altLang="en-US" sz="3000" b="1" dirty="0">
                <a:solidFill>
                  <a:schemeClr val="tx1">
                    <a:lumMod val="50000"/>
                  </a:schemeClr>
                </a:solidFill>
                <a:ea typeface="ＭＳ Ｐゴシック" pitchFamily="34" charset="-128"/>
              </a:rPr>
              <a:t>Summary</a:t>
            </a:r>
          </a:p>
        </p:txBody>
      </p:sp>
      <p:sp>
        <p:nvSpPr>
          <p:cNvPr id="18435" name="Content Placeholder 2"/>
          <p:cNvSpPr>
            <a:spLocks noGrp="1"/>
          </p:cNvSpPr>
          <p:nvPr>
            <p:ph idx="1"/>
          </p:nvPr>
        </p:nvSpPr>
        <p:spPr>
          <a:xfrm>
            <a:off x="0" y="1600200"/>
            <a:ext cx="8892779" cy="3543300"/>
          </a:xfrm>
          <a:solidFill>
            <a:schemeClr val="bg1">
              <a:alpha val="70195"/>
            </a:schemeClr>
          </a:solidFill>
        </p:spPr>
        <p:txBody>
          <a:bodyPr/>
          <a:lstStyle/>
          <a:p>
            <a:pPr>
              <a:buClr>
                <a:schemeClr val="tx1"/>
              </a:buClr>
            </a:pPr>
            <a:r>
              <a:rPr lang="en-AU" altLang="en-US" smtClean="0">
                <a:ea typeface="ＭＳ Ｐゴシック" pitchFamily="34" charset="-128"/>
              </a:rPr>
              <a:t>First study to demonstrate </a:t>
            </a:r>
            <a:r>
              <a:rPr lang="en-AU" altLang="en-US" i="1" smtClean="0">
                <a:ea typeface="ＭＳ Ｐゴシック" pitchFamily="34" charset="-128"/>
              </a:rPr>
              <a:t>in vitro and in vivo </a:t>
            </a:r>
            <a:r>
              <a:rPr lang="en-AU" altLang="en-US" smtClean="0">
                <a:ea typeface="ＭＳ Ｐゴシック" pitchFamily="34" charset="-128"/>
              </a:rPr>
              <a:t>studies</a:t>
            </a:r>
            <a:r>
              <a:rPr lang="en-AU" altLang="en-US" i="1" smtClean="0">
                <a:ea typeface="ＭＳ Ｐゴシック" pitchFamily="34" charset="-128"/>
              </a:rPr>
              <a:t> </a:t>
            </a:r>
            <a:r>
              <a:rPr lang="en-AU" altLang="en-US" smtClean="0">
                <a:ea typeface="ＭＳ Ｐゴシック" pitchFamily="34" charset="-128"/>
              </a:rPr>
              <a:t>that Listerine® can inhibit </a:t>
            </a:r>
            <a:r>
              <a:rPr lang="en-AU" altLang="en-US" i="1" smtClean="0">
                <a:ea typeface="ＭＳ Ｐゴシック" pitchFamily="34" charset="-128"/>
              </a:rPr>
              <a:t>N.gonorrhoeae 	</a:t>
            </a:r>
          </a:p>
          <a:p>
            <a:pPr>
              <a:buClr>
                <a:schemeClr val="tx1"/>
              </a:buClr>
            </a:pPr>
            <a:r>
              <a:rPr lang="en-AU" altLang="en-US" smtClean="0">
                <a:ea typeface="ＭＳ Ｐゴシック" pitchFamily="34" charset="-128"/>
              </a:rPr>
              <a:t>We explored the influence of a single administration Listerine®</a:t>
            </a:r>
          </a:p>
          <a:p>
            <a:pPr>
              <a:buClr>
                <a:schemeClr val="tx1"/>
              </a:buClr>
            </a:pPr>
            <a:r>
              <a:rPr lang="en-AU" altLang="en-US" smtClean="0">
                <a:ea typeface="ＭＳ Ｐゴシック" pitchFamily="34" charset="-128"/>
              </a:rPr>
              <a:t>A potentially important novel strategy</a:t>
            </a:r>
          </a:p>
          <a:p>
            <a:pPr>
              <a:buClr>
                <a:schemeClr val="tx1"/>
              </a:buClr>
            </a:pPr>
            <a:r>
              <a:rPr lang="en-AU" altLang="en-US" smtClean="0">
                <a:ea typeface="ＭＳ Ｐゴシック" pitchFamily="34" charset="-128"/>
              </a:rPr>
              <a:t>To control gonorrhoea transmission </a:t>
            </a:r>
          </a:p>
          <a:p>
            <a:pPr>
              <a:buClr>
                <a:schemeClr val="tx1"/>
              </a:buClr>
            </a:pPr>
            <a:r>
              <a:rPr lang="en-AU" altLang="en-US" smtClean="0">
                <a:ea typeface="ＭＳ Ｐゴシック" pitchFamily="34" charset="-128"/>
              </a:rPr>
              <a:t>Limitations</a:t>
            </a:r>
          </a:p>
          <a:p>
            <a:pPr>
              <a:spcBef>
                <a:spcPct val="0"/>
              </a:spcBef>
              <a:buClr>
                <a:schemeClr val="tx1"/>
              </a:buClr>
              <a:buFontTx/>
              <a:buNone/>
            </a:pPr>
            <a:r>
              <a:rPr lang="en-AU" altLang="en-US" smtClean="0">
                <a:ea typeface="ＭＳ Ｐゴシック" pitchFamily="34" charset="-128"/>
              </a:rPr>
              <a:t>	</a:t>
            </a:r>
            <a:r>
              <a:rPr lang="en-AU" altLang="en-US" sz="1800">
                <a:ea typeface="ＭＳ Ｐゴシック" pitchFamily="34" charset="-128"/>
              </a:rPr>
              <a:t>-Not blinded       </a:t>
            </a:r>
          </a:p>
          <a:p>
            <a:pPr>
              <a:spcBef>
                <a:spcPct val="0"/>
              </a:spcBef>
              <a:buClr>
                <a:schemeClr val="tx1"/>
              </a:buClr>
              <a:buFontTx/>
              <a:buNone/>
            </a:pPr>
            <a:r>
              <a:rPr lang="en-AU" altLang="en-US" sz="1800">
                <a:ea typeface="ＭＳ Ｐゴシック" pitchFamily="34" charset="-128"/>
              </a:rPr>
              <a:t>	-Short follow up time</a:t>
            </a:r>
          </a:p>
          <a:p>
            <a:pPr>
              <a:spcBef>
                <a:spcPct val="0"/>
              </a:spcBef>
              <a:buClr>
                <a:schemeClr val="tx1"/>
              </a:buClr>
              <a:buFontTx/>
              <a:buNone/>
            </a:pPr>
            <a:r>
              <a:rPr lang="en-AU" altLang="en-US" sz="1800">
                <a:ea typeface="ＭＳ Ｐゴシック" pitchFamily="34" charset="-128"/>
              </a:rPr>
              <a:t>	-Small sample size with limited power</a:t>
            </a:r>
          </a:p>
        </p:txBody>
      </p:sp>
    </p:spTree>
    <p:extLst>
      <p:ext uri="{BB962C8B-B14F-4D97-AF65-F5344CB8AC3E}">
        <p14:creationId xmlns:p14="http://schemas.microsoft.com/office/powerpoint/2010/main" val="38570267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521493" y="1490662"/>
            <a:ext cx="8424863" cy="3835004"/>
          </a:xfrm>
          <a:solidFill>
            <a:schemeClr val="bg1">
              <a:alpha val="70195"/>
            </a:schemeClr>
          </a:solidFill>
        </p:spPr>
        <p:txBody>
          <a:bodyPr/>
          <a:lstStyle/>
          <a:p>
            <a:pPr>
              <a:buClr>
                <a:schemeClr val="tx1"/>
              </a:buClr>
              <a:buFont typeface="Arial" panose="020B0604020202020204" pitchFamily="34" charset="0"/>
              <a:buChar char="•"/>
              <a:defRPr/>
            </a:pPr>
            <a:r>
              <a:rPr lang="en-AU" altLang="en-US" dirty="0" smtClean="0">
                <a:ea typeface="ＭＳ Ｐゴシック" pitchFamily="34" charset="-128"/>
              </a:rPr>
              <a:t>We are now conducting a double blind RCT </a:t>
            </a:r>
            <a:r>
              <a:rPr lang="en-AU" altLang="en-US" sz="2100" dirty="0">
                <a:ea typeface="ＭＳ Ｐゴシック" pitchFamily="34" charset="-128"/>
              </a:rPr>
              <a:t>(ACTRN:12616000247471)*</a:t>
            </a:r>
          </a:p>
          <a:p>
            <a:pPr marL="0" indent="0">
              <a:buClr>
                <a:schemeClr val="tx1"/>
              </a:buClr>
              <a:buNone/>
              <a:defRPr/>
            </a:pPr>
            <a:endParaRPr lang="en-AU" altLang="en-US" sz="1100" dirty="0">
              <a:ea typeface="ＭＳ Ｐゴシック" pitchFamily="34" charset="-128"/>
            </a:endParaRPr>
          </a:p>
          <a:p>
            <a:pPr>
              <a:buClr>
                <a:schemeClr val="tx1"/>
              </a:buClr>
              <a:buFont typeface="Arial" panose="020B0604020202020204" pitchFamily="34" charset="0"/>
              <a:buChar char="•"/>
              <a:defRPr/>
            </a:pPr>
            <a:r>
              <a:rPr lang="en-AU" altLang="en-US" dirty="0" smtClean="0">
                <a:ea typeface="ＭＳ Ｐゴシック" pitchFamily="34" charset="-128"/>
              </a:rPr>
              <a:t>To investigate whether daily mouthwash has a sustained effect on the reduction of pharyngeal gonorrhoea</a:t>
            </a:r>
          </a:p>
          <a:p>
            <a:pPr>
              <a:buClr>
                <a:schemeClr val="tx1"/>
              </a:buClr>
              <a:buFont typeface="Arial" panose="020B0604020202020204" pitchFamily="34" charset="0"/>
              <a:buChar char="•"/>
              <a:defRPr/>
            </a:pPr>
            <a:endParaRPr lang="en-AU" altLang="en-US" sz="1100" dirty="0">
              <a:ea typeface="ＭＳ Ｐゴシック" pitchFamily="34" charset="-128"/>
            </a:endParaRPr>
          </a:p>
          <a:p>
            <a:pPr>
              <a:buClr>
                <a:schemeClr val="tx1"/>
              </a:buClr>
              <a:buFont typeface="Arial" panose="020B0604020202020204" pitchFamily="34" charset="0"/>
              <a:buChar char="•"/>
              <a:defRPr/>
            </a:pPr>
            <a:r>
              <a:rPr lang="en-AU" altLang="en-US" dirty="0" smtClean="0">
                <a:ea typeface="ＭＳ Ｐゴシック" pitchFamily="34" charset="-128"/>
              </a:rPr>
              <a:t>Larger sample size</a:t>
            </a:r>
          </a:p>
          <a:p>
            <a:pPr>
              <a:buClr>
                <a:schemeClr val="tx1"/>
              </a:buClr>
              <a:buFont typeface="Arial" panose="020B0604020202020204" pitchFamily="34" charset="0"/>
              <a:buChar char="•"/>
              <a:defRPr/>
            </a:pPr>
            <a:endParaRPr lang="en-AU" altLang="en-US" sz="1100" dirty="0">
              <a:ea typeface="ＭＳ Ｐゴシック" pitchFamily="34" charset="-128"/>
            </a:endParaRPr>
          </a:p>
          <a:p>
            <a:pPr>
              <a:buClr>
                <a:schemeClr val="tx1"/>
              </a:buClr>
              <a:defRPr/>
            </a:pPr>
            <a:r>
              <a:rPr lang="en-AU" altLang="en-US" dirty="0">
                <a:ea typeface="ＭＳ Ｐゴシック" pitchFamily="34" charset="-128"/>
              </a:rPr>
              <a:t>C</a:t>
            </a:r>
            <a:r>
              <a:rPr lang="en-AU" altLang="en-US" dirty="0" smtClean="0">
                <a:ea typeface="ＭＳ Ｐゴシック" pitchFamily="34" charset="-128"/>
              </a:rPr>
              <a:t>urrently 25% recruited</a:t>
            </a:r>
          </a:p>
          <a:p>
            <a:pPr marL="0" indent="0">
              <a:buClr>
                <a:schemeClr val="tx1"/>
              </a:buClr>
              <a:buNone/>
              <a:defRPr/>
            </a:pPr>
            <a:endParaRPr lang="en-AU" altLang="en-US" sz="1100" dirty="0">
              <a:ea typeface="ＭＳ Ｐゴシック" pitchFamily="34" charset="-128"/>
            </a:endParaRPr>
          </a:p>
          <a:p>
            <a:pPr marL="0" indent="0">
              <a:buClr>
                <a:schemeClr val="tx1"/>
              </a:buClr>
              <a:buNone/>
              <a:defRPr/>
            </a:pPr>
            <a:endParaRPr lang="en-AU" altLang="en-US" sz="1200" dirty="0">
              <a:ea typeface="ＭＳ Ｐゴシック" pitchFamily="34" charset="-128"/>
            </a:endParaRPr>
          </a:p>
          <a:p>
            <a:pPr marL="0" indent="0">
              <a:buClr>
                <a:schemeClr val="tx1"/>
              </a:buClr>
              <a:buNone/>
              <a:defRPr/>
            </a:pPr>
            <a:r>
              <a:rPr lang="en-AU" altLang="en-US" sz="1200" dirty="0">
                <a:ea typeface="ＭＳ Ｐゴシック" pitchFamily="34" charset="-128"/>
              </a:rPr>
              <a:t>* </a:t>
            </a:r>
            <a:r>
              <a:rPr lang="en-AU" sz="1200" dirty="0"/>
              <a:t> Australia New Zealand clinical  trials registration number</a:t>
            </a:r>
            <a:endParaRPr lang="en-AU" altLang="en-US" sz="1200" dirty="0">
              <a:ea typeface="ＭＳ Ｐゴシック" pitchFamily="34" charset="-128"/>
            </a:endParaRPr>
          </a:p>
          <a:p>
            <a:pPr marL="0" indent="0">
              <a:buClr>
                <a:schemeClr val="tx1"/>
              </a:buClr>
              <a:buNone/>
              <a:defRPr/>
            </a:pPr>
            <a:endParaRPr lang="en-AU" altLang="en-US" dirty="0" smtClean="0">
              <a:ea typeface="ＭＳ Ｐゴシック" pitchFamily="34" charset="-128"/>
            </a:endParaRPr>
          </a:p>
        </p:txBody>
      </p:sp>
      <p:sp>
        <p:nvSpPr>
          <p:cNvPr id="2" name="TextBox 1"/>
          <p:cNvSpPr txBox="1"/>
          <p:nvPr/>
        </p:nvSpPr>
        <p:spPr>
          <a:xfrm>
            <a:off x="251223" y="951311"/>
            <a:ext cx="3348038" cy="531019"/>
          </a:xfrm>
          <a:prstGeom prst="rect">
            <a:avLst/>
          </a:prstGeom>
          <a:noFill/>
        </p:spPr>
        <p:txBody>
          <a:bodyPr lIns="68579" tIns="34289" rIns="68579" bIns="34289">
            <a:spAutoFit/>
          </a:bodyPr>
          <a:lstStyle/>
          <a:p>
            <a:pPr eaLnBrk="0" fontAlgn="base" hangingPunct="0">
              <a:spcBef>
                <a:spcPct val="0"/>
              </a:spcBef>
              <a:spcAft>
                <a:spcPct val="0"/>
              </a:spcAft>
              <a:defRPr/>
            </a:pPr>
            <a:r>
              <a:rPr lang="en-AU" altLang="en-US" sz="3000" b="1" dirty="0">
                <a:solidFill>
                  <a:srgbClr val="00478E">
                    <a:lumMod val="50000"/>
                  </a:srgbClr>
                </a:solidFill>
                <a:ea typeface="ＭＳ Ｐゴシック" pitchFamily="34" charset="-128"/>
              </a:rPr>
              <a:t>Future Research</a:t>
            </a:r>
            <a:endParaRPr lang="en-AU" sz="3000" b="1" dirty="0">
              <a:solidFill>
                <a:srgbClr val="00478E">
                  <a:lumMod val="50000"/>
                </a:srgbClr>
              </a:solidFill>
              <a:ea typeface="ＭＳ Ｐゴシック" pitchFamily="34" charset="-128"/>
            </a:endParaRPr>
          </a:p>
        </p:txBody>
      </p:sp>
    </p:spTree>
    <p:extLst>
      <p:ext uri="{BB962C8B-B14F-4D97-AF65-F5344CB8AC3E}">
        <p14:creationId xmlns:p14="http://schemas.microsoft.com/office/powerpoint/2010/main" val="2753373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144067" y="1600200"/>
            <a:ext cx="8855869" cy="3543300"/>
          </a:xfrm>
          <a:solidFill>
            <a:schemeClr val="bg1">
              <a:alpha val="70195"/>
            </a:schemeClr>
          </a:solidFill>
        </p:spPr>
        <p:txBody>
          <a:bodyPr/>
          <a:lstStyle/>
          <a:p>
            <a:pPr marL="0" indent="0">
              <a:buNone/>
              <a:defRPr/>
            </a:pPr>
            <a:r>
              <a:rPr lang="en-AU" altLang="en-US" sz="1800" b="1" dirty="0">
                <a:ea typeface="ＭＳ Ｐゴシック" pitchFamily="34" charset="-128"/>
              </a:rPr>
              <a:t>    Microbiological Diagnostic Unit </a:t>
            </a:r>
          </a:p>
          <a:p>
            <a:pPr lvl="1">
              <a:spcBef>
                <a:spcPct val="0"/>
              </a:spcBef>
              <a:defRPr/>
            </a:pPr>
            <a:r>
              <a:rPr lang="en-AU" altLang="en-US" sz="1500" dirty="0">
                <a:ea typeface="ＭＳ Ｐゴシック" pitchFamily="34" charset="-128"/>
              </a:rPr>
              <a:t>Kerrie Stevens</a:t>
            </a:r>
          </a:p>
          <a:p>
            <a:pPr lvl="1">
              <a:spcBef>
                <a:spcPct val="0"/>
              </a:spcBef>
              <a:defRPr/>
            </a:pPr>
            <a:r>
              <a:rPr lang="en-AU" altLang="en-US" sz="1500" dirty="0">
                <a:ea typeface="ＭＳ Ｐゴシック" pitchFamily="34" charset="-128"/>
              </a:rPr>
              <a:t>Samantha </a:t>
            </a:r>
            <a:r>
              <a:rPr lang="en-AU" altLang="en-US" sz="1500" dirty="0" err="1">
                <a:ea typeface="ＭＳ Ｐゴシック" pitchFamily="34" charset="-128"/>
              </a:rPr>
              <a:t>Twail</a:t>
            </a:r>
            <a:endParaRPr lang="en-AU" altLang="en-US" sz="1500" dirty="0">
              <a:ea typeface="ＭＳ Ｐゴシック" pitchFamily="34" charset="-128"/>
            </a:endParaRPr>
          </a:p>
          <a:p>
            <a:pPr lvl="1">
              <a:spcBef>
                <a:spcPct val="0"/>
              </a:spcBef>
              <a:defRPr/>
            </a:pPr>
            <a:r>
              <a:rPr lang="en-AU" altLang="en-US" sz="1500" dirty="0">
                <a:ea typeface="ＭＳ Ｐゴシック" pitchFamily="34" charset="-128"/>
              </a:rPr>
              <a:t>Mark Enriquez </a:t>
            </a:r>
          </a:p>
          <a:p>
            <a:pPr>
              <a:lnSpc>
                <a:spcPct val="150000"/>
              </a:lnSpc>
              <a:defRPr/>
            </a:pPr>
            <a:r>
              <a:rPr lang="en-AU" altLang="en-US" sz="1800" b="1" dirty="0">
                <a:ea typeface="ＭＳ Ｐゴシック" pitchFamily="34" charset="-128"/>
              </a:rPr>
              <a:t>Melbourne Sexual Health Centre </a:t>
            </a:r>
          </a:p>
          <a:p>
            <a:pPr lvl="1">
              <a:spcBef>
                <a:spcPct val="0"/>
              </a:spcBef>
              <a:defRPr/>
            </a:pPr>
            <a:r>
              <a:rPr lang="en-AU" altLang="en-US" sz="1500" dirty="0">
                <a:ea typeface="ＭＳ Ｐゴシック" pitchFamily="34" charset="-128"/>
              </a:rPr>
              <a:t>Tiffany Phillips</a:t>
            </a:r>
          </a:p>
          <a:p>
            <a:pPr lvl="1">
              <a:spcBef>
                <a:spcPct val="0"/>
              </a:spcBef>
              <a:defRPr/>
            </a:pPr>
            <a:r>
              <a:rPr lang="en-AU" altLang="en-US" sz="1500" dirty="0">
                <a:ea typeface="ＭＳ Ｐゴシック" pitchFamily="34" charset="-128"/>
              </a:rPr>
              <a:t>Clare </a:t>
            </a:r>
            <a:r>
              <a:rPr lang="en-AU" altLang="en-US" sz="1500" dirty="0" err="1">
                <a:ea typeface="ＭＳ Ｐゴシック" pitchFamily="34" charset="-128"/>
              </a:rPr>
              <a:t>Bellhouse</a:t>
            </a:r>
            <a:endParaRPr lang="en-AU" altLang="en-US" sz="1500" dirty="0">
              <a:ea typeface="ＭＳ Ｐゴシック" pitchFamily="34" charset="-128"/>
            </a:endParaRPr>
          </a:p>
          <a:p>
            <a:pPr lvl="1">
              <a:spcBef>
                <a:spcPct val="0"/>
              </a:spcBef>
              <a:defRPr/>
            </a:pPr>
            <a:r>
              <a:rPr lang="en-AU" altLang="en-US" sz="1500" dirty="0" err="1">
                <a:ea typeface="ＭＳ Ｐゴシック" pitchFamily="34" charset="-128"/>
              </a:rPr>
              <a:t>Afrizal</a:t>
            </a:r>
            <a:r>
              <a:rPr lang="en-AU" altLang="en-US" sz="1500" dirty="0">
                <a:ea typeface="ＭＳ Ｐゴシック" pitchFamily="34" charset="-128"/>
              </a:rPr>
              <a:t> </a:t>
            </a:r>
            <a:r>
              <a:rPr lang="en-AU" altLang="en-US" sz="1500" dirty="0" err="1">
                <a:ea typeface="ＭＳ Ｐゴシック" pitchFamily="34" charset="-128"/>
              </a:rPr>
              <a:t>Afrizal</a:t>
            </a:r>
            <a:endParaRPr lang="en-AU" altLang="en-US" sz="1500" dirty="0">
              <a:ea typeface="ＭＳ Ｐゴシック" pitchFamily="34" charset="-128"/>
            </a:endParaRPr>
          </a:p>
          <a:p>
            <a:pPr>
              <a:defRPr/>
            </a:pPr>
            <a:endParaRPr lang="en-AU" altLang="en-US" sz="1200" b="1" dirty="0">
              <a:ea typeface="ＭＳ Ｐゴシック" pitchFamily="34" charset="-128"/>
            </a:endParaRPr>
          </a:p>
          <a:p>
            <a:pPr>
              <a:defRPr/>
            </a:pPr>
            <a:r>
              <a:rPr lang="en-AU" altLang="en-US" sz="1800" b="1" dirty="0">
                <a:ea typeface="ＭＳ Ｐゴシック" pitchFamily="34" charset="-128"/>
              </a:rPr>
              <a:t>Conflict of interest: </a:t>
            </a:r>
            <a:r>
              <a:rPr lang="en-AU" altLang="en-US" sz="1500" dirty="0">
                <a:ea typeface="ＭＳ Ｐゴシック" pitchFamily="34" charset="-128"/>
              </a:rPr>
              <a:t>Nil Known</a:t>
            </a:r>
          </a:p>
          <a:p>
            <a:pPr>
              <a:defRPr/>
            </a:pPr>
            <a:endParaRPr lang="en-AU" altLang="en-US" sz="1200" b="1" dirty="0">
              <a:ea typeface="ＭＳ Ｐゴシック" pitchFamily="34" charset="-128"/>
            </a:endParaRPr>
          </a:p>
          <a:p>
            <a:pPr>
              <a:spcBef>
                <a:spcPct val="0"/>
              </a:spcBef>
              <a:defRPr/>
            </a:pPr>
            <a:r>
              <a:rPr lang="en-AU" altLang="en-US" sz="1800" b="1" dirty="0">
                <a:ea typeface="ＭＳ Ｐゴシック" pitchFamily="34" charset="-128"/>
              </a:rPr>
              <a:t>Posters: </a:t>
            </a:r>
            <a:r>
              <a:rPr lang="en-AU" altLang="en-US" sz="1500" dirty="0">
                <a:ea typeface="ＭＳ Ｐゴシック" pitchFamily="34" charset="-128"/>
              </a:rPr>
              <a:t>Mouthwash acceptability pilot among MSM (P129). Willingness to change sexual behaviour to reduce pharyngeal gonorrhoea (P145).</a:t>
            </a:r>
          </a:p>
        </p:txBody>
      </p:sp>
      <p:sp>
        <p:nvSpPr>
          <p:cNvPr id="34819" name="Title 1"/>
          <p:cNvSpPr>
            <a:spLocks noGrp="1"/>
          </p:cNvSpPr>
          <p:nvPr>
            <p:ph type="title" idx="4294967295"/>
          </p:nvPr>
        </p:nvSpPr>
        <p:spPr>
          <a:xfrm>
            <a:off x="144067" y="951310"/>
            <a:ext cx="4368403" cy="432197"/>
          </a:xfrm>
        </p:spPr>
        <p:txBody>
          <a:bodyPr/>
          <a:lstStyle/>
          <a:p>
            <a:pPr>
              <a:defRPr/>
            </a:pPr>
            <a:r>
              <a:rPr lang="en-AU" altLang="en-US" b="1" kern="1200" dirty="0">
                <a:solidFill>
                  <a:schemeClr val="accent6">
                    <a:lumMod val="50000"/>
                  </a:schemeClr>
                </a:solidFill>
                <a:ea typeface="ＭＳ Ｐゴシック" panose="020B0600070205080204" pitchFamily="34" charset="-128"/>
                <a:cs typeface="+mn-cs"/>
              </a:rPr>
              <a:t>Acknowledgements</a:t>
            </a:r>
          </a:p>
        </p:txBody>
      </p:sp>
      <p:pic>
        <p:nvPicPr>
          <p:cNvPr id="4" name="Picture 3" descr="G:\Multimedia\Design\MSHC Photos\MSHC_SlideShow\001.jpg"/>
          <p:cNvPicPr>
            <a:picLocks noChangeAspect="1" noChangeArrowheads="1"/>
          </p:cNvPicPr>
          <p:nvPr/>
        </p:nvPicPr>
        <p:blipFill>
          <a:blip r:embed="rId3"/>
          <a:srcRect/>
          <a:stretch>
            <a:fillRect/>
          </a:stretch>
        </p:blipFill>
        <p:spPr bwMode="auto">
          <a:xfrm>
            <a:off x="4836320" y="1334691"/>
            <a:ext cx="3677841" cy="2911078"/>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48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4469" y="2733677"/>
            <a:ext cx="1572816"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082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467916" y="941786"/>
            <a:ext cx="2890838" cy="548878"/>
          </a:xfrm>
          <a:solidFill>
            <a:schemeClr val="bg1"/>
          </a:solidFill>
        </p:spPr>
        <p:txBody>
          <a:bodyPr/>
          <a:lstStyle/>
          <a:p>
            <a:pPr>
              <a:defRPr/>
            </a:pPr>
            <a:r>
              <a:rPr lang="en-US" altLang="en-US" sz="3000" b="1" dirty="0">
                <a:solidFill>
                  <a:schemeClr val="tx1">
                    <a:lumMod val="50000"/>
                  </a:schemeClr>
                </a:solidFill>
                <a:ea typeface="ＭＳ Ｐゴシック" pitchFamily="-65" charset="-128"/>
              </a:rPr>
              <a:t>Background</a:t>
            </a:r>
            <a:r>
              <a:rPr lang="en-US" altLang="en-US" b="1" dirty="0" smtClean="0">
                <a:solidFill>
                  <a:schemeClr val="tx1">
                    <a:lumMod val="50000"/>
                  </a:schemeClr>
                </a:solidFill>
                <a:ea typeface="ＭＳ Ｐゴシック" pitchFamily="-65" charset="-128"/>
              </a:rPr>
              <a:t> </a:t>
            </a:r>
            <a:endParaRPr lang="en-AU" sz="3000" dirty="0"/>
          </a:p>
        </p:txBody>
      </p:sp>
      <p:sp>
        <p:nvSpPr>
          <p:cNvPr id="6147" name="Content Placeholder 2"/>
          <p:cNvSpPr>
            <a:spLocks noGrp="1"/>
          </p:cNvSpPr>
          <p:nvPr>
            <p:ph idx="1"/>
          </p:nvPr>
        </p:nvSpPr>
        <p:spPr>
          <a:xfrm>
            <a:off x="359569" y="1437086"/>
            <a:ext cx="8965406" cy="3706415"/>
          </a:xfrm>
          <a:solidFill>
            <a:schemeClr val="bg1">
              <a:alpha val="70195"/>
            </a:schemeClr>
          </a:solidFill>
        </p:spPr>
        <p:txBody>
          <a:bodyPr/>
          <a:lstStyle/>
          <a:p>
            <a:pPr>
              <a:spcBef>
                <a:spcPts val="450"/>
              </a:spcBef>
              <a:buClr>
                <a:schemeClr val="tx1"/>
              </a:buClr>
              <a:defRPr/>
            </a:pPr>
            <a:r>
              <a:rPr lang="en-AU" altLang="en-US" sz="2100" dirty="0">
                <a:ea typeface="ＭＳ Ｐゴシック" pitchFamily="34" charset="-128"/>
              </a:rPr>
              <a:t>Gonorrhoea rising in men who have sex with men</a:t>
            </a:r>
            <a:r>
              <a:rPr lang="en-AU" altLang="en-US" sz="2100" baseline="30000" dirty="0">
                <a:ea typeface="ＭＳ Ｐゴシック" pitchFamily="34" charset="-128"/>
              </a:rPr>
              <a:t>1</a:t>
            </a:r>
          </a:p>
          <a:p>
            <a:pPr>
              <a:spcBef>
                <a:spcPts val="450"/>
              </a:spcBef>
              <a:buClr>
                <a:schemeClr val="tx1"/>
              </a:buClr>
              <a:defRPr/>
            </a:pPr>
            <a:r>
              <a:rPr lang="en-AU" altLang="en-US" sz="2100" dirty="0">
                <a:ea typeface="ＭＳ Ｐゴシック" pitchFamily="34" charset="-128"/>
              </a:rPr>
              <a:t>Increasing concern around antibiotic resistance</a:t>
            </a:r>
            <a:r>
              <a:rPr lang="en-AU" altLang="en-US" sz="2100" baseline="30000" dirty="0">
                <a:ea typeface="ＭＳ Ｐゴシック" pitchFamily="34" charset="-128"/>
              </a:rPr>
              <a:t>2</a:t>
            </a:r>
            <a:r>
              <a:rPr lang="en-AU" altLang="en-US" sz="2100" dirty="0">
                <a:ea typeface="ＭＳ Ｐゴシック" pitchFamily="34" charset="-128"/>
              </a:rPr>
              <a:t> </a:t>
            </a:r>
          </a:p>
          <a:p>
            <a:pPr>
              <a:spcBef>
                <a:spcPts val="450"/>
              </a:spcBef>
              <a:buClr>
                <a:schemeClr val="tx1"/>
              </a:buClr>
              <a:defRPr/>
            </a:pPr>
            <a:r>
              <a:rPr lang="en-AU" altLang="en-US" sz="2100" dirty="0">
                <a:ea typeface="ＭＳ Ｐゴシック" pitchFamily="34" charset="-128"/>
              </a:rPr>
              <a:t>Pharyngeal gonorrhoea important contributor to transmission</a:t>
            </a:r>
            <a:r>
              <a:rPr lang="en-AU" altLang="en-US" sz="2100" baseline="30000" dirty="0">
                <a:ea typeface="ＭＳ Ｐゴシック" pitchFamily="34" charset="-128"/>
              </a:rPr>
              <a:t>3</a:t>
            </a:r>
          </a:p>
          <a:p>
            <a:pPr>
              <a:spcBef>
                <a:spcPts val="450"/>
              </a:spcBef>
              <a:buClr>
                <a:schemeClr val="tx1"/>
              </a:buClr>
              <a:defRPr/>
            </a:pPr>
            <a:r>
              <a:rPr lang="en-AU" altLang="en-US" sz="2100" dirty="0">
                <a:ea typeface="ＭＳ Ｐゴシック" pitchFamily="34" charset="-128"/>
              </a:rPr>
              <a:t>Saliva implicated</a:t>
            </a:r>
            <a:r>
              <a:rPr lang="en-AU" altLang="en-US" sz="2100" baseline="30000" dirty="0">
                <a:ea typeface="ＭＳ Ｐゴシック" pitchFamily="34" charset="-128"/>
              </a:rPr>
              <a:t>4</a:t>
            </a:r>
          </a:p>
          <a:p>
            <a:pPr>
              <a:spcBef>
                <a:spcPts val="450"/>
              </a:spcBef>
              <a:buClr>
                <a:schemeClr val="tx1"/>
              </a:buClr>
              <a:defRPr/>
            </a:pPr>
            <a:r>
              <a:rPr lang="en-AU" altLang="en-US" sz="2100" dirty="0">
                <a:ea typeface="ＭＳ Ｐゴシック" pitchFamily="34" charset="-128"/>
              </a:rPr>
              <a:t>A non-antibiotic intervention targeting pharynx</a:t>
            </a:r>
          </a:p>
          <a:p>
            <a:pPr>
              <a:spcBef>
                <a:spcPts val="450"/>
              </a:spcBef>
              <a:buClr>
                <a:schemeClr val="tx1"/>
              </a:buClr>
              <a:defRPr/>
            </a:pPr>
            <a:r>
              <a:rPr lang="en-AU" altLang="en-US" sz="2100" dirty="0">
                <a:ea typeface="ＭＳ Ｐゴシック" pitchFamily="34" charset="-128"/>
              </a:rPr>
              <a:t>Listerine®  in 1879 a cure for gonorrhoea</a:t>
            </a:r>
            <a:r>
              <a:rPr lang="en-AU" altLang="en-US" sz="2100" baseline="30000" dirty="0">
                <a:ea typeface="ＭＳ Ｐゴシック" pitchFamily="34" charset="-128"/>
              </a:rPr>
              <a:t>5</a:t>
            </a:r>
          </a:p>
          <a:p>
            <a:pPr>
              <a:buClr>
                <a:schemeClr val="tx1"/>
              </a:buClr>
              <a:defRPr/>
            </a:pPr>
            <a:r>
              <a:rPr lang="en-AU" altLang="en-US" sz="2100" dirty="0">
                <a:ea typeface="ＭＳ Ｐゴシック" panose="020B0600070205080204" pitchFamily="34" charset="-128"/>
              </a:rPr>
              <a:t>No previous studies to substantiate</a:t>
            </a:r>
          </a:p>
          <a:p>
            <a:pPr marL="0" indent="0">
              <a:lnSpc>
                <a:spcPct val="150000"/>
              </a:lnSpc>
              <a:buNone/>
              <a:defRPr/>
            </a:pPr>
            <a:endParaRPr lang="en-AU" altLang="en-US" sz="800" baseline="30000" dirty="0">
              <a:ea typeface="ＭＳ Ｐゴシック" pitchFamily="34" charset="-128"/>
            </a:endParaRPr>
          </a:p>
          <a:p>
            <a:pPr marL="0" indent="0">
              <a:buNone/>
              <a:defRPr/>
            </a:pPr>
            <a:endParaRPr lang="en-AU" altLang="en-US" sz="900" dirty="0">
              <a:ea typeface="ＭＳ Ｐゴシック" pitchFamily="34" charset="-128"/>
            </a:endParaRPr>
          </a:p>
          <a:p>
            <a:pPr marL="0" indent="0">
              <a:buNone/>
              <a:defRPr/>
            </a:pPr>
            <a:r>
              <a:rPr lang="en-AU" altLang="en-US" sz="900" dirty="0">
                <a:ea typeface="ＭＳ Ｐゴシック" pitchFamily="34" charset="-128"/>
              </a:rPr>
              <a:t>1 The Kirby Institute, Surveillance Report, 2015.   2 </a:t>
            </a:r>
            <a:r>
              <a:rPr lang="en-AU" altLang="en-US" sz="900" dirty="0" err="1">
                <a:ea typeface="ＭＳ Ｐゴシック" pitchFamily="34" charset="-128"/>
              </a:rPr>
              <a:t>Blomqvist</a:t>
            </a:r>
            <a:r>
              <a:rPr lang="en-AU" altLang="en-US" sz="900" dirty="0">
                <a:ea typeface="ＭＳ Ｐゴシック" pitchFamily="34" charset="-128"/>
              </a:rPr>
              <a:t> </a:t>
            </a:r>
            <a:r>
              <a:rPr lang="en-AU" altLang="en-US" sz="900" i="1" dirty="0">
                <a:ea typeface="ＭＳ Ｐゴシック" pitchFamily="34" charset="-128"/>
              </a:rPr>
              <a:t>et al</a:t>
            </a:r>
            <a:r>
              <a:rPr lang="en-AU" altLang="en-US" sz="900" dirty="0">
                <a:ea typeface="ＭＳ Ｐゴシック" pitchFamily="34" charset="-128"/>
              </a:rPr>
              <a:t>, Future </a:t>
            </a:r>
            <a:r>
              <a:rPr lang="en-AU" altLang="en-US" sz="900" dirty="0" err="1">
                <a:ea typeface="ＭＳ Ｐゴシック" pitchFamily="34" charset="-128"/>
              </a:rPr>
              <a:t>Microbiol</a:t>
            </a:r>
            <a:r>
              <a:rPr lang="en-AU" altLang="en-US" sz="900" dirty="0">
                <a:ea typeface="ＭＳ Ｐゴシック" pitchFamily="34" charset="-128"/>
              </a:rPr>
              <a:t>, 2014,9(2):189-201.</a:t>
            </a:r>
          </a:p>
          <a:p>
            <a:pPr marL="0" indent="0">
              <a:buNone/>
              <a:defRPr/>
            </a:pPr>
            <a:r>
              <a:rPr lang="en-AU" altLang="en-US" sz="900" dirty="0">
                <a:ea typeface="ＭＳ Ｐゴシック" pitchFamily="34" charset="-128"/>
              </a:rPr>
              <a:t>3 </a:t>
            </a:r>
            <a:r>
              <a:rPr lang="en-AU" altLang="en-US" sz="900" dirty="0" err="1">
                <a:ea typeface="ＭＳ Ｐゴシック" pitchFamily="34" charset="-128"/>
              </a:rPr>
              <a:t>Jin</a:t>
            </a:r>
            <a:r>
              <a:rPr lang="en-AU" altLang="en-US" sz="900" dirty="0">
                <a:ea typeface="ＭＳ Ｐゴシック" pitchFamily="34" charset="-128"/>
              </a:rPr>
              <a:t> </a:t>
            </a:r>
            <a:r>
              <a:rPr lang="en-AU" altLang="en-US" sz="900" i="1" dirty="0">
                <a:ea typeface="ＭＳ Ｐゴシック" pitchFamily="34" charset="-128"/>
              </a:rPr>
              <a:t>et al. </a:t>
            </a:r>
            <a:r>
              <a:rPr lang="en-AU" altLang="en-US" sz="900" dirty="0">
                <a:ea typeface="ＭＳ Ｐゴシック" pitchFamily="34" charset="-128"/>
              </a:rPr>
              <a:t>Sex </a:t>
            </a:r>
            <a:r>
              <a:rPr lang="en-AU" altLang="en-US" sz="900" dirty="0" err="1">
                <a:ea typeface="ＭＳ Ｐゴシック" pitchFamily="34" charset="-128"/>
              </a:rPr>
              <a:t>Transm</a:t>
            </a:r>
            <a:r>
              <a:rPr lang="en-AU" altLang="en-US" sz="900" dirty="0">
                <a:ea typeface="ＭＳ Ｐゴシック" pitchFamily="34" charset="-128"/>
              </a:rPr>
              <a:t> Infect, 2007, 83: 113-19.   4 Chow EP </a:t>
            </a:r>
            <a:r>
              <a:rPr lang="en-AU" altLang="en-US" sz="900" i="1" dirty="0">
                <a:ea typeface="ＭＳ Ｐゴシック" pitchFamily="34" charset="-128"/>
              </a:rPr>
              <a:t>et al</a:t>
            </a:r>
            <a:r>
              <a:rPr lang="en-AU" altLang="en-US" sz="900" dirty="0">
                <a:ea typeface="ＭＳ Ｐゴシック" pitchFamily="34" charset="-128"/>
              </a:rPr>
              <a:t>., Sex </a:t>
            </a:r>
            <a:r>
              <a:rPr lang="en-AU" altLang="en-US" sz="900" dirty="0" err="1">
                <a:ea typeface="ＭＳ Ｐゴシック" pitchFamily="34" charset="-128"/>
              </a:rPr>
              <a:t>Transm</a:t>
            </a:r>
            <a:r>
              <a:rPr lang="en-AU" altLang="en-US" sz="900" dirty="0">
                <a:ea typeface="ＭＳ Ｐゴシック" pitchFamily="34" charset="-128"/>
              </a:rPr>
              <a:t> Infect, </a:t>
            </a:r>
            <a:r>
              <a:rPr lang="en-AU" altLang="en-US" sz="900" i="1" dirty="0">
                <a:ea typeface="ＭＳ Ｐゴシック" pitchFamily="34" charset="-128"/>
              </a:rPr>
              <a:t>2015; </a:t>
            </a:r>
            <a:r>
              <a:rPr lang="en-AU" sz="900" i="1" dirty="0"/>
              <a:t>doi:10.1136/sextrans-2015-052399.</a:t>
            </a:r>
          </a:p>
          <a:p>
            <a:pPr marL="0" indent="0">
              <a:buNone/>
              <a:defRPr/>
            </a:pPr>
            <a:r>
              <a:rPr lang="en-AU" altLang="en-US" sz="900" dirty="0">
                <a:ea typeface="ＭＳ Ｐゴシック" pitchFamily="34" charset="-128"/>
              </a:rPr>
              <a:t>5 </a:t>
            </a:r>
            <a:r>
              <a:rPr lang="en-AU" altLang="en-US" sz="900" dirty="0" err="1">
                <a:ea typeface="ＭＳ Ｐゴシック" pitchFamily="34" charset="-128"/>
              </a:rPr>
              <a:t>Feier</a:t>
            </a:r>
            <a:r>
              <a:rPr lang="en-AU" altLang="en-US" sz="900" i="1" dirty="0">
                <a:ea typeface="ＭＳ Ｐゴシック" pitchFamily="34" charset="-128"/>
              </a:rPr>
              <a:t> et al., Medicine in evolution, 2010,16:79-82.</a:t>
            </a:r>
            <a:endParaRPr lang="en-AU" altLang="en-US" sz="900" dirty="0">
              <a:ea typeface="ＭＳ Ｐゴシック" pitchFamily="34" charset="-128"/>
            </a:endParaRPr>
          </a:p>
        </p:txBody>
      </p:sp>
      <p:pic>
        <p:nvPicPr>
          <p:cNvPr id="8196" name="Picture 5"/>
          <p:cNvPicPr>
            <a:picLocks noChangeAspect="1" noChangeArrowheads="1"/>
          </p:cNvPicPr>
          <p:nvPr/>
        </p:nvPicPr>
        <p:blipFill>
          <a:blip r:embed="rId3">
            <a:extLst>
              <a:ext uri="{28A0092B-C50C-407E-A947-70E740481C1C}">
                <a14:useLocalDpi xmlns:a14="http://schemas.microsoft.com/office/drawing/2010/main" val="0"/>
              </a:ext>
            </a:extLst>
          </a:blip>
          <a:srcRect l="35637" t="54858" r="62273" b="33542"/>
          <a:stretch>
            <a:fillRect/>
          </a:stretch>
        </p:blipFill>
        <p:spPr bwMode="auto">
          <a:xfrm>
            <a:off x="7649766" y="3003947"/>
            <a:ext cx="1170384" cy="18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636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467916" y="942976"/>
            <a:ext cx="3132534" cy="548879"/>
          </a:xfrm>
          <a:solidFill>
            <a:schemeClr val="bg1"/>
          </a:solidFill>
        </p:spPr>
        <p:txBody>
          <a:bodyPr/>
          <a:lstStyle/>
          <a:p>
            <a:pPr>
              <a:defRPr/>
            </a:pPr>
            <a:r>
              <a:rPr lang="en-AU" altLang="en-US" sz="3000" b="1" dirty="0">
                <a:solidFill>
                  <a:schemeClr val="tx1">
                    <a:lumMod val="50000"/>
                  </a:schemeClr>
                </a:solidFill>
                <a:ea typeface="ＭＳ Ｐゴシック" pitchFamily="-65" charset="-128"/>
              </a:rPr>
              <a:t>  Aims</a:t>
            </a:r>
            <a:endParaRPr lang="en-AU" altLang="en-US" b="1" dirty="0" smtClean="0">
              <a:solidFill>
                <a:schemeClr val="tx1">
                  <a:lumMod val="50000"/>
                </a:schemeClr>
              </a:solidFill>
              <a:ea typeface="ＭＳ Ｐゴシック" pitchFamily="-65" charset="-128"/>
            </a:endParaRPr>
          </a:p>
        </p:txBody>
      </p:sp>
      <p:sp>
        <p:nvSpPr>
          <p:cNvPr id="17411" name="Content Placeholder 2"/>
          <p:cNvSpPr>
            <a:spLocks noGrp="1"/>
          </p:cNvSpPr>
          <p:nvPr>
            <p:ph idx="1"/>
          </p:nvPr>
        </p:nvSpPr>
        <p:spPr>
          <a:xfrm>
            <a:off x="305991" y="1687116"/>
            <a:ext cx="8693944" cy="3456384"/>
          </a:xfrm>
          <a:solidFill>
            <a:schemeClr val="bg1"/>
          </a:solidFill>
        </p:spPr>
        <p:txBody>
          <a:bodyPr/>
          <a:lstStyle/>
          <a:p>
            <a:pPr>
              <a:buClr>
                <a:schemeClr val="tx1"/>
              </a:buClr>
              <a:buFont typeface="Arial" panose="020B0604020202020204" pitchFamily="34" charset="0"/>
              <a:buChar char="•"/>
              <a:defRPr/>
            </a:pPr>
            <a:r>
              <a:rPr lang="en-AU" altLang="en-US" sz="2700" dirty="0">
                <a:ea typeface="ＭＳ Ｐゴシック" pitchFamily="34" charset="-128"/>
              </a:rPr>
              <a:t>Listerine® has an inhibitory effect against </a:t>
            </a:r>
            <a:r>
              <a:rPr lang="en-AU" altLang="en-US" sz="2700" i="1" dirty="0" err="1">
                <a:ea typeface="ＭＳ Ｐゴシック" pitchFamily="34" charset="-128"/>
              </a:rPr>
              <a:t>N.gonorrhoeae</a:t>
            </a:r>
            <a:r>
              <a:rPr lang="en-AU" altLang="en-US" sz="2700" dirty="0">
                <a:ea typeface="ＭＳ Ｐゴシック" pitchFamily="34" charset="-128"/>
              </a:rPr>
              <a:t> in an</a:t>
            </a:r>
            <a:r>
              <a:rPr lang="en-AU" altLang="en-US" sz="2700" i="1" dirty="0">
                <a:ea typeface="ＭＳ Ｐゴシック" pitchFamily="34" charset="-128"/>
              </a:rPr>
              <a:t> in vitro </a:t>
            </a:r>
            <a:r>
              <a:rPr lang="en-AU" altLang="en-US" sz="2700" dirty="0">
                <a:ea typeface="ＭＳ Ｐゴシック" pitchFamily="34" charset="-128"/>
              </a:rPr>
              <a:t>study</a:t>
            </a:r>
          </a:p>
          <a:p>
            <a:pPr marL="0" indent="0">
              <a:buNone/>
              <a:defRPr/>
            </a:pPr>
            <a:r>
              <a:rPr lang="en-AU" altLang="en-US" sz="2700" i="1" dirty="0">
                <a:ea typeface="ＭＳ Ｐゴシック" pitchFamily="34" charset="-128"/>
              </a:rPr>
              <a:t>	</a:t>
            </a:r>
          </a:p>
          <a:p>
            <a:pPr>
              <a:buClr>
                <a:schemeClr val="tx1"/>
              </a:buClr>
              <a:defRPr/>
            </a:pPr>
            <a:r>
              <a:rPr lang="en-AU" altLang="en-US" sz="2700" dirty="0">
                <a:ea typeface="ＭＳ Ｐゴシック" pitchFamily="34" charset="-128"/>
              </a:rPr>
              <a:t>Listerine® can inhibit </a:t>
            </a:r>
            <a:r>
              <a:rPr lang="en-AU" altLang="en-US" sz="2700" i="1" dirty="0" err="1">
                <a:ea typeface="ＭＳ Ｐゴシック" pitchFamily="34" charset="-128"/>
              </a:rPr>
              <a:t>N.gonorrhoeae</a:t>
            </a:r>
            <a:r>
              <a:rPr lang="en-AU" altLang="en-US" sz="2700" i="1" dirty="0">
                <a:ea typeface="ＭＳ Ｐゴシック" pitchFamily="34" charset="-128"/>
              </a:rPr>
              <a:t> </a:t>
            </a:r>
            <a:r>
              <a:rPr lang="en-AU" altLang="en-US" sz="2700" dirty="0">
                <a:ea typeface="ＭＳ Ｐゴシック" pitchFamily="34" charset="-128"/>
              </a:rPr>
              <a:t>detection in the pharynx in a randomised controlled trial (RCT)</a:t>
            </a:r>
          </a:p>
        </p:txBody>
      </p:sp>
    </p:spTree>
    <p:extLst>
      <p:ext uri="{BB962C8B-B14F-4D97-AF65-F5344CB8AC3E}">
        <p14:creationId xmlns:p14="http://schemas.microsoft.com/office/powerpoint/2010/main" val="3889481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additive="base">
                                        <p:cTn id="13" dur="5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3" descr="http://www.clker.com/cliparts/y/R/O/D/A/a/flask-md.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75" y="2052637"/>
            <a:ext cx="1085850" cy="172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Content Placeholder 3" descr="http://alhamrah.com/wp-content/uploads/2016/05/listerine_cool_mint_250ml201.jpg">
            <a:hlinkClick r:id="rId6"/>
          </p:cNvPr>
          <p:cNvPicPr>
            <a:picLocks noGrp="1"/>
          </p:cNvPicPr>
          <p:nvPr>
            <p:ph idx="1"/>
          </p:nvPr>
        </p:nvPicPr>
        <p:blipFill>
          <a:blip r:embed="rId7">
            <a:extLst>
              <a:ext uri="{28A0092B-C50C-407E-A947-70E740481C1C}">
                <a14:useLocalDpi xmlns:a14="http://schemas.microsoft.com/office/drawing/2010/main" val="0"/>
              </a:ext>
            </a:extLst>
          </a:blip>
          <a:srcRect/>
          <a:stretch>
            <a:fillRect/>
          </a:stretch>
        </p:blipFill>
        <p:spPr>
          <a:xfrm>
            <a:off x="4505326" y="1071564"/>
            <a:ext cx="1281113" cy="888206"/>
          </a:xfrm>
          <a:noFill/>
          <a:extLst>
            <a:ext uri="{909E8E84-426E-40DD-AFC4-6F175D3DCCD1}">
              <a14:hiddenFill xmlns:a14="http://schemas.microsoft.com/office/drawing/2010/main">
                <a:solidFill>
                  <a:srgbClr val="FFFFFF"/>
                </a:solidFill>
              </a14:hiddenFill>
            </a:ext>
          </a:extLst>
        </p:spPr>
      </p:pic>
      <p:pic>
        <p:nvPicPr>
          <p:cNvPr id="5" name="Picture 4" descr="http://www.art-saloon.ru/big/item_4848.jpg">
            <a:hlinkClick r:id="rId8"/>
          </p:cNvPr>
          <p:cNvPicPr/>
          <p:nvPr/>
        </p:nvPicPr>
        <p:blipFill>
          <a:blip r:embed="rId9"/>
          <a:srcRect/>
          <a:stretch>
            <a:fillRect/>
          </a:stretch>
        </p:blipFill>
        <p:spPr bwMode="auto">
          <a:xfrm>
            <a:off x="3087291" y="2009776"/>
            <a:ext cx="4076700" cy="1743075"/>
          </a:xfrm>
          <a:prstGeom prst="rect">
            <a:avLst/>
          </a:prstGeom>
          <a:solidFill>
            <a:schemeClr val="tx1">
              <a:lumMod val="20000"/>
              <a:lumOff val="80000"/>
            </a:schemeClr>
          </a:solidFill>
          <a:ln>
            <a:solidFill>
              <a:schemeClr val="bg1"/>
            </a:solidFill>
          </a:ln>
        </p:spPr>
      </p:pic>
      <p:pic>
        <p:nvPicPr>
          <p:cNvPr id="10245" name="Picture 5" descr="http://g02.a.alicdn.com/kf/HTB1xLlxLXXXXXaNXVXXq6xXFXXXb/Hot-Sale-Durable-Long-Glass-Experiment-Medical-font-b-Pipette-b-font-Dropper-Transfer-font-b.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675921">
            <a:off x="862609" y="1412677"/>
            <a:ext cx="714375" cy="71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366864" y="3303985"/>
            <a:ext cx="3581400" cy="284691"/>
          </a:xfrm>
          <a:prstGeom prst="rect">
            <a:avLst/>
          </a:prstGeom>
          <a:noFill/>
        </p:spPr>
        <p:txBody>
          <a:bodyPr lIns="68579" tIns="34289" rIns="68579" bIns="34289">
            <a:spAutoFit/>
          </a:bodyPr>
          <a:lstStyle/>
          <a:p>
            <a:pPr eaLnBrk="0" fontAlgn="base" hangingPunct="0">
              <a:spcBef>
                <a:spcPct val="0"/>
              </a:spcBef>
              <a:spcAft>
                <a:spcPct val="0"/>
              </a:spcAft>
              <a:defRPr/>
            </a:pPr>
            <a:r>
              <a:rPr lang="en-AU" sz="1400" b="1" dirty="0">
                <a:solidFill>
                  <a:srgbClr val="00478E">
                    <a:lumMod val="50000"/>
                  </a:srgbClr>
                </a:solidFill>
                <a:ea typeface="ＭＳ Ｐゴシック" pitchFamily="34" charset="-128"/>
              </a:rPr>
              <a:t> 1:2          1:4         1:8         1:16        1:32</a:t>
            </a:r>
          </a:p>
        </p:txBody>
      </p:sp>
      <p:sp>
        <p:nvSpPr>
          <p:cNvPr id="17" name="Arc 16"/>
          <p:cNvSpPr/>
          <p:nvPr/>
        </p:nvSpPr>
        <p:spPr>
          <a:xfrm>
            <a:off x="1763318" y="1777604"/>
            <a:ext cx="1869281" cy="436959"/>
          </a:xfrm>
          <a:prstGeom prst="arc">
            <a:avLst>
              <a:gd name="adj1" fmla="val 10837056"/>
              <a:gd name="adj2" fmla="val 0"/>
            </a:avLst>
          </a:prstGeom>
          <a:ln w="38100">
            <a:solidFill>
              <a:srgbClr val="FFC000"/>
            </a:solidFill>
          </a:ln>
        </p:spPr>
        <p:style>
          <a:lnRef idx="2">
            <a:schemeClr val="accent1"/>
          </a:lnRef>
          <a:fillRef idx="0">
            <a:schemeClr val="accent1"/>
          </a:fillRef>
          <a:effectRef idx="1">
            <a:schemeClr val="accent1"/>
          </a:effectRef>
          <a:fontRef idx="minor">
            <a:schemeClr val="tx1"/>
          </a:fontRef>
        </p:style>
        <p:txBody>
          <a:bodyPr lIns="68579" tIns="34289" rIns="68579" bIns="34289" anchor="ctr"/>
          <a:lstStyle/>
          <a:p>
            <a:pPr algn="ctr" eaLnBrk="0" fontAlgn="base" hangingPunct="0">
              <a:spcBef>
                <a:spcPct val="0"/>
              </a:spcBef>
              <a:spcAft>
                <a:spcPct val="0"/>
              </a:spcAft>
              <a:defRPr/>
            </a:pPr>
            <a:endParaRPr lang="en-AU" b="1" dirty="0">
              <a:solidFill>
                <a:srgbClr val="FFC000"/>
              </a:solidFill>
            </a:endParaRPr>
          </a:p>
        </p:txBody>
      </p:sp>
      <p:sp>
        <p:nvSpPr>
          <p:cNvPr id="10248" name="TextBox 22"/>
          <p:cNvSpPr txBox="1">
            <a:spLocks noChangeArrowheads="1"/>
          </p:cNvSpPr>
          <p:nvPr/>
        </p:nvSpPr>
        <p:spPr bwMode="auto">
          <a:xfrm>
            <a:off x="989410" y="3851674"/>
            <a:ext cx="1709738" cy="71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b="1">
                <a:solidFill>
                  <a:srgbClr val="00478E"/>
                </a:solidFill>
              </a:rPr>
              <a:t>~10</a:t>
            </a:r>
            <a:r>
              <a:rPr lang="en-AU" altLang="en-US" sz="1400" b="1" baseline="30000">
                <a:solidFill>
                  <a:srgbClr val="00478E"/>
                </a:solidFill>
              </a:rPr>
              <a:t>8  </a:t>
            </a:r>
            <a:r>
              <a:rPr lang="en-AU" altLang="en-US" sz="1400" b="1">
                <a:solidFill>
                  <a:srgbClr val="00478E"/>
                </a:solidFill>
              </a:rPr>
              <a:t>CFU / ml pharyngeal isolate</a:t>
            </a:r>
          </a:p>
          <a:p>
            <a:pPr eaLnBrk="0" fontAlgn="base" hangingPunct="0">
              <a:spcBef>
                <a:spcPct val="0"/>
              </a:spcBef>
              <a:spcAft>
                <a:spcPct val="0"/>
              </a:spcAft>
            </a:pPr>
            <a:r>
              <a:rPr lang="en-AU" altLang="en-US" sz="1400" b="1">
                <a:solidFill>
                  <a:srgbClr val="00478E"/>
                </a:solidFill>
              </a:rPr>
              <a:t>N.gonorrhoeae</a:t>
            </a:r>
          </a:p>
        </p:txBody>
      </p:sp>
      <p:pic>
        <p:nvPicPr>
          <p:cNvPr id="10249" name="Content Placeholder 3"/>
          <p:cNvPicPr>
            <a:picLocks noChangeAspect="1"/>
          </p:cNvPicPr>
          <p:nvPr/>
        </p:nvPicPr>
        <p:blipFill>
          <a:blip r:embed="rId12">
            <a:extLst>
              <a:ext uri="{28A0092B-C50C-407E-A947-70E740481C1C}">
                <a14:useLocalDpi xmlns:a14="http://schemas.microsoft.com/office/drawing/2010/main" val="0"/>
              </a:ext>
            </a:extLst>
          </a:blip>
          <a:srcRect l="27095" t="29213" r="67719" b="32347"/>
          <a:stretch>
            <a:fillRect/>
          </a:stretch>
        </p:blipFill>
        <p:spPr bwMode="auto">
          <a:xfrm>
            <a:off x="7178280" y="1728787"/>
            <a:ext cx="764381" cy="2068116"/>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 name="TextBox 71"/>
          <p:cNvSpPr txBox="1"/>
          <p:nvPr/>
        </p:nvSpPr>
        <p:spPr>
          <a:xfrm>
            <a:off x="7452124" y="2958704"/>
            <a:ext cx="215503" cy="900244"/>
          </a:xfrm>
          <a:prstGeom prst="rect">
            <a:avLst/>
          </a:prstGeom>
          <a:noFill/>
        </p:spPr>
        <p:txBody>
          <a:bodyPr lIns="68579" tIns="34289" rIns="68579" bIns="34289">
            <a:spAutoFit/>
          </a:bodyPr>
          <a:lstStyle/>
          <a:p>
            <a:pPr eaLnBrk="0" fontAlgn="base" hangingPunct="0">
              <a:spcBef>
                <a:spcPct val="0"/>
              </a:spcBef>
              <a:spcAft>
                <a:spcPct val="0"/>
              </a:spcAft>
              <a:defRPr/>
            </a:pPr>
            <a:r>
              <a:rPr lang="en-AU" b="1" dirty="0">
                <a:solidFill>
                  <a:srgbClr val="00478E">
                    <a:lumMod val="50000"/>
                  </a:srgbClr>
                </a:solidFill>
                <a:ea typeface="ＭＳ Ｐゴシック" pitchFamily="34" charset="-128"/>
              </a:rPr>
              <a:t>PBS</a:t>
            </a:r>
          </a:p>
        </p:txBody>
      </p:sp>
      <p:pic>
        <p:nvPicPr>
          <p:cNvPr id="27" name="Picture 5" descr="http://g02.a.alicdn.com/kf/HTB1xLlxLXXXXXaNXVXXq6xXFXXXb/Hot-Sale-Durable-Long-Glass-Experiment-Medical-font-b-Pipette-b-font-Dropper-Transfer-font-b.jpg">
            <a:hlinkClick r:id="rId10"/>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9629660">
            <a:off x="2768204" y="3798095"/>
            <a:ext cx="698897" cy="69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3155158" y="3788570"/>
            <a:ext cx="4885997" cy="1438275"/>
            <a:chOff x="2665413" y="4881178"/>
            <a:chExt cx="6514662" cy="1917501"/>
          </a:xfrm>
        </p:grpSpPr>
        <p:cxnSp>
          <p:nvCxnSpPr>
            <p:cNvPr id="52" name="Straight Connector 51"/>
            <p:cNvCxnSpPr/>
            <p:nvPr/>
          </p:nvCxnSpPr>
          <p:spPr>
            <a:xfrm>
              <a:off x="8528050" y="4881178"/>
              <a:ext cx="9525" cy="930178"/>
            </a:xfrm>
            <a:prstGeom prst="line">
              <a:avLst/>
            </a:prstGeom>
            <a:ln w="38100">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bwMode="auto">
            <a:xfrm>
              <a:off x="7332662" y="4909750"/>
              <a:ext cx="14288" cy="996847"/>
            </a:xfrm>
            <a:prstGeom prst="line">
              <a:avLst/>
            </a:prstGeom>
            <a:ln w="38100">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bwMode="auto">
            <a:xfrm>
              <a:off x="6345237" y="4892290"/>
              <a:ext cx="17463" cy="919067"/>
            </a:xfrm>
            <a:prstGeom prst="line">
              <a:avLst/>
            </a:prstGeom>
            <a:ln w="38100">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bwMode="auto">
            <a:xfrm>
              <a:off x="5365751" y="4892290"/>
              <a:ext cx="7937" cy="919067"/>
            </a:xfrm>
            <a:prstGeom prst="line">
              <a:avLst/>
            </a:prstGeom>
            <a:ln w="38100">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bwMode="auto">
            <a:xfrm flipH="1">
              <a:off x="4303713" y="4901814"/>
              <a:ext cx="6350" cy="1004783"/>
            </a:xfrm>
            <a:prstGeom prst="line">
              <a:avLst/>
            </a:prstGeom>
            <a:ln w="38100">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bwMode="auto">
            <a:xfrm flipH="1">
              <a:off x="3292476" y="4909750"/>
              <a:ext cx="11112" cy="901606"/>
            </a:xfrm>
            <a:prstGeom prst="line">
              <a:avLst/>
            </a:prstGeom>
            <a:ln w="38100">
              <a:solidFill>
                <a:srgbClr val="FFC000"/>
              </a:solidFill>
            </a:ln>
          </p:spPr>
          <p:style>
            <a:lnRef idx="2">
              <a:schemeClr val="accent2"/>
            </a:lnRef>
            <a:fillRef idx="0">
              <a:schemeClr val="accent2"/>
            </a:fillRef>
            <a:effectRef idx="1">
              <a:schemeClr val="accent2"/>
            </a:effectRef>
            <a:fontRef idx="minor">
              <a:schemeClr val="tx1"/>
            </a:fontRef>
          </p:style>
        </p:cxnSp>
        <p:pic>
          <p:nvPicPr>
            <p:cNvPr id="10263" name="Picture 10" descr="http://learn.chm.msu.edu/vibl/content/differential/images/sheepblood_uninoculated.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65413" y="5736841"/>
              <a:ext cx="1090188" cy="104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17" descr="http://learn.chm.msu.edu/vibl/content/differential/images/sheepblood_uninoculated.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06122" y="5736841"/>
              <a:ext cx="1091837" cy="1049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5" name="Picture 18" descr="http://learn.chm.msu.edu/vibl/content/differential/images/sheepblood_uninoculated.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48481" y="5736841"/>
              <a:ext cx="1091837" cy="1049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6" name="Picture 19" descr="http://learn.chm.msu.edu/vibl/content/differential/images/sheepblood_uninoculated.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16781" y="5749666"/>
              <a:ext cx="1091837" cy="104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20" descr="http://learn.chm.msu.edu/vibl/content/differential/images/sheepblood_uninoculated.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6679" y="5736841"/>
              <a:ext cx="1091837" cy="104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8" name="TextBox 42"/>
            <p:cNvSpPr txBox="1">
              <a:spLocks noChangeArrowheads="1"/>
            </p:cNvSpPr>
            <p:nvPr/>
          </p:nvSpPr>
          <p:spPr bwMode="auto">
            <a:xfrm>
              <a:off x="2802528" y="6063934"/>
              <a:ext cx="948349" cy="69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a:solidFill>
                    <a:srgbClr val="FFFFFF"/>
                  </a:solidFill>
                </a:rPr>
                <a:t>0.01ml</a:t>
              </a:r>
            </a:p>
          </p:txBody>
        </p:sp>
        <p:sp>
          <p:nvSpPr>
            <p:cNvPr id="10269" name="TextBox 54"/>
            <p:cNvSpPr txBox="1">
              <a:spLocks noChangeArrowheads="1"/>
            </p:cNvSpPr>
            <p:nvPr/>
          </p:nvSpPr>
          <p:spPr bwMode="auto">
            <a:xfrm>
              <a:off x="3798706" y="6082543"/>
              <a:ext cx="946699" cy="69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a:solidFill>
                    <a:srgbClr val="FFFFFF"/>
                  </a:solidFill>
                </a:rPr>
                <a:t>0.01ml</a:t>
              </a:r>
            </a:p>
          </p:txBody>
        </p:sp>
        <p:sp>
          <p:nvSpPr>
            <p:cNvPr id="10270" name="TextBox 55"/>
            <p:cNvSpPr txBox="1">
              <a:spLocks noChangeArrowheads="1"/>
            </p:cNvSpPr>
            <p:nvPr/>
          </p:nvSpPr>
          <p:spPr bwMode="auto">
            <a:xfrm>
              <a:off x="4892467" y="6063934"/>
              <a:ext cx="948348" cy="69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a:solidFill>
                    <a:srgbClr val="FFFFFF"/>
                  </a:solidFill>
                </a:rPr>
                <a:t>0.01ml</a:t>
              </a:r>
            </a:p>
          </p:txBody>
        </p:sp>
        <p:sp>
          <p:nvSpPr>
            <p:cNvPr id="10271" name="TextBox 56"/>
            <p:cNvSpPr txBox="1">
              <a:spLocks noChangeArrowheads="1"/>
            </p:cNvSpPr>
            <p:nvPr/>
          </p:nvSpPr>
          <p:spPr bwMode="auto">
            <a:xfrm>
              <a:off x="5955947" y="6059676"/>
              <a:ext cx="946699" cy="69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a:solidFill>
                    <a:srgbClr val="FFFFFF"/>
                  </a:solidFill>
                </a:rPr>
                <a:t>0.01ml</a:t>
              </a:r>
            </a:p>
          </p:txBody>
        </p:sp>
        <p:sp>
          <p:nvSpPr>
            <p:cNvPr id="10272" name="TextBox 57"/>
            <p:cNvSpPr txBox="1">
              <a:spLocks noChangeArrowheads="1"/>
            </p:cNvSpPr>
            <p:nvPr/>
          </p:nvSpPr>
          <p:spPr bwMode="auto">
            <a:xfrm>
              <a:off x="7075481" y="6082543"/>
              <a:ext cx="948348" cy="69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a:solidFill>
                    <a:srgbClr val="FFFFFF"/>
                  </a:solidFill>
                </a:rPr>
                <a:t>0.01ml</a:t>
              </a:r>
            </a:p>
          </p:txBody>
        </p:sp>
        <p:pic>
          <p:nvPicPr>
            <p:cNvPr id="10273" name="Picture 20" descr="http://learn.chm.msu.edu/vibl/content/differential/images/sheepblood_uninoculated.jpg">
              <a:hlinkClick r:id="rId14"/>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64488" y="5703888"/>
              <a:ext cx="10810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4" name="Rectangle 23"/>
            <p:cNvSpPr>
              <a:spLocks noChangeArrowheads="1"/>
            </p:cNvSpPr>
            <p:nvPr/>
          </p:nvSpPr>
          <p:spPr bwMode="auto">
            <a:xfrm>
              <a:off x="8010524" y="6046788"/>
              <a:ext cx="1169551" cy="49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AU" altLang="en-US" smtClean="0">
                  <a:solidFill>
                    <a:srgbClr val="FFFFFF"/>
                  </a:solidFill>
                  <a:ea typeface="ＭＳ Ｐゴシック" pitchFamily="34" charset="-128"/>
                </a:rPr>
                <a:t>0.01ml</a:t>
              </a:r>
              <a:endParaRPr lang="en-AU" altLang="en-US" smtClean="0">
                <a:solidFill>
                  <a:srgbClr val="00478E"/>
                </a:solidFill>
                <a:ea typeface="ＭＳ Ｐゴシック" pitchFamily="34" charset="-128"/>
              </a:endParaRPr>
            </a:p>
          </p:txBody>
        </p:sp>
      </p:grpSp>
      <p:pic>
        <p:nvPicPr>
          <p:cNvPr id="59" name="Picture 58" descr="http://i.istockimg.com/file_thumbview_approve/50493102/6/stock-photo-50493102-stoppwatch-icon-1-second-1-minute.jp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85235" y="1353743"/>
            <a:ext cx="708422" cy="6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itle 1"/>
          <p:cNvSpPr>
            <a:spLocks noGrp="1"/>
          </p:cNvSpPr>
          <p:nvPr>
            <p:ph type="title" idx="4294967295"/>
          </p:nvPr>
        </p:nvSpPr>
        <p:spPr>
          <a:xfrm>
            <a:off x="304801" y="981076"/>
            <a:ext cx="3078956" cy="548879"/>
          </a:xfrm>
          <a:solidFill>
            <a:schemeClr val="bg1"/>
          </a:solidFill>
        </p:spPr>
        <p:txBody>
          <a:bodyPr/>
          <a:lstStyle/>
          <a:p>
            <a:pPr>
              <a:defRPr/>
            </a:pPr>
            <a:r>
              <a:rPr lang="en-AU" altLang="en-US" sz="3000" b="1" i="1" dirty="0">
                <a:solidFill>
                  <a:schemeClr val="tx1">
                    <a:lumMod val="50000"/>
                  </a:schemeClr>
                </a:solidFill>
                <a:ea typeface="ＭＳ Ｐゴシック" pitchFamily="-65" charset="-128"/>
              </a:rPr>
              <a:t>In vitro: </a:t>
            </a:r>
            <a:r>
              <a:rPr lang="en-AU" altLang="en-US" sz="3000" b="1" dirty="0">
                <a:solidFill>
                  <a:schemeClr val="tx1">
                    <a:lumMod val="50000"/>
                  </a:schemeClr>
                </a:solidFill>
                <a:ea typeface="ＭＳ Ｐゴシック" pitchFamily="-65" charset="-128"/>
              </a:rPr>
              <a:t>Method</a:t>
            </a:r>
          </a:p>
        </p:txBody>
      </p:sp>
      <p:pic>
        <p:nvPicPr>
          <p:cNvPr id="38" name="Ticking-clock-sound.mp3">
            <a:hlinkClick r:id="" action="ppaction://media"/>
          </p:cNvPr>
          <p:cNvPicPr>
            <a:picLocks noRot="1" noChangeAspect="1"/>
          </p:cNvPicPr>
          <p:nvPr>
            <a:audioFile r:link="rId1"/>
          </p:nvPr>
        </p:nvPicPr>
        <p:blipFill>
          <a:blip r:embed="rId19">
            <a:extLst>
              <a:ext uri="{28A0092B-C50C-407E-A947-70E740481C1C}">
                <a14:useLocalDpi xmlns:a14="http://schemas.microsoft.com/office/drawing/2010/main" val="0"/>
              </a:ext>
            </a:extLst>
          </a:blip>
          <a:srcRect/>
          <a:stretch>
            <a:fillRect/>
          </a:stretch>
        </p:blipFill>
        <p:spPr bwMode="auto">
          <a:xfrm>
            <a:off x="1377555" y="4812508"/>
            <a:ext cx="259556" cy="25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728097" y="1447800"/>
            <a:ext cx="665559" cy="77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b="1" smtClean="0">
                <a:solidFill>
                  <a:srgbClr val="00478E"/>
                </a:solidFill>
              </a:rPr>
              <a:t>1</a:t>
            </a:r>
            <a:r>
              <a:rPr lang="en-AU" altLang="en-US" sz="1400" b="1">
                <a:solidFill>
                  <a:srgbClr val="00478E"/>
                </a:solidFill>
              </a:rPr>
              <a:t>min</a:t>
            </a:r>
          </a:p>
        </p:txBody>
      </p:sp>
    </p:spTree>
    <p:extLst>
      <p:ext uri="{BB962C8B-B14F-4D97-AF65-F5344CB8AC3E}">
        <p14:creationId xmlns:p14="http://schemas.microsoft.com/office/powerpoint/2010/main" val="2759446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0-#ppt_w/2"/>
                                          </p:val>
                                        </p:tav>
                                        <p:tav tm="100000">
                                          <p:val>
                                            <p:strVal val="#ppt_x"/>
                                          </p:val>
                                        </p:tav>
                                      </p:tavLst>
                                    </p:anim>
                                    <p:anim calcmode="lin" valueType="num">
                                      <p:cBhvr additive="base">
                                        <p:cTn id="8" dur="500" fill="hold"/>
                                        <p:tgtEl>
                                          <p:spTgt spid="133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0-#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1" presetClass="mediacall" presetSubtype="0" fill="hold" nodeType="afterEffect">
                                  <p:stCondLst>
                                    <p:cond delay="0"/>
                                  </p:stCondLst>
                                  <p:childTnLst>
                                    <p:cmd type="call" cmd="playFrom(0.0)">
                                      <p:cBhvr>
                                        <p:cTn id="19" dur="1" fill="hold"/>
                                        <p:tgtEl>
                                          <p:spTgt spid="38"/>
                                        </p:tgtEl>
                                      </p:cBhvr>
                                    </p:cmd>
                                  </p:childTnLst>
                                </p:cTn>
                              </p:par>
                              <p:par>
                                <p:cTn id="20" presetID="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8"/>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06330" y="3165873"/>
            <a:ext cx="1187053" cy="594122"/>
          </a:xfrm>
          <a:prstGeom prst="rect">
            <a:avLst/>
          </a:prstGeom>
          <a:ln w="1270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fontAlgn="base">
              <a:spcBef>
                <a:spcPct val="0"/>
              </a:spcBef>
              <a:spcAft>
                <a:spcPct val="0"/>
              </a:spcAft>
              <a:defRPr/>
            </a:pPr>
            <a:endParaRPr lang="en-AU">
              <a:solidFill>
                <a:srgbClr val="FFFFFF"/>
              </a:solidFill>
            </a:endParaRPr>
          </a:p>
        </p:txBody>
      </p:sp>
      <p:sp>
        <p:nvSpPr>
          <p:cNvPr id="5" name="Rectangle 4"/>
          <p:cNvSpPr/>
          <p:nvPr/>
        </p:nvSpPr>
        <p:spPr>
          <a:xfrm>
            <a:off x="3059906" y="3165873"/>
            <a:ext cx="1133475" cy="594122"/>
          </a:xfrm>
          <a:prstGeom prst="rect">
            <a:avLst/>
          </a:prstGeom>
          <a:ln w="28575">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fontAlgn="base">
              <a:spcBef>
                <a:spcPct val="0"/>
              </a:spcBef>
              <a:spcAft>
                <a:spcPct val="0"/>
              </a:spcAft>
              <a:defRPr/>
            </a:pPr>
            <a:endParaRPr lang="en-AU">
              <a:solidFill>
                <a:srgbClr val="FFFFFF"/>
              </a:solidFill>
            </a:endParaRPr>
          </a:p>
        </p:txBody>
      </p:sp>
      <p:sp>
        <p:nvSpPr>
          <p:cNvPr id="4" name="Rectangle 3"/>
          <p:cNvSpPr/>
          <p:nvPr/>
        </p:nvSpPr>
        <p:spPr>
          <a:xfrm>
            <a:off x="3059906" y="3165873"/>
            <a:ext cx="1133475" cy="59412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fontAlgn="base">
              <a:spcBef>
                <a:spcPct val="0"/>
              </a:spcBef>
              <a:spcAft>
                <a:spcPct val="0"/>
              </a:spcAft>
              <a:defRPr/>
            </a:pPr>
            <a:endParaRPr lang="en-AU">
              <a:solidFill>
                <a:srgbClr val="FFFFFF"/>
              </a:solidFill>
            </a:endParaRPr>
          </a:p>
        </p:txBody>
      </p:sp>
      <p:sp>
        <p:nvSpPr>
          <p:cNvPr id="3" name="Rectangle 2"/>
          <p:cNvSpPr/>
          <p:nvPr/>
        </p:nvSpPr>
        <p:spPr>
          <a:xfrm>
            <a:off x="3059906" y="3165873"/>
            <a:ext cx="1133475" cy="594122"/>
          </a:xfrm>
          <a:prstGeom prst="rect">
            <a:avLst/>
          </a:prstGeom>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fontAlgn="base">
              <a:spcBef>
                <a:spcPct val="0"/>
              </a:spcBef>
              <a:spcAft>
                <a:spcPct val="0"/>
              </a:spcAft>
              <a:defRPr/>
            </a:pPr>
            <a:endParaRPr lang="en-AU">
              <a:solidFill>
                <a:srgbClr val="FFFFFF"/>
              </a:solidFill>
            </a:endParaRPr>
          </a:p>
        </p:txBody>
      </p:sp>
      <p:sp>
        <p:nvSpPr>
          <p:cNvPr id="13" name="Title 1"/>
          <p:cNvSpPr>
            <a:spLocks noGrp="1"/>
          </p:cNvSpPr>
          <p:nvPr>
            <p:ph type="title" idx="4294967295"/>
          </p:nvPr>
        </p:nvSpPr>
        <p:spPr>
          <a:xfrm>
            <a:off x="142875" y="1001317"/>
            <a:ext cx="3134916" cy="481013"/>
          </a:xfrm>
          <a:solidFill>
            <a:schemeClr val="bg1"/>
          </a:solidFill>
        </p:spPr>
        <p:txBody>
          <a:bodyPr/>
          <a:lstStyle/>
          <a:p>
            <a:pPr>
              <a:defRPr/>
            </a:pPr>
            <a:r>
              <a:rPr lang="en-AU" altLang="en-US" sz="3000" b="1" i="1" dirty="0">
                <a:solidFill>
                  <a:schemeClr val="tx1">
                    <a:lumMod val="50000"/>
                  </a:schemeClr>
                </a:solidFill>
                <a:ea typeface="ＭＳ Ｐゴシック" pitchFamily="-65" charset="-128"/>
              </a:rPr>
              <a:t>In vitro:  </a:t>
            </a:r>
            <a:r>
              <a:rPr lang="en-AU" altLang="en-US" sz="3000" b="1" dirty="0">
                <a:solidFill>
                  <a:schemeClr val="tx1">
                    <a:lumMod val="50000"/>
                  </a:schemeClr>
                </a:solidFill>
                <a:ea typeface="ＭＳ Ｐゴシック" pitchFamily="-65" charset="-128"/>
              </a:rPr>
              <a:t>Results</a:t>
            </a:r>
          </a:p>
        </p:txBody>
      </p:sp>
      <p:sp>
        <p:nvSpPr>
          <p:cNvPr id="10243" name="Content Placeholder 2"/>
          <p:cNvSpPr>
            <a:spLocks noGrp="1"/>
          </p:cNvSpPr>
          <p:nvPr>
            <p:ph idx="1"/>
          </p:nvPr>
        </p:nvSpPr>
        <p:spPr>
          <a:xfrm>
            <a:off x="459582" y="1975247"/>
            <a:ext cx="7460456" cy="2951559"/>
          </a:xfrm>
          <a:solidFill>
            <a:schemeClr val="tx2">
              <a:lumMod val="20000"/>
              <a:lumOff val="80000"/>
              <a:alpha val="70195"/>
            </a:schemeClr>
          </a:solidFill>
          <a:ln>
            <a:solidFill>
              <a:schemeClr val="accent6">
                <a:lumMod val="50000"/>
              </a:schemeClr>
            </a:solidFill>
          </a:ln>
        </p:spPr>
        <p:txBody>
          <a:bodyPr/>
          <a:lstStyle/>
          <a:p>
            <a:pPr marL="0" indent="0" algn="ctr">
              <a:spcBef>
                <a:spcPts val="0"/>
              </a:spcBef>
              <a:buNone/>
              <a:defRPr/>
            </a:pPr>
            <a:endParaRPr lang="en-AU" sz="1800" dirty="0"/>
          </a:p>
        </p:txBody>
      </p:sp>
      <p:graphicFrame>
        <p:nvGraphicFramePr>
          <p:cNvPr id="2" name="Table 1"/>
          <p:cNvGraphicFramePr>
            <a:graphicFrameLocks noGrp="1"/>
          </p:cNvGraphicFramePr>
          <p:nvPr/>
        </p:nvGraphicFramePr>
        <p:xfrm>
          <a:off x="459583" y="1975249"/>
          <a:ext cx="7453314" cy="2827883"/>
        </p:xfrm>
        <a:graphic>
          <a:graphicData uri="http://schemas.openxmlformats.org/drawingml/2006/table">
            <a:tbl>
              <a:tblPr firstRow="1" firstCol="1" bandRow="1">
                <a:tableStyleId>{5C22544A-7EE6-4342-B048-85BDC9FD1C3A}</a:tableStyleId>
              </a:tblPr>
              <a:tblGrid>
                <a:gridCol w="1053956"/>
                <a:gridCol w="136625"/>
                <a:gridCol w="3282456"/>
                <a:gridCol w="2980277"/>
              </a:tblGrid>
              <a:tr h="383438">
                <a:tc>
                  <a:txBody>
                    <a:bodyPr/>
                    <a:lstStyle/>
                    <a:p>
                      <a:pPr algn="ctr"/>
                      <a:endParaRPr lang="en-AU" sz="1400" dirty="0"/>
                    </a:p>
                  </a:txBody>
                  <a:tcPr marL="51432" marR="51432" marT="0" marB="0">
                    <a:noFill/>
                  </a:tcPr>
                </a:tc>
                <a:tc gridSpan="3">
                  <a:txBody>
                    <a:bodyPr/>
                    <a:lstStyle/>
                    <a:p>
                      <a:pPr algn="l"/>
                      <a:r>
                        <a:rPr lang="en-AU" sz="1700" b="1" kern="1200" dirty="0" smtClean="0">
                          <a:solidFill>
                            <a:schemeClr val="tx1">
                              <a:lumMod val="50000"/>
                            </a:schemeClr>
                          </a:solidFill>
                          <a:effectLst/>
                          <a:latin typeface="+mn-lt"/>
                          <a:ea typeface="+mn-ea"/>
                          <a:cs typeface="+mn-cs"/>
                        </a:rPr>
                        <a:t>                                             </a:t>
                      </a:r>
                      <a:r>
                        <a:rPr lang="en-AU" sz="1500" dirty="0" smtClean="0">
                          <a:solidFill>
                            <a:srgbClr val="003366"/>
                          </a:solidFill>
                          <a:latin typeface="+mn-lt"/>
                          <a:ea typeface="ＭＳ Ｐゴシック" pitchFamily="-1" charset="-128"/>
                          <a:cs typeface="ＭＳ Ｐゴシック" pitchFamily="-1" charset="-128"/>
                        </a:rPr>
                        <a:t>CFU/ml</a:t>
                      </a:r>
                      <a:endParaRPr lang="en-AU" sz="1500" dirty="0">
                        <a:solidFill>
                          <a:srgbClr val="003366"/>
                        </a:solidFill>
                        <a:latin typeface="+mn-lt"/>
                        <a:ea typeface="ＭＳ Ｐゴシック" pitchFamily="-1" charset="-128"/>
                        <a:cs typeface="ＭＳ Ｐゴシック" pitchFamily="-1" charset="-128"/>
                      </a:endParaRPr>
                    </a:p>
                  </a:txBody>
                  <a:tcPr marL="51432" marR="51432" marT="0" marB="0">
                    <a:noFill/>
                  </a:tcPr>
                </a:tc>
                <a:tc hMerge="1">
                  <a:txBody>
                    <a:bodyPr/>
                    <a:lstStyle/>
                    <a:p>
                      <a:endParaRPr lang="en-AU"/>
                    </a:p>
                  </a:txBody>
                  <a:tcPr/>
                </a:tc>
                <a:tc hMerge="1">
                  <a:txBody>
                    <a:bodyPr/>
                    <a:lstStyle/>
                    <a:p>
                      <a:endParaRPr lang="en-AU"/>
                    </a:p>
                  </a:txBody>
                  <a:tcPr/>
                </a:tc>
              </a:tr>
              <a:tr h="499491">
                <a:tc>
                  <a:txBody>
                    <a:bodyPr/>
                    <a:lstStyle/>
                    <a:p>
                      <a:pPr algn="ctr">
                        <a:lnSpc>
                          <a:spcPct val="115000"/>
                        </a:lnSpc>
                        <a:spcAft>
                          <a:spcPts val="0"/>
                        </a:spcAft>
                      </a:pPr>
                      <a:r>
                        <a:rPr lang="en-AU" sz="1700" dirty="0" smtClean="0">
                          <a:solidFill>
                            <a:schemeClr val="tx1">
                              <a:lumMod val="50000"/>
                            </a:schemeClr>
                          </a:solidFill>
                          <a:effectLst/>
                        </a:rPr>
                        <a:t>Dilution </a:t>
                      </a:r>
                      <a:r>
                        <a:rPr lang="en-AU" sz="1100" dirty="0" smtClean="0">
                          <a:solidFill>
                            <a:schemeClr val="tx1">
                              <a:lumMod val="50000"/>
                            </a:schemeClr>
                          </a:solidFill>
                          <a:effectLst/>
                        </a:rPr>
                        <a:t>(with saline)</a:t>
                      </a:r>
                      <a:endParaRPr lang="en-AU" sz="1100" dirty="0">
                        <a:solidFill>
                          <a:schemeClr val="tx1">
                            <a:lumMod val="50000"/>
                          </a:schemeClr>
                        </a:solidFill>
                        <a:effectLst/>
                        <a:latin typeface="Calibri"/>
                        <a:ea typeface="Calibri"/>
                        <a:cs typeface="Times New Roman"/>
                      </a:endParaRPr>
                    </a:p>
                  </a:txBody>
                  <a:tcPr marL="51432" marR="51432" marT="0" marB="0">
                    <a:noFill/>
                  </a:tcPr>
                </a:tc>
                <a:tc>
                  <a:txBody>
                    <a:bodyPr/>
                    <a:lstStyle/>
                    <a:p>
                      <a:endParaRPr lang="en-AU" sz="1400"/>
                    </a:p>
                  </a:txBody>
                  <a:tcPr marL="51432" marR="51432" marT="0" marB="0"/>
                </a:tc>
                <a:tc>
                  <a:txBody>
                    <a:bodyPr/>
                    <a:lstStyle/>
                    <a:p>
                      <a:pPr algn="ctr">
                        <a:lnSpc>
                          <a:spcPct val="115000"/>
                        </a:lnSpc>
                        <a:spcAft>
                          <a:spcPts val="0"/>
                        </a:spcAft>
                      </a:pPr>
                      <a:r>
                        <a:rPr lang="en-AU" sz="1700" b="1" dirty="0">
                          <a:solidFill>
                            <a:schemeClr val="tx1">
                              <a:lumMod val="50000"/>
                            </a:schemeClr>
                          </a:solidFill>
                          <a:effectLst/>
                        </a:rPr>
                        <a:t>Listerine</a:t>
                      </a:r>
                      <a:r>
                        <a:rPr lang="en-AU" sz="1700" b="1" dirty="0" smtClean="0">
                          <a:solidFill>
                            <a:schemeClr val="tx1">
                              <a:lumMod val="50000"/>
                            </a:schemeClr>
                          </a:solidFill>
                          <a:effectLst/>
                        </a:rPr>
                        <a:t>®</a:t>
                      </a:r>
                      <a:endParaRPr lang="en-AU" sz="800" b="1" dirty="0">
                        <a:solidFill>
                          <a:schemeClr val="tx1">
                            <a:lumMod val="50000"/>
                          </a:schemeClr>
                        </a:solidFill>
                        <a:effectLst/>
                        <a:latin typeface="Calibri"/>
                        <a:ea typeface="Calibri"/>
                        <a:cs typeface="Times New Roman"/>
                      </a:endParaRPr>
                    </a:p>
                  </a:txBody>
                  <a:tcPr marL="51432" marR="51432" marT="0" marB="0"/>
                </a:tc>
                <a:tc>
                  <a:txBody>
                    <a:bodyPr/>
                    <a:lstStyle/>
                    <a:p>
                      <a:pPr algn="ctr">
                        <a:lnSpc>
                          <a:spcPct val="115000"/>
                        </a:lnSpc>
                        <a:spcAft>
                          <a:spcPts val="0"/>
                        </a:spcAft>
                      </a:pPr>
                      <a:r>
                        <a:rPr lang="en-AU" sz="1700" b="1" dirty="0" smtClean="0">
                          <a:solidFill>
                            <a:schemeClr val="tx1">
                              <a:lumMod val="50000"/>
                            </a:schemeClr>
                          </a:solidFill>
                          <a:effectLst/>
                        </a:rPr>
                        <a:t>Saline</a:t>
                      </a:r>
                      <a:endParaRPr lang="en-AU" sz="800" b="1" dirty="0">
                        <a:solidFill>
                          <a:schemeClr val="tx1">
                            <a:lumMod val="50000"/>
                          </a:schemeClr>
                        </a:solidFill>
                        <a:effectLst/>
                        <a:latin typeface="Calibri"/>
                        <a:ea typeface="Calibri"/>
                        <a:cs typeface="Times New Roman"/>
                      </a:endParaRPr>
                    </a:p>
                  </a:txBody>
                  <a:tcPr marL="51432" marR="51432" marT="0" marB="0"/>
                </a:tc>
              </a:tr>
              <a:tr h="328526">
                <a:tc>
                  <a:txBody>
                    <a:bodyPr/>
                    <a:lstStyle/>
                    <a:p>
                      <a:pPr algn="ctr">
                        <a:lnSpc>
                          <a:spcPct val="115000"/>
                        </a:lnSpc>
                        <a:spcAft>
                          <a:spcPts val="0"/>
                        </a:spcAft>
                      </a:pPr>
                      <a:r>
                        <a:rPr lang="en-AU" sz="1700" dirty="0">
                          <a:solidFill>
                            <a:schemeClr val="tx1">
                              <a:lumMod val="50000"/>
                            </a:schemeClr>
                          </a:solidFill>
                          <a:effectLst/>
                        </a:rPr>
                        <a:t>Neat</a:t>
                      </a:r>
                      <a:endParaRPr lang="en-AU" sz="800" dirty="0">
                        <a:solidFill>
                          <a:schemeClr val="tx1">
                            <a:lumMod val="50000"/>
                          </a:schemeClr>
                        </a:solidFill>
                        <a:effectLst/>
                        <a:latin typeface="Calibri"/>
                        <a:ea typeface="Calibri"/>
                        <a:cs typeface="Times New Roman"/>
                      </a:endParaRPr>
                    </a:p>
                  </a:txBody>
                  <a:tcPr marL="51432" marR="51432" marT="0" marB="0">
                    <a:noFill/>
                  </a:tcPr>
                </a:tc>
                <a:tc>
                  <a:txBody>
                    <a:bodyPr/>
                    <a:lstStyle/>
                    <a:p>
                      <a:endParaRPr lang="en-AU" sz="1400"/>
                    </a:p>
                  </a:txBody>
                  <a:tcPr marL="51432" marR="51432" marT="0" marB="0"/>
                </a:tc>
                <a:tc>
                  <a:txBody>
                    <a:bodyPr/>
                    <a:lstStyle/>
                    <a:p>
                      <a:pPr algn="ctr">
                        <a:lnSpc>
                          <a:spcPct val="115000"/>
                        </a:lnSpc>
                        <a:spcAft>
                          <a:spcPts val="0"/>
                        </a:spcAft>
                      </a:pPr>
                      <a:r>
                        <a:rPr lang="en-AU" sz="1700" dirty="0" smtClean="0">
                          <a:solidFill>
                            <a:schemeClr val="tx1">
                              <a:lumMod val="50000"/>
                            </a:schemeClr>
                          </a:solidFill>
                          <a:effectLst/>
                        </a:rPr>
                        <a:t>&lt;10</a:t>
                      </a:r>
                      <a:r>
                        <a:rPr lang="en-AU" sz="1700" baseline="30000" dirty="0" smtClean="0">
                          <a:solidFill>
                            <a:schemeClr val="tx1">
                              <a:lumMod val="50000"/>
                            </a:schemeClr>
                          </a:solidFill>
                          <a:effectLst/>
                        </a:rPr>
                        <a:t>2</a:t>
                      </a:r>
                      <a:endParaRPr lang="en-AU" sz="800" dirty="0">
                        <a:solidFill>
                          <a:schemeClr val="tx1">
                            <a:lumMod val="50000"/>
                          </a:schemeClr>
                        </a:solidFill>
                        <a:effectLst/>
                        <a:latin typeface="Calibri"/>
                        <a:ea typeface="Calibri"/>
                        <a:cs typeface="Times New Roman"/>
                      </a:endParaRPr>
                    </a:p>
                  </a:txBody>
                  <a:tcPr marL="51432" marR="51432" marT="0" marB="0"/>
                </a:tc>
                <a:tc>
                  <a:txBody>
                    <a:bodyPr/>
                    <a:lstStyle/>
                    <a:p>
                      <a:pPr algn="ctr">
                        <a:lnSpc>
                          <a:spcPct val="115000"/>
                        </a:lnSpc>
                        <a:spcAft>
                          <a:spcPts val="0"/>
                        </a:spcAft>
                      </a:pPr>
                      <a:r>
                        <a:rPr lang="en-AU" sz="1700" dirty="0">
                          <a:solidFill>
                            <a:schemeClr val="tx1">
                              <a:lumMod val="50000"/>
                            </a:schemeClr>
                          </a:solidFill>
                          <a:effectLst/>
                        </a:rPr>
                        <a:t>&gt;10</a:t>
                      </a:r>
                      <a:r>
                        <a:rPr lang="en-AU" sz="1700" baseline="30000" dirty="0">
                          <a:solidFill>
                            <a:schemeClr val="tx1">
                              <a:lumMod val="50000"/>
                            </a:schemeClr>
                          </a:solidFill>
                          <a:effectLst/>
                        </a:rPr>
                        <a:t>5</a:t>
                      </a:r>
                      <a:endParaRPr lang="en-AU" sz="800" dirty="0">
                        <a:solidFill>
                          <a:schemeClr val="tx1">
                            <a:lumMod val="50000"/>
                          </a:schemeClr>
                        </a:solidFill>
                        <a:effectLst/>
                        <a:latin typeface="Calibri"/>
                        <a:ea typeface="Calibri"/>
                        <a:cs typeface="Times New Roman"/>
                      </a:endParaRPr>
                    </a:p>
                  </a:txBody>
                  <a:tcPr marL="51432" marR="51432" marT="0" marB="0"/>
                </a:tc>
              </a:tr>
              <a:tr h="328526">
                <a:tc>
                  <a:txBody>
                    <a:bodyPr/>
                    <a:lstStyle/>
                    <a:p>
                      <a:pPr algn="ctr">
                        <a:lnSpc>
                          <a:spcPct val="115000"/>
                        </a:lnSpc>
                        <a:spcAft>
                          <a:spcPts val="0"/>
                        </a:spcAft>
                      </a:pPr>
                      <a:r>
                        <a:rPr lang="en-AU" sz="1700" dirty="0">
                          <a:solidFill>
                            <a:schemeClr val="tx1">
                              <a:lumMod val="50000"/>
                            </a:schemeClr>
                          </a:solidFill>
                          <a:effectLst/>
                        </a:rPr>
                        <a:t>1/2</a:t>
                      </a:r>
                      <a:endParaRPr lang="en-AU" sz="800" dirty="0">
                        <a:solidFill>
                          <a:schemeClr val="tx1">
                            <a:lumMod val="50000"/>
                          </a:schemeClr>
                        </a:solidFill>
                        <a:effectLst/>
                        <a:latin typeface="Calibri"/>
                        <a:ea typeface="Calibri"/>
                        <a:cs typeface="Times New Roman"/>
                      </a:endParaRPr>
                    </a:p>
                  </a:txBody>
                  <a:tcPr marL="51432" marR="51432" marT="0" marB="0">
                    <a:noFill/>
                  </a:tcPr>
                </a:tc>
                <a:tc>
                  <a:txBody>
                    <a:bodyPr/>
                    <a:lstStyle/>
                    <a:p>
                      <a:endParaRPr lang="en-AU" sz="1400"/>
                    </a:p>
                  </a:txBody>
                  <a:tcPr marL="51432" marR="51432" marT="0" marB="0"/>
                </a:tc>
                <a:tc>
                  <a:txBody>
                    <a:bodyPr/>
                    <a:lstStyle/>
                    <a:p>
                      <a:pPr algn="ctr">
                        <a:lnSpc>
                          <a:spcPct val="115000"/>
                        </a:lnSpc>
                        <a:spcAft>
                          <a:spcPts val="0"/>
                        </a:spcAft>
                      </a:pPr>
                      <a:r>
                        <a:rPr lang="en-AU" sz="1700" dirty="0">
                          <a:solidFill>
                            <a:schemeClr val="tx1">
                              <a:lumMod val="50000"/>
                            </a:schemeClr>
                          </a:solidFill>
                          <a:effectLst/>
                        </a:rPr>
                        <a:t>&lt;10</a:t>
                      </a:r>
                      <a:r>
                        <a:rPr lang="en-AU" sz="1700" baseline="30000" dirty="0">
                          <a:solidFill>
                            <a:schemeClr val="tx1">
                              <a:lumMod val="50000"/>
                            </a:schemeClr>
                          </a:solidFill>
                          <a:effectLst/>
                        </a:rPr>
                        <a:t>2</a:t>
                      </a:r>
                      <a:endParaRPr lang="en-AU" sz="800" dirty="0">
                        <a:solidFill>
                          <a:schemeClr val="tx1">
                            <a:lumMod val="50000"/>
                          </a:schemeClr>
                        </a:solidFill>
                        <a:effectLst/>
                        <a:latin typeface="Calibri"/>
                        <a:ea typeface="Calibri"/>
                        <a:cs typeface="Times New Roman"/>
                      </a:endParaRPr>
                    </a:p>
                  </a:txBody>
                  <a:tcPr marL="51432" marR="51432" marT="0" marB="0"/>
                </a:tc>
                <a:tc>
                  <a:txBody>
                    <a:bodyPr/>
                    <a:lstStyle/>
                    <a:p>
                      <a:pPr algn="ctr">
                        <a:lnSpc>
                          <a:spcPct val="115000"/>
                        </a:lnSpc>
                        <a:spcAft>
                          <a:spcPts val="0"/>
                        </a:spcAft>
                      </a:pPr>
                      <a:r>
                        <a:rPr lang="en-AU" sz="1700" dirty="0">
                          <a:solidFill>
                            <a:schemeClr val="tx1">
                              <a:lumMod val="50000"/>
                            </a:schemeClr>
                          </a:solidFill>
                          <a:effectLst/>
                        </a:rPr>
                        <a:t>-</a:t>
                      </a:r>
                      <a:endParaRPr lang="en-AU" sz="800" dirty="0">
                        <a:solidFill>
                          <a:schemeClr val="tx1">
                            <a:lumMod val="50000"/>
                          </a:schemeClr>
                        </a:solidFill>
                        <a:effectLst/>
                        <a:latin typeface="Calibri"/>
                        <a:ea typeface="Calibri"/>
                        <a:cs typeface="Times New Roman"/>
                      </a:endParaRPr>
                    </a:p>
                  </a:txBody>
                  <a:tcPr marL="51432" marR="51432" marT="0" marB="0"/>
                </a:tc>
              </a:tr>
              <a:tr h="328526">
                <a:tc>
                  <a:txBody>
                    <a:bodyPr/>
                    <a:lstStyle/>
                    <a:p>
                      <a:pPr algn="ctr">
                        <a:lnSpc>
                          <a:spcPct val="115000"/>
                        </a:lnSpc>
                        <a:spcAft>
                          <a:spcPts val="0"/>
                        </a:spcAft>
                      </a:pPr>
                      <a:r>
                        <a:rPr lang="en-AU" sz="1700" b="1" kern="1200" dirty="0" smtClean="0">
                          <a:solidFill>
                            <a:schemeClr val="tx1">
                              <a:lumMod val="50000"/>
                            </a:schemeClr>
                          </a:solidFill>
                          <a:effectLst/>
                          <a:latin typeface="+mn-lt"/>
                          <a:ea typeface="+mn-ea"/>
                          <a:cs typeface="+mn-cs"/>
                        </a:rPr>
                        <a:t>1/4</a:t>
                      </a:r>
                      <a:endParaRPr lang="en-AU" sz="1700" b="1" kern="1200" dirty="0">
                        <a:solidFill>
                          <a:schemeClr val="tx1">
                            <a:lumMod val="50000"/>
                          </a:schemeClr>
                        </a:solidFill>
                        <a:effectLst/>
                        <a:latin typeface="+mn-lt"/>
                        <a:ea typeface="+mn-ea"/>
                        <a:cs typeface="+mn-cs"/>
                      </a:endParaRPr>
                    </a:p>
                  </a:txBody>
                  <a:tcPr marL="51432" marR="51432" marT="0" marB="0">
                    <a:noFill/>
                  </a:tcPr>
                </a:tc>
                <a:tc>
                  <a:txBody>
                    <a:bodyPr/>
                    <a:lstStyle/>
                    <a:p>
                      <a:endParaRPr lang="en-AU" sz="1400"/>
                    </a:p>
                  </a:txBody>
                  <a:tcPr marL="51432" marR="51432"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AU" sz="1700" kern="1200" dirty="0" smtClean="0">
                          <a:solidFill>
                            <a:schemeClr val="tx1">
                              <a:lumMod val="50000"/>
                            </a:schemeClr>
                          </a:solidFill>
                          <a:effectLst/>
                          <a:latin typeface="+mn-lt"/>
                          <a:ea typeface="+mn-ea"/>
                          <a:cs typeface="+mn-cs"/>
                        </a:rPr>
                        <a:t>2x</a:t>
                      </a:r>
                      <a:r>
                        <a:rPr lang="en-AU" sz="1700" dirty="0" smtClean="0">
                          <a:solidFill>
                            <a:schemeClr val="tx1">
                              <a:lumMod val="50000"/>
                            </a:schemeClr>
                          </a:solidFill>
                          <a:effectLst/>
                        </a:rPr>
                        <a:t>10</a:t>
                      </a:r>
                      <a:r>
                        <a:rPr lang="en-AU" sz="1700" baseline="30000" dirty="0" smtClean="0">
                          <a:solidFill>
                            <a:schemeClr val="tx1">
                              <a:lumMod val="50000"/>
                            </a:schemeClr>
                          </a:solidFill>
                          <a:effectLst/>
                        </a:rPr>
                        <a:t>2</a:t>
                      </a:r>
                      <a:endParaRPr lang="en-AU" sz="1700" kern="1200" dirty="0">
                        <a:solidFill>
                          <a:schemeClr val="tx1">
                            <a:lumMod val="50000"/>
                          </a:schemeClr>
                        </a:solidFill>
                        <a:effectLst/>
                        <a:latin typeface="+mn-lt"/>
                        <a:ea typeface="+mn-ea"/>
                        <a:cs typeface="+mn-cs"/>
                      </a:endParaRPr>
                    </a:p>
                  </a:txBody>
                  <a:tcPr marL="51432" marR="51432"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AU" sz="1700" dirty="0" smtClean="0">
                          <a:solidFill>
                            <a:schemeClr val="tx1">
                              <a:lumMod val="50000"/>
                            </a:schemeClr>
                          </a:solidFill>
                          <a:effectLst/>
                        </a:rPr>
                        <a:t>-</a:t>
                      </a:r>
                      <a:endParaRPr lang="en-AU" sz="1700" kern="1200" dirty="0">
                        <a:solidFill>
                          <a:schemeClr val="tx1">
                            <a:lumMod val="50000"/>
                          </a:schemeClr>
                        </a:solidFill>
                        <a:effectLst/>
                        <a:latin typeface="+mn-lt"/>
                        <a:ea typeface="+mn-ea"/>
                        <a:cs typeface="+mn-cs"/>
                      </a:endParaRPr>
                    </a:p>
                  </a:txBody>
                  <a:tcPr marL="51432" marR="51432" marT="0" marB="0"/>
                </a:tc>
              </a:tr>
              <a:tr h="328526">
                <a:tc>
                  <a:txBody>
                    <a:bodyPr/>
                    <a:lstStyle/>
                    <a:p>
                      <a:pPr algn="ctr">
                        <a:lnSpc>
                          <a:spcPct val="115000"/>
                        </a:lnSpc>
                        <a:spcAft>
                          <a:spcPts val="0"/>
                        </a:spcAft>
                      </a:pPr>
                      <a:r>
                        <a:rPr lang="en-AU" sz="1700" dirty="0">
                          <a:solidFill>
                            <a:schemeClr val="tx1">
                              <a:lumMod val="50000"/>
                            </a:schemeClr>
                          </a:solidFill>
                          <a:effectLst/>
                        </a:rPr>
                        <a:t>1/8</a:t>
                      </a:r>
                      <a:endParaRPr lang="en-AU" sz="800" dirty="0">
                        <a:solidFill>
                          <a:schemeClr val="tx1">
                            <a:lumMod val="50000"/>
                          </a:schemeClr>
                        </a:solidFill>
                        <a:effectLst/>
                        <a:latin typeface="Calibri"/>
                        <a:ea typeface="Calibri"/>
                        <a:cs typeface="Times New Roman"/>
                      </a:endParaRPr>
                    </a:p>
                  </a:txBody>
                  <a:tcPr marL="51432" marR="51432" marT="0" marB="0">
                    <a:noFill/>
                  </a:tcPr>
                </a:tc>
                <a:tc>
                  <a:txBody>
                    <a:bodyPr/>
                    <a:lstStyle/>
                    <a:p>
                      <a:endParaRPr lang="en-AU" sz="1400"/>
                    </a:p>
                  </a:txBody>
                  <a:tcPr marL="51432" marR="51432" marT="0" marB="0"/>
                </a:tc>
                <a:tc>
                  <a:txBody>
                    <a:bodyPr/>
                    <a:lstStyle/>
                    <a:p>
                      <a:pPr algn="ctr">
                        <a:lnSpc>
                          <a:spcPct val="115000"/>
                        </a:lnSpc>
                        <a:spcAft>
                          <a:spcPts val="0"/>
                        </a:spcAft>
                      </a:pPr>
                      <a:r>
                        <a:rPr lang="en-AU" sz="1700" dirty="0" smtClean="0">
                          <a:solidFill>
                            <a:schemeClr val="tx1">
                              <a:lumMod val="50000"/>
                            </a:schemeClr>
                          </a:solidFill>
                          <a:effectLst/>
                        </a:rPr>
                        <a:t>  &lt;</a:t>
                      </a:r>
                      <a:r>
                        <a:rPr lang="en-AU" sz="1700" dirty="0">
                          <a:solidFill>
                            <a:schemeClr val="tx1">
                              <a:lumMod val="50000"/>
                            </a:schemeClr>
                          </a:solidFill>
                          <a:effectLst/>
                        </a:rPr>
                        <a:t>10</a:t>
                      </a:r>
                      <a:r>
                        <a:rPr lang="en-AU" sz="1700" baseline="30000" dirty="0">
                          <a:solidFill>
                            <a:schemeClr val="tx1">
                              <a:lumMod val="50000"/>
                            </a:schemeClr>
                          </a:solidFill>
                          <a:effectLst/>
                        </a:rPr>
                        <a:t>5</a:t>
                      </a:r>
                      <a:endParaRPr lang="en-AU" sz="800" dirty="0">
                        <a:solidFill>
                          <a:schemeClr val="tx1">
                            <a:lumMod val="50000"/>
                          </a:schemeClr>
                        </a:solidFill>
                        <a:effectLst/>
                        <a:latin typeface="Calibri"/>
                        <a:ea typeface="Calibri"/>
                        <a:cs typeface="Times New Roman"/>
                      </a:endParaRPr>
                    </a:p>
                  </a:txBody>
                  <a:tcPr marL="51432" marR="51432"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AU" sz="1700" dirty="0" smtClean="0">
                          <a:solidFill>
                            <a:schemeClr val="tx1">
                              <a:lumMod val="50000"/>
                            </a:schemeClr>
                          </a:solidFill>
                          <a:effectLst/>
                        </a:rPr>
                        <a:t>-</a:t>
                      </a:r>
                      <a:endParaRPr lang="en-AU" sz="1700" kern="1200" dirty="0">
                        <a:solidFill>
                          <a:schemeClr val="tx1">
                            <a:lumMod val="50000"/>
                          </a:schemeClr>
                        </a:solidFill>
                        <a:effectLst/>
                        <a:latin typeface="+mn-lt"/>
                        <a:ea typeface="+mn-ea"/>
                        <a:cs typeface="+mn-cs"/>
                      </a:endParaRPr>
                    </a:p>
                  </a:txBody>
                  <a:tcPr marL="51432" marR="51432" marT="0" marB="0"/>
                </a:tc>
              </a:tr>
              <a:tr h="328526">
                <a:tc>
                  <a:txBody>
                    <a:bodyPr/>
                    <a:lstStyle/>
                    <a:p>
                      <a:pPr algn="ctr">
                        <a:lnSpc>
                          <a:spcPct val="115000"/>
                        </a:lnSpc>
                        <a:spcAft>
                          <a:spcPts val="0"/>
                        </a:spcAft>
                      </a:pPr>
                      <a:r>
                        <a:rPr lang="en-AU" sz="1700" dirty="0">
                          <a:solidFill>
                            <a:schemeClr val="tx1">
                              <a:lumMod val="50000"/>
                            </a:schemeClr>
                          </a:solidFill>
                          <a:effectLst/>
                        </a:rPr>
                        <a:t>1/16</a:t>
                      </a:r>
                      <a:endParaRPr lang="en-AU" sz="800" dirty="0">
                        <a:solidFill>
                          <a:schemeClr val="tx1">
                            <a:lumMod val="50000"/>
                          </a:schemeClr>
                        </a:solidFill>
                        <a:effectLst/>
                        <a:latin typeface="Calibri"/>
                        <a:ea typeface="Calibri"/>
                        <a:cs typeface="Times New Roman"/>
                      </a:endParaRPr>
                    </a:p>
                  </a:txBody>
                  <a:tcPr marL="51432" marR="51432" marT="0" marB="0">
                    <a:noFill/>
                  </a:tcPr>
                </a:tc>
                <a:tc>
                  <a:txBody>
                    <a:bodyPr/>
                    <a:lstStyle/>
                    <a:p>
                      <a:endParaRPr lang="en-AU" sz="1400"/>
                    </a:p>
                  </a:txBody>
                  <a:tcPr marL="51432" marR="51432"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AU" sz="1700" kern="1200" dirty="0" smtClean="0">
                          <a:solidFill>
                            <a:schemeClr val="tx1">
                              <a:lumMod val="50000"/>
                            </a:schemeClr>
                          </a:solidFill>
                          <a:effectLst/>
                          <a:latin typeface="+mn-lt"/>
                          <a:ea typeface="+mn-ea"/>
                          <a:cs typeface="+mn-cs"/>
                        </a:rPr>
                        <a:t>  </a:t>
                      </a:r>
                      <a:r>
                        <a:rPr lang="en-AU" sz="1700" dirty="0" smtClean="0">
                          <a:solidFill>
                            <a:schemeClr val="tx1">
                              <a:lumMod val="50000"/>
                            </a:schemeClr>
                          </a:solidFill>
                          <a:effectLst/>
                        </a:rPr>
                        <a:t>&lt;10</a:t>
                      </a:r>
                      <a:r>
                        <a:rPr lang="en-AU" sz="1700" baseline="30000" dirty="0" smtClean="0">
                          <a:solidFill>
                            <a:schemeClr val="tx1">
                              <a:lumMod val="50000"/>
                            </a:schemeClr>
                          </a:solidFill>
                          <a:effectLst/>
                        </a:rPr>
                        <a:t>5</a:t>
                      </a:r>
                      <a:endParaRPr lang="en-AU" sz="1700" kern="1200" dirty="0">
                        <a:solidFill>
                          <a:schemeClr val="tx1">
                            <a:lumMod val="50000"/>
                          </a:schemeClr>
                        </a:solidFill>
                        <a:effectLst/>
                        <a:latin typeface="+mn-lt"/>
                        <a:ea typeface="+mn-ea"/>
                        <a:cs typeface="+mn-cs"/>
                      </a:endParaRPr>
                    </a:p>
                  </a:txBody>
                  <a:tcPr marL="51432" marR="51432"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AU" sz="1700" dirty="0" smtClean="0">
                          <a:solidFill>
                            <a:schemeClr val="tx1">
                              <a:lumMod val="50000"/>
                            </a:schemeClr>
                          </a:solidFill>
                          <a:effectLst/>
                        </a:rPr>
                        <a:t>-</a:t>
                      </a:r>
                      <a:endParaRPr lang="en-AU" sz="1700" kern="1200" dirty="0">
                        <a:solidFill>
                          <a:schemeClr val="tx1">
                            <a:lumMod val="50000"/>
                          </a:schemeClr>
                        </a:solidFill>
                        <a:effectLst/>
                        <a:latin typeface="+mn-lt"/>
                        <a:ea typeface="+mn-ea"/>
                        <a:cs typeface="+mn-cs"/>
                      </a:endParaRPr>
                    </a:p>
                  </a:txBody>
                  <a:tcPr marL="51432" marR="51432" marT="0" marB="0"/>
                </a:tc>
              </a:tr>
              <a:tr h="302324">
                <a:tc>
                  <a:txBody>
                    <a:bodyPr/>
                    <a:lstStyle/>
                    <a:p>
                      <a:pPr algn="ctr">
                        <a:lnSpc>
                          <a:spcPct val="115000"/>
                        </a:lnSpc>
                        <a:spcAft>
                          <a:spcPts val="0"/>
                        </a:spcAft>
                      </a:pPr>
                      <a:r>
                        <a:rPr lang="en-AU" sz="1700" dirty="0">
                          <a:solidFill>
                            <a:schemeClr val="tx1">
                              <a:lumMod val="50000"/>
                            </a:schemeClr>
                          </a:solidFill>
                          <a:effectLst/>
                        </a:rPr>
                        <a:t>1/32</a:t>
                      </a:r>
                      <a:endParaRPr lang="en-AU" sz="800" dirty="0">
                        <a:solidFill>
                          <a:schemeClr val="tx1">
                            <a:lumMod val="50000"/>
                          </a:schemeClr>
                        </a:solidFill>
                        <a:effectLst/>
                        <a:latin typeface="Calibri"/>
                        <a:ea typeface="Calibri"/>
                        <a:cs typeface="Times New Roman"/>
                      </a:endParaRPr>
                    </a:p>
                  </a:txBody>
                  <a:tcPr marL="51432" marR="51432" marT="0" marB="0">
                    <a:noFill/>
                  </a:tcPr>
                </a:tc>
                <a:tc>
                  <a:txBody>
                    <a:bodyPr/>
                    <a:lstStyle/>
                    <a:p>
                      <a:endParaRPr lang="en-AU" sz="1400" dirty="0"/>
                    </a:p>
                  </a:txBody>
                  <a:tcPr marL="51432" marR="51432" marT="0" marB="0"/>
                </a:tc>
                <a:tc>
                  <a:txBody>
                    <a:bodyPr/>
                    <a:lstStyle/>
                    <a:p>
                      <a:pPr algn="ctr">
                        <a:lnSpc>
                          <a:spcPct val="115000"/>
                        </a:lnSpc>
                        <a:spcAft>
                          <a:spcPts val="0"/>
                        </a:spcAft>
                      </a:pPr>
                      <a:r>
                        <a:rPr lang="en-AU" sz="1700" dirty="0" smtClean="0">
                          <a:solidFill>
                            <a:schemeClr val="tx1">
                              <a:lumMod val="50000"/>
                            </a:schemeClr>
                          </a:solidFill>
                          <a:effectLst/>
                        </a:rPr>
                        <a:t>  &lt;10</a:t>
                      </a:r>
                      <a:r>
                        <a:rPr lang="en-AU" sz="1700" baseline="30000" dirty="0" smtClean="0">
                          <a:solidFill>
                            <a:schemeClr val="tx1">
                              <a:lumMod val="50000"/>
                            </a:schemeClr>
                          </a:solidFill>
                          <a:effectLst/>
                        </a:rPr>
                        <a:t>5</a:t>
                      </a:r>
                      <a:endParaRPr lang="en-AU" sz="800" dirty="0">
                        <a:solidFill>
                          <a:schemeClr val="tx1">
                            <a:lumMod val="50000"/>
                          </a:schemeClr>
                        </a:solidFill>
                        <a:effectLst/>
                        <a:latin typeface="Calibri"/>
                        <a:ea typeface="Calibri"/>
                        <a:cs typeface="Times New Roman"/>
                      </a:endParaRPr>
                    </a:p>
                  </a:txBody>
                  <a:tcPr marL="51432" marR="51432"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AU" sz="1700" dirty="0" smtClean="0">
                          <a:solidFill>
                            <a:schemeClr val="tx1">
                              <a:lumMod val="50000"/>
                            </a:schemeClr>
                          </a:solidFill>
                          <a:effectLst/>
                        </a:rPr>
                        <a:t>-</a:t>
                      </a:r>
                      <a:endParaRPr lang="en-AU" sz="1700" kern="1200" dirty="0">
                        <a:solidFill>
                          <a:schemeClr val="tx1">
                            <a:lumMod val="50000"/>
                          </a:schemeClr>
                        </a:solidFill>
                        <a:effectLst/>
                        <a:latin typeface="+mn-lt"/>
                        <a:ea typeface="+mn-ea"/>
                        <a:cs typeface="+mn-cs"/>
                      </a:endParaRPr>
                    </a:p>
                  </a:txBody>
                  <a:tcPr marL="51432" marR="51432" marT="0" marB="0"/>
                </a:tc>
              </a:tr>
            </a:tbl>
          </a:graphicData>
        </a:graphic>
      </p:graphicFrame>
      <p:sp>
        <p:nvSpPr>
          <p:cNvPr id="7" name="Rectangle 6"/>
          <p:cNvSpPr/>
          <p:nvPr/>
        </p:nvSpPr>
        <p:spPr>
          <a:xfrm>
            <a:off x="2549128" y="2684860"/>
            <a:ext cx="1457325" cy="108704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fontAlgn="base">
              <a:spcBef>
                <a:spcPct val="0"/>
              </a:spcBef>
              <a:spcAft>
                <a:spcPct val="0"/>
              </a:spcAft>
              <a:defRPr/>
            </a:pPr>
            <a:endParaRPr lang="en-AU">
              <a:solidFill>
                <a:srgbClr val="FFFFFF"/>
              </a:solidFill>
            </a:endParaRPr>
          </a:p>
        </p:txBody>
      </p:sp>
      <p:sp>
        <p:nvSpPr>
          <p:cNvPr id="11" name="Rectangle 10"/>
          <p:cNvSpPr/>
          <p:nvPr/>
        </p:nvSpPr>
        <p:spPr>
          <a:xfrm>
            <a:off x="5922169" y="2787255"/>
            <a:ext cx="1081088" cy="39647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fontAlgn="base">
              <a:spcBef>
                <a:spcPct val="0"/>
              </a:spcBef>
              <a:spcAft>
                <a:spcPct val="0"/>
              </a:spcAft>
              <a:defRPr/>
            </a:pPr>
            <a:endParaRPr lang="en-AU">
              <a:solidFill>
                <a:srgbClr val="FFFFFF"/>
              </a:solidFill>
            </a:endParaRPr>
          </a:p>
        </p:txBody>
      </p:sp>
      <p:sp>
        <p:nvSpPr>
          <p:cNvPr id="8" name="TextBox 7"/>
          <p:cNvSpPr txBox="1"/>
          <p:nvPr/>
        </p:nvSpPr>
        <p:spPr>
          <a:xfrm>
            <a:off x="406003" y="1419622"/>
            <a:ext cx="7514034" cy="623246"/>
          </a:xfrm>
          <a:prstGeom prst="rect">
            <a:avLst/>
          </a:prstGeom>
          <a:noFill/>
        </p:spPr>
        <p:txBody>
          <a:bodyPr lIns="68579" tIns="34289" rIns="68579" bIns="34289">
            <a:spAutoFit/>
          </a:bodyPr>
          <a:lstStyle/>
          <a:p>
            <a:pPr eaLnBrk="0" fontAlgn="base" hangingPunct="0">
              <a:spcBef>
                <a:spcPct val="0"/>
              </a:spcBef>
              <a:spcAft>
                <a:spcPct val="0"/>
              </a:spcAft>
              <a:defRPr/>
            </a:pPr>
            <a:r>
              <a:rPr lang="en-AU" b="1" dirty="0">
                <a:solidFill>
                  <a:srgbClr val="00478E">
                    <a:lumMod val="50000"/>
                  </a:srgbClr>
                </a:solidFill>
                <a:ea typeface="ＭＳ Ｐゴシック" pitchFamily="34" charset="-128"/>
              </a:rPr>
              <a:t>Mean CFU/ml</a:t>
            </a:r>
            <a:r>
              <a:rPr lang="en-AU" sz="1100" b="1" baseline="30000" dirty="0">
                <a:solidFill>
                  <a:srgbClr val="00478E">
                    <a:lumMod val="50000"/>
                  </a:srgbClr>
                </a:solidFill>
                <a:ea typeface="ＭＳ Ｐゴシック" pitchFamily="34" charset="-128"/>
              </a:rPr>
              <a:t>*</a:t>
            </a:r>
            <a:r>
              <a:rPr lang="en-AU" b="1" dirty="0">
                <a:solidFill>
                  <a:srgbClr val="00478E">
                    <a:lumMod val="50000"/>
                  </a:srgbClr>
                </a:solidFill>
                <a:ea typeface="ＭＳ Ｐゴシック" pitchFamily="34" charset="-128"/>
              </a:rPr>
              <a:t> </a:t>
            </a:r>
            <a:r>
              <a:rPr lang="en-AU" b="1" i="1" dirty="0">
                <a:solidFill>
                  <a:srgbClr val="00478E">
                    <a:lumMod val="50000"/>
                  </a:srgbClr>
                </a:solidFill>
                <a:ea typeface="ＭＳ Ｐゴシック" pitchFamily="34" charset="-128"/>
              </a:rPr>
              <a:t>Neisseria gonorrhoeae </a:t>
            </a:r>
            <a:r>
              <a:rPr lang="en-AU" b="1" dirty="0">
                <a:solidFill>
                  <a:srgbClr val="00478E">
                    <a:lumMod val="50000"/>
                  </a:srgbClr>
                </a:solidFill>
                <a:ea typeface="ＭＳ Ｐゴシック" pitchFamily="34" charset="-128"/>
              </a:rPr>
              <a:t>after one minute exposure to Listerine® and saline</a:t>
            </a:r>
          </a:p>
        </p:txBody>
      </p:sp>
      <p:sp>
        <p:nvSpPr>
          <p:cNvPr id="11320" name="TextBox 8"/>
          <p:cNvSpPr txBox="1">
            <a:spLocks noChangeArrowheads="1"/>
          </p:cNvSpPr>
          <p:nvPr/>
        </p:nvSpPr>
        <p:spPr bwMode="auto">
          <a:xfrm>
            <a:off x="8081963" y="4354116"/>
            <a:ext cx="972741" cy="65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b="1" baseline="30000">
                <a:solidFill>
                  <a:srgbClr val="002347"/>
                </a:solidFill>
              </a:rPr>
              <a:t>* ~108</a:t>
            </a:r>
          </a:p>
          <a:p>
            <a:pPr eaLnBrk="0" fontAlgn="base" hangingPunct="0">
              <a:spcBef>
                <a:spcPct val="0"/>
              </a:spcBef>
              <a:spcAft>
                <a:spcPct val="0"/>
              </a:spcAft>
            </a:pPr>
            <a:r>
              <a:rPr lang="en-AU" altLang="en-US" sz="1400" b="1" baseline="30000">
                <a:solidFill>
                  <a:srgbClr val="002347"/>
                </a:solidFill>
              </a:rPr>
              <a:t>colony forming units per ml</a:t>
            </a:r>
          </a:p>
        </p:txBody>
      </p:sp>
    </p:spTree>
    <p:extLst>
      <p:ext uri="{BB962C8B-B14F-4D97-AF65-F5344CB8AC3E}">
        <p14:creationId xmlns:p14="http://schemas.microsoft.com/office/powerpoint/2010/main" val="1109168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305991" y="1004888"/>
            <a:ext cx="4968478" cy="548879"/>
          </a:xfrm>
          <a:solidFill>
            <a:schemeClr val="bg1"/>
          </a:solidFill>
        </p:spPr>
        <p:txBody>
          <a:bodyPr/>
          <a:lstStyle/>
          <a:p>
            <a:pPr>
              <a:defRPr/>
            </a:pPr>
            <a:r>
              <a:rPr lang="en-AU" altLang="en-US" sz="3000" b="1" dirty="0">
                <a:solidFill>
                  <a:schemeClr val="tx1">
                    <a:lumMod val="50000"/>
                  </a:schemeClr>
                </a:solidFill>
                <a:ea typeface="ＭＳ Ｐゴシック" pitchFamily="-65" charset="-128"/>
              </a:rPr>
              <a:t>Randomised Control Trial</a:t>
            </a:r>
          </a:p>
        </p:txBody>
      </p:sp>
      <p:sp>
        <p:nvSpPr>
          <p:cNvPr id="3" name="Content Placeholder 2"/>
          <p:cNvSpPr>
            <a:spLocks noGrp="1"/>
          </p:cNvSpPr>
          <p:nvPr>
            <p:ph idx="1"/>
          </p:nvPr>
        </p:nvSpPr>
        <p:spPr>
          <a:xfrm>
            <a:off x="197643" y="1437086"/>
            <a:ext cx="9072563" cy="3789759"/>
          </a:xfrm>
        </p:spPr>
        <p:txBody>
          <a:bodyPr/>
          <a:lstStyle/>
          <a:p>
            <a:pPr>
              <a:lnSpc>
                <a:spcPct val="150000"/>
              </a:lnSpc>
              <a:buClr>
                <a:schemeClr val="tx1"/>
              </a:buClr>
              <a:defRPr/>
            </a:pPr>
            <a:r>
              <a:rPr lang="en-AU" dirty="0" smtClean="0"/>
              <a:t>Open-label </a:t>
            </a:r>
            <a:r>
              <a:rPr lang="en-AU" sz="2100" dirty="0"/>
              <a:t>(</a:t>
            </a:r>
            <a:r>
              <a:rPr lang="en-AU" altLang="en-US" sz="1800" dirty="0">
                <a:ea typeface="ＭＳ Ｐゴシック" pitchFamily="34" charset="-128"/>
              </a:rPr>
              <a:t>ACTRN:12615000716561)</a:t>
            </a:r>
            <a:r>
              <a:rPr lang="en-AU" altLang="en-US" sz="2100" dirty="0">
                <a:ea typeface="ＭＳ Ｐゴシック" pitchFamily="34" charset="-128"/>
              </a:rPr>
              <a:t>*</a:t>
            </a:r>
            <a:r>
              <a:rPr lang="en-AU" altLang="en-US" sz="1800" dirty="0">
                <a:ea typeface="ＭＳ Ｐゴシック" pitchFamily="34" charset="-128"/>
              </a:rPr>
              <a:t> </a:t>
            </a:r>
            <a:endParaRPr lang="en-AU" altLang="en-US" sz="2100" dirty="0">
              <a:ea typeface="ＭＳ Ｐゴシック" pitchFamily="34" charset="-128"/>
            </a:endParaRPr>
          </a:p>
          <a:p>
            <a:pPr>
              <a:buClr>
                <a:schemeClr val="tx1"/>
              </a:buClr>
              <a:defRPr/>
            </a:pPr>
            <a:endParaRPr lang="en-AU" sz="800" dirty="0"/>
          </a:p>
          <a:p>
            <a:pPr>
              <a:buClr>
                <a:schemeClr val="tx1"/>
              </a:buClr>
              <a:defRPr/>
            </a:pPr>
            <a:r>
              <a:rPr lang="en-AU" dirty="0" smtClean="0"/>
              <a:t>May 2015-Feb 2016</a:t>
            </a:r>
          </a:p>
          <a:p>
            <a:pPr>
              <a:buClr>
                <a:schemeClr val="tx1"/>
              </a:buClr>
              <a:defRPr/>
            </a:pPr>
            <a:endParaRPr lang="en-AU" sz="1200" dirty="0"/>
          </a:p>
          <a:p>
            <a:pPr>
              <a:buClr>
                <a:schemeClr val="tx1"/>
              </a:buClr>
              <a:defRPr/>
            </a:pPr>
            <a:r>
              <a:rPr lang="en-AU" dirty="0" smtClean="0"/>
              <a:t>196/213 </a:t>
            </a:r>
            <a:r>
              <a:rPr lang="en-AU" dirty="0"/>
              <a:t>MSM </a:t>
            </a:r>
            <a:r>
              <a:rPr lang="en-AU" dirty="0" smtClean="0"/>
              <a:t>positive for pharyngeal gonorrhoea by NAAT</a:t>
            </a:r>
            <a:r>
              <a:rPr lang="en-AU" altLang="en-US" sz="2100" dirty="0">
                <a:ea typeface="ＭＳ Ｐゴシック" pitchFamily="34" charset="-128"/>
              </a:rPr>
              <a:t>**</a:t>
            </a:r>
            <a:r>
              <a:rPr lang="en-AU" dirty="0" smtClean="0"/>
              <a:t> </a:t>
            </a:r>
          </a:p>
          <a:p>
            <a:pPr>
              <a:buClr>
                <a:schemeClr val="tx1"/>
              </a:buClr>
              <a:defRPr/>
            </a:pPr>
            <a:endParaRPr lang="en-AU" sz="800" dirty="0"/>
          </a:p>
          <a:p>
            <a:pPr>
              <a:buClr>
                <a:schemeClr val="tx1"/>
              </a:buClr>
              <a:defRPr/>
            </a:pPr>
            <a:r>
              <a:rPr lang="en-AU" dirty="0" smtClean="0"/>
              <a:t>Returning for treatment</a:t>
            </a:r>
          </a:p>
          <a:p>
            <a:pPr>
              <a:buClr>
                <a:schemeClr val="tx1"/>
              </a:buClr>
              <a:defRPr/>
            </a:pPr>
            <a:endParaRPr lang="en-AU" sz="1200" dirty="0"/>
          </a:p>
          <a:p>
            <a:pPr>
              <a:buClr>
                <a:schemeClr val="tx1"/>
              </a:buClr>
              <a:defRPr/>
            </a:pPr>
            <a:r>
              <a:rPr lang="en-AU" dirty="0" smtClean="0"/>
              <a:t>Were </a:t>
            </a:r>
            <a:r>
              <a:rPr lang="en-AU" dirty="0"/>
              <a:t>randomised </a:t>
            </a:r>
            <a:r>
              <a:rPr lang="en-AU" dirty="0" smtClean="0"/>
              <a:t>to Listerine</a:t>
            </a:r>
            <a:r>
              <a:rPr lang="en-AU" dirty="0"/>
              <a:t>® </a:t>
            </a:r>
            <a:r>
              <a:rPr lang="en-AU" dirty="0" smtClean="0"/>
              <a:t>or saline at 1:4 and later at 1:1</a:t>
            </a:r>
          </a:p>
          <a:p>
            <a:pPr>
              <a:buClr>
                <a:schemeClr val="tx1"/>
              </a:buClr>
              <a:defRPr/>
            </a:pPr>
            <a:endParaRPr lang="en-AU" sz="1100" dirty="0"/>
          </a:p>
          <a:p>
            <a:pPr>
              <a:buClr>
                <a:schemeClr val="tx1"/>
              </a:buClr>
              <a:defRPr/>
            </a:pPr>
            <a:endParaRPr lang="en-AU" sz="800" dirty="0"/>
          </a:p>
          <a:p>
            <a:pPr marL="0" indent="0">
              <a:buClr>
                <a:schemeClr val="tx1"/>
              </a:buClr>
              <a:buNone/>
              <a:defRPr/>
            </a:pPr>
            <a:r>
              <a:rPr lang="en-AU" sz="1100" dirty="0"/>
              <a:t>*Australia New Zealand clinical  trials registration number; </a:t>
            </a:r>
            <a:r>
              <a:rPr lang="en-AU" sz="1500" dirty="0"/>
              <a:t>**</a:t>
            </a:r>
            <a:r>
              <a:rPr lang="en-AU" sz="1100" dirty="0"/>
              <a:t>nucleic acid amplification test </a:t>
            </a:r>
          </a:p>
          <a:p>
            <a:pPr marL="0" indent="0">
              <a:buClr>
                <a:schemeClr val="tx1"/>
              </a:buClr>
              <a:buNone/>
              <a:defRPr/>
            </a:pPr>
            <a:endParaRPr lang="en-AU" sz="1100" dirty="0"/>
          </a:p>
          <a:p>
            <a:pPr marL="0" indent="0">
              <a:buClr>
                <a:schemeClr val="tx1"/>
              </a:buClr>
              <a:buNone/>
              <a:defRPr/>
            </a:pPr>
            <a:endParaRPr lang="en-AU" sz="1100" dirty="0"/>
          </a:p>
          <a:p>
            <a:pPr marL="0" indent="0">
              <a:buClr>
                <a:schemeClr val="tx1"/>
              </a:buClr>
              <a:buNone/>
              <a:defRPr/>
            </a:pPr>
            <a:endParaRPr lang="en-AU" sz="1100" dirty="0"/>
          </a:p>
          <a:p>
            <a:pPr marL="0" indent="0">
              <a:buClr>
                <a:schemeClr val="tx1"/>
              </a:buClr>
              <a:buNone/>
              <a:defRPr/>
            </a:pPr>
            <a:endParaRPr lang="en-AU" altLang="en-US" sz="1100" dirty="0">
              <a:ea typeface="ＭＳ Ｐゴシック" pitchFamily="34" charset="-128"/>
            </a:endParaRPr>
          </a:p>
          <a:p>
            <a:pPr marL="0" indent="0">
              <a:buClr>
                <a:schemeClr val="tx1"/>
              </a:buClr>
              <a:buNone/>
              <a:defRPr/>
            </a:pPr>
            <a:endParaRPr lang="en-AU" altLang="en-US" dirty="0" smtClean="0">
              <a:ea typeface="ＭＳ Ｐゴシック" pitchFamily="34" charset="-128"/>
            </a:endParaRPr>
          </a:p>
          <a:p>
            <a:pPr marL="0" indent="0">
              <a:buClr>
                <a:schemeClr val="tx1"/>
              </a:buClr>
              <a:buNone/>
              <a:defRPr/>
            </a:pPr>
            <a:endParaRPr lang="en-AU" dirty="0" smtClean="0"/>
          </a:p>
          <a:p>
            <a:pPr marL="0" indent="0">
              <a:buClr>
                <a:schemeClr val="tx1"/>
              </a:buClr>
              <a:buNone/>
              <a:defRPr/>
            </a:pPr>
            <a:endParaRPr lang="en-AU" sz="2100" dirty="0"/>
          </a:p>
          <a:p>
            <a:pPr marL="0" indent="0">
              <a:buClr>
                <a:schemeClr val="tx1"/>
              </a:buClr>
              <a:buNone/>
              <a:defRPr/>
            </a:pPr>
            <a:endParaRPr lang="en-AU" sz="2100" dirty="0"/>
          </a:p>
          <a:p>
            <a:pPr marL="0" indent="0">
              <a:buClr>
                <a:schemeClr val="tx1"/>
              </a:buClr>
              <a:buNone/>
              <a:defRPr/>
            </a:pPr>
            <a:endParaRPr lang="en-AU" dirty="0" smtClean="0"/>
          </a:p>
          <a:p>
            <a:pPr marL="0" indent="0">
              <a:buClr>
                <a:schemeClr val="tx1"/>
              </a:buClr>
              <a:buNone/>
              <a:defRPr/>
            </a:pPr>
            <a:endParaRPr lang="en-AU" dirty="0" smtClean="0"/>
          </a:p>
          <a:p>
            <a:pPr marL="0" indent="0">
              <a:buClr>
                <a:schemeClr val="tx1"/>
              </a:buClr>
              <a:buNone/>
              <a:defRPr/>
            </a:pPr>
            <a:endParaRPr lang="en-AU" dirty="0" smtClean="0"/>
          </a:p>
          <a:p>
            <a:pPr marL="0" indent="0">
              <a:buClr>
                <a:schemeClr val="tx1"/>
              </a:buClr>
              <a:buNone/>
              <a:defRPr/>
            </a:pPr>
            <a:endParaRPr lang="en-AU" dirty="0" smtClean="0"/>
          </a:p>
        </p:txBody>
      </p:sp>
    </p:spTree>
    <p:extLst>
      <p:ext uri="{BB962C8B-B14F-4D97-AF65-F5344CB8AC3E}">
        <p14:creationId xmlns:p14="http://schemas.microsoft.com/office/powerpoint/2010/main" val="822704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5856686" y="1628777"/>
            <a:ext cx="1725215" cy="402431"/>
          </a:xfrm>
          <a:prstGeom prst="round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eaLnBrk="0" fontAlgn="base" hangingPunct="0">
              <a:spcBef>
                <a:spcPct val="0"/>
              </a:spcBef>
              <a:spcAft>
                <a:spcPct val="0"/>
              </a:spcAft>
              <a:defRPr/>
            </a:pPr>
            <a:r>
              <a:rPr lang="en-AU" sz="1400" b="1" dirty="0">
                <a:solidFill>
                  <a:srgbClr val="FFFFFF"/>
                </a:solidFill>
              </a:rPr>
              <a:t>Listerine 104 (53%)</a:t>
            </a:r>
          </a:p>
        </p:txBody>
      </p:sp>
      <p:cxnSp>
        <p:nvCxnSpPr>
          <p:cNvPr id="39" name="Straight Connector 38"/>
          <p:cNvCxnSpPr/>
          <p:nvPr/>
        </p:nvCxnSpPr>
        <p:spPr>
          <a:xfrm>
            <a:off x="4165999" y="1646635"/>
            <a:ext cx="20240" cy="28848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2847976" y="2259808"/>
            <a:ext cx="2770585" cy="51196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400" dirty="0">
                <a:solidFill>
                  <a:srgbClr val="00478E">
                    <a:lumMod val="50000"/>
                  </a:srgbClr>
                </a:solidFill>
              </a:rPr>
              <a:t> </a:t>
            </a:r>
            <a:r>
              <a:rPr lang="en-AU" sz="1400" b="1" dirty="0">
                <a:solidFill>
                  <a:srgbClr val="00478E">
                    <a:lumMod val="50000"/>
                  </a:srgbClr>
                </a:solidFill>
              </a:rPr>
              <a:t>Oro-pharyngeal and tonsillar fossae swabs collected </a:t>
            </a:r>
          </a:p>
        </p:txBody>
      </p:sp>
      <p:sp>
        <p:nvSpPr>
          <p:cNvPr id="41" name="Rounded Rectangle 40"/>
          <p:cNvSpPr/>
          <p:nvPr/>
        </p:nvSpPr>
        <p:spPr>
          <a:xfrm>
            <a:off x="2862264" y="3815955"/>
            <a:ext cx="2718197" cy="44529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Swabs repeated 5 minutes</a:t>
            </a:r>
          </a:p>
        </p:txBody>
      </p:sp>
      <p:cxnSp>
        <p:nvCxnSpPr>
          <p:cNvPr id="42" name="Straight Connector 41"/>
          <p:cNvCxnSpPr>
            <a:stCxn id="36" idx="1"/>
            <a:endCxn id="49" idx="3"/>
          </p:cNvCxnSpPr>
          <p:nvPr/>
        </p:nvCxnSpPr>
        <p:spPr>
          <a:xfrm flipH="1" flipV="1">
            <a:off x="2319339" y="1825229"/>
            <a:ext cx="3537347" cy="4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2844404" y="1587105"/>
            <a:ext cx="2713434" cy="47267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196 eligible and randomised</a:t>
            </a:r>
          </a:p>
        </p:txBody>
      </p:sp>
      <p:sp>
        <p:nvSpPr>
          <p:cNvPr id="44" name="TextBox 43"/>
          <p:cNvSpPr txBox="1"/>
          <p:nvPr/>
        </p:nvSpPr>
        <p:spPr>
          <a:xfrm>
            <a:off x="141685" y="1006080"/>
            <a:ext cx="1601390" cy="529828"/>
          </a:xfrm>
          <a:prstGeom prst="rect">
            <a:avLst/>
          </a:prstGeom>
          <a:solidFill>
            <a:schemeClr val="bg1"/>
          </a:solidFill>
        </p:spPr>
        <p:txBody>
          <a:bodyPr lIns="68579" tIns="34289" rIns="68579" bIns="34289">
            <a:spAutoFit/>
          </a:bodyPr>
          <a:lstStyle/>
          <a:p>
            <a:pPr eaLnBrk="0" fontAlgn="base" hangingPunct="0">
              <a:spcBef>
                <a:spcPct val="0"/>
              </a:spcBef>
              <a:spcAft>
                <a:spcPct val="0"/>
              </a:spcAft>
              <a:defRPr/>
            </a:pPr>
            <a:r>
              <a:rPr lang="en-AU" sz="3000" b="1" dirty="0">
                <a:solidFill>
                  <a:srgbClr val="00478E">
                    <a:lumMod val="50000"/>
                  </a:srgbClr>
                </a:solidFill>
                <a:ea typeface="ＭＳ Ｐゴシック" pitchFamily="34" charset="-128"/>
              </a:rPr>
              <a:t>Method</a:t>
            </a:r>
          </a:p>
        </p:txBody>
      </p:sp>
      <p:grpSp>
        <p:nvGrpSpPr>
          <p:cNvPr id="13321" name="Group 20"/>
          <p:cNvGrpSpPr>
            <a:grpSpLocks/>
          </p:cNvGrpSpPr>
          <p:nvPr/>
        </p:nvGrpSpPr>
        <p:grpSpPr bwMode="auto">
          <a:xfrm>
            <a:off x="521494" y="2971801"/>
            <a:ext cx="7068741" cy="682229"/>
            <a:chOff x="273844" y="3751283"/>
            <a:chExt cx="8178800" cy="587375"/>
          </a:xfrm>
        </p:grpSpPr>
        <p:sp>
          <p:nvSpPr>
            <p:cNvPr id="46" name="Rounded Rectangle 45"/>
            <p:cNvSpPr/>
            <p:nvPr/>
          </p:nvSpPr>
          <p:spPr>
            <a:xfrm>
              <a:off x="273844" y="3751283"/>
              <a:ext cx="8178800" cy="587375"/>
            </a:xfrm>
            <a:prstGeom prst="roundRect">
              <a:avLst/>
            </a:prstGeom>
            <a:solidFill>
              <a:srgbClr val="7030A0">
                <a:alpha val="9882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r>
                <a:rPr lang="en-AU" sz="1500" b="1" dirty="0">
                  <a:solidFill>
                    <a:srgbClr val="FFFFFF"/>
                  </a:solidFill>
                </a:rPr>
                <a:t>Rinse and gargle </a:t>
              </a:r>
              <a:r>
                <a:rPr lang="en-AU" sz="2100" b="1" dirty="0">
                  <a:solidFill>
                    <a:srgbClr val="FFFFFF"/>
                  </a:solidFill>
                </a:rPr>
                <a:t>1 </a:t>
              </a:r>
              <a:r>
                <a:rPr lang="en-AU" sz="1500" b="1" dirty="0">
                  <a:solidFill>
                    <a:srgbClr val="FFFFFF"/>
                  </a:solidFill>
                </a:rPr>
                <a:t>minute</a:t>
              </a:r>
            </a:p>
          </p:txBody>
        </p:sp>
        <p:pic>
          <p:nvPicPr>
            <p:cNvPr id="13335" name="Content Placeholder 3"/>
            <p:cNvPicPr>
              <a:picLocks noChangeAspect="1"/>
            </p:cNvPicPr>
            <p:nvPr/>
          </p:nvPicPr>
          <p:blipFill>
            <a:blip r:embed="rId4">
              <a:extLst>
                <a:ext uri="{28A0092B-C50C-407E-A947-70E740481C1C}">
                  <a14:useLocalDpi xmlns:a14="http://schemas.microsoft.com/office/drawing/2010/main" val="0"/>
                </a:ext>
              </a:extLst>
            </a:blip>
            <a:srcRect l="36604" t="38438" r="51292" b="27734"/>
            <a:stretch>
              <a:fillRect/>
            </a:stretch>
          </p:blipFill>
          <p:spPr bwMode="auto">
            <a:xfrm>
              <a:off x="899258" y="3751283"/>
              <a:ext cx="851505" cy="587375"/>
            </a:xfrm>
            <a:prstGeom prst="rect">
              <a:avLst/>
            </a:prstGeom>
            <a:solidFill>
              <a:srgbClr val="0070C0"/>
            </a:solidFill>
            <a:ln w="9525">
              <a:solidFill>
                <a:srgbClr val="000000"/>
              </a:solidFill>
              <a:miter lim="800000"/>
              <a:headEnd/>
              <a:tailEnd/>
            </a:ln>
          </p:spPr>
        </p:pic>
        <p:pic>
          <p:nvPicPr>
            <p:cNvPr id="13336" name="Content Placeholder 3"/>
            <p:cNvPicPr>
              <a:picLocks noChangeAspect="1"/>
            </p:cNvPicPr>
            <p:nvPr/>
          </p:nvPicPr>
          <p:blipFill>
            <a:blip r:embed="rId4">
              <a:extLst>
                <a:ext uri="{28A0092B-C50C-407E-A947-70E740481C1C}">
                  <a14:useLocalDpi xmlns:a14="http://schemas.microsoft.com/office/drawing/2010/main" val="0"/>
                </a:ext>
              </a:extLst>
            </a:blip>
            <a:srcRect l="36604" t="38438" r="51292" b="27734"/>
            <a:stretch>
              <a:fillRect/>
            </a:stretch>
          </p:blipFill>
          <p:spPr bwMode="auto">
            <a:xfrm>
              <a:off x="6969842" y="3751283"/>
              <a:ext cx="777778" cy="587375"/>
            </a:xfrm>
            <a:prstGeom prst="rect">
              <a:avLst/>
            </a:prstGeom>
            <a:solidFill>
              <a:srgbClr val="0070C0"/>
            </a:solidFill>
            <a:ln w="9525">
              <a:solidFill>
                <a:srgbClr val="000000"/>
              </a:solidFill>
              <a:miter lim="800000"/>
              <a:headEnd/>
              <a:tailEnd/>
            </a:ln>
          </p:spPr>
        </p:pic>
      </p:grpSp>
      <p:sp>
        <p:nvSpPr>
          <p:cNvPr id="49" name="Rounded Rectangle 48"/>
          <p:cNvSpPr/>
          <p:nvPr/>
        </p:nvSpPr>
        <p:spPr>
          <a:xfrm>
            <a:off x="413149" y="1631158"/>
            <a:ext cx="1906190" cy="389335"/>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endParaRPr lang="en-AU" dirty="0">
              <a:solidFill>
                <a:srgbClr val="00478E">
                  <a:lumMod val="50000"/>
                </a:srgbClr>
              </a:solidFill>
            </a:endParaRPr>
          </a:p>
          <a:p>
            <a:pPr algn="ctr" eaLnBrk="0" fontAlgn="base" hangingPunct="0">
              <a:spcBef>
                <a:spcPct val="0"/>
              </a:spcBef>
              <a:spcAft>
                <a:spcPct val="0"/>
              </a:spcAft>
              <a:defRPr/>
            </a:pPr>
            <a:r>
              <a:rPr lang="en-AU" b="1" dirty="0">
                <a:solidFill>
                  <a:srgbClr val="FFFFFF"/>
                </a:solidFill>
              </a:rPr>
              <a:t>Saline 92 (47%)</a:t>
            </a:r>
          </a:p>
          <a:p>
            <a:pPr algn="ctr" eaLnBrk="0" fontAlgn="base" hangingPunct="0">
              <a:spcBef>
                <a:spcPct val="0"/>
              </a:spcBef>
              <a:spcAft>
                <a:spcPct val="0"/>
              </a:spcAft>
              <a:defRPr/>
            </a:pPr>
            <a:endParaRPr lang="en-AU" dirty="0">
              <a:solidFill>
                <a:srgbClr val="00478E">
                  <a:lumMod val="50000"/>
                </a:srgbClr>
              </a:solidFill>
            </a:endParaRPr>
          </a:p>
        </p:txBody>
      </p:sp>
      <p:pic>
        <p:nvPicPr>
          <p:cNvPr id="50" name="garg1837.wav">
            <a:hlinkClick r:id="" action="ppaction://media"/>
          </p:cNvPr>
          <p:cNvPicPr>
            <a:picLocks noRot="1" noChangeAspect="1"/>
          </p:cNvPicPr>
          <p:nvPr>
            <a:wavAudioFile r:embed="rId1" name="gargle.wav"/>
          </p:nvPr>
        </p:nvPicPr>
        <p:blipFill>
          <a:blip r:embed="rId5">
            <a:extLst>
              <a:ext uri="{28A0092B-C50C-407E-A947-70E740481C1C}">
                <a14:useLocalDpi xmlns:a14="http://schemas.microsoft.com/office/drawing/2010/main" val="0"/>
              </a:ext>
            </a:extLst>
          </a:blip>
          <a:srcRect/>
          <a:stretch>
            <a:fillRect/>
          </a:stretch>
        </p:blipFill>
        <p:spPr bwMode="auto">
          <a:xfrm>
            <a:off x="1207295" y="4841083"/>
            <a:ext cx="282179"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p:nvPr/>
        </p:nvGrpSpPr>
        <p:grpSpPr>
          <a:xfrm>
            <a:off x="6365980" y="2200564"/>
            <a:ext cx="1114561" cy="682202"/>
            <a:chOff x="7069130" y="2403360"/>
            <a:chExt cx="1486081" cy="909602"/>
          </a:xfr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pic>
          <p:nvPicPr>
            <p:cNvPr id="53" name="Picture 30"/>
            <p:cNvPicPr>
              <a:picLocks noChangeAspect="1" noChangeArrowheads="1"/>
            </p:cNvPicPr>
            <p:nvPr/>
          </p:nvPicPr>
          <p:blipFill>
            <a:blip r:embed="rId6">
              <a:extLst>
                <a:ext uri="{28A0092B-C50C-407E-A947-70E740481C1C}">
                  <a14:useLocalDpi xmlns:a14="http://schemas.microsoft.com/office/drawing/2010/main" val="0"/>
                </a:ext>
              </a:extLst>
            </a:blip>
            <a:srcRect l="22595" t="42906" r="71387" b="35304"/>
            <a:stretch>
              <a:fillRect/>
            </a:stretch>
          </p:blipFill>
          <p:spPr bwMode="auto">
            <a:xfrm>
              <a:off x="7069130" y="2456311"/>
              <a:ext cx="461916" cy="734816"/>
            </a:xfrm>
            <a:prstGeom prst="rect">
              <a:avLst/>
            </a:prstGeom>
            <a:grpFill/>
            <a:ln w="9525">
              <a:solidFill>
                <a:schemeClr val="tx1"/>
              </a:solidFill>
              <a:miter lim="800000"/>
              <a:headEnd/>
              <a:tailEnd/>
            </a:ln>
          </p:spPr>
        </p:pic>
        <p:pic>
          <p:nvPicPr>
            <p:cNvPr id="54" name="Picture 10" descr="http://learn.chm.msu.edu/vibl/content/differential/images/sheepblood_uninoculated.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1060" y="2403360"/>
              <a:ext cx="934151" cy="909602"/>
            </a:xfrm>
            <a:prstGeom prst="rect">
              <a:avLst/>
            </a:prstGeom>
            <a:grpFill/>
            <a:ln>
              <a:noFill/>
            </a:ln>
          </p:spPr>
        </p:pic>
      </p:grpSp>
      <p:sp>
        <p:nvSpPr>
          <p:cNvPr id="13325" name="TextBox 1"/>
          <p:cNvSpPr txBox="1">
            <a:spLocks noChangeArrowheads="1"/>
          </p:cNvSpPr>
          <p:nvPr/>
        </p:nvSpPr>
        <p:spPr bwMode="auto">
          <a:xfrm>
            <a:off x="413149" y="2357438"/>
            <a:ext cx="1906190" cy="28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1400">
                <a:solidFill>
                  <a:srgbClr val="00478E"/>
                </a:solidFill>
              </a:rPr>
              <a:t>1 withdrew due to gag</a:t>
            </a:r>
          </a:p>
        </p:txBody>
      </p:sp>
      <p:grpSp>
        <p:nvGrpSpPr>
          <p:cNvPr id="56" name="Group 55"/>
          <p:cNvGrpSpPr>
            <a:grpSpLocks/>
          </p:cNvGrpSpPr>
          <p:nvPr/>
        </p:nvGrpSpPr>
        <p:grpSpPr bwMode="auto">
          <a:xfrm>
            <a:off x="5712619" y="3677842"/>
            <a:ext cx="1804988" cy="664369"/>
            <a:chOff x="5911850" y="4691188"/>
            <a:chExt cx="2406654" cy="885825"/>
          </a:xfrm>
        </p:grpSpPr>
        <p:pic>
          <p:nvPicPr>
            <p:cNvPr id="13329" name="Picture 38" descr="http://i.istockimg.com/file_thumbview_approve/50493102/6/stock-photo-50493102-stoppwatch-icon-1-second-1-minute.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1850" y="4843588"/>
              <a:ext cx="79533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30" name="Group 23"/>
            <p:cNvGrpSpPr>
              <a:grpSpLocks/>
            </p:cNvGrpSpPr>
            <p:nvPr/>
          </p:nvGrpSpPr>
          <p:grpSpPr bwMode="auto">
            <a:xfrm>
              <a:off x="6810291" y="4691188"/>
              <a:ext cx="1508213" cy="885825"/>
              <a:chOff x="7079656" y="4671425"/>
              <a:chExt cx="1507399" cy="885219"/>
            </a:xfrm>
          </p:grpSpPr>
          <p:pic>
            <p:nvPicPr>
              <p:cNvPr id="13332" name="Picture 32"/>
              <p:cNvPicPr>
                <a:picLocks noChangeAspect="1" noChangeArrowheads="1"/>
              </p:cNvPicPr>
              <p:nvPr/>
            </p:nvPicPr>
            <p:blipFill>
              <a:blip r:embed="rId6">
                <a:extLst>
                  <a:ext uri="{28A0092B-C50C-407E-A947-70E740481C1C}">
                    <a14:useLocalDpi xmlns:a14="http://schemas.microsoft.com/office/drawing/2010/main" val="0"/>
                  </a:ext>
                </a:extLst>
              </a:blip>
              <a:srcRect l="22595" t="42906" r="71387" b="35304"/>
              <a:stretch>
                <a:fillRect/>
              </a:stretch>
            </p:blipFill>
            <p:spPr bwMode="auto">
              <a:xfrm>
                <a:off x="7079656" y="4776673"/>
                <a:ext cx="501380" cy="752207"/>
              </a:xfrm>
              <a:prstGeom prst="rect">
                <a:avLst/>
              </a:prstGeom>
              <a:solidFill>
                <a:srgbClr val="0070C0"/>
              </a:solidFill>
              <a:ln w="9525">
                <a:solidFill>
                  <a:schemeClr val="tx1"/>
                </a:solidFill>
                <a:miter lim="800000"/>
                <a:headEnd/>
                <a:tailEnd/>
              </a:ln>
            </p:spPr>
          </p:pic>
          <p:pic>
            <p:nvPicPr>
              <p:cNvPr id="63" name="Picture 10" descr="http://learn.chm.msu.edu/vibl/content/differential/images/sheepblood_uninoculated.jpg">
                <a:hlinkClick r:id="rId7"/>
              </p:cNvPr>
              <p:cNvPicPr>
                <a:picLocks noChangeAspect="1" noChangeArrowheads="1"/>
              </p:cNvPicPr>
              <p:nvPr/>
            </p:nvPicPr>
            <p:blipFill>
              <a:blip r:embed="rId11"/>
              <a:srcRect/>
              <a:stretch>
                <a:fillRect/>
              </a:stretch>
            </p:blipFill>
            <p:spPr bwMode="auto">
              <a:xfrm>
                <a:off x="7677907" y="4671425"/>
                <a:ext cx="909148" cy="885219"/>
              </a:xfrm>
              <a:prstGeom prst="rect">
                <a:avLst/>
              </a:prstGeom>
              <a:pattFill prst="pct5">
                <a:fgClr>
                  <a:schemeClr val="accent5">
                    <a:lumMod val="10000"/>
                  </a:schemeClr>
                </a:fgClr>
                <a:bgClr>
                  <a:schemeClr val="bg1"/>
                </a:bgClr>
              </a:pattFill>
              <a:ln>
                <a:noFill/>
              </a:ln>
            </p:spPr>
          </p:pic>
        </p:grpSp>
        <p:sp>
          <p:nvSpPr>
            <p:cNvPr id="13331" name="TextBox 20"/>
            <p:cNvSpPr txBox="1">
              <a:spLocks noChangeArrowheads="1"/>
            </p:cNvSpPr>
            <p:nvPr/>
          </p:nvSpPr>
          <p:spPr bwMode="auto">
            <a:xfrm>
              <a:off x="6141026" y="4945315"/>
              <a:ext cx="30365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eaLnBrk="0" hangingPunct="0">
                <a:defRPr sz="2000">
                  <a:solidFill>
                    <a:schemeClr val="tx1"/>
                  </a:solidFill>
                  <a:latin typeface="Arial" charset="0"/>
                  <a:ea typeface="ＭＳ Ｐゴシック" pitchFamily="34" charset="-128"/>
                </a:defRPr>
              </a:lvl6pPr>
              <a:lvl7pPr eaLnBrk="0" hangingPunct="0">
                <a:defRPr sz="2000">
                  <a:solidFill>
                    <a:schemeClr val="tx1"/>
                  </a:solidFill>
                  <a:latin typeface="Arial" charset="0"/>
                  <a:ea typeface="ＭＳ Ｐゴシック" pitchFamily="34" charset="-128"/>
                </a:defRPr>
              </a:lvl7pPr>
              <a:lvl8pPr eaLnBrk="0" hangingPunct="0">
                <a:defRPr sz="2000">
                  <a:solidFill>
                    <a:schemeClr val="tx1"/>
                  </a:solidFill>
                  <a:latin typeface="Arial" charset="0"/>
                  <a:ea typeface="ＭＳ Ｐゴシック" pitchFamily="34" charset="-128"/>
                </a:defRPr>
              </a:lvl8pPr>
              <a:lvl9pPr eaLnBrk="0" hangingPunct="0">
                <a:defRPr sz="20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AU" altLang="en-US" sz="2100" b="1">
                  <a:solidFill>
                    <a:srgbClr val="00478E"/>
                  </a:solidFill>
                </a:rPr>
                <a:t>5</a:t>
              </a:r>
              <a:endParaRPr lang="en-AU" altLang="en-US" sz="1400" b="1">
                <a:solidFill>
                  <a:srgbClr val="00478E"/>
                </a:solidFill>
              </a:endParaRPr>
            </a:p>
          </p:txBody>
        </p:sp>
      </p:grpSp>
      <p:cxnSp>
        <p:nvCxnSpPr>
          <p:cNvPr id="64" name="Straight Arrow Connector 63"/>
          <p:cNvCxnSpPr/>
          <p:nvPr/>
        </p:nvCxnSpPr>
        <p:spPr bwMode="auto">
          <a:xfrm>
            <a:off x="1429941" y="2055019"/>
            <a:ext cx="0" cy="31075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5" name="Rounded Rectangle 64"/>
          <p:cNvSpPr/>
          <p:nvPr/>
        </p:nvSpPr>
        <p:spPr>
          <a:xfrm>
            <a:off x="2844404" y="4513660"/>
            <a:ext cx="2751534" cy="52268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sz="1600" b="1" dirty="0">
                <a:solidFill>
                  <a:srgbClr val="00478E">
                    <a:lumMod val="50000"/>
                  </a:srgbClr>
                </a:solidFill>
              </a:rPr>
              <a:t>Treated for pharyngeal  gonorrhoea</a:t>
            </a:r>
          </a:p>
        </p:txBody>
      </p:sp>
    </p:spTree>
    <p:extLst>
      <p:ext uri="{BB962C8B-B14F-4D97-AF65-F5344CB8AC3E}">
        <p14:creationId xmlns:p14="http://schemas.microsoft.com/office/powerpoint/2010/main" val="1738812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1+#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48" fill="hold"/>
                                        <p:tgtEl>
                                          <p:spTgt spid="50"/>
                                        </p:tgtEl>
                                      </p:cBhvr>
                                    </p:cmd>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1+#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flipH="1">
            <a:off x="3142061" y="4294585"/>
            <a:ext cx="28944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35104" y="1746648"/>
            <a:ext cx="0" cy="2426494"/>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nvGrpSpPr>
          <p:cNvPr id="14340" name="Group 1"/>
          <p:cNvGrpSpPr>
            <a:grpSpLocks/>
          </p:cNvGrpSpPr>
          <p:nvPr/>
        </p:nvGrpSpPr>
        <p:grpSpPr bwMode="auto">
          <a:xfrm>
            <a:off x="1451372" y="1684735"/>
            <a:ext cx="6134100" cy="812006"/>
            <a:chOff x="-6295231" y="418703"/>
            <a:chExt cx="8178800" cy="1083626"/>
          </a:xfrm>
        </p:grpSpPr>
        <p:cxnSp>
          <p:nvCxnSpPr>
            <p:cNvPr id="3" name="Straight Connector 2"/>
            <p:cNvCxnSpPr>
              <a:stCxn id="5" idx="1"/>
              <a:endCxn id="6" idx="3"/>
            </p:cNvCxnSpPr>
            <p:nvPr/>
          </p:nvCxnSpPr>
          <p:spPr>
            <a:xfrm flipH="1" flipV="1">
              <a:off x="-4053681" y="946216"/>
              <a:ext cx="3859212" cy="508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836194" y="491792"/>
              <a:ext cx="3459163" cy="98034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endParaRPr lang="en-AU" dirty="0">
                <a:solidFill>
                  <a:srgbClr val="00478E">
                    <a:lumMod val="50000"/>
                  </a:srgbClr>
                </a:solidFill>
              </a:endParaRPr>
            </a:p>
            <a:p>
              <a:pPr algn="ctr" eaLnBrk="0" fontAlgn="base" hangingPunct="0">
                <a:spcBef>
                  <a:spcPct val="0"/>
                </a:spcBef>
                <a:spcAft>
                  <a:spcPct val="0"/>
                </a:spcAft>
                <a:defRPr/>
              </a:pPr>
              <a:r>
                <a:rPr lang="en-AU" sz="1500" b="1" dirty="0">
                  <a:solidFill>
                    <a:srgbClr val="00478E">
                      <a:lumMod val="50000"/>
                    </a:srgbClr>
                  </a:solidFill>
                </a:rPr>
                <a:t>58/196 positive by culture (30%)</a:t>
              </a:r>
            </a:p>
            <a:p>
              <a:pPr eaLnBrk="0" fontAlgn="base" hangingPunct="0">
                <a:spcBef>
                  <a:spcPct val="0"/>
                </a:spcBef>
                <a:spcAft>
                  <a:spcPct val="0"/>
                </a:spcAft>
                <a:defRPr/>
              </a:pPr>
              <a:r>
                <a:rPr lang="en-AU" dirty="0">
                  <a:solidFill>
                    <a:srgbClr val="00478E">
                      <a:lumMod val="50000"/>
                    </a:srgbClr>
                  </a:solidFill>
                </a:rPr>
                <a:t>  </a:t>
              </a:r>
            </a:p>
          </p:txBody>
        </p:sp>
        <p:sp>
          <p:nvSpPr>
            <p:cNvPr id="5" name="Rounded Rectangle 4"/>
            <p:cNvSpPr/>
            <p:nvPr/>
          </p:nvSpPr>
          <p:spPr>
            <a:xfrm>
              <a:off x="-194469" y="491792"/>
              <a:ext cx="2078038" cy="1010537"/>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r>
                <a:rPr lang="en-AU" b="1" dirty="0">
                  <a:solidFill>
                    <a:srgbClr val="FFFFFF"/>
                  </a:solidFill>
                </a:rPr>
                <a:t>Listerine</a:t>
              </a:r>
            </a:p>
            <a:p>
              <a:pPr algn="ctr" eaLnBrk="0" fontAlgn="base" hangingPunct="0">
                <a:spcBef>
                  <a:spcPct val="0"/>
                </a:spcBef>
                <a:spcAft>
                  <a:spcPct val="0"/>
                </a:spcAft>
                <a:defRPr/>
              </a:pPr>
              <a:r>
                <a:rPr lang="en-AU" b="1" dirty="0">
                  <a:solidFill>
                    <a:srgbClr val="FFFFFF"/>
                  </a:solidFill>
                </a:rPr>
                <a:t>33 (57%) </a:t>
              </a:r>
            </a:p>
          </p:txBody>
        </p:sp>
        <p:sp>
          <p:nvSpPr>
            <p:cNvPr id="6" name="Rounded Rectangle 5"/>
            <p:cNvSpPr/>
            <p:nvPr/>
          </p:nvSpPr>
          <p:spPr>
            <a:xfrm>
              <a:off x="-6295231" y="418703"/>
              <a:ext cx="2241550" cy="105343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endParaRPr lang="en-AU" dirty="0">
                <a:solidFill>
                  <a:srgbClr val="FFFFFF"/>
                </a:solidFill>
              </a:endParaRPr>
            </a:p>
            <a:p>
              <a:pPr algn="ctr" eaLnBrk="0" fontAlgn="base" hangingPunct="0">
                <a:spcBef>
                  <a:spcPct val="0"/>
                </a:spcBef>
                <a:spcAft>
                  <a:spcPct val="0"/>
                </a:spcAft>
                <a:defRPr/>
              </a:pPr>
              <a:r>
                <a:rPr lang="en-AU" b="1" dirty="0">
                  <a:solidFill>
                    <a:srgbClr val="FFFFFF"/>
                  </a:solidFill>
                </a:rPr>
                <a:t>Saline </a:t>
              </a:r>
            </a:p>
            <a:p>
              <a:pPr algn="ctr" eaLnBrk="0" fontAlgn="base" hangingPunct="0">
                <a:spcBef>
                  <a:spcPct val="0"/>
                </a:spcBef>
                <a:spcAft>
                  <a:spcPct val="0"/>
                </a:spcAft>
                <a:defRPr/>
              </a:pPr>
              <a:r>
                <a:rPr lang="en-AU" b="1" dirty="0">
                  <a:solidFill>
                    <a:srgbClr val="FFFFFF"/>
                  </a:solidFill>
                </a:rPr>
                <a:t>25 (43%)</a:t>
              </a:r>
            </a:p>
            <a:p>
              <a:pPr algn="ctr" eaLnBrk="0" fontAlgn="base" hangingPunct="0">
                <a:spcBef>
                  <a:spcPct val="0"/>
                </a:spcBef>
                <a:spcAft>
                  <a:spcPct val="0"/>
                </a:spcAft>
                <a:defRPr/>
              </a:pPr>
              <a:endParaRPr lang="en-AU" dirty="0">
                <a:solidFill>
                  <a:srgbClr val="FFFFFF"/>
                </a:solidFill>
              </a:endParaRPr>
            </a:p>
          </p:txBody>
        </p:sp>
      </p:grpSp>
      <p:sp>
        <p:nvSpPr>
          <p:cNvPr id="9" name="Rounded Rectangle 8"/>
          <p:cNvSpPr/>
          <p:nvPr/>
        </p:nvSpPr>
        <p:spPr bwMode="auto">
          <a:xfrm>
            <a:off x="3382567" y="4001691"/>
            <a:ext cx="2505075" cy="75842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endParaRPr lang="en-AU" dirty="0">
              <a:solidFill>
                <a:srgbClr val="00478E">
                  <a:lumMod val="50000"/>
                </a:srgbClr>
              </a:solidFill>
            </a:endParaRPr>
          </a:p>
          <a:p>
            <a:pPr algn="ctr" eaLnBrk="0" fontAlgn="base" hangingPunct="0">
              <a:spcBef>
                <a:spcPct val="0"/>
              </a:spcBef>
              <a:spcAft>
                <a:spcPct val="0"/>
              </a:spcAft>
              <a:defRPr/>
            </a:pPr>
            <a:r>
              <a:rPr lang="en-AU" sz="1500" b="1" dirty="0">
                <a:solidFill>
                  <a:srgbClr val="00478E">
                    <a:lumMod val="50000"/>
                  </a:srgbClr>
                </a:solidFill>
              </a:rPr>
              <a:t>38/58 positive by culture (66%)</a:t>
            </a:r>
          </a:p>
          <a:p>
            <a:pPr eaLnBrk="0" fontAlgn="base" hangingPunct="0">
              <a:spcBef>
                <a:spcPct val="0"/>
              </a:spcBef>
              <a:spcAft>
                <a:spcPct val="0"/>
              </a:spcAft>
              <a:defRPr/>
            </a:pPr>
            <a:r>
              <a:rPr lang="en-AU" dirty="0">
                <a:solidFill>
                  <a:srgbClr val="00478E">
                    <a:lumMod val="50000"/>
                  </a:srgbClr>
                </a:solidFill>
              </a:rPr>
              <a:t>  </a:t>
            </a:r>
          </a:p>
        </p:txBody>
      </p:sp>
      <p:sp>
        <p:nvSpPr>
          <p:cNvPr id="10" name="Rounded Rectangle 9"/>
          <p:cNvSpPr/>
          <p:nvPr/>
        </p:nvSpPr>
        <p:spPr bwMode="auto">
          <a:xfrm>
            <a:off x="6030516" y="3939780"/>
            <a:ext cx="1588294" cy="75842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r>
              <a:rPr lang="en-AU" b="1" dirty="0">
                <a:solidFill>
                  <a:srgbClr val="FFFFFF"/>
                </a:solidFill>
              </a:rPr>
              <a:t>Listerine</a:t>
            </a:r>
          </a:p>
          <a:p>
            <a:pPr algn="ctr" eaLnBrk="0" fontAlgn="base" hangingPunct="0">
              <a:spcBef>
                <a:spcPct val="0"/>
              </a:spcBef>
              <a:spcAft>
                <a:spcPct val="0"/>
              </a:spcAft>
              <a:defRPr/>
            </a:pPr>
            <a:r>
              <a:rPr lang="en-AU" b="1" dirty="0">
                <a:solidFill>
                  <a:srgbClr val="FFFFFF"/>
                </a:solidFill>
              </a:rPr>
              <a:t>17 (45%) </a:t>
            </a:r>
          </a:p>
        </p:txBody>
      </p:sp>
      <p:sp>
        <p:nvSpPr>
          <p:cNvPr id="11" name="Rounded Rectangle 10"/>
          <p:cNvSpPr/>
          <p:nvPr/>
        </p:nvSpPr>
        <p:spPr bwMode="auto">
          <a:xfrm>
            <a:off x="1529954" y="4002881"/>
            <a:ext cx="1681163" cy="79057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8" rIns="51434" bIns="25718" anchor="ctr"/>
          <a:lstStyle/>
          <a:p>
            <a:pPr algn="ctr" eaLnBrk="0" fontAlgn="base" hangingPunct="0">
              <a:spcBef>
                <a:spcPct val="0"/>
              </a:spcBef>
              <a:spcAft>
                <a:spcPct val="0"/>
              </a:spcAft>
              <a:defRPr/>
            </a:pPr>
            <a:endParaRPr lang="en-AU" dirty="0">
              <a:solidFill>
                <a:srgbClr val="FFFFFF"/>
              </a:solidFill>
            </a:endParaRPr>
          </a:p>
          <a:p>
            <a:pPr algn="ctr" eaLnBrk="0" fontAlgn="base" hangingPunct="0">
              <a:spcBef>
                <a:spcPct val="0"/>
              </a:spcBef>
              <a:spcAft>
                <a:spcPct val="0"/>
              </a:spcAft>
              <a:defRPr/>
            </a:pPr>
            <a:r>
              <a:rPr lang="en-AU" b="1" dirty="0">
                <a:solidFill>
                  <a:srgbClr val="FFFFFF"/>
                </a:solidFill>
              </a:rPr>
              <a:t>Saline </a:t>
            </a:r>
          </a:p>
          <a:p>
            <a:pPr algn="ctr" eaLnBrk="0" fontAlgn="base" hangingPunct="0">
              <a:spcBef>
                <a:spcPct val="0"/>
              </a:spcBef>
              <a:spcAft>
                <a:spcPct val="0"/>
              </a:spcAft>
              <a:defRPr/>
            </a:pPr>
            <a:r>
              <a:rPr lang="en-AU" b="1" dirty="0">
                <a:solidFill>
                  <a:srgbClr val="FFFFFF"/>
                </a:solidFill>
              </a:rPr>
              <a:t>21 (55%)</a:t>
            </a:r>
          </a:p>
          <a:p>
            <a:pPr algn="ctr" eaLnBrk="0" fontAlgn="base" hangingPunct="0">
              <a:spcBef>
                <a:spcPct val="0"/>
              </a:spcBef>
              <a:spcAft>
                <a:spcPct val="0"/>
              </a:spcAft>
              <a:defRPr/>
            </a:pPr>
            <a:endParaRPr lang="en-AU" dirty="0">
              <a:solidFill>
                <a:srgbClr val="FFFFFF"/>
              </a:solidFill>
            </a:endParaRPr>
          </a:p>
        </p:txBody>
      </p:sp>
      <p:grpSp>
        <p:nvGrpSpPr>
          <p:cNvPr id="22538" name="Group 11"/>
          <p:cNvGrpSpPr>
            <a:grpSpLocks/>
          </p:cNvGrpSpPr>
          <p:nvPr/>
        </p:nvGrpSpPr>
        <p:grpSpPr bwMode="auto">
          <a:xfrm>
            <a:off x="1484356" y="2834879"/>
            <a:ext cx="6134100" cy="714761"/>
            <a:chOff x="273844" y="3556640"/>
            <a:chExt cx="8178800" cy="782019"/>
          </a:xfrm>
          <a:solidFill>
            <a:srgbClr val="7030A0"/>
          </a:solidFill>
        </p:grpSpPr>
        <p:sp>
          <p:nvSpPr>
            <p:cNvPr id="13" name="Rounded Rectangle 12"/>
            <p:cNvSpPr/>
            <p:nvPr/>
          </p:nvSpPr>
          <p:spPr>
            <a:xfrm>
              <a:off x="273844" y="3559833"/>
              <a:ext cx="8178800" cy="77882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base" hangingPunct="0">
                <a:spcBef>
                  <a:spcPct val="0"/>
                </a:spcBef>
                <a:spcAft>
                  <a:spcPct val="0"/>
                </a:spcAft>
                <a:defRPr/>
              </a:pPr>
              <a:r>
                <a:rPr lang="en-AU" dirty="0">
                  <a:solidFill>
                    <a:srgbClr val="00478E">
                      <a:lumMod val="50000"/>
                    </a:srgbClr>
                  </a:solidFill>
                </a:rPr>
                <a:t>  </a:t>
              </a:r>
              <a:r>
                <a:rPr lang="en-AU" b="1" dirty="0">
                  <a:solidFill>
                    <a:srgbClr val="FFFFFF"/>
                  </a:solidFill>
                </a:rPr>
                <a:t>Rinse and gargle 1 minute</a:t>
              </a:r>
            </a:p>
          </p:txBody>
        </p:sp>
        <p:pic>
          <p:nvPicPr>
            <p:cNvPr id="22541" name="Content Placeholder 3"/>
            <p:cNvPicPr>
              <a:picLocks noChangeAspect="1"/>
            </p:cNvPicPr>
            <p:nvPr/>
          </p:nvPicPr>
          <p:blipFill>
            <a:blip r:embed="rId3">
              <a:extLst>
                <a:ext uri="{28A0092B-C50C-407E-A947-70E740481C1C}">
                  <a14:useLocalDpi xmlns:a14="http://schemas.microsoft.com/office/drawing/2010/main" val="0"/>
                </a:ext>
              </a:extLst>
            </a:blip>
            <a:srcRect l="36604" t="38438" r="51292" b="27734"/>
            <a:stretch>
              <a:fillRect/>
            </a:stretch>
          </p:blipFill>
          <p:spPr bwMode="auto">
            <a:xfrm>
              <a:off x="646288" y="3559944"/>
              <a:ext cx="791988" cy="778714"/>
            </a:xfrm>
            <a:prstGeom prst="rect">
              <a:avLst/>
            </a:prstGeom>
            <a:grpFill/>
            <a:ln w="9525">
              <a:solidFill>
                <a:srgbClr val="000000"/>
              </a:solidFill>
              <a:miter lim="800000"/>
              <a:headEnd/>
              <a:tailEnd/>
            </a:ln>
          </p:spPr>
        </p:pic>
        <p:pic>
          <p:nvPicPr>
            <p:cNvPr id="22542" name="Content Placeholder 3"/>
            <p:cNvPicPr>
              <a:picLocks noChangeAspect="1"/>
            </p:cNvPicPr>
            <p:nvPr/>
          </p:nvPicPr>
          <p:blipFill>
            <a:blip r:embed="rId3">
              <a:extLst>
                <a:ext uri="{28A0092B-C50C-407E-A947-70E740481C1C}">
                  <a14:useLocalDpi xmlns:a14="http://schemas.microsoft.com/office/drawing/2010/main" val="0"/>
                </a:ext>
              </a:extLst>
            </a:blip>
            <a:srcRect l="36604" t="38438" r="51292" b="27734"/>
            <a:stretch>
              <a:fillRect/>
            </a:stretch>
          </p:blipFill>
          <p:spPr bwMode="auto">
            <a:xfrm>
              <a:off x="7081250" y="3556640"/>
              <a:ext cx="826068" cy="758678"/>
            </a:xfrm>
            <a:prstGeom prst="rect">
              <a:avLst/>
            </a:prstGeom>
            <a:grpFill/>
            <a:ln w="9525">
              <a:solidFill>
                <a:srgbClr val="000000"/>
              </a:solidFill>
              <a:miter lim="800000"/>
              <a:headEnd/>
              <a:tailEnd/>
            </a:ln>
          </p:spPr>
        </p:pic>
      </p:grpSp>
      <p:sp>
        <p:nvSpPr>
          <p:cNvPr id="21" name="TextBox 20"/>
          <p:cNvSpPr txBox="1"/>
          <p:nvPr/>
        </p:nvSpPr>
        <p:spPr>
          <a:xfrm>
            <a:off x="314327" y="972742"/>
            <a:ext cx="1907381" cy="531019"/>
          </a:xfrm>
          <a:prstGeom prst="rect">
            <a:avLst/>
          </a:prstGeom>
          <a:solidFill>
            <a:schemeClr val="bg1"/>
          </a:solidFill>
        </p:spPr>
        <p:txBody>
          <a:bodyPr lIns="68579" tIns="34289" rIns="68579" bIns="34289">
            <a:spAutoFit/>
          </a:bodyPr>
          <a:lstStyle/>
          <a:p>
            <a:pPr eaLnBrk="0" fontAlgn="base" hangingPunct="0">
              <a:spcBef>
                <a:spcPct val="0"/>
              </a:spcBef>
              <a:spcAft>
                <a:spcPct val="0"/>
              </a:spcAft>
              <a:defRPr/>
            </a:pPr>
            <a:r>
              <a:rPr lang="en-AU" sz="3000" b="1" dirty="0">
                <a:solidFill>
                  <a:srgbClr val="00478E">
                    <a:lumMod val="50000"/>
                  </a:srgbClr>
                </a:solidFill>
                <a:ea typeface="ＭＳ Ｐゴシック" pitchFamily="34" charset="-128"/>
              </a:rPr>
              <a:t>Results 1</a:t>
            </a:r>
          </a:p>
        </p:txBody>
      </p:sp>
    </p:spTree>
    <p:extLst>
      <p:ext uri="{BB962C8B-B14F-4D97-AF65-F5344CB8AC3E}">
        <p14:creationId xmlns:p14="http://schemas.microsoft.com/office/powerpoint/2010/main" val="3727002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69902" y="1548901"/>
          <a:ext cx="7614567" cy="3594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5991" y="1016795"/>
            <a:ext cx="1835944" cy="531019"/>
          </a:xfrm>
          <a:prstGeom prst="rect">
            <a:avLst/>
          </a:prstGeom>
          <a:solidFill>
            <a:schemeClr val="bg1"/>
          </a:solidFill>
        </p:spPr>
        <p:txBody>
          <a:bodyPr lIns="68579" tIns="34289" rIns="68579" bIns="34289">
            <a:spAutoFit/>
          </a:bodyPr>
          <a:lstStyle/>
          <a:p>
            <a:pPr eaLnBrk="0" fontAlgn="base" hangingPunct="0">
              <a:spcBef>
                <a:spcPct val="0"/>
              </a:spcBef>
              <a:spcAft>
                <a:spcPct val="0"/>
              </a:spcAft>
              <a:defRPr/>
            </a:pPr>
            <a:r>
              <a:rPr lang="en-AU" sz="3000" b="1" dirty="0">
                <a:solidFill>
                  <a:srgbClr val="00478E">
                    <a:lumMod val="50000"/>
                  </a:srgbClr>
                </a:solidFill>
                <a:ea typeface="ＭＳ Ｐゴシック" pitchFamily="34" charset="-128"/>
              </a:rPr>
              <a:t>Results 1</a:t>
            </a:r>
          </a:p>
        </p:txBody>
      </p:sp>
      <p:sp>
        <p:nvSpPr>
          <p:cNvPr id="6" name="Title 1"/>
          <p:cNvSpPr>
            <a:spLocks noGrp="1"/>
          </p:cNvSpPr>
          <p:nvPr>
            <p:ph type="title" idx="4294967295"/>
          </p:nvPr>
        </p:nvSpPr>
        <p:spPr>
          <a:xfrm>
            <a:off x="2844403" y="1143001"/>
            <a:ext cx="4319588" cy="485775"/>
          </a:xfrm>
        </p:spPr>
        <p:txBody>
          <a:bodyPr/>
          <a:lstStyle/>
          <a:p>
            <a:pPr>
              <a:defRPr/>
            </a:pPr>
            <a:r>
              <a:rPr lang="en-AU" altLang="en-US" sz="1500" b="1" i="1" dirty="0" err="1">
                <a:solidFill>
                  <a:schemeClr val="accent6">
                    <a:lumMod val="50000"/>
                  </a:schemeClr>
                </a:solidFill>
              </a:rPr>
              <a:t>N.Gonorrhoeae</a:t>
            </a:r>
            <a:r>
              <a:rPr lang="en-AU" altLang="en-US" sz="1500" b="1" i="1" dirty="0">
                <a:solidFill>
                  <a:schemeClr val="accent6">
                    <a:lumMod val="50000"/>
                  </a:schemeClr>
                </a:solidFill>
              </a:rPr>
              <a:t>  p</a:t>
            </a:r>
            <a:r>
              <a:rPr lang="en-AU" altLang="en-US" sz="1500" b="1" dirty="0">
                <a:solidFill>
                  <a:schemeClr val="accent6">
                    <a:lumMod val="50000"/>
                  </a:schemeClr>
                </a:solidFill>
              </a:rPr>
              <a:t>ositivity at both oral sites</a:t>
            </a:r>
            <a:endParaRPr lang="en-AU" sz="1800" dirty="0"/>
          </a:p>
        </p:txBody>
      </p:sp>
      <p:sp>
        <p:nvSpPr>
          <p:cNvPr id="23557" name="TextBox 1"/>
          <p:cNvSpPr txBox="1">
            <a:spLocks noChangeArrowheads="1"/>
          </p:cNvSpPr>
          <p:nvPr/>
        </p:nvSpPr>
        <p:spPr bwMode="auto">
          <a:xfrm>
            <a:off x="4976813" y="1784748"/>
            <a:ext cx="1295400" cy="24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0" fontAlgn="base" hangingPunct="0">
              <a:spcBef>
                <a:spcPct val="0"/>
              </a:spcBef>
              <a:spcAft>
                <a:spcPct val="0"/>
              </a:spcAft>
              <a:defRPr/>
            </a:pPr>
            <a:r>
              <a:rPr lang="en-AU" altLang="en-US" b="1" dirty="0" smtClean="0">
                <a:solidFill>
                  <a:srgbClr val="00478E">
                    <a:lumMod val="50000"/>
                  </a:srgbClr>
                </a:solidFill>
              </a:rPr>
              <a:t>P=0.01</a:t>
            </a:r>
          </a:p>
        </p:txBody>
      </p:sp>
      <p:sp>
        <p:nvSpPr>
          <p:cNvPr id="8" name="Right Bracket 7"/>
          <p:cNvSpPr/>
          <p:nvPr/>
        </p:nvSpPr>
        <p:spPr>
          <a:xfrm rot="16200000">
            <a:off x="5434014" y="1360886"/>
            <a:ext cx="164306" cy="1512094"/>
          </a:xfrm>
          <a:prstGeom prst="rightBracket">
            <a:avLst/>
          </a:prstGeom>
          <a:ln>
            <a:solidFill>
              <a:sysClr val="windowText" lastClr="000000"/>
            </a:solidFill>
          </a:ln>
        </p:spPr>
        <p:style>
          <a:lnRef idx="1">
            <a:schemeClr val="accent1"/>
          </a:lnRef>
          <a:fillRef idx="0">
            <a:schemeClr val="accent1"/>
          </a:fillRef>
          <a:effectRef idx="0">
            <a:schemeClr val="accent1"/>
          </a:effectRef>
          <a:fontRef idx="minor">
            <a:schemeClr val="tx1"/>
          </a:fontRef>
        </p:style>
        <p:txBody>
          <a:bodyPr lIns="68579" tIns="34289" rIns="68579" bIns="34289"/>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0" fontAlgn="base" hangingPunct="0">
              <a:spcBef>
                <a:spcPct val="0"/>
              </a:spcBef>
              <a:spcAft>
                <a:spcPct val="0"/>
              </a:spcAft>
              <a:defRPr/>
            </a:pPr>
            <a:endParaRPr lang="en-AU">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21036309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heme/theme1.xml><?xml version="1.0" encoding="utf-8"?>
<a:theme xmlns:a="http://schemas.openxmlformats.org/drawingml/2006/main" name="NHS_CF_LN9471">
  <a:themeElements>
    <a:clrScheme name="Current">
      <a:dk1>
        <a:srgbClr val="000000"/>
      </a:dk1>
      <a:lt1>
        <a:srgbClr val="FFFFFF"/>
      </a:lt1>
      <a:dk2>
        <a:srgbClr val="0371B9"/>
      </a:dk2>
      <a:lt2>
        <a:srgbClr val="FFFFFF"/>
      </a:lt2>
      <a:accent1>
        <a:srgbClr val="DBDECD"/>
      </a:accent1>
      <a:accent2>
        <a:srgbClr val="00B28C"/>
      </a:accent2>
      <a:accent3>
        <a:srgbClr val="0371B9"/>
      </a:accent3>
      <a:accent4>
        <a:srgbClr val="2D4B64"/>
      </a:accent4>
      <a:accent5>
        <a:srgbClr val="FF6600"/>
      </a:accent5>
      <a:accent6>
        <a:srgbClr val="808080"/>
      </a:accent6>
      <a:hlink>
        <a:srgbClr val="0371B9"/>
      </a:hlink>
      <a:folHlink>
        <a:srgbClr val="2D4B64"/>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NHS_CF_LN9471 1">
        <a:dk1>
          <a:srgbClr val="000000"/>
        </a:dk1>
        <a:lt1>
          <a:srgbClr val="FFFFFF"/>
        </a:lt1>
        <a:dk2>
          <a:srgbClr val="0371B9"/>
        </a:dk2>
        <a:lt2>
          <a:srgbClr val="FFFFFF"/>
        </a:lt2>
        <a:accent1>
          <a:srgbClr val="DBDECD"/>
        </a:accent1>
        <a:accent2>
          <a:srgbClr val="00B28C"/>
        </a:accent2>
        <a:accent3>
          <a:srgbClr val="FFFFFF"/>
        </a:accent3>
        <a:accent4>
          <a:srgbClr val="000000"/>
        </a:accent4>
        <a:accent5>
          <a:srgbClr val="EAECE3"/>
        </a:accent5>
        <a:accent6>
          <a:srgbClr val="00A17E"/>
        </a:accent6>
        <a:hlink>
          <a:srgbClr val="0371B9"/>
        </a:hlink>
        <a:folHlink>
          <a:srgbClr val="2D4B6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SHCMelbUniAlfred_PowerPointTemplate_Style3">
  <a:themeElements>
    <a:clrScheme name="Custom 5">
      <a:dk1>
        <a:srgbClr val="00478E"/>
      </a:dk1>
      <a:lt1>
        <a:srgbClr val="FFFFFF"/>
      </a:lt1>
      <a:dk2>
        <a:srgbClr val="00478E"/>
      </a:dk2>
      <a:lt2>
        <a:srgbClr val="808080"/>
      </a:lt2>
      <a:accent1>
        <a:srgbClr val="BBE0E3"/>
      </a:accent1>
      <a:accent2>
        <a:srgbClr val="333399"/>
      </a:accent2>
      <a:accent3>
        <a:srgbClr val="FFFFFF"/>
      </a:accent3>
      <a:accent4>
        <a:srgbClr val="00478E"/>
      </a:accent4>
      <a:accent5>
        <a:srgbClr val="DAEDEF"/>
      </a:accent5>
      <a:accent6>
        <a:srgbClr val="00478E"/>
      </a:accent6>
      <a:hlink>
        <a:srgbClr val="00478E"/>
      </a:hlink>
      <a:folHlink>
        <a:srgbClr val="0A85FF"/>
      </a:folHlink>
    </a:clrScheme>
    <a:fontScheme name="MSHC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SHC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SHC_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SHC_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SHC_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SHC_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SHC_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SHC_PowerPoin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SHC_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SHC_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SHC_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SHC_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SHC_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5">
    <a:dk1>
      <a:srgbClr val="00478E"/>
    </a:dk1>
    <a:lt1>
      <a:srgbClr val="FFFFFF"/>
    </a:lt1>
    <a:dk2>
      <a:srgbClr val="00478E"/>
    </a:dk2>
    <a:lt2>
      <a:srgbClr val="808080"/>
    </a:lt2>
    <a:accent1>
      <a:srgbClr val="BBE0E3"/>
    </a:accent1>
    <a:accent2>
      <a:srgbClr val="333399"/>
    </a:accent2>
    <a:accent3>
      <a:srgbClr val="FFFFFF"/>
    </a:accent3>
    <a:accent4>
      <a:srgbClr val="00478E"/>
    </a:accent4>
    <a:accent5>
      <a:srgbClr val="DAEDEF"/>
    </a:accent5>
    <a:accent6>
      <a:srgbClr val="00478E"/>
    </a:accent6>
    <a:hlink>
      <a:srgbClr val="00478E"/>
    </a:hlink>
    <a:folHlink>
      <a:srgbClr val="0A85FF"/>
    </a:folHlink>
  </a:clrScheme>
  <a:fontScheme name="MSHC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5">
    <a:dk1>
      <a:srgbClr val="00478E"/>
    </a:dk1>
    <a:lt1>
      <a:srgbClr val="FFFFFF"/>
    </a:lt1>
    <a:dk2>
      <a:srgbClr val="00478E"/>
    </a:dk2>
    <a:lt2>
      <a:srgbClr val="808080"/>
    </a:lt2>
    <a:accent1>
      <a:srgbClr val="BBE0E3"/>
    </a:accent1>
    <a:accent2>
      <a:srgbClr val="333399"/>
    </a:accent2>
    <a:accent3>
      <a:srgbClr val="FFFFFF"/>
    </a:accent3>
    <a:accent4>
      <a:srgbClr val="00478E"/>
    </a:accent4>
    <a:accent5>
      <a:srgbClr val="DAEDEF"/>
    </a:accent5>
    <a:accent6>
      <a:srgbClr val="00478E"/>
    </a:accent6>
    <a:hlink>
      <a:srgbClr val="00478E"/>
    </a:hlink>
    <a:folHlink>
      <a:srgbClr val="0A85FF"/>
    </a:folHlink>
  </a:clrScheme>
  <a:fontScheme name="MSHC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123</TotalTime>
  <Words>1569</Words>
  <Application>Microsoft Office PowerPoint</Application>
  <PresentationFormat>On-screen Show (16:9)</PresentationFormat>
  <Paragraphs>264</Paragraphs>
  <Slides>14</Slides>
  <Notes>14</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17" baseType="lpstr">
      <vt:lpstr>NHS_CF_LN9471</vt:lpstr>
      <vt:lpstr>1_MSHCMelbUniAlfred_PowerPointTemplate_Style3</vt:lpstr>
      <vt:lpstr>think-cell Slide</vt:lpstr>
      <vt:lpstr>Antiseptic mouthwash against pharyngeal Neisseria gonorrhoeae:  A randomised controlled trial  and  an in-vitro study </vt:lpstr>
      <vt:lpstr>Background </vt:lpstr>
      <vt:lpstr>  Aims</vt:lpstr>
      <vt:lpstr>In vitro: Method</vt:lpstr>
      <vt:lpstr>In vitro:  Results</vt:lpstr>
      <vt:lpstr>Randomised Control Trial</vt:lpstr>
      <vt:lpstr>PowerPoint Presentation</vt:lpstr>
      <vt:lpstr>PowerPoint Presentation</vt:lpstr>
      <vt:lpstr>N.Gonorrhoeae  positivity at both oral sites</vt:lpstr>
      <vt:lpstr>PowerPoint Presentation</vt:lpstr>
      <vt:lpstr> N.Gonorrhoeae positivity at different oral collection sites</vt:lpstr>
      <vt:lpstr>Summary</vt:lpstr>
      <vt:lpstr>PowerPoint Presentation</vt:lpstr>
      <vt:lpstr>Acknowledgements</vt:lpstr>
    </vt:vector>
  </TitlesOfParts>
  <Company>Kingston Smith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 Bond Gunning</dc:creator>
  <cp:lastModifiedBy>Startech</cp:lastModifiedBy>
  <cp:revision>55</cp:revision>
  <dcterms:created xsi:type="dcterms:W3CDTF">2015-05-13T13:06:46Z</dcterms:created>
  <dcterms:modified xsi:type="dcterms:W3CDTF">2016-07-11T13:50:34Z</dcterms:modified>
</cp:coreProperties>
</file>