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73" r:id="rId2"/>
    <p:sldMasterId id="2147483777" r:id="rId3"/>
  </p:sldMasterIdLst>
  <p:notesMasterIdLst>
    <p:notesMasterId r:id="rId25"/>
  </p:notesMasterIdLst>
  <p:sldIdLst>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Lst>
  <p:sldSz cx="9144000" cy="5143500" type="screen16x9"/>
  <p:notesSz cx="6858000" cy="9144000"/>
  <p:defaultTextStyle>
    <a:defPPr>
      <a:defRPr lang="en-US"/>
    </a:defPPr>
    <a:lvl1pPr marL="0" algn="l" defTabSz="914265" rtl="0" eaLnBrk="1" latinLnBrk="0" hangingPunct="1">
      <a:defRPr sz="1800" kern="1200">
        <a:solidFill>
          <a:schemeClr val="tx1"/>
        </a:solidFill>
        <a:latin typeface="+mn-lt"/>
        <a:ea typeface="+mn-ea"/>
        <a:cs typeface="+mn-cs"/>
      </a:defRPr>
    </a:lvl1pPr>
    <a:lvl2pPr marL="457130" algn="l" defTabSz="914265" rtl="0" eaLnBrk="1" latinLnBrk="0" hangingPunct="1">
      <a:defRPr sz="1800" kern="1200">
        <a:solidFill>
          <a:schemeClr val="tx1"/>
        </a:solidFill>
        <a:latin typeface="+mn-lt"/>
        <a:ea typeface="+mn-ea"/>
        <a:cs typeface="+mn-cs"/>
      </a:defRPr>
    </a:lvl2pPr>
    <a:lvl3pPr marL="914265" algn="l" defTabSz="914265" rtl="0" eaLnBrk="1" latinLnBrk="0" hangingPunct="1">
      <a:defRPr sz="1800" kern="1200">
        <a:solidFill>
          <a:schemeClr val="tx1"/>
        </a:solidFill>
        <a:latin typeface="+mn-lt"/>
        <a:ea typeface="+mn-ea"/>
        <a:cs typeface="+mn-cs"/>
      </a:defRPr>
    </a:lvl3pPr>
    <a:lvl4pPr marL="1371396" algn="l" defTabSz="914265" rtl="0" eaLnBrk="1" latinLnBrk="0" hangingPunct="1">
      <a:defRPr sz="1800" kern="1200">
        <a:solidFill>
          <a:schemeClr val="tx1"/>
        </a:solidFill>
        <a:latin typeface="+mn-lt"/>
        <a:ea typeface="+mn-ea"/>
        <a:cs typeface="+mn-cs"/>
      </a:defRPr>
    </a:lvl4pPr>
    <a:lvl5pPr marL="1828529" algn="l" defTabSz="914265" rtl="0" eaLnBrk="1" latinLnBrk="0" hangingPunct="1">
      <a:defRPr sz="1800" kern="1200">
        <a:solidFill>
          <a:schemeClr val="tx1"/>
        </a:solidFill>
        <a:latin typeface="+mn-lt"/>
        <a:ea typeface="+mn-ea"/>
        <a:cs typeface="+mn-cs"/>
      </a:defRPr>
    </a:lvl5pPr>
    <a:lvl6pPr marL="2285658" algn="l" defTabSz="914265" rtl="0" eaLnBrk="1" latinLnBrk="0" hangingPunct="1">
      <a:defRPr sz="1800" kern="1200">
        <a:solidFill>
          <a:schemeClr val="tx1"/>
        </a:solidFill>
        <a:latin typeface="+mn-lt"/>
        <a:ea typeface="+mn-ea"/>
        <a:cs typeface="+mn-cs"/>
      </a:defRPr>
    </a:lvl6pPr>
    <a:lvl7pPr marL="2742788" algn="l" defTabSz="914265" rtl="0" eaLnBrk="1" latinLnBrk="0" hangingPunct="1">
      <a:defRPr sz="1800" kern="1200">
        <a:solidFill>
          <a:schemeClr val="tx1"/>
        </a:solidFill>
        <a:latin typeface="+mn-lt"/>
        <a:ea typeface="+mn-ea"/>
        <a:cs typeface="+mn-cs"/>
      </a:defRPr>
    </a:lvl7pPr>
    <a:lvl8pPr marL="3199920" algn="l" defTabSz="914265" rtl="0" eaLnBrk="1" latinLnBrk="0" hangingPunct="1">
      <a:defRPr sz="1800" kern="1200">
        <a:solidFill>
          <a:schemeClr val="tx1"/>
        </a:solidFill>
        <a:latin typeface="+mn-lt"/>
        <a:ea typeface="+mn-ea"/>
        <a:cs typeface="+mn-cs"/>
      </a:defRPr>
    </a:lvl8pPr>
    <a:lvl9pPr marL="3657052" algn="l" defTabSz="91426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7" d="100"/>
          <a:sy n="87" d="100"/>
        </p:scale>
        <p:origin x="-792"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F9EA67-49DE-4F67-93DD-73E49BBB0FB9}" type="datetimeFigureOut">
              <a:rPr lang="en-GB" smtClean="0"/>
              <a:t>11/07/2016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501433-56D8-44B7-A975-5C2A4F321884}" type="slidenum">
              <a:rPr lang="en-GB" smtClean="0"/>
              <a:t>‹#›</a:t>
            </a:fld>
            <a:endParaRPr lang="en-GB"/>
          </a:p>
        </p:txBody>
      </p:sp>
    </p:spTree>
    <p:extLst>
      <p:ext uri="{BB962C8B-B14F-4D97-AF65-F5344CB8AC3E}">
        <p14:creationId xmlns:p14="http://schemas.microsoft.com/office/powerpoint/2010/main" val="1351603360"/>
      </p:ext>
    </p:extLst>
  </p:cSld>
  <p:clrMap bg1="lt1" tx1="dk1" bg2="lt2" tx2="dk2" accent1="accent1" accent2="accent2" accent3="accent3" accent4="accent4" accent5="accent5" accent6="accent6" hlink="hlink" folHlink="folHlink"/>
  <p:notesStyle>
    <a:lvl1pPr marL="0" algn="l" defTabSz="914265" rtl="0" eaLnBrk="1" latinLnBrk="0" hangingPunct="1">
      <a:defRPr sz="1200" kern="1200">
        <a:solidFill>
          <a:schemeClr val="tx1"/>
        </a:solidFill>
        <a:latin typeface="+mn-lt"/>
        <a:ea typeface="+mn-ea"/>
        <a:cs typeface="+mn-cs"/>
      </a:defRPr>
    </a:lvl1pPr>
    <a:lvl2pPr marL="457130" algn="l" defTabSz="914265" rtl="0" eaLnBrk="1" latinLnBrk="0" hangingPunct="1">
      <a:defRPr sz="1200" kern="1200">
        <a:solidFill>
          <a:schemeClr val="tx1"/>
        </a:solidFill>
        <a:latin typeface="+mn-lt"/>
        <a:ea typeface="+mn-ea"/>
        <a:cs typeface="+mn-cs"/>
      </a:defRPr>
    </a:lvl2pPr>
    <a:lvl3pPr marL="914265" algn="l" defTabSz="914265" rtl="0" eaLnBrk="1" latinLnBrk="0" hangingPunct="1">
      <a:defRPr sz="1200" kern="1200">
        <a:solidFill>
          <a:schemeClr val="tx1"/>
        </a:solidFill>
        <a:latin typeface="+mn-lt"/>
        <a:ea typeface="+mn-ea"/>
        <a:cs typeface="+mn-cs"/>
      </a:defRPr>
    </a:lvl3pPr>
    <a:lvl4pPr marL="1371396" algn="l" defTabSz="914265" rtl="0" eaLnBrk="1" latinLnBrk="0" hangingPunct="1">
      <a:defRPr sz="1200" kern="1200">
        <a:solidFill>
          <a:schemeClr val="tx1"/>
        </a:solidFill>
        <a:latin typeface="+mn-lt"/>
        <a:ea typeface="+mn-ea"/>
        <a:cs typeface="+mn-cs"/>
      </a:defRPr>
    </a:lvl4pPr>
    <a:lvl5pPr marL="1828529" algn="l" defTabSz="914265" rtl="0" eaLnBrk="1" latinLnBrk="0" hangingPunct="1">
      <a:defRPr sz="1200" kern="1200">
        <a:solidFill>
          <a:schemeClr val="tx1"/>
        </a:solidFill>
        <a:latin typeface="+mn-lt"/>
        <a:ea typeface="+mn-ea"/>
        <a:cs typeface="+mn-cs"/>
      </a:defRPr>
    </a:lvl5pPr>
    <a:lvl6pPr marL="2285658" algn="l" defTabSz="914265" rtl="0" eaLnBrk="1" latinLnBrk="0" hangingPunct="1">
      <a:defRPr sz="1200" kern="1200">
        <a:solidFill>
          <a:schemeClr val="tx1"/>
        </a:solidFill>
        <a:latin typeface="+mn-lt"/>
        <a:ea typeface="+mn-ea"/>
        <a:cs typeface="+mn-cs"/>
      </a:defRPr>
    </a:lvl6pPr>
    <a:lvl7pPr marL="2742788" algn="l" defTabSz="914265" rtl="0" eaLnBrk="1" latinLnBrk="0" hangingPunct="1">
      <a:defRPr sz="1200" kern="1200">
        <a:solidFill>
          <a:schemeClr val="tx1"/>
        </a:solidFill>
        <a:latin typeface="+mn-lt"/>
        <a:ea typeface="+mn-ea"/>
        <a:cs typeface="+mn-cs"/>
      </a:defRPr>
    </a:lvl7pPr>
    <a:lvl8pPr marL="3199920" algn="l" defTabSz="914265" rtl="0" eaLnBrk="1" latinLnBrk="0" hangingPunct="1">
      <a:defRPr sz="1200" kern="1200">
        <a:solidFill>
          <a:schemeClr val="tx1"/>
        </a:solidFill>
        <a:latin typeface="+mn-lt"/>
        <a:ea typeface="+mn-ea"/>
        <a:cs typeface="+mn-cs"/>
      </a:defRPr>
    </a:lvl8pPr>
    <a:lvl9pPr marL="3657052" algn="l" defTabSz="91426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2107322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ヒラギノ角ゴ Pro W3" pitchFamily="84" charset="-128"/>
                <a:cs typeface="ヒラギノ角ゴ Pro W3" pitchFamily="84" charset="-128"/>
              </a:rPr>
              <a:t>Age standardised rates</a:t>
            </a:r>
          </a:p>
          <a:p>
            <a:endParaRPr lang="en-GB" sz="1200" kern="1200" dirty="0" smtClean="0">
              <a:solidFill>
                <a:schemeClr val="tx1"/>
              </a:solidFill>
              <a:effectLst/>
              <a:latin typeface="+mn-lt"/>
              <a:ea typeface="ヒラギノ角ゴ Pro W3" pitchFamily="84" charset="-128"/>
              <a:cs typeface="ヒラギノ角ゴ Pro W3" pitchFamily="84" charset="-128"/>
            </a:endParaRPr>
          </a:p>
          <a:p>
            <a:r>
              <a:rPr lang="en-GB" sz="1200" kern="1200" dirty="0" smtClean="0">
                <a:solidFill>
                  <a:schemeClr val="tx1"/>
                </a:solidFill>
                <a:effectLst/>
                <a:latin typeface="+mn-lt"/>
                <a:ea typeface="ヒラギノ角ゴ Pro W3" pitchFamily="84" charset="-128"/>
                <a:cs typeface="ヒラギノ角ゴ Pro W3" pitchFamily="84" charset="-128"/>
              </a:rPr>
              <a:t>Between 2005 and 2014 There was strong evidence of a decreasing trend in the rates of diagnosis on chlamydia (p=0.009),in females. There was no evidence of a trend in the rate of diagnoses in males of chlamydia (p=0.05)</a:t>
            </a:r>
            <a:br>
              <a:rPr lang="en-GB" sz="1200" kern="1200" dirty="0" smtClean="0">
                <a:solidFill>
                  <a:schemeClr val="tx1"/>
                </a:solidFill>
                <a:effectLst/>
                <a:latin typeface="+mn-lt"/>
                <a:ea typeface="ヒラギノ角ゴ Pro W3" pitchFamily="84" charset="-128"/>
                <a:cs typeface="ヒラギノ角ゴ Pro W3" pitchFamily="84" charset="-128"/>
              </a:rPr>
            </a:br>
            <a:endParaRPr lang="en-GB" sz="1200" kern="1200" dirty="0" smtClean="0">
              <a:solidFill>
                <a:schemeClr val="tx1"/>
              </a:solidFill>
              <a:effectLst/>
              <a:latin typeface="+mn-lt"/>
              <a:ea typeface="ヒラギノ角ゴ Pro W3" pitchFamily="84" charset="-128"/>
              <a:cs typeface="ヒラギノ角ゴ Pro W3" pitchFamily="84"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ヒラギノ角ゴ Pro W3" pitchFamily="84" charset="-128"/>
                <a:cs typeface="ヒラギノ角ゴ Pro W3" pitchFamily="84" charset="-128"/>
              </a:rPr>
              <a:t>The rate of diagnosis from 2005 to 2014 is different between males and females for the diagnosis of chlamydia (p&lt;0.001), gonorrhoea (p=0.007) and genital herpes (p&lt;0.001). There is no evidence that the rate of diagnosis of genital warts differs between males and females (p=0.29). </a:t>
            </a:r>
          </a:p>
          <a:p>
            <a:endParaRPr lang="en-GB" sz="1200" kern="1200" dirty="0">
              <a:solidFill>
                <a:schemeClr val="tx1"/>
              </a:solidFill>
              <a:effectLst/>
              <a:latin typeface="+mn-lt"/>
              <a:ea typeface="ヒラギノ角ゴ Pro W3" pitchFamily="84" charset="-128"/>
              <a:cs typeface="ヒラギノ角ゴ Pro W3" pitchFamily="84" charset="-128"/>
            </a:endParaRPr>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612517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ヒラギノ角ゴ Pro W3" pitchFamily="84" charset="-128"/>
                <a:cs typeface="ヒラギノ角ゴ Pro W3" pitchFamily="84" charset="-128"/>
              </a:rPr>
              <a:t>There was no evidence of a trend in the rate of diagnoses in gonorrhoea (p=0.22)</a:t>
            </a:r>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612517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ヒラギノ角ゴ Pro W3" pitchFamily="84" charset="-128"/>
                <a:cs typeface="ヒラギノ角ゴ Pro W3" pitchFamily="84" charset="-128"/>
              </a:rPr>
              <a:t>Between 2005 and 2014 There was strong evidence of a decreasing trend in the rates of diagnosis on genital herpes (0.024)</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ヒラギノ角ゴ Pro W3" pitchFamily="84" charset="-128"/>
                <a:cs typeface="ヒラギノ角ゴ Pro W3" pitchFamily="84" charset="-128"/>
              </a:rPr>
              <a:t>The rate of diagnosis from 2005 to 2014 is different between males and females for the diagnosis of  genital herpes (p&lt;0.001). </a:t>
            </a:r>
            <a:endParaRPr lang="en-GB" sz="1200" kern="1200" dirty="0">
              <a:solidFill>
                <a:schemeClr val="tx1"/>
              </a:solidFill>
              <a:effectLst/>
              <a:latin typeface="+mn-lt"/>
              <a:ea typeface="ヒラギノ角ゴ Pro W3" pitchFamily="84" charset="-128"/>
              <a:cs typeface="ヒラギノ角ゴ Pro W3" pitchFamily="84" charset="-128"/>
            </a:endParaRPr>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612517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ヒラギノ角ゴ Pro W3" pitchFamily="84" charset="-128"/>
                <a:cs typeface="ヒラギノ角ゴ Pro W3" pitchFamily="84" charset="-128"/>
              </a:rPr>
              <a:t>Between 2005 and 2014 There was strong evidence of a decreasing trend in the rates of diagnosis on genital warts (p=0.007) </a:t>
            </a:r>
          </a:p>
          <a:p>
            <a:r>
              <a:rPr lang="en-GB" sz="1200" kern="1200" dirty="0" smtClean="0">
                <a:solidFill>
                  <a:schemeClr val="tx1"/>
                </a:solidFill>
                <a:effectLst/>
                <a:latin typeface="+mn-lt"/>
                <a:ea typeface="ヒラギノ角ゴ Pro W3" pitchFamily="84" charset="-128"/>
                <a:cs typeface="ヒラギノ角ゴ Pro W3" pitchFamily="84" charset="-128"/>
              </a:rPr>
              <a:t>There is no evidence that the rate of diagnosis of genital warts differs between males and females (p=0.29). </a:t>
            </a:r>
          </a:p>
          <a:p>
            <a:endParaRPr lang="en-GB" sz="1200" kern="1200" dirty="0">
              <a:solidFill>
                <a:schemeClr val="tx1"/>
              </a:solidFill>
              <a:effectLst/>
              <a:latin typeface="+mn-lt"/>
              <a:ea typeface="ヒラギノ角ゴ Pro W3" pitchFamily="84" charset="-128"/>
              <a:cs typeface="ヒラギノ角ゴ Pro W3" pitchFamily="84" charset="-128"/>
            </a:endParaRPr>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13</a:t>
            </a:fld>
            <a:endParaRPr lang="en-US">
              <a:solidFill>
                <a:prstClr val="black"/>
              </a:solidFill>
            </a:endParaRPr>
          </a:p>
        </p:txBody>
      </p:sp>
    </p:spTree>
    <p:extLst>
      <p:ext uri="{BB962C8B-B14F-4D97-AF65-F5344CB8AC3E}">
        <p14:creationId xmlns:p14="http://schemas.microsoft.com/office/powerpoint/2010/main" val="612517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Due to</a:t>
            </a:r>
            <a:r>
              <a:rPr lang="en-GB" baseline="0" dirty="0" smtClean="0"/>
              <a:t> a clear different trend across the genders and because of the high collinearity between age and gender two separates </a:t>
            </a:r>
            <a:r>
              <a:rPr lang="en-GB" baseline="0" dirty="0" err="1" smtClean="0"/>
              <a:t>poisson</a:t>
            </a:r>
            <a:r>
              <a:rPr lang="en-GB" baseline="0" dirty="0" smtClean="0"/>
              <a:t> regression models have been performed to derive the incidence rate ratios of STI diagnosis by year and adjusted for age, index of multiple deprivation and practice location in London or outside London </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779680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3556731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Deprivation for both genders</a:t>
            </a:r>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6611929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ヒラギノ角ゴ Pro W3" pitchFamily="84" charset="-128"/>
              <a:cs typeface="ヒラギノ角ゴ Pro W3" pitchFamily="84" charset="-128"/>
            </a:endParaRPr>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17</a:t>
            </a:fld>
            <a:endParaRPr lang="en-US">
              <a:solidFill>
                <a:prstClr val="black"/>
              </a:solidFill>
            </a:endParaRPr>
          </a:p>
        </p:txBody>
      </p:sp>
    </p:spTree>
    <p:extLst>
      <p:ext uri="{BB962C8B-B14F-4D97-AF65-F5344CB8AC3E}">
        <p14:creationId xmlns:p14="http://schemas.microsoft.com/office/powerpoint/2010/main" val="3936348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ヒラギノ角ゴ Pro W3" pitchFamily="84" charset="-128"/>
                <a:cs typeface="ヒラギノ角ゴ Pro W3" pitchFamily="84" charset="-128"/>
              </a:rPr>
              <a:t>Higher rates in women suggests GPs have an important role in the diagnosis of STIs in women although their relative contribution may have declined in recent years.</a:t>
            </a:r>
          </a:p>
          <a:p>
            <a:endParaRPr lang="en-GB" sz="1200" b="0" i="0" u="none" strike="noStrike" kern="1200" baseline="0" dirty="0" smtClean="0">
              <a:solidFill>
                <a:schemeClr val="tx1"/>
              </a:solidFill>
              <a:latin typeface="+mn-lt"/>
              <a:ea typeface="ヒラギノ角ゴ Pro W3" pitchFamily="84" charset="-128"/>
              <a:cs typeface="ヒラギノ角ゴ Pro W3" pitchFamily="84" charset="-128"/>
            </a:endParaRPr>
          </a:p>
          <a:p>
            <a:r>
              <a:rPr lang="en-GB" sz="1200" b="0" i="0" u="none" strike="noStrike" kern="1200" baseline="0" dirty="0" smtClean="0">
                <a:solidFill>
                  <a:schemeClr val="tx1"/>
                </a:solidFill>
                <a:latin typeface="+mn-lt"/>
                <a:ea typeface="ヒラギノ角ゴ Pro W3" pitchFamily="84" charset="-128"/>
                <a:cs typeface="ヒラギノ角ゴ Pro W3" pitchFamily="84" charset="-128"/>
              </a:rPr>
              <a:t>This might be relate to the protective effect of HPV 16/18 vaccination against GW</a:t>
            </a:r>
          </a:p>
          <a:p>
            <a:endParaRPr lang="en-GB" sz="1200" b="0" i="0" u="none" strike="noStrike" kern="1200" baseline="0" dirty="0" smtClean="0">
              <a:solidFill>
                <a:schemeClr val="tx1"/>
              </a:solidFill>
              <a:effectLst/>
              <a:latin typeface="+mn-lt"/>
              <a:ea typeface="ヒラギノ角ゴ Pro W3" pitchFamily="84" charset="-128"/>
              <a:cs typeface="ヒラギノ角ゴ Pro W3" pitchFamily="84" charset="-128"/>
            </a:endParaRPr>
          </a:p>
          <a:p>
            <a:r>
              <a:rPr lang="en-GB" sz="1200" kern="1200" dirty="0" smtClean="0">
                <a:solidFill>
                  <a:schemeClr val="tx1"/>
                </a:solidFill>
                <a:effectLst/>
                <a:latin typeface="+mn-lt"/>
                <a:ea typeface="ヒラギノ角ゴ Pro W3" pitchFamily="84" charset="-128"/>
                <a:cs typeface="ヒラギノ角ゴ Pro W3" pitchFamily="84" charset="-128"/>
              </a:rPr>
              <a:t>GPs are playing less of a role in diagnosis relative to GUM </a:t>
            </a:r>
            <a:endParaRPr lang="en-GB" sz="1200" b="0" i="0" u="none" strike="noStrike" kern="1200" baseline="0" dirty="0" smtClean="0">
              <a:solidFill>
                <a:schemeClr val="tx1"/>
              </a:solidFill>
              <a:effectLst/>
              <a:latin typeface="+mn-lt"/>
              <a:ea typeface="ヒラギノ角ゴ Pro W3" pitchFamily="84" charset="-128"/>
              <a:cs typeface="ヒラギノ角ゴ Pro W3" pitchFamily="84" charset="-128"/>
            </a:endParaRPr>
          </a:p>
          <a:p>
            <a:endParaRPr lang="en-GB" sz="1200" b="0" i="0" u="none" strike="noStrike" kern="1200" baseline="0" dirty="0" smtClean="0">
              <a:solidFill>
                <a:schemeClr val="tx1"/>
              </a:solidFill>
              <a:effectLst/>
              <a:latin typeface="+mn-lt"/>
              <a:ea typeface="ヒラギノ角ゴ Pro W3" pitchFamily="84" charset="-128"/>
              <a:cs typeface="ヒラギノ角ゴ Pro W3" pitchFamily="84" charset="-128"/>
            </a:endParaRPr>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18</a:t>
            </a:fld>
            <a:endParaRPr lang="en-US">
              <a:solidFill>
                <a:prstClr val="black"/>
              </a:solidFill>
            </a:endParaRPr>
          </a:p>
        </p:txBody>
      </p:sp>
    </p:spTree>
    <p:extLst>
      <p:ext uri="{BB962C8B-B14F-4D97-AF65-F5344CB8AC3E}">
        <p14:creationId xmlns:p14="http://schemas.microsoft.com/office/powerpoint/2010/main" val="3936348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3800341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Point 4: This suggests the demographics of those accessing primary care for STI diagnosis may differ from those accessing GUM clinics.</a:t>
            </a:r>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027764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20</a:t>
            </a:fld>
            <a:endParaRPr lang="en-US">
              <a:solidFill>
                <a:prstClr val="black"/>
              </a:solidFill>
            </a:endParaRPr>
          </a:p>
        </p:txBody>
      </p:sp>
    </p:spTree>
    <p:extLst>
      <p:ext uri="{BB962C8B-B14F-4D97-AF65-F5344CB8AC3E}">
        <p14:creationId xmlns:p14="http://schemas.microsoft.com/office/powerpoint/2010/main" val="27976225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21</a:t>
            </a:fld>
            <a:endParaRPr lang="en-US">
              <a:solidFill>
                <a:prstClr val="black"/>
              </a:solidFill>
            </a:endParaRPr>
          </a:p>
        </p:txBody>
      </p:sp>
    </p:spTree>
    <p:extLst>
      <p:ext uri="{BB962C8B-B14F-4D97-AF65-F5344CB8AC3E}">
        <p14:creationId xmlns:p14="http://schemas.microsoft.com/office/powerpoint/2010/main" val="2797622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3773965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Geography representation</a:t>
            </a:r>
            <a:r>
              <a:rPr lang="en-GB" baseline="0" dirty="0" smtClean="0"/>
              <a:t> is poor</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1498728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Geography representation</a:t>
            </a:r>
            <a:r>
              <a:rPr lang="en-GB" baseline="0" dirty="0" smtClean="0"/>
              <a:t> is poor</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1498728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200" b="1" i="0" u="none" strike="noStrike" kern="1200" baseline="0" dirty="0" smtClean="0">
                <a:solidFill>
                  <a:schemeClr val="tx1"/>
                </a:solidFill>
                <a:latin typeface="+mn-lt"/>
                <a:ea typeface="ヒラギノ角ゴ Pro W3" pitchFamily="84" charset="-128"/>
                <a:cs typeface="ヒラギノ角ゴ Pro W3" pitchFamily="84" charset="-128"/>
              </a:rPr>
              <a:t>We worked under the assumption that all diagnoses made in GP represented the first patient attendance for care, and that all non-treated episodes had been referred to a specialist service where a diagnosis would have been recorded and treated.</a:t>
            </a:r>
            <a:endParaRPr lang="en-GB" sz="1200" b="1" kern="1200" dirty="0" smtClean="0">
              <a:solidFill>
                <a:schemeClr val="tx1"/>
              </a:solidFill>
              <a:effectLst/>
              <a:latin typeface="+mn-lt"/>
              <a:ea typeface="ヒラギノ角ゴ Pro W3" pitchFamily="84" charset="-128"/>
              <a:cs typeface="ヒラギノ角ゴ Pro W3" pitchFamily="84" charset="-128"/>
            </a:endParaRPr>
          </a:p>
          <a:p>
            <a:endParaRPr lang="en-GB" sz="1200" kern="1200" dirty="0" smtClean="0">
              <a:solidFill>
                <a:schemeClr val="tx1"/>
              </a:solidFill>
              <a:effectLst/>
              <a:latin typeface="+mn-lt"/>
              <a:ea typeface="ヒラギノ角ゴ Pro W3" pitchFamily="84" charset="-128"/>
              <a:cs typeface="ヒラギノ角ゴ Pro W3" pitchFamily="84" charset="-128"/>
            </a:endParaRPr>
          </a:p>
          <a:p>
            <a:r>
              <a:rPr lang="en-GB" sz="1200" kern="1200" dirty="0" smtClean="0">
                <a:solidFill>
                  <a:schemeClr val="tx1"/>
                </a:solidFill>
                <a:effectLst/>
                <a:latin typeface="+mn-lt"/>
                <a:ea typeface="ヒラギノ角ゴ Pro W3" pitchFamily="84" charset="-128"/>
                <a:cs typeface="ヒラギノ角ゴ Pro W3" pitchFamily="84" charset="-128"/>
              </a:rPr>
              <a:t>To derive the proportion of the total number of STI diagnoses in England made in GP, we worked under the assumption that an STI not treated 14 days before or after the diagnosis date was referred to GUM (and therefore would appear in the GUM total). The number of untreated cases diagnosed at GP was removed from the GUM total to avoid double counting. The denominator was therefore the number diagnosed in GP plus the number diagnosed in GUM, minus those who were diagnosed but untreated at GP. The proportion untreated at GP was multiplied by the standardised number diagnosed at GP in England to get the total number of untreated patients but diagnosed at GP in England</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2883288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2883288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2883288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2883288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1599995"/>
            <a:ext cx="9144000" cy="35435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lIns="91428" tIns="45714" rIns="91428" bIns="45714" anchor="ctr"/>
          <a:lstStyle/>
          <a:p>
            <a:pPr algn="ctr">
              <a:defRPr/>
            </a:pPr>
            <a:endParaRPr lang="en-US">
              <a:solidFill>
                <a:prstClr val="white"/>
              </a:solidFill>
            </a:endParaRPr>
          </a:p>
        </p:txBody>
      </p:sp>
      <p:sp>
        <p:nvSpPr>
          <p:cNvPr id="5" name="Rectangle 4"/>
          <p:cNvSpPr>
            <a:spLocks noChangeArrowheads="1"/>
          </p:cNvSpPr>
          <p:nvPr userDrawn="1"/>
        </p:nvSpPr>
        <p:spPr bwMode="auto">
          <a:xfrm>
            <a:off x="0" y="1491648"/>
            <a:ext cx="9144000" cy="108347"/>
          </a:xfrm>
          <a:prstGeom prst="rect">
            <a:avLst/>
          </a:prstGeom>
          <a:solidFill>
            <a:srgbClr val="00AE9E"/>
          </a:solidFill>
          <a:ln w="9525">
            <a:noFill/>
            <a:miter lim="800000"/>
            <a:headEnd/>
            <a:tailEnd/>
          </a:ln>
        </p:spPr>
        <p:txBody>
          <a:bodyPr lIns="91428" tIns="45714" rIns="91428" bIns="45714" anchor="ctr">
            <a:prstTxWarp prst="textNoShape">
              <a:avLst/>
            </a:prstTxWarp>
          </a:bodyPr>
          <a:lstStyle/>
          <a:p>
            <a:pPr algn="ctr">
              <a:defRPr/>
            </a:pPr>
            <a:endParaRPr lang="en-US">
              <a:solidFill>
                <a:prstClr val="white"/>
              </a:solidFill>
            </a:endParaRPr>
          </a:p>
        </p:txBody>
      </p:sp>
      <p:sp>
        <p:nvSpPr>
          <p:cNvPr id="2" name="Title 1"/>
          <p:cNvSpPr>
            <a:spLocks noGrp="1"/>
          </p:cNvSpPr>
          <p:nvPr>
            <p:ph type="ctrTitle"/>
          </p:nvPr>
        </p:nvSpPr>
        <p:spPr>
          <a:xfrm>
            <a:off x="558000" y="1869728"/>
            <a:ext cx="7633648" cy="1293377"/>
          </a:xfrm>
          <a:ln>
            <a:noFill/>
          </a:ln>
        </p:spPr>
        <p:txBody>
          <a:bodyPr anchor="t">
            <a:noAutofit/>
          </a:bodyPr>
          <a:lstStyle>
            <a:lvl1pPr algn="l">
              <a:defRPr sz="4500" baseline="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8000" y="4515966"/>
            <a:ext cx="7633648" cy="253752"/>
          </a:xfrm>
        </p:spPr>
        <p:txBody>
          <a:bodyPr anchor="b">
            <a:normAutofit/>
          </a:bodyPr>
          <a:lstStyle>
            <a:lvl1pPr marL="0" indent="0" algn="l">
              <a:spcBef>
                <a:spcPts val="0"/>
              </a:spcBef>
              <a:buNone/>
              <a:defRPr sz="2000" b="0" i="0">
                <a:solidFill>
                  <a:schemeClr val="bg1"/>
                </a:solidFill>
              </a:defRPr>
            </a:lvl1pPr>
            <a:lvl2pPr marL="457130" indent="0" algn="ctr">
              <a:buNone/>
              <a:defRPr>
                <a:solidFill>
                  <a:schemeClr val="tx1">
                    <a:tint val="75000"/>
                  </a:schemeClr>
                </a:solidFill>
              </a:defRPr>
            </a:lvl2pPr>
            <a:lvl3pPr marL="914265" indent="0" algn="ctr">
              <a:buNone/>
              <a:defRPr>
                <a:solidFill>
                  <a:schemeClr val="tx1">
                    <a:tint val="75000"/>
                  </a:schemeClr>
                </a:solidFill>
              </a:defRPr>
            </a:lvl3pPr>
            <a:lvl4pPr marL="1371396" indent="0" algn="ctr">
              <a:buNone/>
              <a:defRPr>
                <a:solidFill>
                  <a:schemeClr val="tx1">
                    <a:tint val="75000"/>
                  </a:schemeClr>
                </a:solidFill>
              </a:defRPr>
            </a:lvl4pPr>
            <a:lvl5pPr marL="1828529" indent="0" algn="ctr">
              <a:buNone/>
              <a:defRPr>
                <a:solidFill>
                  <a:schemeClr val="tx1">
                    <a:tint val="75000"/>
                  </a:schemeClr>
                </a:solidFill>
              </a:defRPr>
            </a:lvl5pPr>
            <a:lvl6pPr marL="2285658" indent="0" algn="ctr">
              <a:buNone/>
              <a:defRPr>
                <a:solidFill>
                  <a:schemeClr val="tx1">
                    <a:tint val="75000"/>
                  </a:schemeClr>
                </a:solidFill>
              </a:defRPr>
            </a:lvl6pPr>
            <a:lvl7pPr marL="2742788" indent="0" algn="ctr">
              <a:buNone/>
              <a:defRPr>
                <a:solidFill>
                  <a:schemeClr val="tx1">
                    <a:tint val="75000"/>
                  </a:schemeClr>
                </a:solidFill>
              </a:defRPr>
            </a:lvl7pPr>
            <a:lvl8pPr marL="3199920" indent="0" algn="ctr">
              <a:buNone/>
              <a:defRPr>
                <a:solidFill>
                  <a:schemeClr val="tx1">
                    <a:tint val="75000"/>
                  </a:schemeClr>
                </a:solidFill>
              </a:defRPr>
            </a:lvl8pPr>
            <a:lvl9pPr marL="3657052" indent="0" algn="ctr">
              <a:buNone/>
              <a:defRPr>
                <a:solidFill>
                  <a:schemeClr val="tx1">
                    <a:tint val="75000"/>
                  </a:schemeClr>
                </a:solidFill>
              </a:defRPr>
            </a:lvl9pPr>
          </a:lstStyle>
          <a:p>
            <a:r>
              <a:rPr lang="en-US" dirty="0" smtClean="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
            <a:ext cx="3674110" cy="1359218"/>
          </a:xfrm>
          <a:prstGeom prst="rect">
            <a:avLst/>
          </a:prstGeom>
          <a:noFill/>
          <a:ln>
            <a:noFill/>
          </a:ln>
        </p:spPr>
      </p:pic>
    </p:spTree>
    <p:extLst>
      <p:ext uri="{BB962C8B-B14F-4D97-AF65-F5344CB8AC3E}">
        <p14:creationId xmlns:p14="http://schemas.microsoft.com/office/powerpoint/2010/main" val="278402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411510"/>
            <a:ext cx="8028000" cy="486054"/>
          </a:xfrm>
        </p:spPr>
        <p:txBody>
          <a:bodyPr anchor="t" anchorCtr="0"/>
          <a:lstStyle>
            <a:lvl1pPr>
              <a:defRPr sz="4000" baseline="0">
                <a:solidFill>
                  <a:srgbClr val="00AE9E"/>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558000" y="1059594"/>
            <a:ext cx="8028000" cy="3554759"/>
          </a:xfrm>
        </p:spPr>
        <p:txBody>
          <a:bodyPr/>
          <a:lstStyle>
            <a:lvl1pPr>
              <a:spcBef>
                <a:spcPts val="1200"/>
              </a:spcBef>
              <a:defRPr sz="1800" b="0" baseline="0">
                <a:solidFill>
                  <a:schemeClr val="tx1"/>
                </a:solidFill>
              </a:defRPr>
            </a:lvl1pPr>
          </a:lstStyle>
          <a:p>
            <a:pPr lvl="0"/>
            <a:r>
              <a:rPr lang="en-US" dirty="0" smtClean="0"/>
              <a:t>Text should be 12-18pt Arial. Do not use other fonts.</a:t>
            </a:r>
            <a:endParaRPr lang="en-US" dirty="0"/>
          </a:p>
        </p:txBody>
      </p:sp>
      <p:sp>
        <p:nvSpPr>
          <p:cNvPr id="5" name="Slide Number Placeholder 5"/>
          <p:cNvSpPr>
            <a:spLocks noGrp="1"/>
          </p:cNvSpPr>
          <p:nvPr>
            <p:ph type="sldNum" sz="quarter" idx="10"/>
          </p:nvPr>
        </p:nvSpPr>
        <p:spPr>
          <a:xfrm>
            <a:off x="0" y="4731544"/>
            <a:ext cx="9144000" cy="411956"/>
          </a:xfrm>
        </p:spPr>
        <p:txBody>
          <a:bodyPr/>
          <a:lstStyle>
            <a:lvl1pPr>
              <a:defRPr/>
            </a:lvl1pPr>
          </a:lstStyle>
          <a:p>
            <a:pPr marL="531735">
              <a:defRPr/>
            </a:pPr>
            <a:r>
              <a:rPr lang="en-US" smtClean="0">
                <a:solidFill>
                  <a:prstClr val="white"/>
                </a:solidFill>
              </a:rPr>
              <a:t>  </a:t>
            </a:r>
            <a:fld id="{2565FA6D-D4C8-4C4C-AC4B-3269734D34D8}" type="slidenum">
              <a:rPr lang="en-US" smtClean="0">
                <a:solidFill>
                  <a:prstClr val="white"/>
                </a:solidFill>
              </a:rPr>
              <a:pPr marL="531735">
                <a:defRPr/>
              </a:pPr>
              <a:t>‹#›</a:t>
            </a:fld>
            <a:endParaRPr lang="en-US" dirty="0">
              <a:solidFill>
                <a:prstClr val="white"/>
              </a:solidFill>
            </a:endParaRPr>
          </a:p>
        </p:txBody>
      </p:sp>
      <p:sp>
        <p:nvSpPr>
          <p:cNvPr id="6" name="Footer Placeholder 5"/>
          <p:cNvSpPr>
            <a:spLocks noGrp="1"/>
          </p:cNvSpPr>
          <p:nvPr>
            <p:ph type="ftr" sz="quarter" idx="11"/>
          </p:nvPr>
        </p:nvSpPr>
        <p:spPr/>
        <p:txBody>
          <a:bodyPr/>
          <a:lstStyle>
            <a:lvl1pPr marL="173014" indent="0" algn="l">
              <a:defRPr sz="1200" baseline="0">
                <a:solidFill>
                  <a:schemeClr val="bg1"/>
                </a:solidFill>
                <a:latin typeface="Arial" pitchFamily="34" charset="0"/>
              </a:defRPr>
            </a:lvl1p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Tree>
    <p:extLst>
      <p:ext uri="{BB962C8B-B14F-4D97-AF65-F5344CB8AC3E}">
        <p14:creationId xmlns:p14="http://schemas.microsoft.com/office/powerpoint/2010/main" val="34479576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6" y="205978"/>
            <a:ext cx="8029575" cy="857250"/>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557216" y="1200151"/>
            <a:ext cx="8029575" cy="339447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a:t>
            </a:r>
            <a:r>
              <a:rPr lang="en-US" dirty="0" smtClean="0"/>
              <a:t>level</a:t>
            </a:r>
          </a:p>
          <a:p>
            <a:pPr lvl="4"/>
            <a:r>
              <a:rPr lang="en-US" dirty="0" smtClean="0"/>
              <a:t>Fourth </a:t>
            </a:r>
            <a:r>
              <a:rPr lang="en-US" dirty="0"/>
              <a:t>level</a:t>
            </a:r>
          </a:p>
          <a:p>
            <a:pPr lvl="5"/>
            <a:r>
              <a:rPr lang="en-US" dirty="0" smtClean="0"/>
              <a:t>Fifth </a:t>
            </a:r>
            <a:r>
              <a:rPr lang="en-US" dirty="0"/>
              <a:t>level</a:t>
            </a:r>
          </a:p>
        </p:txBody>
      </p:sp>
      <p:sp>
        <p:nvSpPr>
          <p:cNvPr id="7" name="Slide Number Placeholder 5"/>
          <p:cNvSpPr>
            <a:spLocks noGrp="1"/>
          </p:cNvSpPr>
          <p:nvPr>
            <p:ph type="sldNum" sz="quarter" idx="4"/>
          </p:nvPr>
        </p:nvSpPr>
        <p:spPr>
          <a:xfrm>
            <a:off x="0" y="4731544"/>
            <a:ext cx="9144000" cy="411956"/>
          </a:xfrm>
          <a:prstGeom prst="rect">
            <a:avLst/>
          </a:prstGeom>
          <a:solidFill>
            <a:schemeClr val="bg2"/>
          </a:solidFill>
        </p:spPr>
        <p:txBody>
          <a:bodyPr vert="horz" wrap="square" lIns="0" tIns="0" rIns="91428" bIns="0" numCol="1" anchor="ctr" anchorCtr="0" compatLnSpc="1">
            <a:prstTxWarp prst="textNoShape">
              <a:avLst/>
            </a:prstTxWarp>
          </a:bodyPr>
          <a:lstStyle>
            <a:lvl1pPr>
              <a:defRPr sz="1200">
                <a:solidFill>
                  <a:schemeClr val="bg1"/>
                </a:solidFill>
              </a:defRPr>
            </a:lvl1pPr>
          </a:lstStyle>
          <a:p>
            <a:pPr fontAlgn="base">
              <a:spcBef>
                <a:spcPct val="0"/>
              </a:spcBef>
              <a:spcAft>
                <a:spcPct val="0"/>
              </a:spcAft>
              <a:defRPr/>
            </a:pPr>
            <a:r>
              <a:rPr lang="en-US" dirty="0" smtClean="0">
                <a:solidFill>
                  <a:prstClr val="white"/>
                </a:solidFill>
              </a:rPr>
              <a:t>  </a:t>
            </a:r>
            <a:fld id="{45F8D313-CCBE-49D6-A3BC-57B1848DFB52}" type="slidenum">
              <a:rPr lang="en-US" smtClean="0">
                <a:solidFill>
                  <a:prstClr val="white"/>
                </a:solidFill>
              </a:rPr>
              <a:pPr fontAlgn="base">
                <a:spcBef>
                  <a:spcPct val="0"/>
                </a:spcBef>
                <a:spcAft>
                  <a:spcPct val="0"/>
                </a:spcAft>
                <a:defRPr/>
              </a:pPr>
              <a:t>‹#›</a:t>
            </a:fld>
            <a:r>
              <a:rPr lang="en-US" dirty="0" smtClean="0">
                <a:solidFill>
                  <a:prstClr val="white"/>
                </a:solidFill>
              </a:rPr>
              <a:t> </a:t>
            </a:r>
            <a:endParaRPr lang="en-US" dirty="0">
              <a:solidFill>
                <a:prstClr val="white"/>
              </a:solidFill>
            </a:endParaRPr>
          </a:p>
        </p:txBody>
      </p:sp>
      <p:sp>
        <p:nvSpPr>
          <p:cNvPr id="6" name="Footer Placeholder 5"/>
          <p:cNvSpPr>
            <a:spLocks noGrp="1"/>
          </p:cNvSpPr>
          <p:nvPr>
            <p:ph type="ftr" sz="quarter" idx="3"/>
          </p:nvPr>
        </p:nvSpPr>
        <p:spPr>
          <a:xfrm>
            <a:off x="900113" y="4731544"/>
            <a:ext cx="8064375" cy="411956"/>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Tree>
    <p:extLst>
      <p:ext uri="{BB962C8B-B14F-4D97-AF65-F5344CB8AC3E}">
        <p14:creationId xmlns:p14="http://schemas.microsoft.com/office/powerpoint/2010/main" val="3504021441"/>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13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265"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396"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529"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848" indent="-342848"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3960" indent="-176186"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864" indent="-215864"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385" indent="-190473"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2988" indent="-177773"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597" indent="-187298" algn="l" defTabSz="914265" rtl="0" eaLnBrk="1" latinLnBrk="0" hangingPunct="1">
        <a:spcBef>
          <a:spcPct val="20000"/>
        </a:spcBef>
        <a:buFontTx/>
        <a:buNone/>
        <a:defRPr sz="1400" kern="1200" baseline="0">
          <a:solidFill>
            <a:schemeClr val="tx1"/>
          </a:solidFill>
          <a:latin typeface="+mn-lt"/>
          <a:ea typeface="+mn-ea"/>
          <a:cs typeface="+mn-cs"/>
        </a:defRPr>
      </a:lvl6pPr>
      <a:lvl7pPr marL="2971356"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87"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18"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65" rtl="0" eaLnBrk="1" latinLnBrk="0" hangingPunct="1">
        <a:defRPr sz="1800" kern="1200">
          <a:solidFill>
            <a:schemeClr val="tx1"/>
          </a:solidFill>
          <a:latin typeface="+mn-lt"/>
          <a:ea typeface="+mn-ea"/>
          <a:cs typeface="+mn-cs"/>
        </a:defRPr>
      </a:lvl1pPr>
      <a:lvl2pPr marL="457130" algn="l" defTabSz="914265" rtl="0" eaLnBrk="1" latinLnBrk="0" hangingPunct="1">
        <a:defRPr sz="1800" kern="1200">
          <a:solidFill>
            <a:schemeClr val="tx1"/>
          </a:solidFill>
          <a:latin typeface="+mn-lt"/>
          <a:ea typeface="+mn-ea"/>
          <a:cs typeface="+mn-cs"/>
        </a:defRPr>
      </a:lvl2pPr>
      <a:lvl3pPr marL="914265" algn="l" defTabSz="914265" rtl="0" eaLnBrk="1" latinLnBrk="0" hangingPunct="1">
        <a:defRPr sz="1800" kern="1200">
          <a:solidFill>
            <a:schemeClr val="tx1"/>
          </a:solidFill>
          <a:latin typeface="+mn-lt"/>
          <a:ea typeface="+mn-ea"/>
          <a:cs typeface="+mn-cs"/>
        </a:defRPr>
      </a:lvl3pPr>
      <a:lvl4pPr marL="1371396" algn="l" defTabSz="914265" rtl="0" eaLnBrk="1" latinLnBrk="0" hangingPunct="1">
        <a:defRPr sz="1800" kern="1200">
          <a:solidFill>
            <a:schemeClr val="tx1"/>
          </a:solidFill>
          <a:latin typeface="+mn-lt"/>
          <a:ea typeface="+mn-ea"/>
          <a:cs typeface="+mn-cs"/>
        </a:defRPr>
      </a:lvl4pPr>
      <a:lvl5pPr marL="1828529" algn="l" defTabSz="914265" rtl="0" eaLnBrk="1" latinLnBrk="0" hangingPunct="1">
        <a:defRPr sz="1800" kern="1200">
          <a:solidFill>
            <a:schemeClr val="tx1"/>
          </a:solidFill>
          <a:latin typeface="+mn-lt"/>
          <a:ea typeface="+mn-ea"/>
          <a:cs typeface="+mn-cs"/>
        </a:defRPr>
      </a:lvl5pPr>
      <a:lvl6pPr marL="2285658" algn="l" defTabSz="914265" rtl="0" eaLnBrk="1" latinLnBrk="0" hangingPunct="1">
        <a:defRPr sz="1800" kern="1200">
          <a:solidFill>
            <a:schemeClr val="tx1"/>
          </a:solidFill>
          <a:latin typeface="+mn-lt"/>
          <a:ea typeface="+mn-ea"/>
          <a:cs typeface="+mn-cs"/>
        </a:defRPr>
      </a:lvl6pPr>
      <a:lvl7pPr marL="2742788" algn="l" defTabSz="914265" rtl="0" eaLnBrk="1" latinLnBrk="0" hangingPunct="1">
        <a:defRPr sz="1800" kern="1200">
          <a:solidFill>
            <a:schemeClr val="tx1"/>
          </a:solidFill>
          <a:latin typeface="+mn-lt"/>
          <a:ea typeface="+mn-ea"/>
          <a:cs typeface="+mn-cs"/>
        </a:defRPr>
      </a:lvl7pPr>
      <a:lvl8pPr marL="3199920" algn="l" defTabSz="914265" rtl="0" eaLnBrk="1" latinLnBrk="0" hangingPunct="1">
        <a:defRPr sz="1800" kern="1200">
          <a:solidFill>
            <a:schemeClr val="tx1"/>
          </a:solidFill>
          <a:latin typeface="+mn-lt"/>
          <a:ea typeface="+mn-ea"/>
          <a:cs typeface="+mn-cs"/>
        </a:defRPr>
      </a:lvl8pPr>
      <a:lvl9pPr marL="3657052" algn="l" defTabSz="9142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Presentation_Template_Innerpage_new"/>
          <p:cNvPicPr>
            <a:picLocks noChangeAspect="1" noChangeArrowheads="1"/>
          </p:cNvPicPr>
          <p:nvPr/>
        </p:nvPicPr>
        <p:blipFill>
          <a:blip r:embed="rId2">
            <a:extLst>
              <a:ext uri="{28A0092B-C50C-407E-A947-70E740481C1C}">
                <a14:useLocalDpi xmlns:a14="http://schemas.microsoft.com/office/drawing/2010/main" val="0"/>
              </a:ext>
            </a:extLst>
          </a:blip>
          <a:srcRect t="45416"/>
          <a:stretch>
            <a:fillRect/>
          </a:stretch>
        </p:blipFill>
        <p:spPr bwMode="auto">
          <a:xfrm>
            <a:off x="0" y="2336010"/>
            <a:ext cx="9144000" cy="2807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0"/>
          <p:cNvPicPr>
            <a:picLocks noChangeArrowheads="1"/>
          </p:cNvPicPr>
          <p:nvPr/>
        </p:nvPicPr>
        <p:blipFill>
          <a:blip r:embed="rId3" cstate="print">
            <a:clrChange>
              <a:clrFrom>
                <a:srgbClr val="FFFFFF"/>
              </a:clrFrom>
              <a:clrTo>
                <a:srgbClr val="FFFFFF">
                  <a:alpha val="0"/>
                </a:srgbClr>
              </a:clrTo>
            </a:clrChange>
            <a:lum bright="-6000"/>
            <a:extLst>
              <a:ext uri="{28A0092B-C50C-407E-A947-70E740481C1C}">
                <a14:useLocalDpi xmlns:a14="http://schemas.microsoft.com/office/drawing/2010/main" val="0"/>
              </a:ext>
            </a:extLst>
          </a:blip>
          <a:srcRect/>
          <a:stretch>
            <a:fillRect/>
          </a:stretch>
        </p:blipFill>
        <p:spPr bwMode="auto">
          <a:xfrm>
            <a:off x="8096251" y="80964"/>
            <a:ext cx="88265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23850" y="107158"/>
            <a:ext cx="8229600" cy="616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9" name="Rectangle 3"/>
          <p:cNvSpPr>
            <a:spLocks noGrp="1" noChangeArrowheads="1"/>
          </p:cNvSpPr>
          <p:nvPr>
            <p:ph type="body" idx="1"/>
          </p:nvPr>
        </p:nvSpPr>
        <p:spPr bwMode="auto">
          <a:xfrm>
            <a:off x="323851" y="809628"/>
            <a:ext cx="8526463" cy="387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smtClean="0"/>
              <a:t>Click to edit Master text styles</a:t>
            </a:r>
          </a:p>
        </p:txBody>
      </p:sp>
    </p:spTree>
    <p:extLst>
      <p:ext uri="{BB962C8B-B14F-4D97-AF65-F5344CB8AC3E}">
        <p14:creationId xmlns:p14="http://schemas.microsoft.com/office/powerpoint/2010/main" val="3546633640"/>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cs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cs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cs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cs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algn="l" rtl="0" eaLnBrk="1" fontAlgn="base" hangingPunct="1">
        <a:lnSpc>
          <a:spcPct val="90000"/>
        </a:lnSpc>
        <a:spcBef>
          <a:spcPts val="300"/>
        </a:spcBef>
        <a:spcAft>
          <a:spcPts val="600"/>
        </a:spcAft>
        <a:buFont typeface="Wingdings" pitchFamily="2" charset="2"/>
        <a:defRPr sz="2400">
          <a:solidFill>
            <a:schemeClr val="tx1"/>
          </a:solidFill>
          <a:latin typeface="Tahoma" pitchFamily="34" charset="0"/>
          <a:ea typeface="+mn-ea"/>
          <a:cs typeface="Tahoma" pitchFamily="34" charset="0"/>
        </a:defRPr>
      </a:lvl1pPr>
      <a:lvl2pPr marL="714375" indent="-265113" algn="l" rtl="0" eaLnBrk="1" fontAlgn="base" hangingPunct="1">
        <a:lnSpc>
          <a:spcPct val="90000"/>
        </a:lnSpc>
        <a:spcBef>
          <a:spcPct val="0"/>
        </a:spcBef>
        <a:spcAft>
          <a:spcPct val="25000"/>
        </a:spcAft>
        <a:buChar char="–"/>
        <a:defRPr sz="2400">
          <a:solidFill>
            <a:schemeClr val="tx1"/>
          </a:solidFill>
          <a:latin typeface="+mn-lt"/>
          <a:cs typeface="Tahoma" pitchFamily="34" charset="0"/>
        </a:defRPr>
      </a:lvl2pPr>
      <a:lvl3pPr marL="1150938" indent="-228600" algn="l" rtl="0" eaLnBrk="1" fontAlgn="base" hangingPunct="1">
        <a:spcBef>
          <a:spcPct val="20000"/>
        </a:spcBef>
        <a:spcAft>
          <a:spcPct val="0"/>
        </a:spcAft>
        <a:defRPr>
          <a:solidFill>
            <a:schemeClr val="tx1"/>
          </a:solidFill>
          <a:latin typeface="+mn-lt"/>
          <a:cs typeface="Tahoma" pitchFamily="34" charset="0"/>
        </a:defRPr>
      </a:lvl3pPr>
      <a:lvl4pPr marL="1600200" indent="-228600" algn="l" rtl="0" eaLnBrk="1" fontAlgn="base" hangingPunct="1">
        <a:spcBef>
          <a:spcPct val="20000"/>
        </a:spcBef>
        <a:spcAft>
          <a:spcPct val="0"/>
        </a:spcAft>
        <a:defRPr sz="1600">
          <a:solidFill>
            <a:schemeClr val="tx1"/>
          </a:solidFill>
          <a:latin typeface="+mn-lt"/>
          <a:cs typeface="Tahoma" pitchFamily="34" charset="0"/>
        </a:defRPr>
      </a:lvl4pPr>
      <a:lvl5pPr marL="2057400" indent="-228600" algn="l" rtl="0" eaLnBrk="1" fontAlgn="base" hangingPunct="1">
        <a:spcBef>
          <a:spcPct val="20000"/>
        </a:spcBef>
        <a:spcAft>
          <a:spcPct val="0"/>
        </a:spcAft>
        <a:buChar char="»"/>
        <a:defRPr sz="1600">
          <a:solidFill>
            <a:schemeClr val="tx1"/>
          </a:solidFill>
          <a:latin typeface="+mn-lt"/>
          <a:cs typeface="Tahoma"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0233" name="Picture 9" descr="Presentation_Template_Innerpage_new"/>
          <p:cNvPicPr>
            <a:picLocks noChangeAspect="1" noChangeArrowheads="1"/>
          </p:cNvPicPr>
          <p:nvPr/>
        </p:nvPicPr>
        <p:blipFill>
          <a:blip r:embed="rId2" cstate="print"/>
          <a:srcRect t="92169"/>
          <a:stretch>
            <a:fillRect/>
          </a:stretch>
        </p:blipFill>
        <p:spPr bwMode="auto">
          <a:xfrm>
            <a:off x="0" y="4740729"/>
            <a:ext cx="9144000" cy="402772"/>
          </a:xfrm>
          <a:prstGeom prst="rect">
            <a:avLst/>
          </a:prstGeom>
          <a:noFill/>
        </p:spPr>
      </p:pic>
      <p:pic>
        <p:nvPicPr>
          <p:cNvPr id="180234" name="Picture 10"/>
          <p:cNvPicPr>
            <a:picLocks noChangeArrowheads="1"/>
          </p:cNvPicPr>
          <p:nvPr/>
        </p:nvPicPr>
        <p:blipFill>
          <a:blip r:embed="rId3" cstate="print">
            <a:clrChange>
              <a:clrFrom>
                <a:srgbClr val="FFFFFF"/>
              </a:clrFrom>
              <a:clrTo>
                <a:srgbClr val="FFFFFF">
                  <a:alpha val="0"/>
                </a:srgbClr>
              </a:clrTo>
            </a:clrChange>
            <a:lum bright="-6000"/>
          </a:blip>
          <a:srcRect/>
          <a:stretch>
            <a:fillRect/>
          </a:stretch>
        </p:blipFill>
        <p:spPr bwMode="auto">
          <a:xfrm>
            <a:off x="8096250" y="80964"/>
            <a:ext cx="882650" cy="595313"/>
          </a:xfrm>
          <a:prstGeom prst="rect">
            <a:avLst/>
          </a:prstGeom>
          <a:noFill/>
        </p:spPr>
      </p:pic>
      <p:sp>
        <p:nvSpPr>
          <p:cNvPr id="180226" name="Rectangle 2"/>
          <p:cNvSpPr>
            <a:spLocks noGrp="1" noChangeArrowheads="1"/>
          </p:cNvSpPr>
          <p:nvPr>
            <p:ph type="title"/>
          </p:nvPr>
        </p:nvSpPr>
        <p:spPr bwMode="auto">
          <a:xfrm>
            <a:off x="323850" y="107157"/>
            <a:ext cx="8229600" cy="61674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dirty="0" smtClean="0"/>
          </a:p>
        </p:txBody>
      </p:sp>
      <p:sp>
        <p:nvSpPr>
          <p:cNvPr id="180227" name="Rectangle 3"/>
          <p:cNvSpPr>
            <a:spLocks noGrp="1" noChangeArrowheads="1"/>
          </p:cNvSpPr>
          <p:nvPr>
            <p:ph type="body" idx="1"/>
          </p:nvPr>
        </p:nvSpPr>
        <p:spPr bwMode="auto">
          <a:xfrm>
            <a:off x="323851" y="809628"/>
            <a:ext cx="8526463" cy="38719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smtClean="0"/>
              <a:t>Click to edit Master text styles</a:t>
            </a:r>
          </a:p>
        </p:txBody>
      </p:sp>
    </p:spTree>
    <p:extLst>
      <p:ext uri="{BB962C8B-B14F-4D97-AF65-F5344CB8AC3E}">
        <p14:creationId xmlns:p14="http://schemas.microsoft.com/office/powerpoint/2010/main" val="2007026541"/>
      </p:ext>
    </p:extLst>
  </p:cSld>
  <p:clrMap bg1="lt1" tx1="dk1" bg2="lt2" tx2="dk2" accent1="accent1" accent2="accent2" accent3="accent3" accent4="accent4" accent5="accent5" accent6="accent6" hlink="hlink" folHlink="folHlink"/>
  <p:timing>
    <p:tnLst>
      <p:par>
        <p:cTn id="1" dur="indefinite" restart="never" nodeType="tmRoot"/>
      </p:par>
    </p:tnLst>
  </p:timing>
  <p:hf sldNum="0"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defRPr sz="2400">
          <a:solidFill>
            <a:schemeClr val="tx1"/>
          </a:solidFill>
          <a:latin typeface="Tahoma" pitchFamily="34" charset="0"/>
          <a:ea typeface="+mn-ea"/>
          <a:cs typeface="Tahoma" pitchFamily="34" charset="0"/>
        </a:defRPr>
      </a:lvl1pPr>
      <a:lvl2pPr marL="714375" indent="-265113" algn="l" rtl="0" eaLnBrk="1" fontAlgn="base" hangingPunct="1">
        <a:lnSpc>
          <a:spcPct val="90000"/>
        </a:lnSpc>
        <a:spcBef>
          <a:spcPct val="0"/>
        </a:spcBef>
        <a:spcAft>
          <a:spcPct val="25000"/>
        </a:spcAft>
        <a:buChar char="–"/>
        <a:defRPr sz="2400">
          <a:solidFill>
            <a:schemeClr val="tx1"/>
          </a:solidFill>
          <a:latin typeface="+mn-lt"/>
        </a:defRPr>
      </a:lvl2pPr>
      <a:lvl3pPr marL="1150938"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4" y="1707660"/>
            <a:ext cx="8784976" cy="2646293"/>
          </a:xfrm>
        </p:spPr>
        <p:txBody>
          <a:bodyPr/>
          <a:lstStyle/>
          <a:p>
            <a:r>
              <a:rPr lang="en-GB" sz="4200" dirty="0"/>
              <a:t>Role of Primary Care in the diagnosis </a:t>
            </a:r>
            <a:br>
              <a:rPr lang="en-GB" sz="4200" dirty="0"/>
            </a:br>
            <a:r>
              <a:rPr lang="en-GB" sz="4200" dirty="0"/>
              <a:t>of Sexually Transmitted Infections </a:t>
            </a:r>
            <a:br>
              <a:rPr lang="en-GB" sz="4200" dirty="0"/>
            </a:br>
            <a:r>
              <a:rPr lang="en-GB" sz="4200" dirty="0"/>
              <a:t>in England</a:t>
            </a:r>
          </a:p>
        </p:txBody>
      </p:sp>
      <p:sp>
        <p:nvSpPr>
          <p:cNvPr id="3" name="Subtitle 2"/>
          <p:cNvSpPr>
            <a:spLocks noGrp="1"/>
          </p:cNvSpPr>
          <p:nvPr>
            <p:ph type="subTitle" idx="1"/>
          </p:nvPr>
        </p:nvSpPr>
        <p:spPr>
          <a:xfrm>
            <a:off x="179514" y="4046190"/>
            <a:ext cx="7633648" cy="1045840"/>
          </a:xfrm>
        </p:spPr>
        <p:txBody>
          <a:bodyPr>
            <a:noAutofit/>
          </a:bodyPr>
          <a:lstStyle/>
          <a:p>
            <a:r>
              <a:rPr lang="en-GB" b="1" dirty="0" smtClean="0"/>
              <a:t>Martina Furegato</a:t>
            </a:r>
          </a:p>
          <a:p>
            <a:r>
              <a:rPr lang="en-GB" sz="1700" dirty="0"/>
              <a:t>Department of HIV and STI</a:t>
            </a:r>
          </a:p>
          <a:p>
            <a:r>
              <a:rPr lang="en-GB" sz="1700" dirty="0"/>
              <a:t>National Infection Service</a:t>
            </a:r>
          </a:p>
          <a:p>
            <a:r>
              <a:rPr lang="en-GB" sz="1700" dirty="0"/>
              <a:t>Public Health England</a:t>
            </a:r>
          </a:p>
        </p:txBody>
      </p:sp>
    </p:spTree>
    <p:extLst>
      <p:ext uri="{BB962C8B-B14F-4D97-AF65-F5344CB8AC3E}">
        <p14:creationId xmlns:p14="http://schemas.microsoft.com/office/powerpoint/2010/main" val="2868295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7678" y="4820390"/>
            <a:ext cx="6624736" cy="323153"/>
          </a:xfrm>
          <a:prstGeom prst="rect">
            <a:avLst/>
          </a:prstGeom>
          <a:noFill/>
        </p:spPr>
        <p:txBody>
          <a:bodyPr wrap="square" lIns="91428" tIns="45714" rIns="91428" bIns="45714" rtlCol="0">
            <a:spAutoFit/>
          </a:bodyPr>
          <a:lstStyle/>
          <a:p>
            <a:pPr algn="r" fontAlgn="base">
              <a:spcBef>
                <a:spcPct val="0"/>
              </a:spcBef>
              <a:spcAft>
                <a:spcPct val="0"/>
              </a:spcAft>
            </a:pPr>
            <a:r>
              <a:rPr lang="en-GB" sz="1500" dirty="0">
                <a:solidFill>
                  <a:prstClr val="black"/>
                </a:solidFill>
              </a:rPr>
              <a:t>Age standardised rates</a:t>
            </a:r>
          </a:p>
        </p:txBody>
      </p:sp>
      <p:sp>
        <p:nvSpPr>
          <p:cNvPr id="14" name="Title 1"/>
          <p:cNvSpPr txBox="1">
            <a:spLocks/>
          </p:cNvSpPr>
          <p:nvPr/>
        </p:nvSpPr>
        <p:spPr>
          <a:xfrm>
            <a:off x="1" y="-2536"/>
            <a:ext cx="9142412"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dirty="0"/>
              <a:t>Trends in rates per 100,000 of diagnosis by gender in GP</a:t>
            </a:r>
          </a:p>
        </p:txBody>
      </p:sp>
      <p:pic>
        <p:nvPicPr>
          <p:cNvPr id="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704" t="2726" r="2817" b="5951"/>
          <a:stretch/>
        </p:blipFill>
        <p:spPr bwMode="auto">
          <a:xfrm>
            <a:off x="355919" y="483518"/>
            <a:ext cx="3592439"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987824" y="1288472"/>
            <a:ext cx="816512"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A80000"/>
                </a:solidFill>
              </a:rPr>
              <a:t>Female</a:t>
            </a:r>
          </a:p>
        </p:txBody>
      </p:sp>
      <p:sp>
        <p:nvSpPr>
          <p:cNvPr id="15" name="TextBox 14"/>
          <p:cNvSpPr txBox="1"/>
          <p:nvPr/>
        </p:nvSpPr>
        <p:spPr>
          <a:xfrm>
            <a:off x="899593" y="1903939"/>
            <a:ext cx="6718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009688"/>
                </a:solidFill>
              </a:rPr>
              <a:t>Male</a:t>
            </a:r>
          </a:p>
        </p:txBody>
      </p:sp>
    </p:spTree>
    <p:extLst>
      <p:ext uri="{BB962C8B-B14F-4D97-AF65-F5344CB8AC3E}">
        <p14:creationId xmlns:p14="http://schemas.microsoft.com/office/powerpoint/2010/main" val="273512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17678" y="4820390"/>
            <a:ext cx="6624736" cy="323153"/>
          </a:xfrm>
          <a:prstGeom prst="rect">
            <a:avLst/>
          </a:prstGeom>
          <a:noFill/>
        </p:spPr>
        <p:txBody>
          <a:bodyPr wrap="square" lIns="91428" tIns="45714" rIns="91428" bIns="45714" rtlCol="0">
            <a:spAutoFit/>
          </a:bodyPr>
          <a:lstStyle/>
          <a:p>
            <a:pPr algn="r" fontAlgn="base">
              <a:spcBef>
                <a:spcPct val="0"/>
              </a:spcBef>
              <a:spcAft>
                <a:spcPct val="0"/>
              </a:spcAft>
            </a:pPr>
            <a:r>
              <a:rPr lang="en-GB" sz="1500" dirty="0">
                <a:solidFill>
                  <a:prstClr val="black"/>
                </a:solidFill>
              </a:rPr>
              <a:t>Age standardised rates</a:t>
            </a:r>
          </a:p>
        </p:txBody>
      </p:sp>
      <p:sp>
        <p:nvSpPr>
          <p:cNvPr id="12" name="Title 1"/>
          <p:cNvSpPr txBox="1">
            <a:spLocks/>
          </p:cNvSpPr>
          <p:nvPr/>
        </p:nvSpPr>
        <p:spPr>
          <a:xfrm>
            <a:off x="1" y="-2536"/>
            <a:ext cx="9142412"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dirty="0"/>
              <a:t>Trends in rates per 100,000 of diagnosis by gender in GP</a:t>
            </a:r>
          </a:p>
        </p:txBody>
      </p:sp>
      <p:sp>
        <p:nvSpPr>
          <p:cNvPr id="14" name="TextBox 13"/>
          <p:cNvSpPr txBox="1"/>
          <p:nvPr/>
        </p:nvSpPr>
        <p:spPr>
          <a:xfrm>
            <a:off x="2998887" y="1426741"/>
            <a:ext cx="23762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A80000"/>
                </a:solidFill>
              </a:rPr>
              <a:t>Female</a:t>
            </a:r>
          </a:p>
        </p:txBody>
      </p:sp>
      <p:sp>
        <p:nvSpPr>
          <p:cNvPr id="15" name="TextBox 14"/>
          <p:cNvSpPr txBox="1"/>
          <p:nvPr/>
        </p:nvSpPr>
        <p:spPr>
          <a:xfrm>
            <a:off x="972380" y="1995692"/>
            <a:ext cx="23762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009688"/>
                </a:solidFill>
              </a:rPr>
              <a:t>Male</a:t>
            </a:r>
          </a:p>
        </p:txBody>
      </p:sp>
      <p:pic>
        <p:nvPicPr>
          <p:cNvPr id="8"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704" t="2726" r="2817" b="5951"/>
          <a:stretch/>
        </p:blipFill>
        <p:spPr bwMode="auto">
          <a:xfrm>
            <a:off x="355919" y="483518"/>
            <a:ext cx="3592439"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2987824" y="1288472"/>
            <a:ext cx="816512"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A80000"/>
                </a:solidFill>
              </a:rPr>
              <a:t>Female</a:t>
            </a:r>
          </a:p>
        </p:txBody>
      </p:sp>
      <p:sp>
        <p:nvSpPr>
          <p:cNvPr id="11" name="TextBox 10"/>
          <p:cNvSpPr txBox="1"/>
          <p:nvPr/>
        </p:nvSpPr>
        <p:spPr>
          <a:xfrm>
            <a:off x="899593" y="1903939"/>
            <a:ext cx="6718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009688"/>
                </a:solidFill>
              </a:rPr>
              <a:t>Male</a:t>
            </a:r>
          </a:p>
        </p:txBody>
      </p:sp>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694" t="2757" r="2634" b="5983"/>
          <a:stretch/>
        </p:blipFill>
        <p:spPr bwMode="auto">
          <a:xfrm>
            <a:off x="4814731" y="483518"/>
            <a:ext cx="3640233"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2630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17678" y="4820390"/>
            <a:ext cx="6624736" cy="323153"/>
          </a:xfrm>
          <a:prstGeom prst="rect">
            <a:avLst/>
          </a:prstGeom>
          <a:noFill/>
        </p:spPr>
        <p:txBody>
          <a:bodyPr wrap="square" lIns="91428" tIns="45714" rIns="91428" bIns="45714" rtlCol="0">
            <a:spAutoFit/>
          </a:bodyPr>
          <a:lstStyle/>
          <a:p>
            <a:pPr algn="r" fontAlgn="base">
              <a:spcBef>
                <a:spcPct val="0"/>
              </a:spcBef>
              <a:spcAft>
                <a:spcPct val="0"/>
              </a:spcAft>
            </a:pPr>
            <a:r>
              <a:rPr lang="en-GB" sz="1500" dirty="0">
                <a:solidFill>
                  <a:prstClr val="black"/>
                </a:solidFill>
              </a:rPr>
              <a:t>Age standardised rates</a:t>
            </a:r>
          </a:p>
        </p:txBody>
      </p:sp>
      <p:sp>
        <p:nvSpPr>
          <p:cNvPr id="10" name="Title 1"/>
          <p:cNvSpPr txBox="1">
            <a:spLocks/>
          </p:cNvSpPr>
          <p:nvPr/>
        </p:nvSpPr>
        <p:spPr>
          <a:xfrm>
            <a:off x="1" y="-2536"/>
            <a:ext cx="9142412"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dirty="0"/>
              <a:t>Trends in rates per 100,000 of diagnosis by gender in GP</a:t>
            </a:r>
          </a:p>
        </p:txBody>
      </p:sp>
      <p:sp>
        <p:nvSpPr>
          <p:cNvPr id="11" name="TextBox 10"/>
          <p:cNvSpPr txBox="1"/>
          <p:nvPr/>
        </p:nvSpPr>
        <p:spPr>
          <a:xfrm>
            <a:off x="2998887" y="1426741"/>
            <a:ext cx="23762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A80000"/>
                </a:solidFill>
              </a:rPr>
              <a:t>Female</a:t>
            </a:r>
          </a:p>
        </p:txBody>
      </p:sp>
      <p:sp>
        <p:nvSpPr>
          <p:cNvPr id="12" name="TextBox 11"/>
          <p:cNvSpPr txBox="1"/>
          <p:nvPr/>
        </p:nvSpPr>
        <p:spPr>
          <a:xfrm>
            <a:off x="972380" y="1995692"/>
            <a:ext cx="23762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009688"/>
                </a:solidFill>
              </a:rPr>
              <a:t>Male</a:t>
            </a:r>
          </a:p>
        </p:txBody>
      </p:sp>
      <p:pic>
        <p:nvPicPr>
          <p:cNvPr id="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704" t="2726" r="2817" b="5951"/>
          <a:stretch/>
        </p:blipFill>
        <p:spPr bwMode="auto">
          <a:xfrm>
            <a:off x="355919" y="483518"/>
            <a:ext cx="3592439"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2987824" y="1288472"/>
            <a:ext cx="816512"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A80000"/>
                </a:solidFill>
              </a:rPr>
              <a:t>Female</a:t>
            </a:r>
          </a:p>
        </p:txBody>
      </p:sp>
      <p:sp>
        <p:nvSpPr>
          <p:cNvPr id="14" name="TextBox 13"/>
          <p:cNvSpPr txBox="1"/>
          <p:nvPr/>
        </p:nvSpPr>
        <p:spPr>
          <a:xfrm>
            <a:off x="899593" y="1903939"/>
            <a:ext cx="6718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009688"/>
                </a:solidFill>
              </a:rPr>
              <a:t>Male</a:t>
            </a:r>
          </a:p>
        </p:txBody>
      </p:sp>
      <p:pic>
        <p:nvPicPr>
          <p:cNvPr id="1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694" t="2757" r="2634" b="5983"/>
          <a:stretch/>
        </p:blipFill>
        <p:spPr bwMode="auto">
          <a:xfrm>
            <a:off x="4814731" y="483518"/>
            <a:ext cx="3640233"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l="3391" t="3064" r="2369" b="5833"/>
          <a:stretch/>
        </p:blipFill>
        <p:spPr bwMode="auto">
          <a:xfrm>
            <a:off x="355919" y="2860030"/>
            <a:ext cx="3653909"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0799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8" name="Title 1"/>
          <p:cNvSpPr txBox="1">
            <a:spLocks/>
          </p:cNvSpPr>
          <p:nvPr/>
        </p:nvSpPr>
        <p:spPr>
          <a:xfrm>
            <a:off x="1" y="-2536"/>
            <a:ext cx="9142412"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dirty="0"/>
              <a:t>Trends in rates per 100,000 of diagnosis by gender in GP</a:t>
            </a:r>
          </a:p>
        </p:txBody>
      </p:sp>
      <p:sp>
        <p:nvSpPr>
          <p:cNvPr id="9" name="TextBox 8"/>
          <p:cNvSpPr txBox="1"/>
          <p:nvPr/>
        </p:nvSpPr>
        <p:spPr>
          <a:xfrm>
            <a:off x="2998887" y="1426741"/>
            <a:ext cx="23762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A80000"/>
                </a:solidFill>
              </a:rPr>
              <a:t>Female</a:t>
            </a:r>
          </a:p>
        </p:txBody>
      </p:sp>
      <p:sp>
        <p:nvSpPr>
          <p:cNvPr id="10" name="TextBox 9"/>
          <p:cNvSpPr txBox="1"/>
          <p:nvPr/>
        </p:nvSpPr>
        <p:spPr>
          <a:xfrm>
            <a:off x="972380" y="1995692"/>
            <a:ext cx="23762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009688"/>
                </a:solidFill>
              </a:rPr>
              <a:t>Male</a:t>
            </a:r>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704" t="2726" r="2817" b="5951"/>
          <a:stretch/>
        </p:blipFill>
        <p:spPr bwMode="auto">
          <a:xfrm>
            <a:off x="355919" y="483518"/>
            <a:ext cx="3592439"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2987824" y="1288472"/>
            <a:ext cx="816512"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A80000"/>
                </a:solidFill>
              </a:rPr>
              <a:t>Female</a:t>
            </a:r>
          </a:p>
        </p:txBody>
      </p:sp>
      <p:sp>
        <p:nvSpPr>
          <p:cNvPr id="13" name="TextBox 12"/>
          <p:cNvSpPr txBox="1"/>
          <p:nvPr/>
        </p:nvSpPr>
        <p:spPr>
          <a:xfrm>
            <a:off x="899593" y="1903939"/>
            <a:ext cx="671864" cy="307764"/>
          </a:xfrm>
          <a:prstGeom prst="rect">
            <a:avLst/>
          </a:prstGeom>
          <a:noFill/>
        </p:spPr>
        <p:txBody>
          <a:bodyPr wrap="square" lIns="91428" tIns="45714" rIns="91428" bIns="45714" rtlCol="0">
            <a:spAutoFit/>
          </a:bodyPr>
          <a:lstStyle/>
          <a:p>
            <a:pPr fontAlgn="base">
              <a:spcBef>
                <a:spcPct val="0"/>
              </a:spcBef>
              <a:spcAft>
                <a:spcPct val="0"/>
              </a:spcAft>
            </a:pPr>
            <a:r>
              <a:rPr lang="en-GB" sz="1400" dirty="0">
                <a:solidFill>
                  <a:srgbClr val="009688"/>
                </a:solidFill>
              </a:rPr>
              <a:t>Male</a:t>
            </a:r>
          </a:p>
        </p:txBody>
      </p:sp>
      <p:pic>
        <p:nvPicPr>
          <p:cNvPr id="1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694" t="2757" r="2634" b="5983"/>
          <a:stretch/>
        </p:blipFill>
        <p:spPr bwMode="auto">
          <a:xfrm>
            <a:off x="4814731" y="483518"/>
            <a:ext cx="3640233"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l="3391" t="3064" r="2369" b="5833"/>
          <a:stretch/>
        </p:blipFill>
        <p:spPr bwMode="auto">
          <a:xfrm>
            <a:off x="355919" y="2860030"/>
            <a:ext cx="3653909"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6">
            <a:extLst>
              <a:ext uri="{28A0092B-C50C-407E-A947-70E740481C1C}">
                <a14:useLocalDpi xmlns:a14="http://schemas.microsoft.com/office/drawing/2010/main" val="0"/>
              </a:ext>
            </a:extLst>
          </a:blip>
          <a:srcRect l="3228" t="2730" r="2478" b="5507"/>
          <a:stretch/>
        </p:blipFill>
        <p:spPr bwMode="auto">
          <a:xfrm>
            <a:off x="4783303" y="2873678"/>
            <a:ext cx="3703089"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2192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6" name="Title 1"/>
          <p:cNvSpPr txBox="1">
            <a:spLocks/>
          </p:cNvSpPr>
          <p:nvPr/>
        </p:nvSpPr>
        <p:spPr>
          <a:xfrm>
            <a:off x="179514" y="-1488"/>
            <a:ext cx="8784976"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dirty="0"/>
              <a:t>IRRs* for Chlamydia by year in GP</a:t>
            </a:r>
          </a:p>
        </p:txBody>
      </p:sp>
      <p:pic>
        <p:nvPicPr>
          <p:cNvPr id="1029" name="Picture 5"/>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035" t="6767" r="3969" b="6767"/>
          <a:stretch/>
        </p:blipFill>
        <p:spPr bwMode="auto">
          <a:xfrm>
            <a:off x="1584002" y="411510"/>
            <a:ext cx="6110055" cy="43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Slide Number Placeholder 3"/>
          <p:cNvSpPr>
            <a:spLocks noGrp="1"/>
          </p:cNvSpPr>
          <p:nvPr>
            <p:ph type="sldNum" sz="quarter" idx="10"/>
          </p:nvPr>
        </p:nvSpPr>
        <p:spPr>
          <a:xfrm>
            <a:off x="0" y="4731544"/>
            <a:ext cx="9144000" cy="411956"/>
          </a:xfrm>
        </p:spPr>
        <p:txBody>
          <a:bodyPr/>
          <a:lstStyle/>
          <a:p>
            <a:pPr marL="531735">
              <a:defRPr/>
            </a:pPr>
            <a:r>
              <a:rPr lang="en-US" dirty="0" smtClean="0">
                <a:solidFill>
                  <a:prstClr val="white"/>
                </a:solidFill>
              </a:rPr>
              <a:t>  </a:t>
            </a:r>
            <a:fld id="{2565FA6D-D4C8-4C4C-AC4B-3269734D34D8}" type="slidenum">
              <a:rPr lang="en-US" smtClean="0">
                <a:solidFill>
                  <a:prstClr val="white"/>
                </a:solidFill>
              </a:rPr>
              <a:pPr marL="531735">
                <a:defRPr/>
              </a:pPr>
              <a:t>14</a:t>
            </a:fld>
            <a:endParaRPr lang="en-US" dirty="0">
              <a:solidFill>
                <a:prstClr val="white"/>
              </a:solidFill>
            </a:endParaRPr>
          </a:p>
        </p:txBody>
      </p:sp>
      <p:sp>
        <p:nvSpPr>
          <p:cNvPr id="9" name="Footer Placeholder 4"/>
          <p:cNvSpPr txBox="1">
            <a:spLocks/>
          </p:cNvSpPr>
          <p:nvPr/>
        </p:nvSpPr>
        <p:spPr>
          <a:xfrm>
            <a:off x="1081088" y="4731991"/>
            <a:ext cx="8064375" cy="411956"/>
          </a:xfrm>
          <a:prstGeom prst="rect">
            <a:avLst/>
          </a:prstGeom>
        </p:spPr>
        <p:txBody>
          <a:bodyPr vert="horz" lIns="0" tIns="0" rIns="0" bIns="0" rtlCol="0" anchor="ctr"/>
          <a:lstStyle>
            <a:defPPr>
              <a:defRPr lang="en-US"/>
            </a:defPPr>
            <a:lvl1pPr marL="173038" indent="0" algn="l" rtl="0" fontAlgn="auto">
              <a:spcBef>
                <a:spcPts val="0"/>
              </a:spcBef>
              <a:spcAft>
                <a:spcPts val="0"/>
              </a:spcAft>
              <a:defRPr sz="1200" kern="1200" baseline="0">
                <a:solidFill>
                  <a:schemeClr val="bg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a:defRPr/>
            </a:pPr>
            <a:r>
              <a:rPr lang="en-GB" dirty="0" smtClean="0">
                <a:solidFill>
                  <a:prstClr val="white"/>
                </a:solidFill>
              </a:rPr>
              <a:t>Role of Primary Care in the Diagnosis of Sexually Transmitted Infections in England</a:t>
            </a:r>
            <a:endParaRPr lang="en-US" dirty="0">
              <a:solidFill>
                <a:prstClr val="white"/>
              </a:solidFill>
            </a:endParaRPr>
          </a:p>
        </p:txBody>
      </p:sp>
      <p:sp>
        <p:nvSpPr>
          <p:cNvPr id="10" name="TextBox 9"/>
          <p:cNvSpPr txBox="1"/>
          <p:nvPr/>
        </p:nvSpPr>
        <p:spPr>
          <a:xfrm>
            <a:off x="-4514" y="3895202"/>
            <a:ext cx="1800200" cy="830985"/>
          </a:xfrm>
          <a:prstGeom prst="rect">
            <a:avLst/>
          </a:prstGeom>
          <a:noFill/>
        </p:spPr>
        <p:txBody>
          <a:bodyPr wrap="square" lIns="91428" tIns="45714" rIns="91428" bIns="45714" rtlCol="0">
            <a:spAutoFit/>
          </a:bodyPr>
          <a:lstStyle/>
          <a:p>
            <a:pPr fontAlgn="base">
              <a:spcBef>
                <a:spcPct val="0"/>
              </a:spcBef>
              <a:spcAft>
                <a:spcPct val="0"/>
              </a:spcAft>
            </a:pPr>
            <a:r>
              <a:rPr lang="en-GB" sz="1200" dirty="0">
                <a:solidFill>
                  <a:prstClr val="black"/>
                </a:solidFill>
              </a:rPr>
              <a:t>* Estimates adjusted for age group, index of multiple deprivation, practice location</a:t>
            </a:r>
          </a:p>
        </p:txBody>
      </p:sp>
    </p:spTree>
    <p:extLst>
      <p:ext uri="{BB962C8B-B14F-4D97-AF65-F5344CB8AC3E}">
        <p14:creationId xmlns:p14="http://schemas.microsoft.com/office/powerpoint/2010/main" val="621838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15</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pic>
        <p:nvPicPr>
          <p:cNvPr id="409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680" t="6290" r="4147" b="7006"/>
          <a:stretch/>
        </p:blipFill>
        <p:spPr bwMode="auto">
          <a:xfrm>
            <a:off x="1584002" y="411510"/>
            <a:ext cx="6105123" cy="43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179514" y="-1488"/>
            <a:ext cx="8784976"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dirty="0"/>
              <a:t>IRRs* for Genital warts by year in GP</a:t>
            </a:r>
          </a:p>
        </p:txBody>
      </p:sp>
      <p:sp>
        <p:nvSpPr>
          <p:cNvPr id="9" name="TextBox 8"/>
          <p:cNvSpPr txBox="1"/>
          <p:nvPr/>
        </p:nvSpPr>
        <p:spPr>
          <a:xfrm>
            <a:off x="-4514" y="3895202"/>
            <a:ext cx="1800200" cy="830985"/>
          </a:xfrm>
          <a:prstGeom prst="rect">
            <a:avLst/>
          </a:prstGeom>
          <a:noFill/>
        </p:spPr>
        <p:txBody>
          <a:bodyPr wrap="square" lIns="91428" tIns="45714" rIns="91428" bIns="45714" rtlCol="0">
            <a:spAutoFit/>
          </a:bodyPr>
          <a:lstStyle/>
          <a:p>
            <a:pPr fontAlgn="base">
              <a:spcBef>
                <a:spcPct val="0"/>
              </a:spcBef>
              <a:spcAft>
                <a:spcPct val="0"/>
              </a:spcAft>
            </a:pPr>
            <a:r>
              <a:rPr lang="en-GB" sz="1200" dirty="0">
                <a:solidFill>
                  <a:prstClr val="black"/>
                </a:solidFill>
              </a:rPr>
              <a:t>* Estimates adjusted for age group, index of multiple deprivation, practice location</a:t>
            </a:r>
          </a:p>
        </p:txBody>
      </p:sp>
    </p:spTree>
    <p:extLst>
      <p:ext uri="{BB962C8B-B14F-4D97-AF65-F5344CB8AC3E}">
        <p14:creationId xmlns:p14="http://schemas.microsoft.com/office/powerpoint/2010/main" val="3545684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4" y="843558"/>
            <a:ext cx="7848872" cy="3554759"/>
          </a:xfrm>
        </p:spPr>
        <p:txBody>
          <a:bodyPr/>
          <a:lstStyle/>
          <a:p>
            <a:pPr marL="285708" indent="-285708">
              <a:buFont typeface="Wingdings" panose="05000000000000000000" pitchFamily="2" charset="2"/>
              <a:buChar char="ü"/>
            </a:pPr>
            <a:r>
              <a:rPr lang="en-GB" dirty="0" smtClean="0"/>
              <a:t>IRRs for gonorrhoea and genital herpes by year were consistent with the trends in age standardised rates</a:t>
            </a:r>
          </a:p>
          <a:p>
            <a:pPr marL="285708" indent="-285708">
              <a:buFont typeface="Wingdings" panose="05000000000000000000" pitchFamily="2" charset="2"/>
              <a:buChar char="ü"/>
            </a:pPr>
            <a:endParaRPr lang="en-GB" sz="1000" dirty="0"/>
          </a:p>
          <a:p>
            <a:pPr marL="285708" indent="-285708">
              <a:buFont typeface="Wingdings" panose="05000000000000000000" pitchFamily="2" charset="2"/>
              <a:buChar char="ü"/>
            </a:pPr>
            <a:r>
              <a:rPr lang="en-GB" dirty="0" smtClean="0"/>
              <a:t>IRRs for chlamydia, gonorrhoea and genital warts were higher among practices located in areas of higher deprivation</a:t>
            </a:r>
          </a:p>
          <a:p>
            <a:pPr marL="285708" indent="-285708">
              <a:buFont typeface="Wingdings" panose="05000000000000000000" pitchFamily="2" charset="2"/>
              <a:buChar char="ü"/>
            </a:pPr>
            <a:endParaRPr lang="en-GB" sz="1000" dirty="0"/>
          </a:p>
          <a:p>
            <a:pPr marL="285708" indent="-285708">
              <a:buFont typeface="Wingdings" panose="05000000000000000000" pitchFamily="2" charset="2"/>
              <a:buChar char="ü"/>
            </a:pPr>
            <a:r>
              <a:rPr lang="en-GB" dirty="0" smtClean="0"/>
              <a:t>IRRs for chlamydia and genital warts are higher in practices located outside London</a:t>
            </a:r>
          </a:p>
          <a:p>
            <a:pPr marL="285708" indent="-285708">
              <a:buFont typeface="Wingdings" panose="05000000000000000000" pitchFamily="2" charset="2"/>
              <a:buChar char="ü"/>
            </a:pPr>
            <a:endParaRPr lang="en-GB" sz="1000" dirty="0"/>
          </a:p>
          <a:p>
            <a:pPr marL="285708" indent="-285708">
              <a:buFont typeface="Wingdings" panose="05000000000000000000" pitchFamily="2" charset="2"/>
              <a:buChar char="ü"/>
            </a:pPr>
            <a:r>
              <a:rPr lang="en-GB" dirty="0" smtClean="0"/>
              <a:t>For both genders, those aged 20-24 have the highest likelihood to be diagnosed with an STI</a:t>
            </a:r>
            <a:endParaRPr lang="en-GB" dirty="0"/>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16</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6" name="Title 1"/>
          <p:cNvSpPr txBox="1">
            <a:spLocks/>
          </p:cNvSpPr>
          <p:nvPr/>
        </p:nvSpPr>
        <p:spPr>
          <a:xfrm>
            <a:off x="467544" y="-1488"/>
            <a:ext cx="8028000"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3400" dirty="0"/>
              <a:t>Other findings</a:t>
            </a:r>
          </a:p>
        </p:txBody>
      </p:sp>
    </p:spTree>
    <p:extLst>
      <p:ext uri="{BB962C8B-B14F-4D97-AF65-F5344CB8AC3E}">
        <p14:creationId xmlns:p14="http://schemas.microsoft.com/office/powerpoint/2010/main" val="3034308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000" y="1203599"/>
            <a:ext cx="8028000" cy="2952327"/>
          </a:xfrm>
        </p:spPr>
        <p:txBody>
          <a:bodyPr/>
          <a:lstStyle/>
          <a:p>
            <a:pPr>
              <a:buFont typeface="Wingdings" panose="05000000000000000000" pitchFamily="2" charset="2"/>
              <a:buChar char="Ø"/>
            </a:pPr>
            <a:r>
              <a:rPr lang="en-GB" dirty="0" smtClean="0"/>
              <a:t>Episodes not treated at GPs were referred to GUM</a:t>
            </a:r>
          </a:p>
          <a:p>
            <a:pPr>
              <a:buFont typeface="Wingdings" panose="05000000000000000000" pitchFamily="2" charset="2"/>
              <a:buChar char="Ø"/>
            </a:pPr>
            <a:endParaRPr lang="en-GB" dirty="0" smtClean="0"/>
          </a:p>
          <a:p>
            <a:pPr>
              <a:buFont typeface="Wingdings" panose="05000000000000000000" pitchFamily="2" charset="2"/>
              <a:buChar char="Ø"/>
            </a:pPr>
            <a:r>
              <a:rPr lang="en-GB" dirty="0" smtClean="0"/>
              <a:t>Sexual orientation not included</a:t>
            </a:r>
          </a:p>
          <a:p>
            <a:pPr marL="0" indent="0"/>
            <a:endParaRPr lang="en-GB" dirty="0" smtClean="0"/>
          </a:p>
          <a:p>
            <a:pPr>
              <a:buFont typeface="Wingdings" panose="05000000000000000000" pitchFamily="2" charset="2"/>
              <a:buChar char="Ø"/>
            </a:pPr>
            <a:r>
              <a:rPr lang="en-US" dirty="0" smtClean="0"/>
              <a:t>70% of attendees are females</a:t>
            </a:r>
          </a:p>
          <a:p>
            <a:pPr>
              <a:buFont typeface="Wingdings" panose="05000000000000000000" pitchFamily="2" charset="2"/>
              <a:buChar char="Ø"/>
            </a:pPr>
            <a:endParaRPr lang="en-US" dirty="0"/>
          </a:p>
          <a:p>
            <a:pPr marL="0" indent="0"/>
            <a:r>
              <a:rPr lang="en-GB" dirty="0" smtClean="0"/>
              <a:t/>
            </a:r>
            <a:br>
              <a:rPr lang="en-GB" dirty="0" smtClean="0"/>
            </a:br>
            <a:endParaRPr lang="en-GB" dirty="0" smtClean="0"/>
          </a:p>
          <a:p>
            <a:pPr marL="0" indent="0"/>
            <a:endParaRPr lang="en-GB" dirty="0"/>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17</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6" name="Title 1"/>
          <p:cNvSpPr txBox="1">
            <a:spLocks/>
          </p:cNvSpPr>
          <p:nvPr/>
        </p:nvSpPr>
        <p:spPr>
          <a:xfrm>
            <a:off x="467544" y="-1488"/>
            <a:ext cx="8028000"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3400" dirty="0"/>
              <a:t>Limitations</a:t>
            </a:r>
          </a:p>
        </p:txBody>
      </p:sp>
    </p:spTree>
    <p:extLst>
      <p:ext uri="{BB962C8B-B14F-4D97-AF65-F5344CB8AC3E}">
        <p14:creationId xmlns:p14="http://schemas.microsoft.com/office/powerpoint/2010/main" val="887244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15582"/>
            <a:ext cx="8208912" cy="3554759"/>
          </a:xfrm>
        </p:spPr>
        <p:txBody>
          <a:bodyPr/>
          <a:lstStyle/>
          <a:p>
            <a:pPr>
              <a:spcBef>
                <a:spcPts val="600"/>
              </a:spcBef>
              <a:buFont typeface="Wingdings" panose="05000000000000000000" pitchFamily="2" charset="2"/>
              <a:buChar char="ü"/>
            </a:pPr>
            <a:r>
              <a:rPr lang="en-GB" dirty="0"/>
              <a:t>GPs make an important contribution to the diagnosis of </a:t>
            </a:r>
            <a:r>
              <a:rPr lang="en-GB" dirty="0" smtClean="0"/>
              <a:t>STIs</a:t>
            </a:r>
          </a:p>
          <a:p>
            <a:pPr>
              <a:spcBef>
                <a:spcPts val="600"/>
              </a:spcBef>
              <a:buFont typeface="Wingdings" panose="05000000000000000000" pitchFamily="2" charset="2"/>
              <a:buChar char="ü"/>
            </a:pPr>
            <a:endParaRPr lang="en-GB" sz="1500" dirty="0"/>
          </a:p>
          <a:p>
            <a:pPr>
              <a:spcBef>
                <a:spcPts val="600"/>
              </a:spcBef>
              <a:buFont typeface="Wingdings" panose="05000000000000000000" pitchFamily="2" charset="2"/>
              <a:buChar char="ü"/>
            </a:pPr>
            <a:r>
              <a:rPr lang="en-GB" dirty="0"/>
              <a:t>Higher rates of diagnosis of chlamydia, gonorrhoea and genital herpes are seen among women. </a:t>
            </a:r>
            <a:endParaRPr lang="en-GB" dirty="0" smtClean="0"/>
          </a:p>
          <a:p>
            <a:pPr>
              <a:spcBef>
                <a:spcPts val="600"/>
              </a:spcBef>
              <a:buFont typeface="Wingdings" panose="05000000000000000000" pitchFamily="2" charset="2"/>
              <a:buChar char="ü"/>
            </a:pPr>
            <a:endParaRPr lang="en-GB" sz="1500" dirty="0"/>
          </a:p>
          <a:p>
            <a:pPr>
              <a:spcBef>
                <a:spcPts val="600"/>
              </a:spcBef>
              <a:buFont typeface="Wingdings" panose="05000000000000000000" pitchFamily="2" charset="2"/>
              <a:buChar char="ü"/>
            </a:pPr>
            <a:r>
              <a:rPr lang="en-GB" dirty="0" smtClean="0"/>
              <a:t>The rates of diagnosis in GP have decreased for chlamydia and genital warts.</a:t>
            </a:r>
          </a:p>
          <a:p>
            <a:pPr>
              <a:spcBef>
                <a:spcPts val="600"/>
              </a:spcBef>
              <a:buFont typeface="Wingdings" panose="05000000000000000000" pitchFamily="2" charset="2"/>
              <a:buChar char="ü"/>
            </a:pPr>
            <a:endParaRPr lang="en-GB" sz="1500" dirty="0"/>
          </a:p>
          <a:p>
            <a:pPr>
              <a:spcBef>
                <a:spcPts val="600"/>
              </a:spcBef>
              <a:buFont typeface="Wingdings" panose="05000000000000000000" pitchFamily="2" charset="2"/>
              <a:buChar char="ü"/>
            </a:pPr>
            <a:r>
              <a:rPr lang="en-GB" dirty="0" smtClean="0"/>
              <a:t>Similar </a:t>
            </a:r>
            <a:r>
              <a:rPr lang="en-GB" dirty="0"/>
              <a:t>patterns </a:t>
            </a:r>
            <a:r>
              <a:rPr lang="en-GB" dirty="0" smtClean="0"/>
              <a:t>were seen in rates of genital warts diagnosed in GUM clinics</a:t>
            </a:r>
          </a:p>
          <a:p>
            <a:pPr>
              <a:spcBef>
                <a:spcPts val="600"/>
              </a:spcBef>
              <a:buFont typeface="Wingdings" panose="05000000000000000000" pitchFamily="2" charset="2"/>
              <a:buChar char="ü"/>
            </a:pPr>
            <a:endParaRPr lang="en-GB" sz="1500" dirty="0"/>
          </a:p>
          <a:p>
            <a:pPr>
              <a:spcBef>
                <a:spcPts val="600"/>
              </a:spcBef>
              <a:buFont typeface="Wingdings" panose="05000000000000000000" pitchFamily="2" charset="2"/>
              <a:buChar char="ü"/>
            </a:pPr>
            <a:r>
              <a:rPr lang="en-GB" dirty="0" smtClean="0"/>
              <a:t>Need to investigate the  testing patterns overtime in relation to other settings to understand the role that GPs play in the wider context of STI epidemiology </a:t>
            </a:r>
          </a:p>
          <a:p>
            <a:pPr marL="0" indent="0"/>
            <a:endParaRPr lang="en-US" dirty="0"/>
          </a:p>
          <a:p>
            <a:pPr marL="0" indent="0"/>
            <a:r>
              <a:rPr lang="en-GB" dirty="0" smtClean="0"/>
              <a:t/>
            </a:r>
            <a:br>
              <a:rPr lang="en-GB" dirty="0" smtClean="0"/>
            </a:br>
            <a:endParaRPr lang="en-GB" dirty="0" smtClean="0"/>
          </a:p>
          <a:p>
            <a:pPr marL="0" indent="0"/>
            <a:endParaRPr lang="en-GB" dirty="0"/>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18</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6" name="Title 1"/>
          <p:cNvSpPr txBox="1">
            <a:spLocks/>
          </p:cNvSpPr>
          <p:nvPr/>
        </p:nvSpPr>
        <p:spPr>
          <a:xfrm>
            <a:off x="467544" y="-1488"/>
            <a:ext cx="8028000"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3400" dirty="0"/>
              <a:t>Conclusions</a:t>
            </a:r>
          </a:p>
        </p:txBody>
      </p:sp>
    </p:spTree>
    <p:extLst>
      <p:ext uri="{BB962C8B-B14F-4D97-AF65-F5344CB8AC3E}">
        <p14:creationId xmlns:p14="http://schemas.microsoft.com/office/powerpoint/2010/main" val="306375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19</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6" name="Title 1"/>
          <p:cNvSpPr txBox="1">
            <a:spLocks/>
          </p:cNvSpPr>
          <p:nvPr/>
        </p:nvSpPr>
        <p:spPr>
          <a:xfrm>
            <a:off x="350343" y="915568"/>
            <a:ext cx="8568952" cy="3528392"/>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nSpc>
                <a:spcPct val="120000"/>
              </a:lnSpc>
            </a:pPr>
            <a:r>
              <a:rPr lang="en-GB" sz="2800" dirty="0">
                <a:solidFill>
                  <a:prstClr val="black"/>
                </a:solidFill>
              </a:rPr>
              <a:t>Emma Beaumont</a:t>
            </a:r>
          </a:p>
          <a:p>
            <a:pPr>
              <a:lnSpc>
                <a:spcPct val="120000"/>
              </a:lnSpc>
            </a:pPr>
            <a:r>
              <a:rPr lang="en-GB" sz="2800" dirty="0">
                <a:solidFill>
                  <a:prstClr val="black"/>
                </a:solidFill>
              </a:rPr>
              <a:t>Bersabeh Sile</a:t>
            </a:r>
          </a:p>
          <a:p>
            <a:pPr>
              <a:lnSpc>
                <a:spcPct val="120000"/>
              </a:lnSpc>
            </a:pPr>
            <a:r>
              <a:rPr lang="en-GB" sz="2800" dirty="0">
                <a:solidFill>
                  <a:prstClr val="black"/>
                </a:solidFill>
              </a:rPr>
              <a:t>Hamish Mohammed</a:t>
            </a:r>
          </a:p>
          <a:p>
            <a:pPr>
              <a:lnSpc>
                <a:spcPct val="120000"/>
              </a:lnSpc>
            </a:pPr>
            <a:r>
              <a:rPr lang="en-GB" sz="2800" dirty="0">
                <a:solidFill>
                  <a:prstClr val="black"/>
                </a:solidFill>
              </a:rPr>
              <a:t>Dana Ogaz</a:t>
            </a:r>
          </a:p>
          <a:p>
            <a:pPr>
              <a:lnSpc>
                <a:spcPct val="120000"/>
              </a:lnSpc>
            </a:pPr>
            <a:r>
              <a:rPr lang="en-GB" sz="2800" dirty="0">
                <a:solidFill>
                  <a:prstClr val="black"/>
                </a:solidFill>
              </a:rPr>
              <a:t>Sarah Woodhall</a:t>
            </a:r>
          </a:p>
          <a:p>
            <a:pPr>
              <a:lnSpc>
                <a:spcPct val="120000"/>
              </a:lnSpc>
            </a:pPr>
            <a:r>
              <a:rPr lang="en-GB" sz="2800" dirty="0">
                <a:solidFill>
                  <a:prstClr val="black"/>
                </a:solidFill>
              </a:rPr>
              <a:t>David Mesher</a:t>
            </a:r>
          </a:p>
          <a:p>
            <a:pPr>
              <a:lnSpc>
                <a:spcPct val="120000"/>
              </a:lnSpc>
            </a:pPr>
            <a:r>
              <a:rPr lang="en-GB" sz="2800" dirty="0">
                <a:solidFill>
                  <a:prstClr val="black"/>
                </a:solidFill>
              </a:rPr>
              <a:t>Gwenda Hughes</a:t>
            </a:r>
          </a:p>
        </p:txBody>
      </p:sp>
      <p:sp>
        <p:nvSpPr>
          <p:cNvPr id="7" name="Title 1"/>
          <p:cNvSpPr txBox="1">
            <a:spLocks/>
          </p:cNvSpPr>
          <p:nvPr/>
        </p:nvSpPr>
        <p:spPr>
          <a:xfrm>
            <a:off x="467544" y="-1488"/>
            <a:ext cx="8028000"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3400" dirty="0"/>
              <a:t>Acknowledgments</a:t>
            </a:r>
          </a:p>
        </p:txBody>
      </p:sp>
    </p:spTree>
    <p:extLst>
      <p:ext uri="{BB962C8B-B14F-4D97-AF65-F5344CB8AC3E}">
        <p14:creationId xmlns:p14="http://schemas.microsoft.com/office/powerpoint/2010/main" val="31531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88"/>
            <a:ext cx="8028000" cy="486054"/>
          </a:xfrm>
        </p:spPr>
        <p:txBody>
          <a:bodyPr>
            <a:noAutofit/>
          </a:bodyPr>
          <a:lstStyle/>
          <a:p>
            <a:pPr algn="ctr"/>
            <a:r>
              <a:rPr lang="en-GB" sz="3400" dirty="0"/>
              <a:t>Introduction</a:t>
            </a:r>
          </a:p>
        </p:txBody>
      </p:sp>
      <p:sp>
        <p:nvSpPr>
          <p:cNvPr id="3" name="Content Placeholder 2"/>
          <p:cNvSpPr>
            <a:spLocks noGrp="1"/>
          </p:cNvSpPr>
          <p:nvPr>
            <p:ph idx="1"/>
          </p:nvPr>
        </p:nvSpPr>
        <p:spPr>
          <a:xfrm>
            <a:off x="251521" y="1203598"/>
            <a:ext cx="8712968" cy="2808312"/>
          </a:xfrm>
        </p:spPr>
        <p:txBody>
          <a:bodyPr/>
          <a:lstStyle/>
          <a:p>
            <a:pPr>
              <a:spcBef>
                <a:spcPts val="0"/>
              </a:spcBef>
              <a:buFont typeface="Wingdings" panose="05000000000000000000" pitchFamily="2" charset="2"/>
              <a:buChar char="Ø"/>
            </a:pPr>
            <a:r>
              <a:rPr lang="en-GB" dirty="0" smtClean="0"/>
              <a:t>Sexually transmitted infections (STIs) continue to be a public health concern in England.</a:t>
            </a:r>
          </a:p>
          <a:p>
            <a:pPr>
              <a:spcBef>
                <a:spcPts val="0"/>
              </a:spcBef>
              <a:buFont typeface="Wingdings" panose="05000000000000000000" pitchFamily="2" charset="2"/>
              <a:buChar char="Ø"/>
            </a:pPr>
            <a:endParaRPr lang="en-GB" dirty="0" smtClean="0"/>
          </a:p>
          <a:p>
            <a:pPr marL="0" indent="0">
              <a:spcBef>
                <a:spcPts val="0"/>
              </a:spcBef>
            </a:pPr>
            <a:endParaRPr lang="en-GB" dirty="0" smtClean="0"/>
          </a:p>
          <a:p>
            <a:pPr>
              <a:spcBef>
                <a:spcPts val="0"/>
              </a:spcBef>
              <a:buFont typeface="Wingdings" panose="05000000000000000000" pitchFamily="2" charset="2"/>
              <a:buChar char="Ø"/>
            </a:pPr>
            <a:r>
              <a:rPr lang="en-GB" dirty="0" smtClean="0"/>
              <a:t>The </a:t>
            </a:r>
            <a:r>
              <a:rPr lang="en-GB" dirty="0"/>
              <a:t>rate of new STI diagnoses made in genitourinary medicine (GUM) clinics in England </a:t>
            </a:r>
            <a:r>
              <a:rPr lang="en-GB" dirty="0" smtClean="0"/>
              <a:t>increased by </a:t>
            </a:r>
            <a:r>
              <a:rPr lang="en-GB" b="1" dirty="0" smtClean="0"/>
              <a:t>28%</a:t>
            </a:r>
            <a:r>
              <a:rPr lang="en-GB" dirty="0" smtClean="0"/>
              <a:t> between 2005 and 2014 to 815.4 </a:t>
            </a:r>
            <a:r>
              <a:rPr lang="en-GB" dirty="0"/>
              <a:t>per </a:t>
            </a:r>
            <a:r>
              <a:rPr lang="en-GB" dirty="0" smtClean="0"/>
              <a:t>100,000.</a:t>
            </a:r>
          </a:p>
          <a:p>
            <a:pPr>
              <a:spcBef>
                <a:spcPts val="0"/>
              </a:spcBef>
              <a:buFont typeface="Wingdings" panose="05000000000000000000" pitchFamily="2" charset="2"/>
              <a:buChar char="Ø"/>
            </a:pPr>
            <a:endParaRPr lang="en-GB" dirty="0" smtClean="0"/>
          </a:p>
          <a:p>
            <a:pPr marL="0" indent="0">
              <a:spcBef>
                <a:spcPts val="0"/>
              </a:spcBef>
            </a:pPr>
            <a:endParaRPr lang="en-GB" dirty="0" smtClean="0"/>
          </a:p>
          <a:p>
            <a:pPr>
              <a:spcBef>
                <a:spcPts val="0"/>
              </a:spcBef>
              <a:buFont typeface="Wingdings" panose="05000000000000000000" pitchFamily="2" charset="2"/>
              <a:buChar char="Ø"/>
            </a:pPr>
            <a:r>
              <a:rPr lang="en-GB" dirty="0" smtClean="0"/>
              <a:t>Limited data from </a:t>
            </a:r>
            <a:r>
              <a:rPr lang="en-GB" b="1" dirty="0" smtClean="0"/>
              <a:t>general practice </a:t>
            </a:r>
            <a:r>
              <a:rPr lang="en-GB" b="1" dirty="0"/>
              <a:t>(</a:t>
            </a:r>
            <a:r>
              <a:rPr lang="en-GB" b="1" dirty="0" smtClean="0"/>
              <a:t>GP) </a:t>
            </a:r>
            <a:r>
              <a:rPr lang="en-GB" dirty="0" smtClean="0"/>
              <a:t>on STI diagnosis.</a:t>
            </a:r>
          </a:p>
          <a:p>
            <a:pPr marL="0" indent="0">
              <a:spcBef>
                <a:spcPts val="0"/>
              </a:spcBef>
            </a:pPr>
            <a:endParaRPr lang="en-GB" dirty="0"/>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2</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Tree>
    <p:extLst>
      <p:ext uri="{BB962C8B-B14F-4D97-AF65-F5344CB8AC3E}">
        <p14:creationId xmlns:p14="http://schemas.microsoft.com/office/powerpoint/2010/main" val="1290982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20</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6" name="Title 1"/>
          <p:cNvSpPr txBox="1">
            <a:spLocks/>
          </p:cNvSpPr>
          <p:nvPr/>
        </p:nvSpPr>
        <p:spPr>
          <a:xfrm>
            <a:off x="827584" y="1997489"/>
            <a:ext cx="2699792" cy="977999"/>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nSpc>
                <a:spcPct val="120000"/>
              </a:lnSpc>
            </a:pPr>
            <a:r>
              <a:rPr lang="en-GB" dirty="0" smtClean="0"/>
              <a:t>Thank you!</a:t>
            </a:r>
            <a:endParaRPr lang="en-GB" dirty="0"/>
          </a:p>
        </p:txBody>
      </p:sp>
      <p:pic>
        <p:nvPicPr>
          <p:cNvPr id="1026" name="Picture 2" descr="http://www.generalcomics.com/funny-directory/15/1505/150506-funny-cartoo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7120" y="915568"/>
            <a:ext cx="5083539" cy="3812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613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21</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9" y="195486"/>
            <a:ext cx="3528392" cy="4485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5127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4" y="1635648"/>
            <a:ext cx="7848872" cy="2952328"/>
          </a:xfrm>
        </p:spPr>
        <p:txBody>
          <a:bodyPr/>
          <a:lstStyle/>
          <a:p>
            <a:pPr>
              <a:lnSpc>
                <a:spcPct val="200000"/>
              </a:lnSpc>
            </a:pPr>
            <a:r>
              <a:rPr lang="en-GB" dirty="0" smtClean="0"/>
              <a:t>	</a:t>
            </a:r>
            <a:r>
              <a:rPr lang="en-GB" sz="2000" dirty="0"/>
              <a:t>Retrospective analysis of diagnoses of </a:t>
            </a:r>
            <a:r>
              <a:rPr lang="en-GB" sz="2000" b="1" dirty="0"/>
              <a:t>chlamydia, gonorrhoea, genital warts </a:t>
            </a:r>
            <a:r>
              <a:rPr lang="en-GB" sz="2000" dirty="0"/>
              <a:t>(first episode) and </a:t>
            </a:r>
            <a:r>
              <a:rPr lang="en-GB" sz="2000" b="1" dirty="0"/>
              <a:t>genital herpes </a:t>
            </a:r>
            <a:r>
              <a:rPr lang="en-GB" sz="2000" dirty="0"/>
              <a:t>(first episode) made in primary care in </a:t>
            </a:r>
            <a:r>
              <a:rPr lang="en-GB" sz="2000" b="1" dirty="0"/>
              <a:t>England</a:t>
            </a:r>
            <a:r>
              <a:rPr lang="en-GB" sz="2000" dirty="0"/>
              <a:t> between </a:t>
            </a:r>
            <a:r>
              <a:rPr lang="en-GB" sz="2000" b="1" dirty="0"/>
              <a:t>2005 and 2014 </a:t>
            </a:r>
            <a:r>
              <a:rPr lang="en-GB" sz="2000" dirty="0"/>
              <a:t>using the 	</a:t>
            </a:r>
            <a:r>
              <a:rPr lang="en-GB" sz="2500" dirty="0"/>
              <a:t>Clinical Practice Research Datalink (</a:t>
            </a:r>
            <a:r>
              <a:rPr lang="en-GB" sz="2500" b="1" dirty="0"/>
              <a:t>CPRD</a:t>
            </a:r>
            <a:r>
              <a:rPr lang="en-GB" sz="2500" dirty="0"/>
              <a:t>) </a:t>
            </a:r>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3</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8" name="Title 1"/>
          <p:cNvSpPr>
            <a:spLocks noGrp="1"/>
          </p:cNvSpPr>
          <p:nvPr>
            <p:ph type="title"/>
          </p:nvPr>
        </p:nvSpPr>
        <p:spPr>
          <a:xfrm>
            <a:off x="864480" y="1059582"/>
            <a:ext cx="8028000" cy="486054"/>
          </a:xfrm>
        </p:spPr>
        <p:txBody>
          <a:bodyPr>
            <a:noAutofit/>
          </a:bodyPr>
          <a:lstStyle/>
          <a:p>
            <a:r>
              <a:rPr lang="en-GB" sz="3000" dirty="0">
                <a:solidFill>
                  <a:srgbClr val="A80000"/>
                </a:solidFill>
              </a:rPr>
              <a:t>What we did..</a:t>
            </a:r>
          </a:p>
        </p:txBody>
      </p:sp>
      <p:sp>
        <p:nvSpPr>
          <p:cNvPr id="6" name="Title 1"/>
          <p:cNvSpPr txBox="1">
            <a:spLocks/>
          </p:cNvSpPr>
          <p:nvPr/>
        </p:nvSpPr>
        <p:spPr>
          <a:xfrm>
            <a:off x="467544" y="-1488"/>
            <a:ext cx="8028000"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3400" dirty="0"/>
              <a:t>Methods</a:t>
            </a:r>
          </a:p>
        </p:txBody>
      </p:sp>
    </p:spTree>
    <p:extLst>
      <p:ext uri="{BB962C8B-B14F-4D97-AF65-F5344CB8AC3E}">
        <p14:creationId xmlns:p14="http://schemas.microsoft.com/office/powerpoint/2010/main" val="1020404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771" y="1563639"/>
            <a:ext cx="4230024" cy="3168352"/>
          </a:xfrm>
        </p:spPr>
        <p:txBody>
          <a:bodyPr/>
          <a:lstStyle/>
          <a:p>
            <a:pPr>
              <a:buFont typeface="Wingdings" panose="05000000000000000000" pitchFamily="2" charset="2"/>
              <a:buChar char="Ø"/>
            </a:pPr>
            <a:r>
              <a:rPr lang="en-GB" dirty="0"/>
              <a:t>CPRD provides anonymised records from patients registered at a subset of GPs in the </a:t>
            </a:r>
            <a:r>
              <a:rPr lang="en-GB" dirty="0" smtClean="0"/>
              <a:t>UK</a:t>
            </a:r>
          </a:p>
          <a:p>
            <a:pPr>
              <a:buFont typeface="Wingdings" panose="05000000000000000000" pitchFamily="2" charset="2"/>
              <a:buChar char="Ø"/>
            </a:pPr>
            <a:endParaRPr lang="en-GB" sz="800" dirty="0"/>
          </a:p>
          <a:p>
            <a:pPr>
              <a:buFont typeface="Wingdings" panose="05000000000000000000" pitchFamily="2" charset="2"/>
              <a:buChar char="Ø"/>
            </a:pPr>
            <a:r>
              <a:rPr lang="en-GB" dirty="0" smtClean="0"/>
              <a:t>Represents </a:t>
            </a:r>
            <a:r>
              <a:rPr lang="en-GB" dirty="0"/>
              <a:t>approximately 6.9% of the UK </a:t>
            </a:r>
            <a:r>
              <a:rPr lang="en-GB" dirty="0" smtClean="0"/>
              <a:t>population</a:t>
            </a:r>
          </a:p>
          <a:p>
            <a:pPr>
              <a:buFont typeface="Wingdings" panose="05000000000000000000" pitchFamily="2" charset="2"/>
              <a:buChar char="Ø"/>
            </a:pPr>
            <a:endParaRPr lang="en-GB" sz="800" dirty="0"/>
          </a:p>
          <a:p>
            <a:pPr>
              <a:buFont typeface="Wingdings" panose="05000000000000000000" pitchFamily="2" charset="2"/>
              <a:buChar char="Ø"/>
            </a:pPr>
            <a:r>
              <a:rPr lang="en-GB" dirty="0" smtClean="0"/>
              <a:t>Good </a:t>
            </a:r>
            <a:r>
              <a:rPr lang="en-GB" dirty="0"/>
              <a:t>representation by age, </a:t>
            </a:r>
            <a:r>
              <a:rPr lang="en-GB" dirty="0" smtClean="0"/>
              <a:t>gender and ethnicity</a:t>
            </a:r>
            <a:endParaRPr lang="en-GB" dirty="0"/>
          </a:p>
          <a:p>
            <a:pPr marL="0" indent="0"/>
            <a:endParaRPr lang="en-GB" dirty="0" smtClean="0"/>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4</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11" name="Title 1"/>
          <p:cNvSpPr>
            <a:spLocks noGrp="1"/>
          </p:cNvSpPr>
          <p:nvPr>
            <p:ph type="title"/>
          </p:nvPr>
        </p:nvSpPr>
        <p:spPr>
          <a:xfrm>
            <a:off x="251520" y="843558"/>
            <a:ext cx="2160240" cy="486054"/>
          </a:xfrm>
        </p:spPr>
        <p:txBody>
          <a:bodyPr>
            <a:noAutofit/>
          </a:bodyPr>
          <a:lstStyle/>
          <a:p>
            <a:r>
              <a:rPr lang="en-GB" sz="3400" dirty="0">
                <a:solidFill>
                  <a:srgbClr val="A80000"/>
                </a:solidFill>
              </a:rPr>
              <a:t>CPRD</a:t>
            </a:r>
          </a:p>
        </p:txBody>
      </p:sp>
      <p:sp>
        <p:nvSpPr>
          <p:cNvPr id="6" name="Title 1"/>
          <p:cNvSpPr txBox="1">
            <a:spLocks/>
          </p:cNvSpPr>
          <p:nvPr/>
        </p:nvSpPr>
        <p:spPr>
          <a:xfrm>
            <a:off x="467544" y="-1488"/>
            <a:ext cx="8028000"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3400" dirty="0"/>
              <a:t>Methods</a:t>
            </a:r>
          </a:p>
        </p:txBody>
      </p:sp>
    </p:spTree>
    <p:extLst>
      <p:ext uri="{BB962C8B-B14F-4D97-AF65-F5344CB8AC3E}">
        <p14:creationId xmlns:p14="http://schemas.microsoft.com/office/powerpoint/2010/main" val="1057262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771" y="1563639"/>
            <a:ext cx="4230024" cy="3168352"/>
          </a:xfrm>
        </p:spPr>
        <p:txBody>
          <a:bodyPr/>
          <a:lstStyle/>
          <a:p>
            <a:pPr>
              <a:buFont typeface="Wingdings" panose="05000000000000000000" pitchFamily="2" charset="2"/>
              <a:buChar char="Ø"/>
            </a:pPr>
            <a:r>
              <a:rPr lang="en-GB" dirty="0">
                <a:solidFill>
                  <a:schemeClr val="bg1">
                    <a:lumMod val="85000"/>
                  </a:schemeClr>
                </a:solidFill>
              </a:rPr>
              <a:t>CPRD provides anonymised records from patients registered at a subset of GPs in the </a:t>
            </a:r>
            <a:r>
              <a:rPr lang="en-GB" dirty="0" smtClean="0">
                <a:solidFill>
                  <a:schemeClr val="bg1">
                    <a:lumMod val="85000"/>
                  </a:schemeClr>
                </a:solidFill>
              </a:rPr>
              <a:t>UK</a:t>
            </a:r>
          </a:p>
          <a:p>
            <a:pPr>
              <a:buFont typeface="Wingdings" panose="05000000000000000000" pitchFamily="2" charset="2"/>
              <a:buChar char="Ø"/>
            </a:pPr>
            <a:endParaRPr lang="en-GB" sz="800" dirty="0">
              <a:solidFill>
                <a:schemeClr val="bg1">
                  <a:lumMod val="85000"/>
                </a:schemeClr>
              </a:solidFill>
            </a:endParaRPr>
          </a:p>
          <a:p>
            <a:pPr>
              <a:buFont typeface="Wingdings" panose="05000000000000000000" pitchFamily="2" charset="2"/>
              <a:buChar char="Ø"/>
            </a:pPr>
            <a:r>
              <a:rPr lang="en-GB" dirty="0" smtClean="0">
                <a:solidFill>
                  <a:schemeClr val="bg1">
                    <a:lumMod val="85000"/>
                  </a:schemeClr>
                </a:solidFill>
              </a:rPr>
              <a:t>Represents </a:t>
            </a:r>
            <a:r>
              <a:rPr lang="en-GB" dirty="0">
                <a:solidFill>
                  <a:schemeClr val="bg1">
                    <a:lumMod val="85000"/>
                  </a:schemeClr>
                </a:solidFill>
              </a:rPr>
              <a:t>approximately 6.9% of the UK </a:t>
            </a:r>
            <a:r>
              <a:rPr lang="en-GB" dirty="0" smtClean="0">
                <a:solidFill>
                  <a:schemeClr val="bg1">
                    <a:lumMod val="85000"/>
                  </a:schemeClr>
                </a:solidFill>
              </a:rPr>
              <a:t>population</a:t>
            </a:r>
          </a:p>
          <a:p>
            <a:pPr>
              <a:buFont typeface="Wingdings" panose="05000000000000000000" pitchFamily="2" charset="2"/>
              <a:buChar char="Ø"/>
            </a:pPr>
            <a:endParaRPr lang="en-GB" sz="800" dirty="0">
              <a:solidFill>
                <a:schemeClr val="bg1">
                  <a:lumMod val="85000"/>
                </a:schemeClr>
              </a:solidFill>
            </a:endParaRPr>
          </a:p>
          <a:p>
            <a:pPr>
              <a:buFont typeface="Wingdings" panose="05000000000000000000" pitchFamily="2" charset="2"/>
              <a:buChar char="Ø"/>
            </a:pPr>
            <a:r>
              <a:rPr lang="en-GB" dirty="0" smtClean="0">
                <a:solidFill>
                  <a:schemeClr val="bg1">
                    <a:lumMod val="85000"/>
                  </a:schemeClr>
                </a:solidFill>
              </a:rPr>
              <a:t>Good </a:t>
            </a:r>
            <a:r>
              <a:rPr lang="en-GB" dirty="0">
                <a:solidFill>
                  <a:schemeClr val="bg1">
                    <a:lumMod val="85000"/>
                  </a:schemeClr>
                </a:solidFill>
              </a:rPr>
              <a:t>representation by age, </a:t>
            </a:r>
            <a:r>
              <a:rPr lang="en-GB" dirty="0" smtClean="0">
                <a:solidFill>
                  <a:schemeClr val="bg1">
                    <a:lumMod val="85000"/>
                  </a:schemeClr>
                </a:solidFill>
              </a:rPr>
              <a:t>gender and ethnicity</a:t>
            </a:r>
            <a:endParaRPr lang="en-GB" dirty="0">
              <a:solidFill>
                <a:schemeClr val="bg1">
                  <a:lumMod val="85000"/>
                </a:schemeClr>
              </a:solidFill>
            </a:endParaRPr>
          </a:p>
          <a:p>
            <a:pPr marL="0" indent="0"/>
            <a:endParaRPr lang="en-GB" dirty="0" smtClean="0">
              <a:solidFill>
                <a:schemeClr val="bg1">
                  <a:lumMod val="85000"/>
                </a:schemeClr>
              </a:solidFill>
            </a:endParaRPr>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5</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11" name="Title 1"/>
          <p:cNvSpPr>
            <a:spLocks noGrp="1"/>
          </p:cNvSpPr>
          <p:nvPr>
            <p:ph type="title"/>
          </p:nvPr>
        </p:nvSpPr>
        <p:spPr>
          <a:xfrm>
            <a:off x="251520" y="843558"/>
            <a:ext cx="2160240" cy="486054"/>
          </a:xfrm>
        </p:spPr>
        <p:txBody>
          <a:bodyPr>
            <a:noAutofit/>
          </a:bodyPr>
          <a:lstStyle/>
          <a:p>
            <a:r>
              <a:rPr lang="en-GB" sz="3400" dirty="0">
                <a:solidFill>
                  <a:schemeClr val="bg1">
                    <a:lumMod val="85000"/>
                  </a:schemeClr>
                </a:solidFill>
              </a:rPr>
              <a:t>CPRD</a:t>
            </a:r>
          </a:p>
        </p:txBody>
      </p:sp>
      <p:sp>
        <p:nvSpPr>
          <p:cNvPr id="6" name="Title 1"/>
          <p:cNvSpPr txBox="1">
            <a:spLocks/>
          </p:cNvSpPr>
          <p:nvPr/>
        </p:nvSpPr>
        <p:spPr>
          <a:xfrm>
            <a:off x="467544" y="-1488"/>
            <a:ext cx="8028000"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3400" dirty="0"/>
              <a:t>Methods</a:t>
            </a:r>
          </a:p>
        </p:txBody>
      </p:sp>
      <p:sp>
        <p:nvSpPr>
          <p:cNvPr id="7" name="Title 1"/>
          <p:cNvSpPr txBox="1">
            <a:spLocks/>
          </p:cNvSpPr>
          <p:nvPr/>
        </p:nvSpPr>
        <p:spPr>
          <a:xfrm>
            <a:off x="4895540" y="843558"/>
            <a:ext cx="3949307" cy="486054"/>
          </a:xfrm>
          <a:prstGeom prst="rect">
            <a:avLst/>
          </a:prstGeom>
        </p:spPr>
        <p:txBody>
          <a:bodyPr vert="horz" lIns="0" tIns="0" rIns="0" bIns="0" rtlCol="0" anchor="t" anchorCtr="0">
            <a:no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r>
              <a:rPr lang="en-GB" sz="3400" dirty="0">
                <a:solidFill>
                  <a:srgbClr val="A80000"/>
                </a:solidFill>
              </a:rPr>
              <a:t>Study population</a:t>
            </a:r>
          </a:p>
        </p:txBody>
      </p:sp>
      <p:sp>
        <p:nvSpPr>
          <p:cNvPr id="8" name="Content Placeholder 2"/>
          <p:cNvSpPr txBox="1">
            <a:spLocks/>
          </p:cNvSpPr>
          <p:nvPr/>
        </p:nvSpPr>
        <p:spPr bwMode="auto">
          <a:xfrm>
            <a:off x="4895529" y="1585619"/>
            <a:ext cx="4248472" cy="309866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0" fontAlgn="base" hangingPunct="0">
              <a:spcBef>
                <a:spcPts val="120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GB" dirty="0" smtClean="0">
                <a:solidFill>
                  <a:prstClr val="black"/>
                </a:solidFill>
              </a:rPr>
              <a:t>All patients aged 15 years and over</a:t>
            </a:r>
          </a:p>
          <a:p>
            <a:pPr>
              <a:buFont typeface="Wingdings" panose="05000000000000000000" pitchFamily="2" charset="2"/>
              <a:buChar char="Ø"/>
            </a:pPr>
            <a:endParaRPr lang="en-GB" dirty="0" smtClean="0">
              <a:solidFill>
                <a:prstClr val="black"/>
              </a:solidFill>
            </a:endParaRPr>
          </a:p>
          <a:p>
            <a:pPr>
              <a:buFont typeface="Wingdings" panose="05000000000000000000" pitchFamily="2" charset="2"/>
              <a:buChar char="Ø"/>
            </a:pPr>
            <a:r>
              <a:rPr lang="en-GB" dirty="0" smtClean="0">
                <a:solidFill>
                  <a:prstClr val="black"/>
                </a:solidFill>
              </a:rPr>
              <a:t>Registered at CPRD practices in England</a:t>
            </a:r>
          </a:p>
          <a:p>
            <a:pPr>
              <a:buFont typeface="Wingdings" panose="05000000000000000000" pitchFamily="2" charset="2"/>
              <a:buChar char="Ø"/>
            </a:pPr>
            <a:endParaRPr lang="en-GB" dirty="0" smtClean="0">
              <a:solidFill>
                <a:prstClr val="black"/>
              </a:solidFill>
            </a:endParaRPr>
          </a:p>
          <a:p>
            <a:pPr>
              <a:buFont typeface="Wingdings" panose="05000000000000000000" pitchFamily="2" charset="2"/>
              <a:buChar char="Ø"/>
            </a:pPr>
            <a:r>
              <a:rPr lang="en-GB" dirty="0" smtClean="0">
                <a:solidFill>
                  <a:prstClr val="black"/>
                </a:solidFill>
              </a:rPr>
              <a:t>With known gender</a:t>
            </a:r>
          </a:p>
          <a:p>
            <a:pPr>
              <a:buFont typeface="Wingdings" panose="05000000000000000000" pitchFamily="2" charset="2"/>
              <a:buChar char="Ø"/>
            </a:pPr>
            <a:endParaRPr lang="en-GB" dirty="0" smtClean="0">
              <a:solidFill>
                <a:prstClr val="black"/>
              </a:solidFill>
            </a:endParaRPr>
          </a:p>
        </p:txBody>
      </p:sp>
    </p:spTree>
    <p:extLst>
      <p:ext uri="{BB962C8B-B14F-4D97-AF65-F5344CB8AC3E}">
        <p14:creationId xmlns:p14="http://schemas.microsoft.com/office/powerpoint/2010/main" val="84869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6</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sp>
        <p:nvSpPr>
          <p:cNvPr id="12" name="Title 1"/>
          <p:cNvSpPr>
            <a:spLocks noGrp="1"/>
          </p:cNvSpPr>
          <p:nvPr>
            <p:ph type="title"/>
          </p:nvPr>
        </p:nvSpPr>
        <p:spPr>
          <a:xfrm>
            <a:off x="0" y="-1488"/>
            <a:ext cx="9144000" cy="989062"/>
          </a:xfrm>
        </p:spPr>
        <p:txBody>
          <a:bodyPr>
            <a:noAutofit/>
          </a:bodyPr>
          <a:lstStyle/>
          <a:p>
            <a:pPr algn="ctr"/>
            <a:r>
              <a:rPr lang="en-GB" sz="3400" dirty="0"/>
              <a:t>Number of estimated diagnoses in 2014: </a:t>
            </a:r>
            <a:br>
              <a:rPr lang="en-GB" sz="3400" dirty="0"/>
            </a:br>
            <a:r>
              <a:rPr lang="en-GB" sz="3400" b="1" dirty="0">
                <a:solidFill>
                  <a:schemeClr val="accent3">
                    <a:lumMod val="75000"/>
                  </a:schemeClr>
                </a:solidFill>
              </a:rPr>
              <a:t>GP</a:t>
            </a:r>
            <a:r>
              <a:rPr lang="en-GB" sz="3400" dirty="0">
                <a:solidFill>
                  <a:schemeClr val="accent3">
                    <a:lumMod val="75000"/>
                  </a:schemeClr>
                </a:solidFill>
              </a:rPr>
              <a:t> </a:t>
            </a:r>
            <a:r>
              <a:rPr lang="en-GB" sz="3400" dirty="0"/>
              <a:t>vs </a:t>
            </a:r>
            <a:r>
              <a:rPr lang="en-GB" sz="3400" b="1" dirty="0">
                <a:solidFill>
                  <a:srgbClr val="009688"/>
                </a:solidFill>
              </a:rPr>
              <a:t>GUM</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943" t="3127" r="3436" b="7732"/>
          <a:stretch/>
        </p:blipFill>
        <p:spPr bwMode="auto">
          <a:xfrm>
            <a:off x="755577" y="987574"/>
            <a:ext cx="7516636"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le 1"/>
          <p:cNvSpPr txBox="1">
            <a:spLocks/>
          </p:cNvSpPr>
          <p:nvPr/>
        </p:nvSpPr>
        <p:spPr>
          <a:xfrm>
            <a:off x="2123730" y="1059583"/>
            <a:ext cx="1008112" cy="288032"/>
          </a:xfrm>
          <a:prstGeom prst="rect">
            <a:avLst/>
          </a:prstGeom>
        </p:spPr>
        <p:txBody>
          <a:bodyPr vert="horz" lIns="0" tIns="0" rIns="0" bIns="0" rtlCol="0" anchor="t" anchorCtr="0">
            <a:normAutofit fontScale="90000" lnSpcReduction="10000"/>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2200" b="1" dirty="0">
                <a:solidFill>
                  <a:srgbClr val="A80000"/>
                </a:solidFill>
              </a:rPr>
              <a:t>6%</a:t>
            </a:r>
          </a:p>
        </p:txBody>
      </p:sp>
    </p:spTree>
    <p:extLst>
      <p:ext uri="{BB962C8B-B14F-4D97-AF65-F5344CB8AC3E}">
        <p14:creationId xmlns:p14="http://schemas.microsoft.com/office/powerpoint/2010/main" val="2457973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7</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943" t="3127" r="3436" b="7732"/>
          <a:stretch/>
        </p:blipFill>
        <p:spPr bwMode="auto">
          <a:xfrm>
            <a:off x="755577" y="987574"/>
            <a:ext cx="7516636"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3779913" y="2641072"/>
            <a:ext cx="1008112" cy="288032"/>
          </a:xfrm>
          <a:prstGeom prst="rect">
            <a:avLst/>
          </a:prstGeom>
        </p:spPr>
        <p:txBody>
          <a:bodyPr vert="horz" lIns="0" tIns="0" rIns="0" bIns="0" rtlCol="0" anchor="t" anchorCtr="0">
            <a:normAutofit fontScale="90000" lnSpcReduction="10000"/>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2200" b="1" dirty="0">
                <a:solidFill>
                  <a:srgbClr val="A80000"/>
                </a:solidFill>
              </a:rPr>
              <a:t>4%</a:t>
            </a:r>
          </a:p>
        </p:txBody>
      </p:sp>
      <p:sp>
        <p:nvSpPr>
          <p:cNvPr id="8" name="Title 1"/>
          <p:cNvSpPr>
            <a:spLocks noGrp="1"/>
          </p:cNvSpPr>
          <p:nvPr>
            <p:ph type="title"/>
          </p:nvPr>
        </p:nvSpPr>
        <p:spPr>
          <a:xfrm>
            <a:off x="0" y="-1488"/>
            <a:ext cx="9144000" cy="989062"/>
          </a:xfrm>
        </p:spPr>
        <p:txBody>
          <a:bodyPr>
            <a:noAutofit/>
          </a:bodyPr>
          <a:lstStyle/>
          <a:p>
            <a:pPr algn="ctr"/>
            <a:r>
              <a:rPr lang="en-GB" sz="3400" dirty="0"/>
              <a:t>Number of estimated diagnoses in 2014: </a:t>
            </a:r>
            <a:br>
              <a:rPr lang="en-GB" sz="3400" dirty="0"/>
            </a:br>
            <a:r>
              <a:rPr lang="en-GB" sz="3400" b="1" dirty="0">
                <a:solidFill>
                  <a:schemeClr val="accent3">
                    <a:lumMod val="75000"/>
                  </a:schemeClr>
                </a:solidFill>
              </a:rPr>
              <a:t>GP</a:t>
            </a:r>
            <a:r>
              <a:rPr lang="en-GB" sz="3400" dirty="0">
                <a:solidFill>
                  <a:schemeClr val="accent3">
                    <a:lumMod val="75000"/>
                  </a:schemeClr>
                </a:solidFill>
              </a:rPr>
              <a:t> </a:t>
            </a:r>
            <a:r>
              <a:rPr lang="en-GB" sz="3400" dirty="0"/>
              <a:t>vs </a:t>
            </a:r>
            <a:r>
              <a:rPr lang="en-GB" sz="3400" b="1" dirty="0">
                <a:solidFill>
                  <a:srgbClr val="009688"/>
                </a:solidFill>
              </a:rPr>
              <a:t>GUM</a:t>
            </a:r>
          </a:p>
        </p:txBody>
      </p:sp>
    </p:spTree>
    <p:extLst>
      <p:ext uri="{BB962C8B-B14F-4D97-AF65-F5344CB8AC3E}">
        <p14:creationId xmlns:p14="http://schemas.microsoft.com/office/powerpoint/2010/main" val="192321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8</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943" t="3127" r="3436" b="7732"/>
          <a:stretch/>
        </p:blipFill>
        <p:spPr bwMode="auto">
          <a:xfrm>
            <a:off x="755577" y="987574"/>
            <a:ext cx="7516636"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1"/>
          <p:cNvSpPr txBox="1">
            <a:spLocks/>
          </p:cNvSpPr>
          <p:nvPr/>
        </p:nvSpPr>
        <p:spPr>
          <a:xfrm>
            <a:off x="5436096" y="2656528"/>
            <a:ext cx="1008112" cy="288032"/>
          </a:xfrm>
          <a:prstGeom prst="rect">
            <a:avLst/>
          </a:prstGeom>
        </p:spPr>
        <p:txBody>
          <a:bodyPr vert="horz" lIns="0" tIns="0" rIns="0" bIns="0" rtlCol="0" anchor="t" anchorCtr="0">
            <a:normAutofit fontScale="90000" lnSpcReduction="10000"/>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2200" b="1" dirty="0">
                <a:solidFill>
                  <a:srgbClr val="A80000"/>
                </a:solidFill>
              </a:rPr>
              <a:t>30%</a:t>
            </a:r>
          </a:p>
        </p:txBody>
      </p:sp>
      <p:sp>
        <p:nvSpPr>
          <p:cNvPr id="8" name="Title 1"/>
          <p:cNvSpPr>
            <a:spLocks noGrp="1"/>
          </p:cNvSpPr>
          <p:nvPr>
            <p:ph type="title"/>
          </p:nvPr>
        </p:nvSpPr>
        <p:spPr>
          <a:xfrm>
            <a:off x="0" y="-1488"/>
            <a:ext cx="9144000" cy="989062"/>
          </a:xfrm>
        </p:spPr>
        <p:txBody>
          <a:bodyPr>
            <a:noAutofit/>
          </a:bodyPr>
          <a:lstStyle/>
          <a:p>
            <a:pPr algn="ctr"/>
            <a:r>
              <a:rPr lang="en-GB" sz="3400" dirty="0"/>
              <a:t>Number of estimated diagnoses in 2014: </a:t>
            </a:r>
            <a:br>
              <a:rPr lang="en-GB" sz="3400" dirty="0"/>
            </a:br>
            <a:r>
              <a:rPr lang="en-GB" sz="3400" b="1" dirty="0">
                <a:solidFill>
                  <a:schemeClr val="accent3">
                    <a:lumMod val="75000"/>
                  </a:schemeClr>
                </a:solidFill>
              </a:rPr>
              <a:t>GP</a:t>
            </a:r>
            <a:r>
              <a:rPr lang="en-GB" sz="3400" dirty="0">
                <a:solidFill>
                  <a:schemeClr val="accent3">
                    <a:lumMod val="75000"/>
                  </a:schemeClr>
                </a:solidFill>
              </a:rPr>
              <a:t> </a:t>
            </a:r>
            <a:r>
              <a:rPr lang="en-GB" sz="3400" dirty="0"/>
              <a:t>vs </a:t>
            </a:r>
            <a:r>
              <a:rPr lang="en-GB" sz="3400" b="1" dirty="0">
                <a:solidFill>
                  <a:srgbClr val="009688"/>
                </a:solidFill>
              </a:rPr>
              <a:t>GUM</a:t>
            </a:r>
          </a:p>
        </p:txBody>
      </p:sp>
    </p:spTree>
    <p:extLst>
      <p:ext uri="{BB962C8B-B14F-4D97-AF65-F5344CB8AC3E}">
        <p14:creationId xmlns:p14="http://schemas.microsoft.com/office/powerpoint/2010/main" val="1625448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9</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Role of Primary Care in the Diagnosis of Sexually Transmitted Infections in England</a:t>
            </a:r>
            <a:endParaRPr lang="en-US" dirty="0">
              <a:solidFill>
                <a:prstClr val="white"/>
              </a:solidFill>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943" t="3127" r="3436" b="7732"/>
          <a:stretch/>
        </p:blipFill>
        <p:spPr bwMode="auto">
          <a:xfrm>
            <a:off x="755577" y="987574"/>
            <a:ext cx="7516636"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1"/>
          <p:cNvSpPr txBox="1">
            <a:spLocks/>
          </p:cNvSpPr>
          <p:nvPr/>
        </p:nvSpPr>
        <p:spPr>
          <a:xfrm>
            <a:off x="7092282" y="1707655"/>
            <a:ext cx="1008112" cy="288032"/>
          </a:xfrm>
          <a:prstGeom prst="rect">
            <a:avLst/>
          </a:prstGeom>
        </p:spPr>
        <p:txBody>
          <a:bodyPr vert="horz" lIns="0" tIns="0" rIns="0" bIns="0" rtlCol="0" anchor="t" anchorCtr="0">
            <a:normAutofit fontScale="90000" lnSpcReduction="10000"/>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pPr algn="ctr"/>
            <a:r>
              <a:rPr lang="en-GB" sz="2200" b="1" dirty="0">
                <a:solidFill>
                  <a:srgbClr val="A80000"/>
                </a:solidFill>
              </a:rPr>
              <a:t>30%</a:t>
            </a:r>
          </a:p>
        </p:txBody>
      </p:sp>
      <p:sp>
        <p:nvSpPr>
          <p:cNvPr id="8" name="Title 1"/>
          <p:cNvSpPr>
            <a:spLocks noGrp="1"/>
          </p:cNvSpPr>
          <p:nvPr>
            <p:ph type="title"/>
          </p:nvPr>
        </p:nvSpPr>
        <p:spPr>
          <a:xfrm>
            <a:off x="0" y="-1488"/>
            <a:ext cx="9144000" cy="989062"/>
          </a:xfrm>
        </p:spPr>
        <p:txBody>
          <a:bodyPr>
            <a:noAutofit/>
          </a:bodyPr>
          <a:lstStyle/>
          <a:p>
            <a:pPr algn="ctr"/>
            <a:r>
              <a:rPr lang="en-GB" sz="3400" dirty="0"/>
              <a:t>Number of estimated diagnoses in 2014: </a:t>
            </a:r>
            <a:br>
              <a:rPr lang="en-GB" sz="3400" dirty="0"/>
            </a:br>
            <a:r>
              <a:rPr lang="en-GB" sz="3400" b="1" dirty="0">
                <a:solidFill>
                  <a:schemeClr val="accent3">
                    <a:lumMod val="75000"/>
                  </a:schemeClr>
                </a:solidFill>
              </a:rPr>
              <a:t>GP</a:t>
            </a:r>
            <a:r>
              <a:rPr lang="en-GB" sz="3400" dirty="0">
                <a:solidFill>
                  <a:schemeClr val="accent3">
                    <a:lumMod val="75000"/>
                  </a:schemeClr>
                </a:solidFill>
              </a:rPr>
              <a:t> </a:t>
            </a:r>
            <a:r>
              <a:rPr lang="en-GB" sz="3400" dirty="0"/>
              <a:t>vs </a:t>
            </a:r>
            <a:r>
              <a:rPr lang="en-GB" sz="3400" b="1" dirty="0">
                <a:solidFill>
                  <a:srgbClr val="009688"/>
                </a:solidFill>
              </a:rPr>
              <a:t>GUM</a:t>
            </a:r>
          </a:p>
        </p:txBody>
      </p:sp>
    </p:spTree>
    <p:extLst>
      <p:ext uri="{BB962C8B-B14F-4D97-AF65-F5344CB8AC3E}">
        <p14:creationId xmlns:p14="http://schemas.microsoft.com/office/powerpoint/2010/main" val="1869734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CDC template PPT">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CDC Presentation">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1249</Words>
  <Application>Microsoft Office PowerPoint</Application>
  <PresentationFormat>On-screen Show (16:9)</PresentationFormat>
  <Paragraphs>183</Paragraphs>
  <Slides>21</Slides>
  <Notes>21</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1_Office Theme</vt:lpstr>
      <vt:lpstr>ECDC template PPT</vt:lpstr>
      <vt:lpstr>ECDC Presentation</vt:lpstr>
      <vt:lpstr>Role of Primary Care in the diagnosis  of Sexually Transmitted Infections  in England</vt:lpstr>
      <vt:lpstr>Introduction</vt:lpstr>
      <vt:lpstr>What we did..</vt:lpstr>
      <vt:lpstr>CPRD</vt:lpstr>
      <vt:lpstr>CPRD</vt:lpstr>
      <vt:lpstr>Number of estimated diagnoses in 2014:  GP vs GUM</vt:lpstr>
      <vt:lpstr>Number of estimated diagnoses in 2014:  GP vs GUM</vt:lpstr>
      <vt:lpstr>Number of estimated diagnoses in 2014:  GP vs GUM</vt:lpstr>
      <vt:lpstr>Number of estimated diagnoses in 2014:  GP vs GUM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Kingston Smith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 Bond Gunning</dc:creator>
  <cp:lastModifiedBy>Startech</cp:lastModifiedBy>
  <cp:revision>55</cp:revision>
  <dcterms:created xsi:type="dcterms:W3CDTF">2015-05-13T13:06:46Z</dcterms:created>
  <dcterms:modified xsi:type="dcterms:W3CDTF">2016-07-11T15:59:21Z</dcterms:modified>
</cp:coreProperties>
</file>