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73" r:id="rId2"/>
    <p:sldMasterId id="2147483777" r:id="rId3"/>
  </p:sldMasterIdLst>
  <p:notesMasterIdLst>
    <p:notesMasterId r:id="rId19"/>
  </p:notesMasterIdLst>
  <p:sldIdLst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</p:sldIdLst>
  <p:sldSz cx="9144000" cy="5143500" type="screen16x9"/>
  <p:notesSz cx="6858000" cy="9144000"/>
  <p:defaultTextStyle>
    <a:defPPr>
      <a:defRPr lang="en-US"/>
    </a:defPPr>
    <a:lvl1pPr marL="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Age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115591422958251"/>
          <c:y val="0.12713785241835926"/>
          <c:w val="0.83834449519432852"/>
          <c:h val="0.798791908769877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Users who returned a kit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Sheet1!$A$2:$A$66</c:f>
              <c:numCache>
                <c:formatCode>General</c:formatCode>
                <c:ptCount val="65"/>
                <c:pt idx="0">
                  <c:v>16</c:v>
                </c:pt>
                <c:pt idx="4">
                  <c:v>20</c:v>
                </c:pt>
                <c:pt idx="9">
                  <c:v>25</c:v>
                </c:pt>
                <c:pt idx="14">
                  <c:v>30</c:v>
                </c:pt>
                <c:pt idx="19">
                  <c:v>35</c:v>
                </c:pt>
                <c:pt idx="24">
                  <c:v>40</c:v>
                </c:pt>
                <c:pt idx="29">
                  <c:v>45</c:v>
                </c:pt>
                <c:pt idx="34">
                  <c:v>50</c:v>
                </c:pt>
                <c:pt idx="39">
                  <c:v>55</c:v>
                </c:pt>
                <c:pt idx="44">
                  <c:v>60</c:v>
                </c:pt>
                <c:pt idx="49">
                  <c:v>65</c:v>
                </c:pt>
                <c:pt idx="54">
                  <c:v>70</c:v>
                </c:pt>
                <c:pt idx="59">
                  <c:v>75</c:v>
                </c:pt>
                <c:pt idx="64">
                  <c:v>80</c:v>
                </c:pt>
              </c:numCache>
            </c:numRef>
          </c:cat>
          <c:val>
            <c:numRef>
              <c:f>Sheet1!$B$2:$B$66</c:f>
              <c:numCache>
                <c:formatCode>0.00%</c:formatCode>
                <c:ptCount val="65"/>
                <c:pt idx="0">
                  <c:v>4.1079264307721033E-3</c:v>
                </c:pt>
                <c:pt idx="1">
                  <c:v>7.9357669685370183E-3</c:v>
                </c:pt>
                <c:pt idx="2">
                  <c:v>2.7821865372047429E-2</c:v>
                </c:pt>
                <c:pt idx="3">
                  <c:v>4.2479693772756975E-2</c:v>
                </c:pt>
                <c:pt idx="4">
                  <c:v>4.9668565026608158E-2</c:v>
                </c:pt>
                <c:pt idx="5">
                  <c:v>5.9004761460181125E-2</c:v>
                </c:pt>
                <c:pt idx="6">
                  <c:v>6.1525534497245821E-2</c:v>
                </c:pt>
                <c:pt idx="7">
                  <c:v>6.5540098963682195E-2</c:v>
                </c:pt>
                <c:pt idx="8">
                  <c:v>6.161889646158155E-2</c:v>
                </c:pt>
                <c:pt idx="9">
                  <c:v>5.6577350387452152E-2</c:v>
                </c:pt>
                <c:pt idx="10">
                  <c:v>4.938847913360097E-2</c:v>
                </c:pt>
                <c:pt idx="11">
                  <c:v>4.6774344132200545E-2</c:v>
                </c:pt>
                <c:pt idx="12">
                  <c:v>4.630753431052189E-2</c:v>
                </c:pt>
                <c:pt idx="13">
                  <c:v>4.0052282700028009E-2</c:v>
                </c:pt>
                <c:pt idx="14">
                  <c:v>3.7624871627299036E-2</c:v>
                </c:pt>
                <c:pt idx="15">
                  <c:v>3.3143497339184015E-2</c:v>
                </c:pt>
                <c:pt idx="16">
                  <c:v>3.5010736625898611E-2</c:v>
                </c:pt>
                <c:pt idx="17">
                  <c:v>3.0809448230790775E-2</c:v>
                </c:pt>
                <c:pt idx="18">
                  <c:v>2.6234711978340024E-2</c:v>
                </c:pt>
                <c:pt idx="19">
                  <c:v>2.464755858463262E-2</c:v>
                </c:pt>
                <c:pt idx="20">
                  <c:v>1.6058257865745496E-2</c:v>
                </c:pt>
                <c:pt idx="21">
                  <c:v>1.7925497152460088E-2</c:v>
                </c:pt>
                <c:pt idx="22">
                  <c:v>1.0176454112594529E-2</c:v>
                </c:pt>
                <c:pt idx="23">
                  <c:v>1.0456540005601717E-2</c:v>
                </c:pt>
                <c:pt idx="24">
                  <c:v>1.3537484828680795E-2</c:v>
                </c:pt>
                <c:pt idx="25">
                  <c:v>1.0643263934273178E-2</c:v>
                </c:pt>
                <c:pt idx="26">
                  <c:v>9.2428344692372325E-3</c:v>
                </c:pt>
                <c:pt idx="27">
                  <c:v>9.98973018392307E-3</c:v>
                </c:pt>
                <c:pt idx="28">
                  <c:v>1.1296797684623284E-2</c:v>
                </c:pt>
                <c:pt idx="29">
                  <c:v>9.98973018392307E-3</c:v>
                </c:pt>
                <c:pt idx="30">
                  <c:v>6.7220614321725327E-3</c:v>
                </c:pt>
                <c:pt idx="31">
                  <c:v>6.0685276818224256E-3</c:v>
                </c:pt>
                <c:pt idx="32">
                  <c:v>6.6286994678368032E-3</c:v>
                </c:pt>
                <c:pt idx="33">
                  <c:v>5.7884417888152363E-3</c:v>
                </c:pt>
                <c:pt idx="34">
                  <c:v>5.9751657174866961E-3</c:v>
                </c:pt>
                <c:pt idx="35">
                  <c:v>5.8818037531509666E-3</c:v>
                </c:pt>
                <c:pt idx="36">
                  <c:v>3.6411166090934552E-3</c:v>
                </c:pt>
                <c:pt idx="37">
                  <c:v>5.5083558958080479E-3</c:v>
                </c:pt>
                <c:pt idx="38">
                  <c:v>4.0145644664363739E-3</c:v>
                </c:pt>
                <c:pt idx="39">
                  <c:v>2.5207730370646999E-3</c:v>
                </c:pt>
                <c:pt idx="40">
                  <c:v>2.6141350014004293E-3</c:v>
                </c:pt>
                <c:pt idx="41">
                  <c:v>3.5477546447577257E-3</c:v>
                </c:pt>
                <c:pt idx="42">
                  <c:v>2.8008589300718887E-3</c:v>
                </c:pt>
                <c:pt idx="43">
                  <c:v>1.0269816076930258E-3</c:v>
                </c:pt>
                <c:pt idx="44">
                  <c:v>2.0539632153860517E-3</c:v>
                </c:pt>
                <c:pt idx="45">
                  <c:v>1.8672392867145925E-3</c:v>
                </c:pt>
                <c:pt idx="46">
                  <c:v>1.0269816076930258E-3</c:v>
                </c:pt>
                <c:pt idx="47">
                  <c:v>1.1203435720287555E-3</c:v>
                </c:pt>
                <c:pt idx="48">
                  <c:v>1.5871533937074037E-3</c:v>
                </c:pt>
                <c:pt idx="49">
                  <c:v>5.6017178601437776E-4</c:v>
                </c:pt>
                <c:pt idx="50">
                  <c:v>4.6680982167864813E-4</c:v>
                </c:pt>
                <c:pt idx="51">
                  <c:v>1.8672392867145925E-4</c:v>
                </c:pt>
                <c:pt idx="52">
                  <c:v>7.4689571468583701E-4</c:v>
                </c:pt>
                <c:pt idx="53">
                  <c:v>3.7344785734291851E-4</c:v>
                </c:pt>
                <c:pt idx="54">
                  <c:v>4.6680982167864813E-4</c:v>
                </c:pt>
                <c:pt idx="55">
                  <c:v>9.3361964335729626E-5</c:v>
                </c:pt>
                <c:pt idx="56">
                  <c:v>4.6680982167864813E-4</c:v>
                </c:pt>
                <c:pt idx="57">
                  <c:v>9.3361964335729626E-5</c:v>
                </c:pt>
                <c:pt idx="58">
                  <c:v>9.3361964335729626E-5</c:v>
                </c:pt>
                <c:pt idx="59">
                  <c:v>9.3361964335729626E-5</c:v>
                </c:pt>
                <c:pt idx="60">
                  <c:v>9.3361964335729626E-5</c:v>
                </c:pt>
                <c:pt idx="61">
                  <c:v>9.3361964335729626E-5</c:v>
                </c:pt>
                <c:pt idx="62">
                  <c:v>9.3361964335729626E-5</c:v>
                </c:pt>
                <c:pt idx="63">
                  <c:v>0</c:v>
                </c:pt>
                <c:pt idx="64">
                  <c:v>9.3361964335729626E-5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222528"/>
        <c:axId val="107224064"/>
      </c:lineChart>
      <c:catAx>
        <c:axId val="10722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7224064"/>
        <c:crosses val="autoZero"/>
        <c:auto val="1"/>
        <c:lblAlgn val="ctr"/>
        <c:lblOffset val="100"/>
        <c:noMultiLvlLbl val="0"/>
      </c:catAx>
      <c:valAx>
        <c:axId val="1072240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Kits</a:t>
                </a:r>
                <a:r>
                  <a:rPr lang="en-GB" baseline="0"/>
                  <a:t> Returned</a:t>
                </a:r>
                <a:endParaRPr lang="en-GB"/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crossAx val="107222528"/>
        <c:crosses val="autoZero"/>
        <c:crossBetween val="between"/>
      </c:valAx>
      <c:spPr>
        <a:ln w="63500"/>
      </c:spPr>
    </c:plotArea>
    <c:legend>
      <c:legendPos val="r"/>
      <c:layout>
        <c:manualLayout>
          <c:xMode val="edge"/>
          <c:yMode val="edge"/>
          <c:x val="0.82118418471712384"/>
          <c:y val="4.9598741829900581E-2"/>
          <c:w val="0.15371891709259256"/>
          <c:h val="0.135674176121049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Behaviour / Identity</c:v>
                </c:pt>
              </c:strCache>
            </c:strRef>
          </c:tx>
          <c:dLbls>
            <c:dLbl>
              <c:idx val="0"/>
              <c:layout>
                <c:manualLayout>
                  <c:x val="6.0161029693352387E-2"/>
                  <c:y val="-0.1475351529803691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0339675512091237"/>
                  <c:y val="0.288495117679193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9247469511150964"/>
                  <c:y val="0.1054320077272974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8484764137578888"/>
                  <c:y val="0.129456336809420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MSM</c:v>
                </c:pt>
                <c:pt idx="1">
                  <c:v>Heterosexual</c:v>
                </c:pt>
                <c:pt idx="2">
                  <c:v>Others</c:v>
                </c:pt>
                <c:pt idx="3">
                  <c:v>Trans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18670</c:v>
                </c:pt>
                <c:pt idx="1">
                  <c:v>5016</c:v>
                </c:pt>
                <c:pt idx="2">
                  <c:v>417</c:v>
                </c:pt>
                <c:pt idx="3">
                  <c:v>224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9EA67-49DE-4F67-93DD-73E49BBB0FB9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01433-56D8-44B7-A975-5C2A4F321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60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A7040B-0664-44A4-A3C2-98DD35D4CBC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2" y="4344609"/>
            <a:ext cx="5487041" cy="4113556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68110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36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386740-9E18-47DE-B7E7-E80D3B0F69A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9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29928"/>
            <a:ext cx="9144000" cy="381357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221624"/>
            <a:ext cx="9144000" cy="108347"/>
          </a:xfrm>
          <a:prstGeom prst="rect">
            <a:avLst/>
          </a:prstGeom>
          <a:solidFill>
            <a:srgbClr val="00AE9E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1599685"/>
            <a:ext cx="7633648" cy="1563407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4515966"/>
            <a:ext cx="7633648" cy="253752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44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026000"/>
            <a:ext cx="8028000" cy="486054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566003"/>
            <a:ext cx="8028000" cy="3048341"/>
          </a:xfrm>
        </p:spPr>
        <p:txBody>
          <a:bodyPr/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6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026000"/>
            <a:ext cx="8028000" cy="891000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971000"/>
            <a:ext cx="8028000" cy="2652978"/>
          </a:xfrm>
        </p:spPr>
        <p:txBody>
          <a:bodyPr/>
          <a:lstStyle>
            <a:lvl1pPr>
              <a:spcBef>
                <a:spcPts val="1200"/>
              </a:spcBef>
              <a:defRPr>
                <a:solidFill>
                  <a:srgbClr val="00AE9E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F71B5A3E-AB5C-4394-BB97-07D04CB99A2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76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1 line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026000"/>
            <a:ext cx="8028000" cy="486000"/>
          </a:xfrm>
        </p:spPr>
        <p:txBody>
          <a:bodyPr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1566000"/>
            <a:ext cx="3924000" cy="3051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566000"/>
            <a:ext cx="3924000" cy="3051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BAADB3B0-2D09-4AA3-A340-09780B82849B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9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2 lines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026000"/>
            <a:ext cx="8028000" cy="891000"/>
          </a:xfrm>
        </p:spPr>
        <p:txBody>
          <a:bodyPr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1971000"/>
            <a:ext cx="3924000" cy="2673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971000"/>
            <a:ext cx="3924000" cy="2673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55FD54BE-53AE-43A8-A8D2-A8E4EFCA2A62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025999"/>
            <a:ext cx="8028000" cy="359100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3C92E8B8-980F-4FD9-89A2-235B13F5AFD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026002"/>
            <a:ext cx="3077896" cy="502797"/>
          </a:xfrm>
        </p:spPr>
        <p:txBody>
          <a:bodyPr anchor="t" anchorCtr="0"/>
          <a:lstStyle>
            <a:lvl1pPr algn="l">
              <a:defRPr sz="1800" b="0" i="0" spc="0"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1026001"/>
            <a:ext cx="4799138" cy="3591000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  <a:lvl6pPr>
              <a:defRPr sz="14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00" y="1599642"/>
            <a:ext cx="3077896" cy="3024336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D02A3ABA-32EC-4D50-B075-F06DC786BAF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14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29928"/>
            <a:ext cx="9144000" cy="381357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21624"/>
            <a:ext cx="9144000" cy="10834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9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3" y="250035"/>
            <a:ext cx="1260475" cy="58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00" y="1350000"/>
            <a:ext cx="8028000" cy="3283200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34F5B560-165B-4748-8F10-4294154EB5E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85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731544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EB4B846C-37E1-4198-8614-DFE920AB1F0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08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7214" y="205978"/>
            <a:ext cx="8029575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7214" y="1200151"/>
            <a:ext cx="8029575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Fourth </a:t>
            </a:r>
            <a:r>
              <a:rPr lang="en-US" dirty="0"/>
              <a:t>level</a:t>
            </a:r>
          </a:p>
          <a:p>
            <a:pPr lvl="5"/>
            <a:r>
              <a:rPr lang="en-US" dirty="0" smtClean="0"/>
              <a:t>Fifth </a:t>
            </a:r>
            <a:r>
              <a:rPr lang="en-US" dirty="0"/>
              <a:t>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4731544"/>
            <a:ext cx="9144000" cy="411956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45F8D313-CCBE-49D6-A3BC-57B1848DFB52}" type="slidenum">
              <a:rPr lang="en-US" smtClean="0">
                <a:solidFill>
                  <a:prstClr val="white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00113" y="4731544"/>
            <a:ext cx="8064375" cy="41195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defTabSz="914400"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60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50">
          <a:solidFill>
            <a:srgbClr val="00AE9E"/>
          </a:solidFill>
          <a:latin typeface="+mj-lt"/>
          <a:ea typeface="ヒラギノ角ゴ Pro W3" pitchFamily="84" charset="-128"/>
          <a:cs typeface="ヒラギノ角ゴ Pro W3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Font typeface="Arial" pitchFamily="84" charset="0"/>
        <a:defRPr kern="1200" baseline="0">
          <a:solidFill>
            <a:srgbClr val="00AE9E"/>
          </a:solidFill>
          <a:latin typeface="Arial" pitchFamily="34" charset="0"/>
          <a:ea typeface="ヒラギノ角ゴ Pro W3" pitchFamily="84" charset="-128"/>
          <a:cs typeface="ヒラギノ角ゴ Pro W3" pitchFamily="84" charset="-128"/>
        </a:defRPr>
      </a:lvl1pPr>
      <a:lvl2pPr marL="354013" indent="-176213" algn="l" rtl="0" eaLnBrk="0" fontAlgn="base" hangingPunct="0">
        <a:spcBef>
          <a:spcPts val="600"/>
        </a:spcBef>
        <a:spcAft>
          <a:spcPct val="0"/>
        </a:spcAft>
        <a:defRPr kern="1200" baseline="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2pPr>
      <a:lvl3pPr marL="215900" indent="-215900" algn="l" rtl="0" eaLnBrk="0" fontAlgn="base" hangingPunct="0">
        <a:spcBef>
          <a:spcPts val="600"/>
        </a:spcBef>
        <a:spcAft>
          <a:spcPct val="0"/>
        </a:spcAft>
        <a:buFont typeface="Arial" pitchFamily="84" charset="0"/>
        <a:buChar char="•"/>
        <a:defRPr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3pPr>
      <a:lvl4pPr marL="625475" indent="-190500" algn="l" rtl="0" eaLnBrk="0" fontAlgn="base" hangingPunct="0">
        <a:spcBef>
          <a:spcPts val="6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4pPr>
      <a:lvl5pPr marL="1073150" indent="-177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5pPr>
      <a:lvl6pPr marL="1520825" indent="-187325" algn="l" defTabSz="914400" rtl="0" eaLnBrk="1" latinLnBrk="0" hangingPunct="1">
        <a:spcBef>
          <a:spcPct val="20000"/>
        </a:spcBef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resentation_Template_Innerpage_n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16"/>
          <a:stretch>
            <a:fillRect/>
          </a:stretch>
        </p:blipFill>
        <p:spPr bwMode="auto">
          <a:xfrm>
            <a:off x="0" y="2336010"/>
            <a:ext cx="9144000" cy="280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0"/>
          <p:cNvPicPr>
            <a:picLocks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1" y="80964"/>
            <a:ext cx="88265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07158"/>
            <a:ext cx="8229600" cy="61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809628"/>
            <a:ext cx="8526463" cy="387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63364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  <a:cs typeface="Tahoma" pitchFamily="34" charset="0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3" name="Picture 9" descr="Presentation_Template_Innerpage_new"/>
          <p:cNvPicPr>
            <a:picLocks noChangeAspect="1" noChangeArrowheads="1"/>
          </p:cNvPicPr>
          <p:nvPr/>
        </p:nvPicPr>
        <p:blipFill>
          <a:blip r:embed="rId2" cstate="print"/>
          <a:srcRect t="92169"/>
          <a:stretch>
            <a:fillRect/>
          </a:stretch>
        </p:blipFill>
        <p:spPr bwMode="auto">
          <a:xfrm>
            <a:off x="0" y="4740729"/>
            <a:ext cx="9144000" cy="402772"/>
          </a:xfrm>
          <a:prstGeom prst="rect">
            <a:avLst/>
          </a:prstGeom>
          <a:noFill/>
        </p:spPr>
      </p:pic>
      <p:pic>
        <p:nvPicPr>
          <p:cNvPr id="180234" name="Picture 10"/>
          <p:cNvPicPr>
            <a:picLocks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8096250" y="80964"/>
            <a:ext cx="882650" cy="595313"/>
          </a:xfrm>
          <a:prstGeom prst="rect">
            <a:avLst/>
          </a:prstGeom>
          <a:noFill/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07157"/>
            <a:ext cx="82296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809628"/>
            <a:ext cx="8526463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7026541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221600"/>
            <a:ext cx="8208912" cy="1134126"/>
          </a:xfrm>
        </p:spPr>
        <p:txBody>
          <a:bodyPr/>
          <a:lstStyle/>
          <a:p>
            <a:r>
              <a:rPr lang="en-GB" sz="4000" dirty="0" smtClean="0"/>
              <a:t>National HIV self-sampling service</a:t>
            </a:r>
            <a:endParaRPr lang="en-US" sz="4000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58000" y="3003798"/>
            <a:ext cx="8190464" cy="2160240"/>
          </a:xfrm>
        </p:spPr>
        <p:txBody>
          <a:bodyPr>
            <a:noAutofit/>
          </a:bodyPr>
          <a:lstStyle/>
          <a:p>
            <a:r>
              <a:rPr lang="en-GB" sz="1800" dirty="0" smtClean="0"/>
              <a:t>British Association for Sexual Health and HIV</a:t>
            </a:r>
          </a:p>
          <a:p>
            <a:r>
              <a:rPr lang="en-GB" sz="1800" dirty="0" smtClean="0"/>
              <a:t>Annual Conference 2016</a:t>
            </a:r>
          </a:p>
          <a:p>
            <a:r>
              <a:rPr lang="en-GB" sz="1800" dirty="0" smtClean="0"/>
              <a:t>Oxford, UK</a:t>
            </a:r>
            <a:endParaRPr lang="en-GB" sz="1800" dirty="0"/>
          </a:p>
          <a:p>
            <a:endParaRPr lang="en-GB" sz="1800" dirty="0" smtClean="0"/>
          </a:p>
          <a:p>
            <a:r>
              <a:rPr lang="en-GB" sz="1800" b="1" dirty="0" smtClean="0"/>
              <a:t>Presented by: Luis E. Guerra</a:t>
            </a:r>
          </a:p>
          <a:p>
            <a:r>
              <a:rPr lang="en-GB" sz="1800" dirty="0" smtClean="0"/>
              <a:t>National </a:t>
            </a:r>
            <a:r>
              <a:rPr lang="en-GB" sz="1800" dirty="0"/>
              <a:t>Programme Manager</a:t>
            </a:r>
          </a:p>
          <a:p>
            <a:r>
              <a:rPr lang="en-GB" sz="1800" dirty="0"/>
              <a:t>Sexual Health, Reproductive Health &amp; HIV</a:t>
            </a:r>
          </a:p>
          <a:p>
            <a:r>
              <a:rPr lang="en-GB" sz="1800" dirty="0" smtClean="0"/>
              <a:t>Luis.Guerra@phe.gov.uk                                                      @</a:t>
            </a:r>
            <a:r>
              <a:rPr lang="en-GB" sz="1800" dirty="0" err="1" smtClean="0"/>
              <a:t>LguerraC</a:t>
            </a:r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Authors</a:t>
            </a:r>
            <a:r>
              <a:rPr lang="en-GB" sz="1800" dirty="0"/>
              <a:t>: Luis Guerra, Louise Logan, Tim Alston, Noel Gill, Ryan Kinsella, Anthony Nardone on behalf of national HIV self-sampling steering group</a:t>
            </a:r>
          </a:p>
          <a:p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35783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Sexual Behaviour and I</a:t>
            </a:r>
            <a:r>
              <a:rPr lang="en-GB" dirty="0"/>
              <a:t>dentity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Nov 15 - Mar 16)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819945"/>
              </p:ext>
            </p:extLst>
          </p:nvPr>
        </p:nvGraphicFramePr>
        <p:xfrm>
          <a:off x="683570" y="2139745"/>
          <a:ext cx="7776863" cy="1998223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558762"/>
                <a:gridCol w="1445807"/>
                <a:gridCol w="1445807"/>
                <a:gridCol w="1581353"/>
                <a:gridCol w="1745134"/>
              </a:tblGrid>
              <a:tr h="677083"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Requested</a:t>
                      </a:r>
                      <a:endParaRPr lang="en-GB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Returned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Reactive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Reactivity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chemeClr val="tx2"/>
                    </a:solidFill>
                  </a:tcPr>
                </a:tc>
              </a:tr>
              <a:tr h="3302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u="none" strike="noStrike" dirty="0">
                          <a:effectLst/>
                          <a:latin typeface="+mj-lt"/>
                        </a:rPr>
                        <a:t>MSM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18670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+mj-lt"/>
                        </a:rPr>
                        <a:t>8439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+mj-lt"/>
                        </a:rPr>
                        <a:t>1.05%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  <a:tr h="3302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u="none" strike="noStrike" dirty="0">
                          <a:effectLst/>
                          <a:latin typeface="+mj-lt"/>
                        </a:rPr>
                        <a:t>Heterosexual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2045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+mj-lt"/>
                        </a:rPr>
                        <a:t>1.37%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  <a:tr h="3302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u="none" strike="noStrike" dirty="0">
                          <a:effectLst/>
                          <a:latin typeface="+mj-lt"/>
                        </a:rPr>
                        <a:t>Others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1.29%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  <a:tr h="3302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u="none" strike="noStrike">
                          <a:effectLst/>
                          <a:latin typeface="+mj-lt"/>
                        </a:rPr>
                        <a:t>Trans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4.17%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5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843558"/>
            <a:ext cx="8028000" cy="486054"/>
          </a:xfrm>
        </p:spPr>
        <p:txBody>
          <a:bodyPr>
            <a:noAutofit/>
          </a:bodyPr>
          <a:lstStyle/>
          <a:p>
            <a:r>
              <a:rPr lang="en-GB" sz="3200" dirty="0" smtClean="0"/>
              <a:t>Black and minority ethnic groups (BME)</a:t>
            </a:r>
            <a:br>
              <a:rPr lang="en-GB" sz="3200" dirty="0" smtClean="0"/>
            </a:br>
            <a:r>
              <a:rPr lang="en-GB" sz="3200" dirty="0"/>
              <a:t>(Nov 15 - Mar 16)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48" y="1683657"/>
            <a:ext cx="8028000" cy="3048341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GB" sz="2000" dirty="0"/>
              <a:t>Of kits ordered by heterosexuals </a:t>
            </a:r>
            <a:r>
              <a:rPr lang="en-GB" sz="2000" dirty="0" smtClean="0"/>
              <a:t>47% </a:t>
            </a:r>
            <a:r>
              <a:rPr lang="en-GB" sz="2000" dirty="0"/>
              <a:t>were ordered by users of Black </a:t>
            </a:r>
            <a:r>
              <a:rPr lang="en-GB" sz="2000" dirty="0" smtClean="0"/>
              <a:t>ethnic groups with </a:t>
            </a:r>
            <a:r>
              <a:rPr lang="en-GB" sz="2000" dirty="0"/>
              <a:t>a reactivity rate of </a:t>
            </a:r>
            <a:r>
              <a:rPr lang="en-GB" sz="2000" dirty="0" smtClean="0"/>
              <a:t>1.68%</a:t>
            </a:r>
          </a:p>
          <a:p>
            <a:pPr lvl="0">
              <a:lnSpc>
                <a:spcPct val="150000"/>
              </a:lnSpc>
            </a:pPr>
            <a:endParaRPr lang="en-GB" sz="2000" dirty="0"/>
          </a:p>
          <a:p>
            <a:pPr lvl="0">
              <a:lnSpc>
                <a:spcPct val="150000"/>
              </a:lnSpc>
            </a:pPr>
            <a:endParaRPr lang="en-GB" sz="2000" dirty="0" smtClean="0"/>
          </a:p>
          <a:p>
            <a:pPr lvl="0">
              <a:lnSpc>
                <a:spcPct val="150000"/>
              </a:lnSpc>
            </a:pPr>
            <a:r>
              <a:rPr lang="en-GB" sz="2000" dirty="0" smtClean="0"/>
              <a:t> </a:t>
            </a:r>
          </a:p>
          <a:p>
            <a:pPr lvl="0">
              <a:lnSpc>
                <a:spcPct val="150000"/>
              </a:lnSpc>
            </a:pPr>
            <a:endParaRPr lang="en-GB" sz="2000" dirty="0"/>
          </a:p>
          <a:p>
            <a:pPr lvl="0">
              <a:lnSpc>
                <a:spcPct val="150000"/>
              </a:lnSpc>
            </a:pPr>
            <a:endParaRPr lang="en-GB" sz="2000" dirty="0" smtClean="0"/>
          </a:p>
          <a:p>
            <a:pPr lvl="0">
              <a:lnSpc>
                <a:spcPct val="150000"/>
              </a:lnSpc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564930"/>
              </p:ext>
            </p:extLst>
          </p:nvPr>
        </p:nvGraphicFramePr>
        <p:xfrm>
          <a:off x="557216" y="2605332"/>
          <a:ext cx="7903219" cy="1997968"/>
        </p:xfrm>
        <a:graphic>
          <a:graphicData uri="http://schemas.openxmlformats.org/drawingml/2006/table">
            <a:tbl>
              <a:tblPr firstRow="1" firstCol="1" lastRow="1" bandRow="1">
                <a:tableStyleId>{FABFCF23-3B69-468F-B69F-88F6DE6A72F2}</a:tableStyleId>
              </a:tblPr>
              <a:tblGrid>
                <a:gridCol w="2592118"/>
                <a:gridCol w="1584073"/>
                <a:gridCol w="1813797"/>
                <a:gridCol w="1913231"/>
              </a:tblGrid>
              <a:tr h="249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Ethnicity 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 Heterosexuals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9746">
                <a:tc>
                  <a:txBody>
                    <a:bodyPr/>
                    <a:lstStyle/>
                    <a:p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Total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Reactive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Reactive </a:t>
                      </a:r>
                      <a:r>
                        <a:rPr lang="en-GB" sz="1400" dirty="0">
                          <a:effectLst/>
                        </a:rPr>
                        <a:t>rate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White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899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1.22%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</a:tr>
              <a:tr h="24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Black African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781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1.66%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Black others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174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1.72%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Asian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121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0.83%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</a:tcPr>
                </a:tc>
              </a:tr>
              <a:tr h="24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Others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70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0.00%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9746">
                <a:tc>
                  <a:txBody>
                    <a:bodyPr/>
                    <a:lstStyle/>
                    <a:p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2045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28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1.37%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9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Testing </a:t>
            </a:r>
            <a:r>
              <a:rPr lang="en-GB" dirty="0"/>
              <a:t>History (Nov 15 - Mar 16)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278957"/>
              </p:ext>
            </p:extLst>
          </p:nvPr>
        </p:nvGraphicFramePr>
        <p:xfrm>
          <a:off x="539552" y="1869672"/>
          <a:ext cx="7992888" cy="218140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620234"/>
                <a:gridCol w="1219187"/>
                <a:gridCol w="1315437"/>
                <a:gridCol w="1299396"/>
                <a:gridCol w="1155018"/>
                <a:gridCol w="1383616"/>
              </a:tblGrid>
              <a:tr h="372904">
                <a:tc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rgbClr val="00AE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Kits Ordered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rgbClr val="00AE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Kits Returned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rgbClr val="00AE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Reactive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rgbClr val="00AE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Reactivity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rgbClr val="00AE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% </a:t>
                      </a:r>
                      <a:r>
                        <a:rPr lang="en-GB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Ordered</a:t>
                      </a:r>
                      <a:r>
                        <a:rPr lang="en-GB" sz="12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>
                    <a:solidFill>
                      <a:srgbClr val="00AE9E"/>
                    </a:solidFill>
                  </a:tcPr>
                </a:tc>
              </a:tr>
              <a:tr h="35889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+mj-lt"/>
                        </a:rPr>
                        <a:t>Over 1 year ago.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+mj-lt"/>
                        </a:rPr>
                        <a:t>8773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+mj-lt"/>
                        </a:rPr>
                        <a:t>4053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37.84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  <a:tr h="35889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+mj-lt"/>
                        </a:rPr>
                        <a:t>Never tested.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+mj-lt"/>
                        </a:rPr>
                        <a:t>9020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+mj-lt"/>
                        </a:rPr>
                        <a:t>3730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+mj-lt"/>
                        </a:rPr>
                        <a:t>1.07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34.82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  <a:tr h="37290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+mj-lt"/>
                        </a:rPr>
                        <a:t>Within the last year.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+mj-lt"/>
                        </a:rPr>
                        <a:t>6328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effectLst/>
                          <a:latin typeface="+mj-lt"/>
                        </a:rPr>
                        <a:t>1.16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26.52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  <a:tr h="35889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+mj-lt"/>
                        </a:rPr>
                        <a:t>Unknown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+mj-lt"/>
                        </a:rPr>
                        <a:t>206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4.60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  <a:tr h="35889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  <a:latin typeface="+mj-lt"/>
                        </a:rPr>
                        <a:t>TOTAL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+mj-lt"/>
                        </a:rPr>
                        <a:t>24327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10711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122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 smtClean="0">
                          <a:effectLst/>
                          <a:latin typeface="+mj-lt"/>
                        </a:rPr>
                        <a:t>1.14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 smtClean="0">
                          <a:effectLst/>
                          <a:latin typeface="+mj-lt"/>
                        </a:rPr>
                        <a:t>100 %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Local Authority: return and reactive rates (Nov 15 – Mar 16)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270502"/>
              </p:ext>
            </p:extLst>
          </p:nvPr>
        </p:nvGraphicFramePr>
        <p:xfrm>
          <a:off x="539552" y="2082142"/>
          <a:ext cx="7975227" cy="2433828"/>
        </p:xfrm>
        <a:graphic>
          <a:graphicData uri="http://schemas.openxmlformats.org/drawingml/2006/table">
            <a:tbl>
              <a:tblPr firstRow="1" firstCol="1" lastRow="1" bandRow="1">
                <a:tableStyleId>{FABFCF23-3B69-468F-B69F-88F6DE6A72F2}</a:tableStyleId>
              </a:tblPr>
              <a:tblGrid>
                <a:gridCol w="2310991"/>
                <a:gridCol w="1587589"/>
                <a:gridCol w="1244530"/>
                <a:gridCol w="1592596"/>
                <a:gridCol w="1239521"/>
              </a:tblGrid>
              <a:tr h="2028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Regions</a:t>
                      </a:r>
                      <a:endParaRPr lang="en-GB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Returned</a:t>
                      </a:r>
                      <a:endParaRPr lang="en-GB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Reactive</a:t>
                      </a:r>
                      <a:endParaRPr lang="en-GB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2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Total</a:t>
                      </a:r>
                      <a:endParaRPr lang="en-GB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%</a:t>
                      </a:r>
                      <a:endParaRPr lang="en-GB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Total</a:t>
                      </a:r>
                      <a:endParaRPr lang="en-GB" sz="9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East Midlands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907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8.47%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0.77%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East of England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1151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10.75%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15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1.30%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London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2174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20.30%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30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1.38%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East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526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4.91%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1.52%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North West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1680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15.68%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15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0.89%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East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1498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13.99%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17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1.13%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 West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862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8.05%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0.93%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West Midlands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1026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9.58%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13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1.27%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 indent="1403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Yorkshire &amp; The Humber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887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8.28%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1.01%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10711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100.00%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122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1.14%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5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915566"/>
            <a:ext cx="8028000" cy="48605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491633"/>
            <a:ext cx="8028000" cy="3048341"/>
          </a:xfrm>
        </p:spPr>
        <p:txBody>
          <a:bodyPr/>
          <a:lstStyle/>
          <a:p>
            <a:pPr marL="857250" lvl="2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 smtClean="0"/>
              <a:t>High </a:t>
            </a:r>
            <a:r>
              <a:rPr lang="en-GB" sz="2800" dirty="0"/>
              <a:t>volumes managed through internet</a:t>
            </a:r>
          </a:p>
          <a:p>
            <a:pPr marL="857250" lvl="2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/>
              <a:t>Different to clinic populations</a:t>
            </a:r>
          </a:p>
          <a:p>
            <a:pPr marL="857250" lvl="2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 smtClean="0"/>
              <a:t>Used by those at high risk</a:t>
            </a:r>
          </a:p>
          <a:p>
            <a:pPr marL="857250" lvl="2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/>
              <a:t>72% </a:t>
            </a:r>
            <a:r>
              <a:rPr lang="en-GB" sz="2800" dirty="0" smtClean="0"/>
              <a:t>reported </a:t>
            </a:r>
            <a:r>
              <a:rPr lang="en-GB" sz="2800" dirty="0"/>
              <a:t>never testing or testing over a year ago.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7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539552" y="1437624"/>
            <a:ext cx="8352928" cy="35103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self-sampling steering group: Peter Taylor,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Simon How,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Noel Gill, Meroe Bleasdille, Anthony Nardone, Luis Guerra, Owen Brigstock-Barron, Sam Moses, Louise Logan </a:t>
            </a:r>
            <a:b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</a:t>
            </a:r>
            <a:r>
              <a:rPr lang="en-GB" sz="1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Brady and colleagues at Terrence Higgins Trusts /HIV Prevention England</a:t>
            </a:r>
            <a:br>
              <a:rPr lang="en-GB" sz="1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Alan </a:t>
            </a:r>
            <a:r>
              <a:rPr lang="en-GB" sz="1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McOwan</a:t>
            </a:r>
            <a:r>
              <a:rPr lang="en-GB" sz="1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Ann Sullivan, Caroline Rae </a:t>
            </a:r>
            <a:r>
              <a:rPr lang="en-GB" sz="1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colleagues at Dean Street Clinic/Chelsea &amp; Westminster Hospital NHS Foundation Trust</a:t>
            </a:r>
            <a:r>
              <a:rPr lang="en-GB" sz="1800" dirty="0">
                <a:solidFill>
                  <a:prstClr val="white"/>
                </a:solidFill>
              </a:rPr>
              <a:t/>
            </a:r>
            <a:br>
              <a:rPr lang="en-GB" sz="1800" dirty="0">
                <a:solidFill>
                  <a:prstClr val="white"/>
                </a:solidFill>
              </a:rPr>
            </a:br>
            <a:r>
              <a:rPr lang="en-GB" sz="1800" dirty="0" smtClean="0">
                <a:solidFill>
                  <a:prstClr val="white"/>
                </a:solidFill>
              </a:rPr>
              <a:t/>
            </a:r>
            <a:br>
              <a:rPr lang="en-GB" sz="1800" dirty="0" smtClean="0">
                <a:solidFill>
                  <a:prstClr val="white"/>
                </a:solidFill>
              </a:rPr>
            </a:br>
            <a:r>
              <a:rPr lang="en-GB" sz="4400" dirty="0" smtClean="0"/>
              <a:t>Thank you     	    </a:t>
            </a:r>
            <a:r>
              <a:rPr lang="en-GB" sz="2000" dirty="0" smtClean="0"/>
              <a:t>Luis.Guerra@phe.gov.uk  							@</a:t>
            </a:r>
            <a:r>
              <a:rPr lang="en-GB" sz="2000" dirty="0" err="1" smtClean="0"/>
              <a:t>LguerraC</a:t>
            </a: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/>
            </a:r>
            <a:br>
              <a:rPr lang="en-GB" sz="4400" dirty="0"/>
            </a:br>
            <a:endParaRPr lang="en-GB" sz="44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123728" y="411510"/>
            <a:ext cx="6840760" cy="48605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kern="1200" spc="-150" baseline="0">
                <a:solidFill>
                  <a:schemeClr val="bg1"/>
                </a:solidFill>
                <a:latin typeface="+mj-lt"/>
                <a:ea typeface="ヒラギノ角ゴ Pro W3" pitchFamily="84" charset="-128"/>
                <a:cs typeface="ヒラギノ角ゴ Pro W3" pitchFamily="84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9pPr>
          </a:lstStyle>
          <a:p>
            <a:pPr defTabSz="914400"/>
            <a:r>
              <a:rPr lang="en-GB" sz="4000" dirty="0" smtClean="0">
                <a:solidFill>
                  <a:srgbClr val="00AE9E"/>
                </a:solidFill>
              </a:rPr>
              <a:t>Acknowledgements</a:t>
            </a:r>
            <a:endParaRPr lang="en-IE" sz="4000" dirty="0">
              <a:solidFill>
                <a:srgbClr val="00AE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79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99642"/>
            <a:ext cx="8352928" cy="30243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Successful </a:t>
            </a:r>
            <a:r>
              <a:rPr lang="en-GB" dirty="0"/>
              <a:t>national pilots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  <a:cs typeface="Arial" panose="020B0604020202020204" pitchFamily="34" charset="0"/>
              </a:rPr>
              <a:t>Public Health Minister announced national service to deliver “up to 50,000 kits per year”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cs typeface="Arial" panose="020B0604020202020204" pitchFamily="34" charset="0"/>
              </a:rPr>
              <a:t>Co-commission between PHE and local authorities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  <a:cs typeface="Arial" panose="020B0604020202020204" pitchFamily="34" charset="0"/>
              </a:rPr>
              <a:t>Successful </a:t>
            </a:r>
            <a:r>
              <a:rPr lang="en-GB" dirty="0">
                <a:solidFill>
                  <a:prstClr val="black"/>
                </a:solidFill>
                <a:cs typeface="Arial" panose="020B0604020202020204" pitchFamily="34" charset="0"/>
              </a:rPr>
              <a:t>bidder Preventx/MESMAC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cs typeface="Arial" panose="020B0604020202020204" pitchFamily="34" charset="0"/>
              </a:rPr>
              <a:t>Governance: Project steering group with representation of Local Authorities and PHE.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  <a:cs typeface="Arial" panose="020B0604020202020204" pitchFamily="34" charset="0"/>
              </a:rPr>
              <a:t>Transition to Local Authorities 14/1/16</a:t>
            </a:r>
            <a:endParaRPr lang="en-GB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National HIV self-sampling service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charset="0"/>
              </a:rPr>
              <a:t>National self-sampling service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25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Where are we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683657"/>
            <a:ext cx="8028000" cy="30483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80 Local </a:t>
            </a:r>
            <a:r>
              <a:rPr lang="en-GB" dirty="0"/>
              <a:t>A</a:t>
            </a:r>
            <a:r>
              <a:rPr lang="en-GB" dirty="0" smtClean="0"/>
              <a:t>uthorities </a:t>
            </a:r>
            <a:r>
              <a:rPr lang="en-GB" dirty="0"/>
              <a:t>committed to the service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£567’000 </a:t>
            </a:r>
            <a:r>
              <a:rPr lang="en-GB" dirty="0"/>
              <a:t>sum of </a:t>
            </a:r>
            <a:r>
              <a:rPr lang="en-GB" dirty="0" smtClean="0"/>
              <a:t>value from Local Authorities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Commitment from PHE to continue funding support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50’000 </a:t>
            </a:r>
            <a:r>
              <a:rPr lang="en-GB" dirty="0" smtClean="0"/>
              <a:t>kits (from LAs) + 20’000 kits (from PHE)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Support from National and Local Campaigns</a:t>
            </a:r>
            <a:endParaRPr lang="en-GB" dirty="0"/>
          </a:p>
          <a:p>
            <a:pPr marL="0" indent="0" algn="ctr"/>
            <a:r>
              <a:rPr lang="en-GB" sz="3600" b="1" dirty="0" smtClean="0"/>
              <a:t>www.freetesting.hiv</a:t>
            </a:r>
            <a:endParaRPr lang="en-GB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National HIV self-sampling service</a:t>
            </a:r>
          </a:p>
        </p:txBody>
      </p:sp>
    </p:spTree>
    <p:extLst>
      <p:ext uri="{BB962C8B-B14F-4D97-AF65-F5344CB8AC3E}">
        <p14:creationId xmlns:p14="http://schemas.microsoft.com/office/powerpoint/2010/main" val="45092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Aims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</a:t>
            </a:r>
            <a:r>
              <a:rPr lang="en-GB" dirty="0"/>
              <a:t>determine who is accessing the service and whether it reached most at-risk groups (including MSM and Black African communities) and first-time testers</a:t>
            </a:r>
            <a:r>
              <a:rPr lang="en-GB" dirty="0" smtClean="0"/>
              <a:t>.</a:t>
            </a:r>
          </a:p>
          <a:p>
            <a:r>
              <a:rPr lang="en-GB" sz="3200" dirty="0" smtClean="0">
                <a:solidFill>
                  <a:srgbClr val="00AE9E"/>
                </a:solidFill>
              </a:rPr>
              <a:t>Methods</a:t>
            </a:r>
            <a:endParaRPr lang="en-GB" sz="3200" dirty="0">
              <a:solidFill>
                <a:srgbClr val="00AE9E"/>
              </a:solidFill>
            </a:endParaRPr>
          </a:p>
          <a:p>
            <a:r>
              <a:rPr lang="en-GB" dirty="0"/>
              <a:t>Disaggregated anonymised data from service users ordering kits from 18 November 2015 – 31 </a:t>
            </a:r>
            <a:r>
              <a:rPr lang="en-GB" dirty="0" smtClean="0"/>
              <a:t>March </a:t>
            </a:r>
            <a:r>
              <a:rPr lang="en-GB" dirty="0"/>
              <a:t>2016 were analysed, including: ethnicity, gender, sexual orientation, local authority residency and self-reported HIV testing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National HIV self-sampling service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8000" y="1026000"/>
            <a:ext cx="8028000" cy="48605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www.FreeTesting.hiv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85657" y="771550"/>
            <a:ext cx="45365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Kits provided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24/7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</a:rPr>
              <a:t>2 working </a:t>
            </a:r>
            <a:r>
              <a:rPr lang="en-GB" sz="1600" dirty="0" smtClean="0">
                <a:solidFill>
                  <a:prstClr val="black"/>
                </a:solidFill>
              </a:rPr>
              <a:t>days from request</a:t>
            </a: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Kits processed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Dual confirmatory test (non-reactive)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Triple confirmatory test (reactive)</a:t>
            </a: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Result notification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3 </a:t>
            </a:r>
            <a:r>
              <a:rPr lang="en-GB" sz="1600" dirty="0">
                <a:solidFill>
                  <a:prstClr val="black"/>
                </a:solidFill>
              </a:rPr>
              <a:t>working </a:t>
            </a:r>
            <a:r>
              <a:rPr lang="en-GB" sz="1600" dirty="0" smtClean="0">
                <a:solidFill>
                  <a:prstClr val="black"/>
                </a:solidFill>
              </a:rPr>
              <a:t>days (non-reactive)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5 working days (reactive)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3 contact attempts</a:t>
            </a: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Linkage to care</a:t>
            </a:r>
          </a:p>
          <a:p>
            <a:pPr marL="800100" lvl="1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Local pathway</a:t>
            </a: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Follow-up</a:t>
            </a:r>
          </a:p>
          <a:p>
            <a:pPr marL="342900" indent="-3429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2400" dirty="0">
              <a:solidFill>
                <a:prstClr val="black"/>
              </a:solidFill>
            </a:endParaRPr>
          </a:p>
        </p:txBody>
      </p:sp>
      <p:pic>
        <p:nvPicPr>
          <p:cNvPr id="3078" name="Picture 6" descr="https://www.test.hiv/graphics/freetest/kits/testhivkit?x=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95159"/>
            <a:ext cx="3000296" cy="2358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16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4" t="48085" r="22434" b="14497"/>
          <a:stretch/>
        </p:blipFill>
        <p:spPr bwMode="auto">
          <a:xfrm>
            <a:off x="-36512" y="1653648"/>
            <a:ext cx="9188348" cy="253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 noGrp="1"/>
          </p:cNvSpPr>
          <p:nvPr>
            <p:ph type="title"/>
          </p:nvPr>
        </p:nvSpPr>
        <p:spPr>
          <a:xfrm>
            <a:off x="558000" y="1026000"/>
            <a:ext cx="8028000" cy="486054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50" baseline="0">
                <a:solidFill>
                  <a:srgbClr val="00AE9E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9pPr>
          </a:lstStyle>
          <a:p>
            <a:r>
              <a:rPr lang="en-GB" dirty="0" smtClean="0"/>
              <a:t>Service Summary (Nov 15 - Mar 16)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9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0" tIns="0" rIns="0" bIns="0" rtlCol="0" anchor="t" anchorCtr="0">
            <a:normAutofit fontScale="9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50" baseline="0">
                <a:solidFill>
                  <a:srgbClr val="00AE9E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defRPr>
            </a:lvl9pPr>
          </a:lstStyle>
          <a:p>
            <a:r>
              <a:rPr lang="en-GB" dirty="0" smtClean="0"/>
              <a:t>Service Summary (Nov 15 - Mar 16) 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0072"/>
              </p:ext>
            </p:extLst>
          </p:nvPr>
        </p:nvGraphicFramePr>
        <p:xfrm>
          <a:off x="683568" y="2247714"/>
          <a:ext cx="7704856" cy="17145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00200"/>
                <a:gridCol w="5904656"/>
              </a:tblGrid>
              <a:tr h="285750"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24327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Number of kits ordered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11428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Number of kits returned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51%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Return rate (adjusted)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10711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Number of kits tested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122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Reactive results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1.14%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Reactive rate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88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Age of service users (Nov 15-Mar 16)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National HIV self-sampling service</a:t>
            </a: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905651"/>
              </p:ext>
            </p:extLst>
          </p:nvPr>
        </p:nvGraphicFramePr>
        <p:xfrm>
          <a:off x="557214" y="1565674"/>
          <a:ext cx="8029575" cy="304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52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Sexual Behaviour </a:t>
            </a:r>
            <a:r>
              <a:rPr lang="en-GB" dirty="0"/>
              <a:t>and Identity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 smtClean="0"/>
              <a:t>(</a:t>
            </a:r>
            <a:r>
              <a:rPr lang="en-GB" sz="2700" dirty="0"/>
              <a:t>Nov 15 - Mar 16)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National HIV self-sampling service</a:t>
            </a: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577284"/>
              </p:ext>
            </p:extLst>
          </p:nvPr>
        </p:nvGraphicFramePr>
        <p:xfrm>
          <a:off x="557214" y="1565674"/>
          <a:ext cx="8029575" cy="304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82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Theme">
  <a:themeElements>
    <a:clrScheme name="Public Health England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DC template PPT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CDC Presentation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709</Words>
  <Application>Microsoft Office PowerPoint</Application>
  <PresentationFormat>On-screen Show (16:9)</PresentationFormat>
  <Paragraphs>255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6_Office Theme</vt:lpstr>
      <vt:lpstr>ECDC template PPT</vt:lpstr>
      <vt:lpstr>ECDC Presentation</vt:lpstr>
      <vt:lpstr>National HIV self-sampling service</vt:lpstr>
      <vt:lpstr>National self-sampling service</vt:lpstr>
      <vt:lpstr>Where are we now?</vt:lpstr>
      <vt:lpstr>Aims</vt:lpstr>
      <vt:lpstr>www.FreeTesting.hiv</vt:lpstr>
      <vt:lpstr>Service Summary (Nov 15 - Mar 16) </vt:lpstr>
      <vt:lpstr>Service Summary (Nov 15 - Mar 16) </vt:lpstr>
      <vt:lpstr>Age of service users (Nov 15-Mar 16)</vt:lpstr>
      <vt:lpstr>Sexual Behaviour and Identity  (Nov 15 - Mar 16) </vt:lpstr>
      <vt:lpstr>Sexual Behaviour and Identity  (Nov 15 - Mar 16)  </vt:lpstr>
      <vt:lpstr>Black and minority ethnic groups (BME) (Nov 15 - Mar 16) </vt:lpstr>
      <vt:lpstr>Testing History (Nov 15 - Mar 16) </vt:lpstr>
      <vt:lpstr>Local Authority: return and reactive rates (Nov 15 – Mar 16) </vt:lpstr>
      <vt:lpstr>Conclusion</vt:lpstr>
      <vt:lpstr> National self-sampling steering group: Peter Taylor, Simon How, Noel Gill, Meroe Bleasdille, Anthony Nardone, Luis Guerra, Owen Brigstock-Barron, Sam Moses, Louise Logan   Michael Brady and colleagues at Terrence Higgins Trusts /HIV Prevention England  Alan McOwan, Ann Sullivan, Caroline Rae and colleagues at Dean Street Clinic/Chelsea &amp; Westminster Hospital NHS Foundation Trust  Thank you          Luis.Guerra@phe.gov.uk         @LguerraC    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55</cp:revision>
  <dcterms:created xsi:type="dcterms:W3CDTF">2015-05-13T13:06:46Z</dcterms:created>
  <dcterms:modified xsi:type="dcterms:W3CDTF">2016-07-11T15:57:13Z</dcterms:modified>
</cp:coreProperties>
</file>