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  <p:sldMasterId id="2147483773" r:id="rId2"/>
    <p:sldMasterId id="2147483777" r:id="rId3"/>
  </p:sldMasterIdLst>
  <p:notesMasterIdLst>
    <p:notesMasterId r:id="rId17"/>
  </p:notesMasterIdLst>
  <p:sldIdLst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</p:sldIdLst>
  <p:sldSz cx="9144000" cy="5143500" type="screen16x9"/>
  <p:notesSz cx="6858000" cy="9144000"/>
  <p:defaultTextStyle>
    <a:defPPr>
      <a:defRPr lang="en-US"/>
    </a:defPPr>
    <a:lvl1pPr marL="0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5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96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29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58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88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52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92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9EA67-49DE-4F67-93DD-73E49BBB0FB9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01433-56D8-44B7-A975-5C2A4F321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603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5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96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29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58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8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52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7B763-9720-4416-BFEC-6227620C4D89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423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7B763-9720-4416-BFEC-6227620C4D89}" type="slidenum">
              <a:rPr lang="en-GB" smtClean="0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423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C-statistic:</a:t>
            </a:r>
            <a:r>
              <a:rPr lang="en-GB" baseline="0" dirty="0" smtClean="0"/>
              <a:t> 0.68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7B763-9720-4416-BFEC-6227620C4D89}" type="slidenum">
              <a:rPr lang="en-GB" smtClean="0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084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7B763-9720-4416-BFEC-6227620C4D89}" type="slidenum">
              <a:rPr lang="en-GB" smtClean="0">
                <a:solidFill>
                  <a:prstClr val="black"/>
                </a:solidFill>
              </a:rPr>
              <a:pPr/>
              <a:t>12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708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7B763-9720-4416-BFEC-6227620C4D89}" type="slidenum">
              <a:rPr lang="en-GB" smtClean="0">
                <a:solidFill>
                  <a:prstClr val="black"/>
                </a:solidFill>
              </a:rPr>
              <a:pPr/>
              <a:t>13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70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76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0061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13662A84-38DB-4857-B599-B8740DD4386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543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13662A84-38DB-4857-B599-B8740DD4386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64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13662A84-38DB-4857-B599-B8740DD4386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28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3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13662A84-38DB-4857-B599-B8740DD4386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329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13662A84-38DB-4857-B599-B8740DD4386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522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0" indent="0">
              <a:buNone/>
              <a:defRPr sz="2000" b="1"/>
            </a:lvl2pPr>
            <a:lvl3pPr marL="914265" indent="0">
              <a:buNone/>
              <a:defRPr sz="1800" b="1"/>
            </a:lvl3pPr>
            <a:lvl4pPr marL="1371396" indent="0">
              <a:buNone/>
              <a:defRPr sz="1600" b="1"/>
            </a:lvl4pPr>
            <a:lvl5pPr marL="1828529" indent="0">
              <a:buNone/>
              <a:defRPr sz="1600" b="1"/>
            </a:lvl5pPr>
            <a:lvl6pPr marL="2285658" indent="0">
              <a:buNone/>
              <a:defRPr sz="1600" b="1"/>
            </a:lvl6pPr>
            <a:lvl7pPr marL="2742788" indent="0">
              <a:buNone/>
              <a:defRPr sz="1600" b="1"/>
            </a:lvl7pPr>
            <a:lvl8pPr marL="3199920" indent="0">
              <a:buNone/>
              <a:defRPr sz="1600" b="1"/>
            </a:lvl8pPr>
            <a:lvl9pPr marL="365705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6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0" indent="0">
              <a:buNone/>
              <a:defRPr sz="2000" b="1"/>
            </a:lvl2pPr>
            <a:lvl3pPr marL="914265" indent="0">
              <a:buNone/>
              <a:defRPr sz="1800" b="1"/>
            </a:lvl3pPr>
            <a:lvl4pPr marL="1371396" indent="0">
              <a:buNone/>
              <a:defRPr sz="1600" b="1"/>
            </a:lvl4pPr>
            <a:lvl5pPr marL="1828529" indent="0">
              <a:buNone/>
              <a:defRPr sz="1600" b="1"/>
            </a:lvl5pPr>
            <a:lvl6pPr marL="2285658" indent="0">
              <a:buNone/>
              <a:defRPr sz="1600" b="1"/>
            </a:lvl6pPr>
            <a:lvl7pPr marL="2742788" indent="0">
              <a:buNone/>
              <a:defRPr sz="1600" b="1"/>
            </a:lvl7pPr>
            <a:lvl8pPr marL="3199920" indent="0">
              <a:buNone/>
              <a:defRPr sz="1600" b="1"/>
            </a:lvl8pPr>
            <a:lvl9pPr marL="365705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6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13662A84-38DB-4857-B599-B8740DD4386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759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13662A84-38DB-4857-B599-B8740DD4386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631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13662A84-38DB-4857-B599-B8740DD4386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4923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7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30" indent="0">
              <a:buNone/>
              <a:defRPr sz="1200"/>
            </a:lvl2pPr>
            <a:lvl3pPr marL="914265" indent="0">
              <a:buNone/>
              <a:defRPr sz="1000"/>
            </a:lvl3pPr>
            <a:lvl4pPr marL="1371396" indent="0">
              <a:buNone/>
              <a:defRPr sz="900"/>
            </a:lvl4pPr>
            <a:lvl5pPr marL="1828529" indent="0">
              <a:buNone/>
              <a:defRPr sz="900"/>
            </a:lvl5pPr>
            <a:lvl6pPr marL="2285658" indent="0">
              <a:buNone/>
              <a:defRPr sz="900"/>
            </a:lvl6pPr>
            <a:lvl7pPr marL="2742788" indent="0">
              <a:buNone/>
              <a:defRPr sz="900"/>
            </a:lvl7pPr>
            <a:lvl8pPr marL="3199920" indent="0">
              <a:buNone/>
              <a:defRPr sz="900"/>
            </a:lvl8pPr>
            <a:lvl9pPr marL="365705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13662A84-38DB-4857-B599-B8740DD4386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032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30" indent="0">
              <a:buNone/>
              <a:defRPr sz="2800"/>
            </a:lvl2pPr>
            <a:lvl3pPr marL="914265" indent="0">
              <a:buNone/>
              <a:defRPr sz="2400"/>
            </a:lvl3pPr>
            <a:lvl4pPr marL="1371396" indent="0">
              <a:buNone/>
              <a:defRPr sz="2000"/>
            </a:lvl4pPr>
            <a:lvl5pPr marL="1828529" indent="0">
              <a:buNone/>
              <a:defRPr sz="2000"/>
            </a:lvl5pPr>
            <a:lvl6pPr marL="2285658" indent="0">
              <a:buNone/>
              <a:defRPr sz="2000"/>
            </a:lvl6pPr>
            <a:lvl7pPr marL="2742788" indent="0">
              <a:buNone/>
              <a:defRPr sz="2000"/>
            </a:lvl7pPr>
            <a:lvl8pPr marL="3199920" indent="0">
              <a:buNone/>
              <a:defRPr sz="2000"/>
            </a:lvl8pPr>
            <a:lvl9pPr marL="3657052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60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30" indent="0">
              <a:buNone/>
              <a:defRPr sz="1200"/>
            </a:lvl2pPr>
            <a:lvl3pPr marL="914265" indent="0">
              <a:buNone/>
              <a:defRPr sz="1000"/>
            </a:lvl3pPr>
            <a:lvl4pPr marL="1371396" indent="0">
              <a:buNone/>
              <a:defRPr sz="900"/>
            </a:lvl4pPr>
            <a:lvl5pPr marL="1828529" indent="0">
              <a:buNone/>
              <a:defRPr sz="900"/>
            </a:lvl5pPr>
            <a:lvl6pPr marL="2285658" indent="0">
              <a:buNone/>
              <a:defRPr sz="900"/>
            </a:lvl6pPr>
            <a:lvl7pPr marL="2742788" indent="0">
              <a:buNone/>
              <a:defRPr sz="900"/>
            </a:lvl7pPr>
            <a:lvl8pPr marL="3199920" indent="0">
              <a:buNone/>
              <a:defRPr sz="900"/>
            </a:lvl8pPr>
            <a:lvl9pPr marL="365705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13662A84-38DB-4857-B599-B8740DD4386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19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521" y="73025"/>
            <a:ext cx="6563072" cy="857250"/>
          </a:xfrm>
          <a:prstGeom prst="rect">
            <a:avLst/>
          </a:prstGeom>
        </p:spPr>
        <p:txBody>
          <a:bodyPr vert="horz" lIns="91428" tIns="45714" rIns="91428" bIns="45714" rtlCol="0" anchor="ctr">
            <a:normAutofit/>
          </a:bodyPr>
          <a:lstStyle/>
          <a:p>
            <a:r>
              <a:rPr lang="en-US" dirty="0" smtClean="0"/>
              <a:t>Click to edit Master title </a:t>
            </a:r>
            <a:r>
              <a:rPr lang="en-US" dirty="0" err="1" smtClean="0"/>
              <a:t>stle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7" name="Picture 2" descr="Bright Blue.wmf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40" y="-596602"/>
            <a:ext cx="9148540" cy="1624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9640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iming>
    <p:tnLst>
      <p:par>
        <p:cTn id="1" dur="indefinite" restart="never" nodeType="tmRoot"/>
      </p:par>
    </p:tnLst>
  </p:timing>
  <p:txStyles>
    <p:titleStyle>
      <a:lvl1pPr algn="ctr" defTabSz="91426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8" indent="-342848" algn="l" defTabSz="914265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41" indent="-285708" algn="l" defTabSz="914265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0" indent="-228564" algn="l" defTabSz="9142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0" indent="-228564" algn="l" defTabSz="914265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93" indent="-228564" algn="l" defTabSz="914265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22" indent="-228564" algn="l" defTabSz="9142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56" indent="-228564" algn="l" defTabSz="9142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87" indent="-228564" algn="l" defTabSz="9142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18" indent="-228564" algn="l" defTabSz="9142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5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6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29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58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8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20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52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Presentation_Template_Innerpage_n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416"/>
          <a:stretch>
            <a:fillRect/>
          </a:stretch>
        </p:blipFill>
        <p:spPr bwMode="auto">
          <a:xfrm>
            <a:off x="0" y="2336010"/>
            <a:ext cx="9144000" cy="2807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0"/>
          <p:cNvPicPr>
            <a:picLocks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1" y="80964"/>
            <a:ext cx="882650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07158"/>
            <a:ext cx="8229600" cy="616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1" y="809628"/>
            <a:ext cx="8526463" cy="387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6633640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  <a:cs typeface="Tahoma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  <a:cs typeface="Tahoma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  <a:cs typeface="Tahoma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  <a:cs typeface="Tahoma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9pPr>
    </p:titleStyle>
    <p:bodyStyle>
      <a:lvl1pPr algn="l" rtl="0" eaLnBrk="1" fontAlgn="base" hangingPunct="1">
        <a:lnSpc>
          <a:spcPct val="90000"/>
        </a:lnSpc>
        <a:spcBef>
          <a:spcPts val="300"/>
        </a:spcBef>
        <a:spcAft>
          <a:spcPts val="600"/>
        </a:spcAft>
        <a:buFont typeface="Wingdings" pitchFamily="2" charset="2"/>
        <a:defRPr sz="24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14375" indent="-265113" algn="l" rtl="0" eaLnBrk="1" fontAlgn="base" hangingPunct="1">
        <a:lnSpc>
          <a:spcPct val="90000"/>
        </a:lnSpc>
        <a:spcBef>
          <a:spcPct val="0"/>
        </a:spcBef>
        <a:spcAft>
          <a:spcPct val="25000"/>
        </a:spcAft>
        <a:buChar char="–"/>
        <a:defRPr sz="2400">
          <a:solidFill>
            <a:schemeClr val="tx1"/>
          </a:solidFill>
          <a:latin typeface="+mn-lt"/>
          <a:cs typeface="Tahoma" pitchFamily="34" charset="0"/>
        </a:defRPr>
      </a:lvl2pPr>
      <a:lvl3pPr marL="1150938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cs typeface="Tahoma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cs typeface="Tahoma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Tahoma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233" name="Picture 9" descr="Presentation_Template_Innerpage_new"/>
          <p:cNvPicPr>
            <a:picLocks noChangeAspect="1" noChangeArrowheads="1"/>
          </p:cNvPicPr>
          <p:nvPr/>
        </p:nvPicPr>
        <p:blipFill>
          <a:blip r:embed="rId2" cstate="print"/>
          <a:srcRect t="92169"/>
          <a:stretch>
            <a:fillRect/>
          </a:stretch>
        </p:blipFill>
        <p:spPr bwMode="auto">
          <a:xfrm>
            <a:off x="0" y="4740729"/>
            <a:ext cx="9144000" cy="402772"/>
          </a:xfrm>
          <a:prstGeom prst="rect">
            <a:avLst/>
          </a:prstGeom>
          <a:noFill/>
        </p:spPr>
      </p:pic>
      <p:pic>
        <p:nvPicPr>
          <p:cNvPr id="180234" name="Picture 10"/>
          <p:cNvPicPr>
            <a:picLocks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8096250" y="80964"/>
            <a:ext cx="882650" cy="595313"/>
          </a:xfrm>
          <a:prstGeom prst="rect">
            <a:avLst/>
          </a:prstGeom>
          <a:noFill/>
        </p:spPr>
      </p:pic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07157"/>
            <a:ext cx="8229600" cy="61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1" y="809628"/>
            <a:ext cx="8526463" cy="387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7026541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333333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300"/>
        </a:spcBef>
        <a:spcAft>
          <a:spcPts val="600"/>
        </a:spcAft>
        <a:buFont typeface="Wingdings" pitchFamily="2" charset="2"/>
        <a:defRPr sz="24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14375" indent="-265113" algn="l" rtl="0" eaLnBrk="1" fontAlgn="base" hangingPunct="1">
        <a:lnSpc>
          <a:spcPct val="90000"/>
        </a:lnSpc>
        <a:spcBef>
          <a:spcPct val="0"/>
        </a:spcBef>
        <a:spcAft>
          <a:spcPct val="25000"/>
        </a:spcAft>
        <a:buChar char="–"/>
        <a:defRPr sz="2400">
          <a:solidFill>
            <a:schemeClr val="tx1"/>
          </a:solidFill>
          <a:latin typeface="+mn-lt"/>
        </a:defRPr>
      </a:lvl2pPr>
      <a:lvl3pPr marL="1150938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pinio.ucl.ac.uk/s?s=3711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51520" y="3507854"/>
            <a:ext cx="3816424" cy="1512168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Carina King</a:t>
            </a:r>
          </a:p>
          <a:p>
            <a:pPr algn="l"/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c.king@ucl.ac.uk</a:t>
            </a:r>
          </a:p>
          <a:p>
            <a:pPr algn="l"/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Infection and Population Health, UCL</a:t>
            </a:r>
          </a:p>
          <a:p>
            <a:pPr algn="l"/>
            <a:endParaRPr lang="en-US" sz="2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/>
            <a:r>
              <a:rPr lang="en-GB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BASHH Conference, Oxford 2016</a:t>
            </a:r>
          </a:p>
          <a:p>
            <a:pPr algn="l"/>
            <a:endParaRPr lang="en-US" sz="2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/>
            <a:endParaRPr lang="en-GB" sz="2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9554" y="1059582"/>
            <a:ext cx="8064896" cy="2304256"/>
          </a:xfrm>
        </p:spPr>
        <p:txBody>
          <a:bodyPr>
            <a:noAutofit/>
          </a:bodyPr>
          <a:lstStyle/>
          <a:p>
            <a:r>
              <a:rPr lang="en-US" sz="3600" b="1" dirty="0"/>
              <a:t>Santé Project: Predicting STI risk among people attending sexual health services: </a:t>
            </a:r>
            <a:br>
              <a:rPr lang="en-US" sz="3600" b="1" dirty="0"/>
            </a:br>
            <a:r>
              <a:rPr lang="en-US" sz="3200" i="1" dirty="0"/>
              <a:t>A triage tool for targeting behavioural interventions in young people</a:t>
            </a:r>
            <a:endParaRPr lang="en-GB" sz="3200" i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4" y="74583"/>
            <a:ext cx="1440160" cy="894509"/>
          </a:xfrm>
          <a:prstGeom prst="rect">
            <a:avLst/>
          </a:prstGeom>
        </p:spPr>
      </p:pic>
      <p:sp>
        <p:nvSpPr>
          <p:cNvPr id="3" name="AutoShape 2" descr="Image result for waiting ro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AutoShape 4" descr="Image result for waiting room"/>
          <p:cNvSpPr>
            <a:spLocks noChangeAspect="1" noChangeArrowheads="1"/>
          </p:cNvSpPr>
          <p:nvPr/>
        </p:nvSpPr>
        <p:spPr bwMode="auto">
          <a:xfrm>
            <a:off x="307975" y="794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407" y="3755934"/>
            <a:ext cx="948137" cy="1184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988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1" y="339502"/>
            <a:ext cx="6563072" cy="641226"/>
          </a:xfrm>
        </p:spPr>
        <p:txBody>
          <a:bodyPr>
            <a:normAutofit/>
          </a:bodyPr>
          <a:lstStyle/>
          <a:p>
            <a:pPr algn="l"/>
            <a:r>
              <a:rPr lang="en-GB" sz="3600" b="1" dirty="0">
                <a:solidFill>
                  <a:schemeClr val="bg1"/>
                </a:solidFill>
              </a:rPr>
              <a:t>Results – Model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1" y="1491631"/>
            <a:ext cx="4023212" cy="3528392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endParaRPr lang="en-GB" sz="700" dirty="0"/>
          </a:p>
          <a:p>
            <a:pPr marL="273014" indent="-273014"/>
            <a:r>
              <a:rPr lang="en-GB" sz="2800" dirty="0"/>
              <a:t>9.5% STI prevalence</a:t>
            </a:r>
          </a:p>
          <a:p>
            <a:pPr marL="273014" indent="-273014"/>
            <a:r>
              <a:rPr lang="en-US" sz="2800" dirty="0"/>
              <a:t>Referring the riskiest decile of patients gives:</a:t>
            </a:r>
          </a:p>
          <a:p>
            <a:pPr marL="531735" lvl="1" indent="-258727"/>
            <a:r>
              <a:rPr lang="en-US" dirty="0" smtClean="0"/>
              <a:t>Sensitivity = 33%</a:t>
            </a:r>
          </a:p>
          <a:p>
            <a:pPr marL="531735" lvl="1" indent="-258727"/>
            <a:r>
              <a:rPr lang="en-US" dirty="0"/>
              <a:t>S</a:t>
            </a:r>
            <a:r>
              <a:rPr lang="en-US" dirty="0" smtClean="0"/>
              <a:t>pecificity = 85%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4765" y="1491630"/>
            <a:ext cx="4600295" cy="33430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8369827" y="2211712"/>
            <a:ext cx="0" cy="1800200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091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9502"/>
            <a:ext cx="6491064" cy="641226"/>
          </a:xfrm>
        </p:spPr>
        <p:txBody>
          <a:bodyPr>
            <a:normAutofit/>
          </a:bodyPr>
          <a:lstStyle/>
          <a:p>
            <a:pPr algn="l"/>
            <a:r>
              <a:rPr lang="en-GB" sz="3600" b="1" dirty="0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9872" y="1275607"/>
            <a:ext cx="5400600" cy="2592288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sz="2800" dirty="0"/>
              <a:t>Routinely collected data could be used to triage young people… 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… but high quality behavioural data is needed to make this tool robust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Including further risks (e.g. alcohol and drugs) could improve sensitivity</a:t>
            </a:r>
          </a:p>
        </p:txBody>
      </p:sp>
      <p:pic>
        <p:nvPicPr>
          <p:cNvPr id="2050" name="Picture 2" descr="http://www.millsystems.com/wp-content/uploads/2015/03/EPRWIPNew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162" y="2067696"/>
            <a:ext cx="2716670" cy="1304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67545" y="4227934"/>
            <a:ext cx="8333294" cy="523208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>
                <a:solidFill>
                  <a:prstClr val="black"/>
                </a:solidFill>
              </a:rPr>
              <a:t>Next step - implement this tool within an EPR system</a:t>
            </a:r>
            <a:endParaRPr lang="en-GB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96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9502"/>
            <a:ext cx="6563072" cy="641226"/>
          </a:xfrm>
        </p:spPr>
        <p:txBody>
          <a:bodyPr>
            <a:normAutofit/>
          </a:bodyPr>
          <a:lstStyle/>
          <a:p>
            <a:pPr algn="l"/>
            <a:r>
              <a:rPr lang="en-GB" sz="3600" b="1" dirty="0">
                <a:solidFill>
                  <a:schemeClr val="bg1"/>
                </a:solidFill>
              </a:rPr>
              <a:t>Acknowledgments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9" y="1200164"/>
            <a:ext cx="8363272" cy="381987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100" b="1" dirty="0"/>
              <a:t>Co-authors:</a:t>
            </a:r>
          </a:p>
          <a:p>
            <a:pPr marL="0" indent="0">
              <a:buNone/>
            </a:pPr>
            <a:r>
              <a:rPr lang="en-US" sz="3100" dirty="0"/>
              <a:t>Cath Mercer,</a:t>
            </a:r>
            <a:r>
              <a:rPr lang="en-US" sz="3100" baseline="30000" dirty="0"/>
              <a:t> </a:t>
            </a:r>
            <a:r>
              <a:rPr lang="en-US" sz="3100" dirty="0"/>
              <a:t>Martina Furegato, Hamish Mohammed, Andrew Copas, Maryam Shahmanesh, Richard Gilson, Gwenda Hughes</a:t>
            </a:r>
          </a:p>
          <a:p>
            <a:pPr marL="0" indent="0">
              <a:buNone/>
            </a:pPr>
            <a:endParaRPr lang="en-US" sz="3100" dirty="0"/>
          </a:p>
          <a:p>
            <a:pPr marL="0" indent="0">
              <a:buNone/>
            </a:pPr>
            <a:r>
              <a:rPr lang="en-US" sz="3100" b="1" dirty="0"/>
              <a:t>Collaborators: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3100" dirty="0"/>
          </a:p>
          <a:p>
            <a:pPr marL="0" indent="0">
              <a:buNone/>
            </a:pPr>
            <a:r>
              <a:rPr lang="en-US" sz="3100" b="1" dirty="0"/>
              <a:t>Funding: </a:t>
            </a:r>
          </a:p>
          <a:p>
            <a:pPr marL="0" indent="0">
              <a:buNone/>
            </a:pPr>
            <a:r>
              <a:rPr lang="en-US" sz="3100" dirty="0"/>
              <a:t>NIHR HTA grant</a:t>
            </a:r>
            <a:endParaRPr lang="en-GB" sz="3100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 descr="C:\Users\bsms7661\AppData\Local\Microsoft\Windows\Temporary Internet Files\Content.Outlook\351A5M8N\Email_BSMS_logo_2015 (4)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92" y="3117284"/>
            <a:ext cx="1949453" cy="41918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Med School logo High Res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4751" y="3179697"/>
            <a:ext cx="1440160" cy="37075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49" y="3090881"/>
            <a:ext cx="1008428" cy="62635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521" y="3090866"/>
            <a:ext cx="1201703" cy="60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8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73119" y="1702974"/>
            <a:ext cx="3393936" cy="23083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GB" sz="1600" b="1" dirty="0">
                <a:solidFill>
                  <a:prstClr val="black"/>
                </a:solidFill>
              </a:rPr>
              <a:t>Provider web-survey:</a:t>
            </a:r>
          </a:p>
          <a:p>
            <a:pPr algn="ctr"/>
            <a:r>
              <a:rPr lang="en-GB" altLang="en-US" sz="1600" b="1" u="sng" dirty="0">
                <a:solidFill>
                  <a:prstClr val="black"/>
                </a:solidFill>
                <a:hlinkClick r:id="rId3"/>
              </a:rPr>
              <a:t>https://opinio.ucl.ac.uk/s?s=37111</a:t>
            </a:r>
            <a:endParaRPr lang="en-GB" altLang="en-US" sz="1600" b="1" u="sng" dirty="0">
              <a:solidFill>
                <a:prstClr val="black"/>
              </a:solidFill>
            </a:endParaRPr>
          </a:p>
          <a:p>
            <a:endParaRPr lang="en-GB" altLang="en-US" sz="1600" u="sng" dirty="0">
              <a:solidFill>
                <a:prstClr val="black"/>
              </a:solidFill>
            </a:endParaRPr>
          </a:p>
          <a:p>
            <a:endParaRPr lang="en-GB" altLang="en-US" sz="1600" u="sng" dirty="0">
              <a:solidFill>
                <a:prstClr val="black"/>
              </a:solidFill>
            </a:endParaRPr>
          </a:p>
          <a:p>
            <a:endParaRPr lang="en-GB" altLang="en-US" sz="1600" u="sng" dirty="0">
              <a:solidFill>
                <a:prstClr val="black"/>
              </a:solidFill>
            </a:endParaRPr>
          </a:p>
          <a:p>
            <a:endParaRPr lang="en-GB" altLang="en-US" sz="1600" u="sng" dirty="0">
              <a:solidFill>
                <a:prstClr val="black"/>
              </a:solidFill>
            </a:endParaRPr>
          </a:p>
          <a:p>
            <a:endParaRPr lang="en-GB" altLang="en-US" sz="1600" dirty="0">
              <a:solidFill>
                <a:prstClr val="black"/>
              </a:solidFill>
            </a:endParaRPr>
          </a:p>
          <a:p>
            <a:endParaRPr lang="en-GB" sz="1600" dirty="0">
              <a:solidFill>
                <a:prstClr val="black"/>
              </a:solidFill>
            </a:endParaRPr>
          </a:p>
          <a:p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977" y="1518524"/>
            <a:ext cx="8363272" cy="29523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Pilot study clinics needed!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1" name="Picture 2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206" y="2396159"/>
            <a:ext cx="1532611" cy="143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2" descr="Image result for we need your hel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pic>
        <p:nvPicPr>
          <p:cNvPr id="1028" name="Picture 4" descr="http://wagspetadoption.org/wp-content/uploads/2015/03/10981607_832310896840638_2801292719748617601_n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88" y="2161415"/>
            <a:ext cx="3326341" cy="1663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06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9502"/>
            <a:ext cx="6275040" cy="641226"/>
          </a:xfrm>
        </p:spPr>
        <p:txBody>
          <a:bodyPr>
            <a:normAutofit/>
          </a:bodyPr>
          <a:lstStyle/>
          <a:p>
            <a:pPr algn="l"/>
            <a:r>
              <a:rPr lang="en-GB" sz="3600" b="1" dirty="0">
                <a:solidFill>
                  <a:schemeClr val="bg1"/>
                </a:solidFill>
              </a:rPr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200153"/>
            <a:ext cx="6347048" cy="3701800"/>
          </a:xfrm>
          <a:noFill/>
        </p:spPr>
        <p:txBody>
          <a:bodyPr>
            <a:normAutofit fontScale="85000" lnSpcReduction="10000"/>
          </a:bodyPr>
          <a:lstStyle/>
          <a:p>
            <a:pPr>
              <a:spcBef>
                <a:spcPts val="600"/>
              </a:spcBef>
            </a:pPr>
            <a:r>
              <a:rPr lang="en-US" sz="2600" dirty="0"/>
              <a:t>Santé Project: a feasibility study for a trial of targeted sexual risk reduction interventions in UK sexual health clinics</a:t>
            </a:r>
          </a:p>
          <a:p>
            <a:pPr>
              <a:spcBef>
                <a:spcPts val="600"/>
              </a:spcBef>
            </a:pPr>
            <a:r>
              <a:rPr lang="en-US" sz="2600" dirty="0"/>
              <a:t>Effective brief behavioural interventions exist </a:t>
            </a:r>
          </a:p>
          <a:p>
            <a:pPr>
              <a:spcBef>
                <a:spcPts val="600"/>
              </a:spcBef>
            </a:pPr>
            <a:r>
              <a:rPr lang="en-US" sz="2600" dirty="0"/>
              <a:t>However there are limited resources for delivering sexual health promotion and interventions</a:t>
            </a:r>
          </a:p>
          <a:p>
            <a:pPr marL="0" indent="0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3000" b="1" dirty="0"/>
              <a:t>We aimed to develop a triage tool for targeting referrals to brief behavioural interventions in young people (16-25 years)</a:t>
            </a:r>
            <a:endParaRPr lang="en-GB" sz="3000" b="1" dirty="0"/>
          </a:p>
        </p:txBody>
      </p:sp>
      <p:pic>
        <p:nvPicPr>
          <p:cNvPr id="4" name="Picture 2" descr="http://www.triagetools.com/images/products/preview/s2ftriageki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676" y="2459045"/>
            <a:ext cx="1679476" cy="1255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electronic patient recor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676" y="1280945"/>
            <a:ext cx="1666864" cy="1109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www.berkshirehealthcare.nhs.uk/uploads/images/sexual%20health%20(2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3486" y="3795941"/>
            <a:ext cx="1677666" cy="111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6347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9502"/>
            <a:ext cx="6275040" cy="641226"/>
          </a:xfrm>
        </p:spPr>
        <p:txBody>
          <a:bodyPr>
            <a:normAutofit/>
          </a:bodyPr>
          <a:lstStyle/>
          <a:p>
            <a:pPr algn="l"/>
            <a:r>
              <a:rPr lang="en-GB" sz="3600" b="1" dirty="0">
                <a:solidFill>
                  <a:schemeClr val="bg1"/>
                </a:solidFill>
              </a:rPr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9994" y="1275606"/>
            <a:ext cx="4474840" cy="3701800"/>
          </a:xfrm>
          <a:noFill/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GUMCADv2 has been collecting a basic dataset on sexual health attendances since 2008</a:t>
            </a:r>
          </a:p>
          <a:p>
            <a:r>
              <a:rPr lang="en-US" sz="2400" dirty="0"/>
              <a:t>GUMCADv3 is an enhancement to this dataset, including:</a:t>
            </a:r>
          </a:p>
          <a:p>
            <a:pPr lvl="1"/>
            <a:r>
              <a:rPr lang="en-US" sz="2000" dirty="0"/>
              <a:t>Sexual behaviours</a:t>
            </a:r>
          </a:p>
          <a:p>
            <a:pPr lvl="1"/>
            <a:r>
              <a:rPr lang="en-US" sz="2000" dirty="0"/>
              <a:t>Drug and alcohol use</a:t>
            </a:r>
          </a:p>
          <a:p>
            <a:pPr lvl="1"/>
            <a:r>
              <a:rPr lang="en-US" sz="2000" dirty="0"/>
              <a:t>PrEP monitoring</a:t>
            </a:r>
          </a:p>
          <a:p>
            <a:r>
              <a:rPr lang="en-US" sz="2400" dirty="0"/>
              <a:t>This provides an opportunity to embed a triage tool within a routine EPR system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47713">
            <a:off x="587268" y="1438445"/>
            <a:ext cx="2814838" cy="3970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66967">
            <a:off x="2197041" y="2071061"/>
            <a:ext cx="2032594" cy="2882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023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9502"/>
            <a:ext cx="6563072" cy="641226"/>
          </a:xfrm>
        </p:spPr>
        <p:txBody>
          <a:bodyPr>
            <a:normAutofit/>
          </a:bodyPr>
          <a:lstStyle/>
          <a:p>
            <a:pPr algn="l"/>
            <a:r>
              <a:rPr lang="en-GB" sz="3600" b="1" dirty="0">
                <a:solidFill>
                  <a:schemeClr val="bg1"/>
                </a:solidFill>
              </a:rPr>
              <a:t>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31590"/>
            <a:ext cx="8640960" cy="10801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sz="2200" dirty="0"/>
          </a:p>
          <a:p>
            <a:r>
              <a:rPr lang="en-US" dirty="0" smtClean="0"/>
              <a:t>Outcome</a:t>
            </a:r>
            <a:r>
              <a:rPr lang="en-US" dirty="0"/>
              <a:t>: </a:t>
            </a:r>
            <a:r>
              <a:rPr lang="en-US" dirty="0" smtClean="0"/>
              <a:t>Acute </a:t>
            </a:r>
            <a:r>
              <a:rPr lang="en-US" dirty="0"/>
              <a:t>STI diagnosis </a:t>
            </a:r>
            <a:endParaRPr lang="en-US" dirty="0" smtClean="0"/>
          </a:p>
          <a:p>
            <a:r>
              <a:rPr lang="en-US" dirty="0" smtClean="0"/>
              <a:t>Logistic regression </a:t>
            </a:r>
          </a:p>
          <a:p>
            <a:endParaRPr lang="en-GB" dirty="0"/>
          </a:p>
        </p:txBody>
      </p:sp>
      <p:grpSp>
        <p:nvGrpSpPr>
          <p:cNvPr id="38" name="Group 37"/>
          <p:cNvGrpSpPr/>
          <p:nvPr/>
        </p:nvGrpSpPr>
        <p:grpSpPr>
          <a:xfrm>
            <a:off x="552839" y="2322262"/>
            <a:ext cx="7992888" cy="1522944"/>
            <a:chOff x="179512" y="2475279"/>
            <a:chExt cx="7992888" cy="1522944"/>
          </a:xfrm>
        </p:grpSpPr>
        <p:sp>
          <p:nvSpPr>
            <p:cNvPr id="4" name="Rounded Rectangle 3"/>
            <p:cNvSpPr/>
            <p:nvPr/>
          </p:nvSpPr>
          <p:spPr>
            <a:xfrm>
              <a:off x="179512" y="2475279"/>
              <a:ext cx="2376264" cy="1512168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prstClr val="black"/>
                  </a:solidFill>
                </a:rPr>
                <a:t>Model variables (e.g. age, deprivation, number of partners)</a:t>
              </a:r>
              <a:endParaRPr lang="en-GB" b="1" dirty="0">
                <a:solidFill>
                  <a:prstClr val="black"/>
                </a:solidFill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3419872" y="2486055"/>
              <a:ext cx="1872208" cy="1512168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prstClr val="black"/>
                  </a:solidFill>
                </a:rPr>
                <a:t>Logistic regression (variable coefficients)</a:t>
              </a:r>
              <a:endParaRPr lang="en-GB" b="1" dirty="0">
                <a:solidFill>
                  <a:prstClr val="black"/>
                </a:solidFill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6300192" y="2486055"/>
              <a:ext cx="1872208" cy="1512168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prstClr val="white"/>
                  </a:solidFill>
                </a:rPr>
                <a:t>Risk of STI diagnosis </a:t>
              </a:r>
            </a:p>
            <a:p>
              <a:pPr algn="ctr"/>
              <a:r>
                <a:rPr lang="en-GB" b="1" dirty="0" smtClean="0">
                  <a:solidFill>
                    <a:prstClr val="white"/>
                  </a:solidFill>
                </a:rPr>
                <a:t>(% likelihood)</a:t>
              </a:r>
              <a:endParaRPr lang="en-GB" b="1" dirty="0">
                <a:solidFill>
                  <a:prstClr val="white"/>
                </a:solidFill>
              </a:endParaRPr>
            </a:p>
          </p:txBody>
        </p:sp>
        <p:cxnSp>
          <p:nvCxnSpPr>
            <p:cNvPr id="8" name="Straight Arrow Connector 7"/>
            <p:cNvCxnSpPr>
              <a:stCxn id="4" idx="3"/>
            </p:cNvCxnSpPr>
            <p:nvPr/>
          </p:nvCxnSpPr>
          <p:spPr>
            <a:xfrm flipV="1">
              <a:off x="2555776" y="2619295"/>
              <a:ext cx="864096" cy="612068"/>
            </a:xfrm>
            <a:prstGeom prst="straightConnector1">
              <a:avLst/>
            </a:prstGeom>
            <a:ln w="5715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4" idx="3"/>
            </p:cNvCxnSpPr>
            <p:nvPr/>
          </p:nvCxnSpPr>
          <p:spPr>
            <a:xfrm>
              <a:off x="2555776" y="3231363"/>
              <a:ext cx="864096" cy="180020"/>
            </a:xfrm>
            <a:prstGeom prst="straightConnector1">
              <a:avLst/>
            </a:prstGeom>
            <a:ln w="5715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4" idx="3"/>
            </p:cNvCxnSpPr>
            <p:nvPr/>
          </p:nvCxnSpPr>
          <p:spPr>
            <a:xfrm>
              <a:off x="2555776" y="3231363"/>
              <a:ext cx="864096" cy="662212"/>
            </a:xfrm>
            <a:prstGeom prst="straightConnector1">
              <a:avLst/>
            </a:prstGeom>
            <a:ln w="5715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4" idx="3"/>
            </p:cNvCxnSpPr>
            <p:nvPr/>
          </p:nvCxnSpPr>
          <p:spPr>
            <a:xfrm flipV="1">
              <a:off x="2555776" y="2997337"/>
              <a:ext cx="864096" cy="234026"/>
            </a:xfrm>
            <a:prstGeom prst="straightConnector1">
              <a:avLst/>
            </a:prstGeom>
            <a:ln w="5715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5292080" y="2619295"/>
              <a:ext cx="1008112" cy="495055"/>
            </a:xfrm>
            <a:prstGeom prst="straightConnector1">
              <a:avLst/>
            </a:prstGeom>
            <a:ln w="5715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Arrow Connector 39"/>
          <p:cNvCxnSpPr>
            <a:endCxn id="6" idx="1"/>
          </p:cNvCxnSpPr>
          <p:nvPr/>
        </p:nvCxnSpPr>
        <p:spPr>
          <a:xfrm>
            <a:off x="5665407" y="2772312"/>
            <a:ext cx="1008112" cy="316810"/>
          </a:xfrm>
          <a:prstGeom prst="straightConnector1">
            <a:avLst/>
          </a:prstGeom>
          <a:ln w="5715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5665407" y="3168358"/>
            <a:ext cx="1008112" cy="225566"/>
          </a:xfrm>
          <a:prstGeom prst="straightConnector1">
            <a:avLst/>
          </a:prstGeom>
          <a:ln w="5715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5665407" y="3258367"/>
            <a:ext cx="1008112" cy="482192"/>
          </a:xfrm>
          <a:prstGeom prst="straightConnector1">
            <a:avLst/>
          </a:prstGeom>
          <a:ln w="5715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89072" y="4011964"/>
            <a:ext cx="8984487" cy="954095"/>
          </a:xfrm>
          <a:prstGeom prst="rect">
            <a:avLst/>
          </a:prstGeom>
          <a:noFill/>
        </p:spPr>
        <p:txBody>
          <a:bodyPr wrap="none" lIns="91428" tIns="45714" rIns="91428" bIns="45714" rtlCol="0">
            <a:spAutoFit/>
          </a:bodyPr>
          <a:lstStyle/>
          <a:p>
            <a:r>
              <a:rPr lang="en-GB" sz="2000" u="sng" dirty="0">
                <a:solidFill>
                  <a:prstClr val="black"/>
                </a:solidFill>
              </a:rPr>
              <a:t>Example: </a:t>
            </a:r>
          </a:p>
          <a:p>
            <a:r>
              <a:rPr lang="en-GB" dirty="0" smtClean="0">
                <a:solidFill>
                  <a:prstClr val="black"/>
                </a:solidFill>
              </a:rPr>
              <a:t>17 year old with 5 </a:t>
            </a:r>
            <a:r>
              <a:rPr lang="en-GB" dirty="0">
                <a:solidFill>
                  <a:prstClr val="black"/>
                </a:solidFill>
              </a:rPr>
              <a:t>partners </a:t>
            </a:r>
            <a:r>
              <a:rPr lang="en-GB" dirty="0" smtClean="0">
                <a:solidFill>
                  <a:prstClr val="black"/>
                </a:solidFill>
              </a:rPr>
              <a:t>from a high deprivation area  = 47% predicted risk of STI diagnosis</a:t>
            </a:r>
          </a:p>
          <a:p>
            <a:r>
              <a:rPr lang="en-GB" dirty="0" smtClean="0">
                <a:solidFill>
                  <a:prstClr val="black"/>
                </a:solidFill>
              </a:rPr>
              <a:t>24 year old with </a:t>
            </a:r>
            <a:r>
              <a:rPr lang="en-GB" dirty="0">
                <a:solidFill>
                  <a:prstClr val="black"/>
                </a:solidFill>
              </a:rPr>
              <a:t>1 partner </a:t>
            </a:r>
            <a:r>
              <a:rPr lang="en-GB" dirty="0" smtClean="0">
                <a:solidFill>
                  <a:prstClr val="black"/>
                </a:solidFill>
              </a:rPr>
              <a:t>from a low deprivation area     = 3%   predicted risk of STI diagnosis 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989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9502"/>
            <a:ext cx="6563072" cy="641226"/>
          </a:xfrm>
        </p:spPr>
        <p:txBody>
          <a:bodyPr>
            <a:normAutofit/>
          </a:bodyPr>
          <a:lstStyle/>
          <a:p>
            <a:pPr algn="l"/>
            <a:r>
              <a:rPr lang="en-GB" sz="3600" b="1" dirty="0">
                <a:solidFill>
                  <a:schemeClr val="bg1"/>
                </a:solidFill>
              </a:rPr>
              <a:t>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75607"/>
            <a:ext cx="4320480" cy="360384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en-US" sz="2400" b="1" dirty="0"/>
              <a:t>Model 1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en-US" sz="2200" b="1" dirty="0"/>
              <a:t>GUMCADv2: </a:t>
            </a:r>
            <a:r>
              <a:rPr lang="en-US" sz="2200" dirty="0"/>
              <a:t>National mandatory STI surveillance dataset</a:t>
            </a:r>
          </a:p>
          <a:p>
            <a:pPr marL="177773" lvl="1" indent="-177773">
              <a:buFont typeface="Arial" panose="020B0604020202020204" pitchFamily="34" charset="0"/>
              <a:buChar char="•"/>
            </a:pPr>
            <a:r>
              <a:rPr lang="en-US" sz="2100" dirty="0"/>
              <a:t>All 2014 episodes</a:t>
            </a:r>
          </a:p>
          <a:p>
            <a:pPr marL="177773" lvl="1" indent="-177773">
              <a:buFont typeface="Arial" panose="020B0604020202020204" pitchFamily="34" charset="0"/>
              <a:buChar char="•"/>
            </a:pPr>
            <a:r>
              <a:rPr lang="en-US" sz="2100" dirty="0"/>
              <a:t>All commissioned Level-2 &amp; 3 clinics</a:t>
            </a:r>
          </a:p>
          <a:p>
            <a:pPr marL="177773" lvl="1" indent="-177773">
              <a:buFont typeface="Arial" panose="020B0604020202020204" pitchFamily="34" charset="0"/>
              <a:buChar char="•"/>
            </a:pPr>
            <a:r>
              <a:rPr lang="en-US" sz="2100" dirty="0"/>
              <a:t>936,251 patients</a:t>
            </a:r>
          </a:p>
          <a:p>
            <a:pPr marL="177773" lvl="1" indent="-17777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100" dirty="0"/>
              <a:t>Gender, age, deprivation, sexual orientation, ethnicity, continent of birth, prior GUM, prior STI</a:t>
            </a:r>
          </a:p>
        </p:txBody>
      </p:sp>
      <p:sp>
        <p:nvSpPr>
          <p:cNvPr id="5" name="Rectangle 4"/>
          <p:cNvSpPr/>
          <p:nvPr/>
        </p:nvSpPr>
        <p:spPr>
          <a:xfrm>
            <a:off x="4716016" y="1275618"/>
            <a:ext cx="4211960" cy="364201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91428" tIns="45714" rIns="91428" bIns="45714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2400" b="1" dirty="0">
                <a:solidFill>
                  <a:prstClr val="black"/>
                </a:solidFill>
              </a:rPr>
              <a:t>Model 2</a:t>
            </a:r>
          </a:p>
          <a:p>
            <a:pPr algn="ctr">
              <a:spcAft>
                <a:spcPts val="1200"/>
              </a:spcAft>
            </a:pPr>
            <a:r>
              <a:rPr lang="en-US" sz="2200" b="1" dirty="0">
                <a:solidFill>
                  <a:prstClr val="black"/>
                </a:solidFill>
              </a:rPr>
              <a:t>GUMCADv3 Pilot II</a:t>
            </a:r>
            <a:r>
              <a:rPr lang="en-US" sz="2200" dirty="0">
                <a:solidFill>
                  <a:prstClr val="black"/>
                </a:solidFill>
              </a:rPr>
              <a:t>: Enhanced STI surveillance dataset</a:t>
            </a:r>
          </a:p>
          <a:p>
            <a:pPr marL="177773" lvl="1" indent="-177773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prstClr val="black"/>
                </a:solidFill>
              </a:rPr>
              <a:t>July 2015 – June 2016</a:t>
            </a:r>
          </a:p>
          <a:p>
            <a:pPr marL="177773" lvl="1" indent="-177773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prstClr val="black"/>
                </a:solidFill>
              </a:rPr>
              <a:t>5 clinics including Level-2 and 3</a:t>
            </a:r>
          </a:p>
          <a:p>
            <a:pPr marL="177773" lvl="1" indent="-177773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prstClr val="black"/>
                </a:solidFill>
              </a:rPr>
              <a:t>9,530 patients</a:t>
            </a:r>
          </a:p>
          <a:p>
            <a:pPr marL="177773" lvl="1" indent="-177773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prstClr val="black"/>
                </a:solidFill>
              </a:rPr>
              <a:t>Model 1 variables + number of partners, new partners, and condom use at last sex </a:t>
            </a:r>
            <a:endParaRPr lang="en-GB" sz="2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09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1" y="339502"/>
            <a:ext cx="6563072" cy="641226"/>
          </a:xfrm>
        </p:spPr>
        <p:txBody>
          <a:bodyPr>
            <a:normAutofit/>
          </a:bodyPr>
          <a:lstStyle/>
          <a:p>
            <a:pPr algn="l"/>
            <a:r>
              <a:rPr lang="en-GB" sz="3600" b="1" dirty="0">
                <a:solidFill>
                  <a:schemeClr val="bg1"/>
                </a:solidFill>
              </a:rPr>
              <a:t>Results – Example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36904" y="1231666"/>
            <a:ext cx="2526840" cy="608222"/>
            <a:chOff x="611560" y="1419622"/>
            <a:chExt cx="4840965" cy="793896"/>
          </a:xfrm>
        </p:grpSpPr>
        <p:grpSp>
          <p:nvGrpSpPr>
            <p:cNvPr id="9" name="Group 8"/>
            <p:cNvGrpSpPr/>
            <p:nvPr/>
          </p:nvGrpSpPr>
          <p:grpSpPr>
            <a:xfrm>
              <a:off x="5092485" y="1421430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10" name="Oval 9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457064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13" name="Oval 1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406794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16" name="Oval 15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611560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19" name="Oval 1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111311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2" name="Oval 21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1598443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5" name="Oval 2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211006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8" name="Oval 27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259488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1" name="Oval 3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3086697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4" name="Oval 33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3563888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7" name="Oval 3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40" name="Group 39"/>
          <p:cNvGrpSpPr/>
          <p:nvPr/>
        </p:nvGrpSpPr>
        <p:grpSpPr>
          <a:xfrm>
            <a:off x="236815" y="1952740"/>
            <a:ext cx="2526903" cy="608222"/>
            <a:chOff x="611560" y="1419622"/>
            <a:chExt cx="4840965" cy="793896"/>
          </a:xfrm>
        </p:grpSpPr>
        <p:grpSp>
          <p:nvGrpSpPr>
            <p:cNvPr id="41" name="Group 40"/>
            <p:cNvGrpSpPr/>
            <p:nvPr/>
          </p:nvGrpSpPr>
          <p:grpSpPr>
            <a:xfrm>
              <a:off x="5092485" y="1421430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69" name="Oval 6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457064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67" name="Oval 6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406794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65" name="Oval 6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611560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63" name="Oval 6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111311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61" name="Oval 6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1598443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59" name="Oval 5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211006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57" name="Oval 5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259488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55" name="Oval 5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3086697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53" name="Oval 5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3563888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51" name="Oval 5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95" name="Group 194"/>
          <p:cNvGrpSpPr/>
          <p:nvPr/>
        </p:nvGrpSpPr>
        <p:grpSpPr>
          <a:xfrm>
            <a:off x="236909" y="2743144"/>
            <a:ext cx="2526841" cy="608222"/>
            <a:chOff x="611560" y="1419622"/>
            <a:chExt cx="4840965" cy="793896"/>
          </a:xfrm>
        </p:grpSpPr>
        <p:grpSp>
          <p:nvGrpSpPr>
            <p:cNvPr id="196" name="Group 195"/>
            <p:cNvGrpSpPr/>
            <p:nvPr/>
          </p:nvGrpSpPr>
          <p:grpSpPr>
            <a:xfrm>
              <a:off x="5092485" y="1421430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24" name="Oval 223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25" name="Oval 224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97" name="Group 196"/>
            <p:cNvGrpSpPr/>
            <p:nvPr/>
          </p:nvGrpSpPr>
          <p:grpSpPr>
            <a:xfrm>
              <a:off x="457064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22" name="Oval 221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23" name="Oval 222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98" name="Group 197"/>
            <p:cNvGrpSpPr/>
            <p:nvPr/>
          </p:nvGrpSpPr>
          <p:grpSpPr>
            <a:xfrm>
              <a:off x="406794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20" name="Oval 219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21" name="Oval 220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99" name="Group 198"/>
            <p:cNvGrpSpPr/>
            <p:nvPr/>
          </p:nvGrpSpPr>
          <p:grpSpPr>
            <a:xfrm>
              <a:off x="611560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18" name="Oval 217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19" name="Oval 218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00" name="Group 199"/>
            <p:cNvGrpSpPr/>
            <p:nvPr/>
          </p:nvGrpSpPr>
          <p:grpSpPr>
            <a:xfrm>
              <a:off x="111311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16" name="Oval 215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17" name="Oval 216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01" name="Group 200"/>
            <p:cNvGrpSpPr/>
            <p:nvPr/>
          </p:nvGrpSpPr>
          <p:grpSpPr>
            <a:xfrm>
              <a:off x="1598443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14" name="Oval 213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15" name="Oval 214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02" name="Group 201"/>
            <p:cNvGrpSpPr/>
            <p:nvPr/>
          </p:nvGrpSpPr>
          <p:grpSpPr>
            <a:xfrm>
              <a:off x="211006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12" name="Oval 211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03" name="Group 202"/>
            <p:cNvGrpSpPr/>
            <p:nvPr/>
          </p:nvGrpSpPr>
          <p:grpSpPr>
            <a:xfrm>
              <a:off x="259488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10" name="Oval 209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11" name="Oval 210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04" name="Group 203"/>
            <p:cNvGrpSpPr/>
            <p:nvPr/>
          </p:nvGrpSpPr>
          <p:grpSpPr>
            <a:xfrm>
              <a:off x="3086697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08" name="Oval 207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05" name="Group 204"/>
            <p:cNvGrpSpPr/>
            <p:nvPr/>
          </p:nvGrpSpPr>
          <p:grpSpPr>
            <a:xfrm>
              <a:off x="3563888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06" name="Oval 205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07" name="Oval 206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226" name="Group 225"/>
          <p:cNvGrpSpPr/>
          <p:nvPr/>
        </p:nvGrpSpPr>
        <p:grpSpPr>
          <a:xfrm>
            <a:off x="236909" y="3567380"/>
            <a:ext cx="2526841" cy="606639"/>
            <a:chOff x="611560" y="1419622"/>
            <a:chExt cx="4840965" cy="793896"/>
          </a:xfrm>
        </p:grpSpPr>
        <p:grpSp>
          <p:nvGrpSpPr>
            <p:cNvPr id="227" name="Group 226"/>
            <p:cNvGrpSpPr/>
            <p:nvPr/>
          </p:nvGrpSpPr>
          <p:grpSpPr>
            <a:xfrm>
              <a:off x="5092485" y="1421430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55" name="Oval 25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56" name="Oval 25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28" name="Group 227"/>
            <p:cNvGrpSpPr/>
            <p:nvPr/>
          </p:nvGrpSpPr>
          <p:grpSpPr>
            <a:xfrm>
              <a:off x="457064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53" name="Oval 25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54" name="Oval 25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29" name="Group 228"/>
            <p:cNvGrpSpPr/>
            <p:nvPr/>
          </p:nvGrpSpPr>
          <p:grpSpPr>
            <a:xfrm>
              <a:off x="406794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51" name="Oval 25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52" name="Oval 25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30" name="Group 229"/>
            <p:cNvGrpSpPr/>
            <p:nvPr/>
          </p:nvGrpSpPr>
          <p:grpSpPr>
            <a:xfrm>
              <a:off x="611560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49" name="Oval 24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50" name="Oval 24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31" name="Group 230"/>
            <p:cNvGrpSpPr/>
            <p:nvPr/>
          </p:nvGrpSpPr>
          <p:grpSpPr>
            <a:xfrm>
              <a:off x="111311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47" name="Oval 24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48" name="Oval 24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32" name="Group 231"/>
            <p:cNvGrpSpPr/>
            <p:nvPr/>
          </p:nvGrpSpPr>
          <p:grpSpPr>
            <a:xfrm>
              <a:off x="1598443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45" name="Oval 24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46" name="Oval 24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33" name="Group 232"/>
            <p:cNvGrpSpPr/>
            <p:nvPr/>
          </p:nvGrpSpPr>
          <p:grpSpPr>
            <a:xfrm>
              <a:off x="211006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43" name="Oval 24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44" name="Oval 24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34" name="Group 233"/>
            <p:cNvGrpSpPr/>
            <p:nvPr/>
          </p:nvGrpSpPr>
          <p:grpSpPr>
            <a:xfrm>
              <a:off x="259488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41" name="Oval 24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42" name="Oval 24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35" name="Group 234"/>
            <p:cNvGrpSpPr/>
            <p:nvPr/>
          </p:nvGrpSpPr>
          <p:grpSpPr>
            <a:xfrm>
              <a:off x="3086697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39" name="Oval 23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40" name="Oval 23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36" name="Group 235"/>
            <p:cNvGrpSpPr/>
            <p:nvPr/>
          </p:nvGrpSpPr>
          <p:grpSpPr>
            <a:xfrm>
              <a:off x="3563888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37" name="Oval 23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38" name="Oval 23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257" name="Group 256"/>
          <p:cNvGrpSpPr/>
          <p:nvPr/>
        </p:nvGrpSpPr>
        <p:grpSpPr>
          <a:xfrm>
            <a:off x="236909" y="4335499"/>
            <a:ext cx="2526841" cy="693302"/>
            <a:chOff x="611560" y="1419622"/>
            <a:chExt cx="4840965" cy="793896"/>
          </a:xfrm>
        </p:grpSpPr>
        <p:grpSp>
          <p:nvGrpSpPr>
            <p:cNvPr id="258" name="Group 257"/>
            <p:cNvGrpSpPr/>
            <p:nvPr/>
          </p:nvGrpSpPr>
          <p:grpSpPr>
            <a:xfrm>
              <a:off x="5092485" y="1421430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86" name="Oval 285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87" name="Oval 286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59" name="Group 258"/>
            <p:cNvGrpSpPr/>
            <p:nvPr/>
          </p:nvGrpSpPr>
          <p:grpSpPr>
            <a:xfrm>
              <a:off x="457064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84" name="Oval 283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85" name="Oval 284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60" name="Group 259"/>
            <p:cNvGrpSpPr/>
            <p:nvPr/>
          </p:nvGrpSpPr>
          <p:grpSpPr>
            <a:xfrm>
              <a:off x="406794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82" name="Oval 281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83" name="Oval 282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61" name="Group 260"/>
            <p:cNvGrpSpPr/>
            <p:nvPr/>
          </p:nvGrpSpPr>
          <p:grpSpPr>
            <a:xfrm>
              <a:off x="611560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80" name="Oval 279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81" name="Oval 280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62" name="Group 261"/>
            <p:cNvGrpSpPr/>
            <p:nvPr/>
          </p:nvGrpSpPr>
          <p:grpSpPr>
            <a:xfrm>
              <a:off x="111311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78" name="Oval 277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79" name="Oval 278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63" name="Group 262"/>
            <p:cNvGrpSpPr/>
            <p:nvPr/>
          </p:nvGrpSpPr>
          <p:grpSpPr>
            <a:xfrm>
              <a:off x="1598443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76" name="Oval 275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77" name="Oval 276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64" name="Group 263"/>
            <p:cNvGrpSpPr/>
            <p:nvPr/>
          </p:nvGrpSpPr>
          <p:grpSpPr>
            <a:xfrm>
              <a:off x="211006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74" name="Oval 273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75" name="Oval 274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65" name="Group 264"/>
            <p:cNvGrpSpPr/>
            <p:nvPr/>
          </p:nvGrpSpPr>
          <p:grpSpPr>
            <a:xfrm>
              <a:off x="259488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72" name="Oval 271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73" name="Oval 272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66" name="Group 265"/>
            <p:cNvGrpSpPr/>
            <p:nvPr/>
          </p:nvGrpSpPr>
          <p:grpSpPr>
            <a:xfrm>
              <a:off x="3086697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70" name="Oval 269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71" name="Oval 270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67" name="Group 266"/>
            <p:cNvGrpSpPr/>
            <p:nvPr/>
          </p:nvGrpSpPr>
          <p:grpSpPr>
            <a:xfrm>
              <a:off x="3563888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68" name="Oval 267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69" name="Oval 268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288" name="Group 287"/>
          <p:cNvGrpSpPr/>
          <p:nvPr/>
        </p:nvGrpSpPr>
        <p:grpSpPr>
          <a:xfrm>
            <a:off x="2860507" y="1233442"/>
            <a:ext cx="2526840" cy="608222"/>
            <a:chOff x="611560" y="1419622"/>
            <a:chExt cx="4840965" cy="793896"/>
          </a:xfrm>
        </p:grpSpPr>
        <p:grpSp>
          <p:nvGrpSpPr>
            <p:cNvPr id="289" name="Group 288"/>
            <p:cNvGrpSpPr/>
            <p:nvPr/>
          </p:nvGrpSpPr>
          <p:grpSpPr>
            <a:xfrm>
              <a:off x="5092485" y="1421430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17" name="Oval 31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18" name="Oval 31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90" name="Group 289"/>
            <p:cNvGrpSpPr/>
            <p:nvPr/>
          </p:nvGrpSpPr>
          <p:grpSpPr>
            <a:xfrm>
              <a:off x="457064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15" name="Oval 31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16" name="Oval 31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91" name="Group 290"/>
            <p:cNvGrpSpPr/>
            <p:nvPr/>
          </p:nvGrpSpPr>
          <p:grpSpPr>
            <a:xfrm>
              <a:off x="406794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13" name="Oval 31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14" name="Oval 31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92" name="Group 291"/>
            <p:cNvGrpSpPr/>
            <p:nvPr/>
          </p:nvGrpSpPr>
          <p:grpSpPr>
            <a:xfrm>
              <a:off x="611560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11" name="Oval 31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12" name="Oval 31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93" name="Group 292"/>
            <p:cNvGrpSpPr/>
            <p:nvPr/>
          </p:nvGrpSpPr>
          <p:grpSpPr>
            <a:xfrm>
              <a:off x="111311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09" name="Oval 30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10" name="Oval 30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94" name="Group 293"/>
            <p:cNvGrpSpPr/>
            <p:nvPr/>
          </p:nvGrpSpPr>
          <p:grpSpPr>
            <a:xfrm>
              <a:off x="1598443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07" name="Oval 30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08" name="Oval 30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95" name="Group 294"/>
            <p:cNvGrpSpPr/>
            <p:nvPr/>
          </p:nvGrpSpPr>
          <p:grpSpPr>
            <a:xfrm>
              <a:off x="211006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05" name="Oval 30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06" name="Oval 30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96" name="Group 295"/>
            <p:cNvGrpSpPr/>
            <p:nvPr/>
          </p:nvGrpSpPr>
          <p:grpSpPr>
            <a:xfrm>
              <a:off x="259488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03" name="Oval 30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04" name="Oval 30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97" name="Group 296"/>
            <p:cNvGrpSpPr/>
            <p:nvPr/>
          </p:nvGrpSpPr>
          <p:grpSpPr>
            <a:xfrm>
              <a:off x="3086697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01" name="Oval 30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02" name="Oval 30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98" name="Group 297"/>
            <p:cNvGrpSpPr/>
            <p:nvPr/>
          </p:nvGrpSpPr>
          <p:grpSpPr>
            <a:xfrm>
              <a:off x="3563888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99" name="Oval 29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00" name="Oval 29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319" name="Group 318"/>
          <p:cNvGrpSpPr/>
          <p:nvPr/>
        </p:nvGrpSpPr>
        <p:grpSpPr>
          <a:xfrm>
            <a:off x="2860431" y="1954516"/>
            <a:ext cx="2526903" cy="608222"/>
            <a:chOff x="611560" y="1419622"/>
            <a:chExt cx="4840965" cy="793896"/>
          </a:xfrm>
        </p:grpSpPr>
        <p:grpSp>
          <p:nvGrpSpPr>
            <p:cNvPr id="320" name="Group 319"/>
            <p:cNvGrpSpPr/>
            <p:nvPr/>
          </p:nvGrpSpPr>
          <p:grpSpPr>
            <a:xfrm>
              <a:off x="5092485" y="1421430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48" name="Oval 347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49" name="Oval 348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21" name="Group 320"/>
            <p:cNvGrpSpPr/>
            <p:nvPr/>
          </p:nvGrpSpPr>
          <p:grpSpPr>
            <a:xfrm>
              <a:off x="457064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46" name="Oval 345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47" name="Oval 346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22" name="Group 321"/>
            <p:cNvGrpSpPr/>
            <p:nvPr/>
          </p:nvGrpSpPr>
          <p:grpSpPr>
            <a:xfrm>
              <a:off x="406794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44" name="Oval 343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45" name="Oval 344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23" name="Group 322"/>
            <p:cNvGrpSpPr/>
            <p:nvPr/>
          </p:nvGrpSpPr>
          <p:grpSpPr>
            <a:xfrm>
              <a:off x="611560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42" name="Oval 341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43" name="Oval 342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24" name="Group 323"/>
            <p:cNvGrpSpPr/>
            <p:nvPr/>
          </p:nvGrpSpPr>
          <p:grpSpPr>
            <a:xfrm>
              <a:off x="111311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40" name="Oval 339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41" name="Oval 340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25" name="Group 324"/>
            <p:cNvGrpSpPr/>
            <p:nvPr/>
          </p:nvGrpSpPr>
          <p:grpSpPr>
            <a:xfrm>
              <a:off x="1598443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38" name="Oval 337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39" name="Oval 338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26" name="Group 325"/>
            <p:cNvGrpSpPr/>
            <p:nvPr/>
          </p:nvGrpSpPr>
          <p:grpSpPr>
            <a:xfrm>
              <a:off x="211006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36" name="Oval 335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37" name="Oval 336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27" name="Group 326"/>
            <p:cNvGrpSpPr/>
            <p:nvPr/>
          </p:nvGrpSpPr>
          <p:grpSpPr>
            <a:xfrm>
              <a:off x="259488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34" name="Oval 333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35" name="Oval 334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28" name="Group 327"/>
            <p:cNvGrpSpPr/>
            <p:nvPr/>
          </p:nvGrpSpPr>
          <p:grpSpPr>
            <a:xfrm>
              <a:off x="3086697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32" name="Oval 331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33" name="Oval 332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29" name="Group 328"/>
            <p:cNvGrpSpPr/>
            <p:nvPr/>
          </p:nvGrpSpPr>
          <p:grpSpPr>
            <a:xfrm>
              <a:off x="3563888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30" name="Oval 329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31" name="Oval 330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350" name="Group 349"/>
          <p:cNvGrpSpPr/>
          <p:nvPr/>
        </p:nvGrpSpPr>
        <p:grpSpPr>
          <a:xfrm>
            <a:off x="2860521" y="2744920"/>
            <a:ext cx="2526841" cy="608222"/>
            <a:chOff x="611560" y="1419622"/>
            <a:chExt cx="4840965" cy="793896"/>
          </a:xfrm>
        </p:grpSpPr>
        <p:grpSp>
          <p:nvGrpSpPr>
            <p:cNvPr id="351" name="Group 350"/>
            <p:cNvGrpSpPr/>
            <p:nvPr/>
          </p:nvGrpSpPr>
          <p:grpSpPr>
            <a:xfrm>
              <a:off x="5092485" y="1421430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79" name="Oval 37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80" name="Oval 37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457064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77" name="Oval 37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78" name="Oval 37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53" name="Group 352"/>
            <p:cNvGrpSpPr/>
            <p:nvPr/>
          </p:nvGrpSpPr>
          <p:grpSpPr>
            <a:xfrm>
              <a:off x="406794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75" name="Oval 37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76" name="Oval 37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54" name="Group 353"/>
            <p:cNvGrpSpPr/>
            <p:nvPr/>
          </p:nvGrpSpPr>
          <p:grpSpPr>
            <a:xfrm>
              <a:off x="611560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73" name="Oval 37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74" name="Oval 37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55" name="Group 354"/>
            <p:cNvGrpSpPr/>
            <p:nvPr/>
          </p:nvGrpSpPr>
          <p:grpSpPr>
            <a:xfrm>
              <a:off x="111311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71" name="Oval 37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72" name="Oval 37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56" name="Group 355"/>
            <p:cNvGrpSpPr/>
            <p:nvPr/>
          </p:nvGrpSpPr>
          <p:grpSpPr>
            <a:xfrm>
              <a:off x="1598443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69" name="Oval 36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70" name="Oval 36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57" name="Group 356"/>
            <p:cNvGrpSpPr/>
            <p:nvPr/>
          </p:nvGrpSpPr>
          <p:grpSpPr>
            <a:xfrm>
              <a:off x="211006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67" name="Oval 36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68" name="Oval 36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58" name="Group 357"/>
            <p:cNvGrpSpPr/>
            <p:nvPr/>
          </p:nvGrpSpPr>
          <p:grpSpPr>
            <a:xfrm>
              <a:off x="259488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65" name="Oval 36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66" name="Oval 36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59" name="Group 358"/>
            <p:cNvGrpSpPr/>
            <p:nvPr/>
          </p:nvGrpSpPr>
          <p:grpSpPr>
            <a:xfrm>
              <a:off x="3086697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63" name="Oval 36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64" name="Oval 36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60" name="Group 359"/>
            <p:cNvGrpSpPr/>
            <p:nvPr/>
          </p:nvGrpSpPr>
          <p:grpSpPr>
            <a:xfrm>
              <a:off x="3563888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61" name="Oval 36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62" name="Oval 36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381" name="Group 380"/>
          <p:cNvGrpSpPr/>
          <p:nvPr/>
        </p:nvGrpSpPr>
        <p:grpSpPr>
          <a:xfrm>
            <a:off x="2860521" y="3569156"/>
            <a:ext cx="2526841" cy="606639"/>
            <a:chOff x="611560" y="1419622"/>
            <a:chExt cx="4840965" cy="793896"/>
          </a:xfrm>
        </p:grpSpPr>
        <p:grpSp>
          <p:nvGrpSpPr>
            <p:cNvPr id="382" name="Group 381"/>
            <p:cNvGrpSpPr/>
            <p:nvPr/>
          </p:nvGrpSpPr>
          <p:grpSpPr>
            <a:xfrm>
              <a:off x="5092485" y="1421430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10" name="Oval 409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11" name="Oval 410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83" name="Group 382"/>
            <p:cNvGrpSpPr/>
            <p:nvPr/>
          </p:nvGrpSpPr>
          <p:grpSpPr>
            <a:xfrm>
              <a:off x="457064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08" name="Oval 407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09" name="Oval 408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84" name="Group 383"/>
            <p:cNvGrpSpPr/>
            <p:nvPr/>
          </p:nvGrpSpPr>
          <p:grpSpPr>
            <a:xfrm>
              <a:off x="406794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06" name="Oval 405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07" name="Oval 406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85" name="Group 384"/>
            <p:cNvGrpSpPr/>
            <p:nvPr/>
          </p:nvGrpSpPr>
          <p:grpSpPr>
            <a:xfrm>
              <a:off x="611560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04" name="Oval 403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05" name="Oval 404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86" name="Group 385"/>
            <p:cNvGrpSpPr/>
            <p:nvPr/>
          </p:nvGrpSpPr>
          <p:grpSpPr>
            <a:xfrm>
              <a:off x="111311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02" name="Oval 401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03" name="Oval 402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87" name="Group 386"/>
            <p:cNvGrpSpPr/>
            <p:nvPr/>
          </p:nvGrpSpPr>
          <p:grpSpPr>
            <a:xfrm>
              <a:off x="1598443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00" name="Oval 399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01" name="Oval 400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88" name="Group 387"/>
            <p:cNvGrpSpPr/>
            <p:nvPr/>
          </p:nvGrpSpPr>
          <p:grpSpPr>
            <a:xfrm>
              <a:off x="211006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98" name="Oval 397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99" name="Oval 398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89" name="Group 388"/>
            <p:cNvGrpSpPr/>
            <p:nvPr/>
          </p:nvGrpSpPr>
          <p:grpSpPr>
            <a:xfrm>
              <a:off x="259488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96" name="Oval 395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97" name="Oval 396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90" name="Group 389"/>
            <p:cNvGrpSpPr/>
            <p:nvPr/>
          </p:nvGrpSpPr>
          <p:grpSpPr>
            <a:xfrm>
              <a:off x="3086697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94" name="Oval 393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95" name="Oval 394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91" name="Group 390"/>
            <p:cNvGrpSpPr/>
            <p:nvPr/>
          </p:nvGrpSpPr>
          <p:grpSpPr>
            <a:xfrm>
              <a:off x="3563888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92" name="Oval 391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93" name="Oval 392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412" name="Group 411"/>
          <p:cNvGrpSpPr/>
          <p:nvPr/>
        </p:nvGrpSpPr>
        <p:grpSpPr>
          <a:xfrm>
            <a:off x="2860521" y="4337275"/>
            <a:ext cx="2526841" cy="693302"/>
            <a:chOff x="611560" y="1419622"/>
            <a:chExt cx="4840965" cy="793896"/>
          </a:xfrm>
        </p:grpSpPr>
        <p:grpSp>
          <p:nvGrpSpPr>
            <p:cNvPr id="413" name="Group 412"/>
            <p:cNvGrpSpPr/>
            <p:nvPr/>
          </p:nvGrpSpPr>
          <p:grpSpPr>
            <a:xfrm>
              <a:off x="5092485" y="1421430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41" name="Oval 44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42" name="Oval 44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14" name="Group 413"/>
            <p:cNvGrpSpPr/>
            <p:nvPr/>
          </p:nvGrpSpPr>
          <p:grpSpPr>
            <a:xfrm>
              <a:off x="457064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39" name="Oval 43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40" name="Oval 43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15" name="Group 414"/>
            <p:cNvGrpSpPr/>
            <p:nvPr/>
          </p:nvGrpSpPr>
          <p:grpSpPr>
            <a:xfrm>
              <a:off x="406794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37" name="Oval 43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38" name="Oval 43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16" name="Group 415"/>
            <p:cNvGrpSpPr/>
            <p:nvPr/>
          </p:nvGrpSpPr>
          <p:grpSpPr>
            <a:xfrm>
              <a:off x="611560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35" name="Oval 43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36" name="Oval 43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17" name="Group 416"/>
            <p:cNvGrpSpPr/>
            <p:nvPr/>
          </p:nvGrpSpPr>
          <p:grpSpPr>
            <a:xfrm>
              <a:off x="111311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33" name="Oval 43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34" name="Oval 43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18" name="Group 417"/>
            <p:cNvGrpSpPr/>
            <p:nvPr/>
          </p:nvGrpSpPr>
          <p:grpSpPr>
            <a:xfrm>
              <a:off x="1598443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31" name="Oval 43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32" name="Oval 43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19" name="Group 418"/>
            <p:cNvGrpSpPr/>
            <p:nvPr/>
          </p:nvGrpSpPr>
          <p:grpSpPr>
            <a:xfrm>
              <a:off x="211006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29" name="Oval 42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30" name="Oval 42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20" name="Group 419"/>
            <p:cNvGrpSpPr/>
            <p:nvPr/>
          </p:nvGrpSpPr>
          <p:grpSpPr>
            <a:xfrm>
              <a:off x="259488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27" name="Oval 42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28" name="Oval 42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21" name="Group 420"/>
            <p:cNvGrpSpPr/>
            <p:nvPr/>
          </p:nvGrpSpPr>
          <p:grpSpPr>
            <a:xfrm>
              <a:off x="3086697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25" name="Oval 42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26" name="Oval 42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22" name="Group 421"/>
            <p:cNvGrpSpPr/>
            <p:nvPr/>
          </p:nvGrpSpPr>
          <p:grpSpPr>
            <a:xfrm>
              <a:off x="3563888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23" name="Oval 42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24" name="Oval 42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39" name="TextBox 38"/>
          <p:cNvSpPr txBox="1"/>
          <p:nvPr/>
        </p:nvSpPr>
        <p:spPr>
          <a:xfrm>
            <a:off x="6372202" y="2671523"/>
            <a:ext cx="1765844" cy="461653"/>
          </a:xfrm>
          <a:prstGeom prst="rect">
            <a:avLst/>
          </a:prstGeom>
          <a:noFill/>
        </p:spPr>
        <p:txBody>
          <a:bodyPr wrap="none" lIns="91428" tIns="45714" rIns="91428" bIns="45714" rtlCol="0">
            <a:spAutoFit/>
          </a:bodyPr>
          <a:lstStyle/>
          <a:p>
            <a:r>
              <a:rPr lang="en-GB" sz="2400" b="1" dirty="0">
                <a:solidFill>
                  <a:prstClr val="black"/>
                </a:solidFill>
              </a:rPr>
              <a:t>100 patients</a:t>
            </a:r>
          </a:p>
        </p:txBody>
      </p:sp>
    </p:spTree>
    <p:extLst>
      <p:ext uri="{BB962C8B-B14F-4D97-AF65-F5344CB8AC3E}">
        <p14:creationId xmlns:p14="http://schemas.microsoft.com/office/powerpoint/2010/main" val="58916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1" y="339502"/>
            <a:ext cx="6563072" cy="641226"/>
          </a:xfrm>
        </p:spPr>
        <p:txBody>
          <a:bodyPr>
            <a:normAutofit/>
          </a:bodyPr>
          <a:lstStyle/>
          <a:p>
            <a:pPr algn="l"/>
            <a:r>
              <a:rPr lang="en-GB" sz="3600" b="1" dirty="0">
                <a:solidFill>
                  <a:schemeClr val="bg1"/>
                </a:solidFill>
              </a:rPr>
              <a:t>Results – Example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36904" y="1231666"/>
            <a:ext cx="2526840" cy="608222"/>
            <a:chOff x="611560" y="1419622"/>
            <a:chExt cx="4840965" cy="793896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9" name="Group 8"/>
            <p:cNvGrpSpPr/>
            <p:nvPr/>
          </p:nvGrpSpPr>
          <p:grpSpPr>
            <a:xfrm>
              <a:off x="5092485" y="1421430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10" name="Oval 9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4570649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13" name="Oval 1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4067944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16" name="Oval 15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611560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19" name="Oval 1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1113114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22" name="Oval 21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1598443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25" name="Oval 2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2110069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28" name="Oval 27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2594889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31" name="Oval 3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3086697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34" name="Oval 33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3563888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37" name="Oval 3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40" name="Group 39"/>
          <p:cNvGrpSpPr/>
          <p:nvPr/>
        </p:nvGrpSpPr>
        <p:grpSpPr>
          <a:xfrm>
            <a:off x="236815" y="1952740"/>
            <a:ext cx="2526903" cy="608222"/>
            <a:chOff x="611560" y="1419622"/>
            <a:chExt cx="4840965" cy="793896"/>
          </a:xfrm>
        </p:grpSpPr>
        <p:grpSp>
          <p:nvGrpSpPr>
            <p:cNvPr id="41" name="Group 40"/>
            <p:cNvGrpSpPr/>
            <p:nvPr/>
          </p:nvGrpSpPr>
          <p:grpSpPr>
            <a:xfrm>
              <a:off x="5092485" y="1421430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69" name="Oval 6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457064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67" name="Oval 6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406794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65" name="Oval 6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611560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63" name="Oval 6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111311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61" name="Oval 6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1598443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59" name="Oval 5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211006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57" name="Oval 5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259488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55" name="Oval 5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3086697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53" name="Oval 5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3563888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51" name="Oval 5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95" name="Group 194"/>
          <p:cNvGrpSpPr/>
          <p:nvPr/>
        </p:nvGrpSpPr>
        <p:grpSpPr>
          <a:xfrm>
            <a:off x="236909" y="2743144"/>
            <a:ext cx="2526841" cy="608222"/>
            <a:chOff x="611560" y="1419622"/>
            <a:chExt cx="4840965" cy="793896"/>
          </a:xfrm>
        </p:grpSpPr>
        <p:grpSp>
          <p:nvGrpSpPr>
            <p:cNvPr id="196" name="Group 195"/>
            <p:cNvGrpSpPr/>
            <p:nvPr/>
          </p:nvGrpSpPr>
          <p:grpSpPr>
            <a:xfrm>
              <a:off x="5092485" y="1421430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24" name="Oval 223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25" name="Oval 224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97" name="Group 196"/>
            <p:cNvGrpSpPr/>
            <p:nvPr/>
          </p:nvGrpSpPr>
          <p:grpSpPr>
            <a:xfrm>
              <a:off x="457064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22" name="Oval 221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23" name="Oval 222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98" name="Group 197"/>
            <p:cNvGrpSpPr/>
            <p:nvPr/>
          </p:nvGrpSpPr>
          <p:grpSpPr>
            <a:xfrm>
              <a:off x="406794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20" name="Oval 219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21" name="Oval 220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99" name="Group 198"/>
            <p:cNvGrpSpPr/>
            <p:nvPr/>
          </p:nvGrpSpPr>
          <p:grpSpPr>
            <a:xfrm>
              <a:off x="611560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18" name="Oval 217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19" name="Oval 218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00" name="Group 199"/>
            <p:cNvGrpSpPr/>
            <p:nvPr/>
          </p:nvGrpSpPr>
          <p:grpSpPr>
            <a:xfrm>
              <a:off x="111311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16" name="Oval 215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17" name="Oval 216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01" name="Group 200"/>
            <p:cNvGrpSpPr/>
            <p:nvPr/>
          </p:nvGrpSpPr>
          <p:grpSpPr>
            <a:xfrm>
              <a:off x="1598443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14" name="Oval 213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15" name="Oval 214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02" name="Group 201"/>
            <p:cNvGrpSpPr/>
            <p:nvPr/>
          </p:nvGrpSpPr>
          <p:grpSpPr>
            <a:xfrm>
              <a:off x="211006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12" name="Oval 211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03" name="Group 202"/>
            <p:cNvGrpSpPr/>
            <p:nvPr/>
          </p:nvGrpSpPr>
          <p:grpSpPr>
            <a:xfrm>
              <a:off x="259488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10" name="Oval 209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11" name="Oval 210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04" name="Group 203"/>
            <p:cNvGrpSpPr/>
            <p:nvPr/>
          </p:nvGrpSpPr>
          <p:grpSpPr>
            <a:xfrm>
              <a:off x="3086697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08" name="Oval 207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05" name="Group 204"/>
            <p:cNvGrpSpPr/>
            <p:nvPr/>
          </p:nvGrpSpPr>
          <p:grpSpPr>
            <a:xfrm>
              <a:off x="3563888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06" name="Oval 205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07" name="Oval 206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226" name="Group 225"/>
          <p:cNvGrpSpPr/>
          <p:nvPr/>
        </p:nvGrpSpPr>
        <p:grpSpPr>
          <a:xfrm>
            <a:off x="236909" y="3567380"/>
            <a:ext cx="2526841" cy="606639"/>
            <a:chOff x="611560" y="1419622"/>
            <a:chExt cx="4840965" cy="793896"/>
          </a:xfrm>
        </p:grpSpPr>
        <p:grpSp>
          <p:nvGrpSpPr>
            <p:cNvPr id="227" name="Group 226"/>
            <p:cNvGrpSpPr/>
            <p:nvPr/>
          </p:nvGrpSpPr>
          <p:grpSpPr>
            <a:xfrm>
              <a:off x="5092485" y="1421430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55" name="Oval 25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56" name="Oval 25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28" name="Group 227"/>
            <p:cNvGrpSpPr/>
            <p:nvPr/>
          </p:nvGrpSpPr>
          <p:grpSpPr>
            <a:xfrm>
              <a:off x="457064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53" name="Oval 25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54" name="Oval 25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29" name="Group 228"/>
            <p:cNvGrpSpPr/>
            <p:nvPr/>
          </p:nvGrpSpPr>
          <p:grpSpPr>
            <a:xfrm>
              <a:off x="406794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51" name="Oval 25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52" name="Oval 25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30" name="Group 229"/>
            <p:cNvGrpSpPr/>
            <p:nvPr/>
          </p:nvGrpSpPr>
          <p:grpSpPr>
            <a:xfrm>
              <a:off x="611560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49" name="Oval 24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50" name="Oval 24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31" name="Group 230"/>
            <p:cNvGrpSpPr/>
            <p:nvPr/>
          </p:nvGrpSpPr>
          <p:grpSpPr>
            <a:xfrm>
              <a:off x="111311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47" name="Oval 24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48" name="Oval 24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32" name="Group 231"/>
            <p:cNvGrpSpPr/>
            <p:nvPr/>
          </p:nvGrpSpPr>
          <p:grpSpPr>
            <a:xfrm>
              <a:off x="1598443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45" name="Oval 24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46" name="Oval 24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33" name="Group 232"/>
            <p:cNvGrpSpPr/>
            <p:nvPr/>
          </p:nvGrpSpPr>
          <p:grpSpPr>
            <a:xfrm>
              <a:off x="211006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43" name="Oval 24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44" name="Oval 24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34" name="Group 233"/>
            <p:cNvGrpSpPr/>
            <p:nvPr/>
          </p:nvGrpSpPr>
          <p:grpSpPr>
            <a:xfrm>
              <a:off x="259488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41" name="Oval 24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42" name="Oval 24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35" name="Group 234"/>
            <p:cNvGrpSpPr/>
            <p:nvPr/>
          </p:nvGrpSpPr>
          <p:grpSpPr>
            <a:xfrm>
              <a:off x="3086697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39" name="Oval 23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40" name="Oval 23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36" name="Group 235"/>
            <p:cNvGrpSpPr/>
            <p:nvPr/>
          </p:nvGrpSpPr>
          <p:grpSpPr>
            <a:xfrm>
              <a:off x="3563888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37" name="Oval 23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38" name="Oval 23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257" name="Group 256"/>
          <p:cNvGrpSpPr/>
          <p:nvPr/>
        </p:nvGrpSpPr>
        <p:grpSpPr>
          <a:xfrm>
            <a:off x="236909" y="4335499"/>
            <a:ext cx="2526841" cy="693302"/>
            <a:chOff x="611560" y="1419622"/>
            <a:chExt cx="4840965" cy="793896"/>
          </a:xfrm>
        </p:grpSpPr>
        <p:grpSp>
          <p:nvGrpSpPr>
            <p:cNvPr id="258" name="Group 257"/>
            <p:cNvGrpSpPr/>
            <p:nvPr/>
          </p:nvGrpSpPr>
          <p:grpSpPr>
            <a:xfrm>
              <a:off x="5092485" y="1421430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86" name="Oval 285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87" name="Oval 286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59" name="Group 258"/>
            <p:cNvGrpSpPr/>
            <p:nvPr/>
          </p:nvGrpSpPr>
          <p:grpSpPr>
            <a:xfrm>
              <a:off x="457064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84" name="Oval 283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85" name="Oval 284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60" name="Group 259"/>
            <p:cNvGrpSpPr/>
            <p:nvPr/>
          </p:nvGrpSpPr>
          <p:grpSpPr>
            <a:xfrm>
              <a:off x="406794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82" name="Oval 281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83" name="Oval 282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61" name="Group 260"/>
            <p:cNvGrpSpPr/>
            <p:nvPr/>
          </p:nvGrpSpPr>
          <p:grpSpPr>
            <a:xfrm>
              <a:off x="611560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80" name="Oval 279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81" name="Oval 280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62" name="Group 261"/>
            <p:cNvGrpSpPr/>
            <p:nvPr/>
          </p:nvGrpSpPr>
          <p:grpSpPr>
            <a:xfrm>
              <a:off x="111311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78" name="Oval 277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79" name="Oval 278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63" name="Group 262"/>
            <p:cNvGrpSpPr/>
            <p:nvPr/>
          </p:nvGrpSpPr>
          <p:grpSpPr>
            <a:xfrm>
              <a:off x="1598443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76" name="Oval 275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77" name="Oval 276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64" name="Group 263"/>
            <p:cNvGrpSpPr/>
            <p:nvPr/>
          </p:nvGrpSpPr>
          <p:grpSpPr>
            <a:xfrm>
              <a:off x="211006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74" name="Oval 273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75" name="Oval 274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65" name="Group 264"/>
            <p:cNvGrpSpPr/>
            <p:nvPr/>
          </p:nvGrpSpPr>
          <p:grpSpPr>
            <a:xfrm>
              <a:off x="259488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72" name="Oval 271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73" name="Oval 272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66" name="Group 265"/>
            <p:cNvGrpSpPr/>
            <p:nvPr/>
          </p:nvGrpSpPr>
          <p:grpSpPr>
            <a:xfrm>
              <a:off x="3086697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70" name="Oval 269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71" name="Oval 270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67" name="Group 266"/>
            <p:cNvGrpSpPr/>
            <p:nvPr/>
          </p:nvGrpSpPr>
          <p:grpSpPr>
            <a:xfrm>
              <a:off x="3563888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68" name="Oval 267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69" name="Oval 268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288" name="Group 287"/>
          <p:cNvGrpSpPr/>
          <p:nvPr/>
        </p:nvGrpSpPr>
        <p:grpSpPr>
          <a:xfrm>
            <a:off x="2860507" y="1233442"/>
            <a:ext cx="2526840" cy="608222"/>
            <a:chOff x="611560" y="1419622"/>
            <a:chExt cx="4840965" cy="793896"/>
          </a:xfrm>
          <a:solidFill>
            <a:schemeClr val="accent5">
              <a:lumMod val="50000"/>
            </a:schemeClr>
          </a:solidFill>
        </p:grpSpPr>
        <p:grpSp>
          <p:nvGrpSpPr>
            <p:cNvPr id="289" name="Group 288"/>
            <p:cNvGrpSpPr/>
            <p:nvPr/>
          </p:nvGrpSpPr>
          <p:grpSpPr>
            <a:xfrm>
              <a:off x="5092485" y="1421430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317" name="Oval 31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18" name="Oval 31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90" name="Group 289"/>
            <p:cNvGrpSpPr/>
            <p:nvPr/>
          </p:nvGrpSpPr>
          <p:grpSpPr>
            <a:xfrm>
              <a:off x="4570649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315" name="Oval 31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16" name="Oval 31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91" name="Group 290"/>
            <p:cNvGrpSpPr/>
            <p:nvPr/>
          </p:nvGrpSpPr>
          <p:grpSpPr>
            <a:xfrm>
              <a:off x="4067944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313" name="Oval 31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14" name="Oval 31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92" name="Group 291"/>
            <p:cNvGrpSpPr/>
            <p:nvPr/>
          </p:nvGrpSpPr>
          <p:grpSpPr>
            <a:xfrm>
              <a:off x="611560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311" name="Oval 31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12" name="Oval 31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93" name="Group 292"/>
            <p:cNvGrpSpPr/>
            <p:nvPr/>
          </p:nvGrpSpPr>
          <p:grpSpPr>
            <a:xfrm>
              <a:off x="1113114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309" name="Oval 30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10" name="Oval 30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94" name="Group 293"/>
            <p:cNvGrpSpPr/>
            <p:nvPr/>
          </p:nvGrpSpPr>
          <p:grpSpPr>
            <a:xfrm>
              <a:off x="1598443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307" name="Oval 30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08" name="Oval 30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95" name="Group 294"/>
            <p:cNvGrpSpPr/>
            <p:nvPr/>
          </p:nvGrpSpPr>
          <p:grpSpPr>
            <a:xfrm>
              <a:off x="2110069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305" name="Oval 30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06" name="Oval 30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96" name="Group 295"/>
            <p:cNvGrpSpPr/>
            <p:nvPr/>
          </p:nvGrpSpPr>
          <p:grpSpPr>
            <a:xfrm>
              <a:off x="2594889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303" name="Oval 30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04" name="Oval 30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97" name="Group 296"/>
            <p:cNvGrpSpPr/>
            <p:nvPr/>
          </p:nvGrpSpPr>
          <p:grpSpPr>
            <a:xfrm>
              <a:off x="3086697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301" name="Oval 30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02" name="Oval 30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98" name="Group 297"/>
            <p:cNvGrpSpPr/>
            <p:nvPr/>
          </p:nvGrpSpPr>
          <p:grpSpPr>
            <a:xfrm>
              <a:off x="3563888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299" name="Oval 29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00" name="Oval 29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319" name="Group 318"/>
          <p:cNvGrpSpPr/>
          <p:nvPr/>
        </p:nvGrpSpPr>
        <p:grpSpPr>
          <a:xfrm>
            <a:off x="2860431" y="1954516"/>
            <a:ext cx="2526903" cy="608222"/>
            <a:chOff x="611560" y="1419622"/>
            <a:chExt cx="4840965" cy="793896"/>
          </a:xfrm>
        </p:grpSpPr>
        <p:grpSp>
          <p:nvGrpSpPr>
            <p:cNvPr id="320" name="Group 319"/>
            <p:cNvGrpSpPr/>
            <p:nvPr/>
          </p:nvGrpSpPr>
          <p:grpSpPr>
            <a:xfrm>
              <a:off x="5092485" y="1421430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48" name="Oval 347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49" name="Oval 348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21" name="Group 320"/>
            <p:cNvGrpSpPr/>
            <p:nvPr/>
          </p:nvGrpSpPr>
          <p:grpSpPr>
            <a:xfrm>
              <a:off x="457064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46" name="Oval 345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47" name="Oval 346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22" name="Group 321"/>
            <p:cNvGrpSpPr/>
            <p:nvPr/>
          </p:nvGrpSpPr>
          <p:grpSpPr>
            <a:xfrm>
              <a:off x="406794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44" name="Oval 343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45" name="Oval 344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23" name="Group 322"/>
            <p:cNvGrpSpPr/>
            <p:nvPr/>
          </p:nvGrpSpPr>
          <p:grpSpPr>
            <a:xfrm>
              <a:off x="611560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42" name="Oval 341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43" name="Oval 342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24" name="Group 323"/>
            <p:cNvGrpSpPr/>
            <p:nvPr/>
          </p:nvGrpSpPr>
          <p:grpSpPr>
            <a:xfrm>
              <a:off x="111311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40" name="Oval 339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41" name="Oval 340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25" name="Group 324"/>
            <p:cNvGrpSpPr/>
            <p:nvPr/>
          </p:nvGrpSpPr>
          <p:grpSpPr>
            <a:xfrm>
              <a:off x="1598443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38" name="Oval 337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39" name="Oval 338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26" name="Group 325"/>
            <p:cNvGrpSpPr/>
            <p:nvPr/>
          </p:nvGrpSpPr>
          <p:grpSpPr>
            <a:xfrm>
              <a:off x="211006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36" name="Oval 335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37" name="Oval 336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27" name="Group 326"/>
            <p:cNvGrpSpPr/>
            <p:nvPr/>
          </p:nvGrpSpPr>
          <p:grpSpPr>
            <a:xfrm>
              <a:off x="259488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34" name="Oval 333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35" name="Oval 334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28" name="Group 327"/>
            <p:cNvGrpSpPr/>
            <p:nvPr/>
          </p:nvGrpSpPr>
          <p:grpSpPr>
            <a:xfrm>
              <a:off x="3086697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32" name="Oval 331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33" name="Oval 332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29" name="Group 328"/>
            <p:cNvGrpSpPr/>
            <p:nvPr/>
          </p:nvGrpSpPr>
          <p:grpSpPr>
            <a:xfrm>
              <a:off x="3563888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30" name="Oval 329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31" name="Oval 330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350" name="Group 349"/>
          <p:cNvGrpSpPr/>
          <p:nvPr/>
        </p:nvGrpSpPr>
        <p:grpSpPr>
          <a:xfrm>
            <a:off x="2860521" y="2744920"/>
            <a:ext cx="2526841" cy="608222"/>
            <a:chOff x="611560" y="1419622"/>
            <a:chExt cx="4840965" cy="793896"/>
          </a:xfrm>
        </p:grpSpPr>
        <p:grpSp>
          <p:nvGrpSpPr>
            <p:cNvPr id="351" name="Group 350"/>
            <p:cNvGrpSpPr/>
            <p:nvPr/>
          </p:nvGrpSpPr>
          <p:grpSpPr>
            <a:xfrm>
              <a:off x="5092485" y="1421430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79" name="Oval 37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80" name="Oval 37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457064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77" name="Oval 37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78" name="Oval 37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53" name="Group 352"/>
            <p:cNvGrpSpPr/>
            <p:nvPr/>
          </p:nvGrpSpPr>
          <p:grpSpPr>
            <a:xfrm>
              <a:off x="406794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75" name="Oval 37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76" name="Oval 37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54" name="Group 353"/>
            <p:cNvGrpSpPr/>
            <p:nvPr/>
          </p:nvGrpSpPr>
          <p:grpSpPr>
            <a:xfrm>
              <a:off x="611560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73" name="Oval 37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74" name="Oval 37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55" name="Group 354"/>
            <p:cNvGrpSpPr/>
            <p:nvPr/>
          </p:nvGrpSpPr>
          <p:grpSpPr>
            <a:xfrm>
              <a:off x="111311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71" name="Oval 37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72" name="Oval 37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56" name="Group 355"/>
            <p:cNvGrpSpPr/>
            <p:nvPr/>
          </p:nvGrpSpPr>
          <p:grpSpPr>
            <a:xfrm>
              <a:off x="1598443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69" name="Oval 36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70" name="Oval 36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57" name="Group 356"/>
            <p:cNvGrpSpPr/>
            <p:nvPr/>
          </p:nvGrpSpPr>
          <p:grpSpPr>
            <a:xfrm>
              <a:off x="211006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67" name="Oval 36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68" name="Oval 36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58" name="Group 357"/>
            <p:cNvGrpSpPr/>
            <p:nvPr/>
          </p:nvGrpSpPr>
          <p:grpSpPr>
            <a:xfrm>
              <a:off x="259488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65" name="Oval 36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66" name="Oval 36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59" name="Group 358"/>
            <p:cNvGrpSpPr/>
            <p:nvPr/>
          </p:nvGrpSpPr>
          <p:grpSpPr>
            <a:xfrm>
              <a:off x="3086697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63" name="Oval 36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64" name="Oval 36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60" name="Group 359"/>
            <p:cNvGrpSpPr/>
            <p:nvPr/>
          </p:nvGrpSpPr>
          <p:grpSpPr>
            <a:xfrm>
              <a:off x="3563888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61" name="Oval 36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62" name="Oval 36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381" name="Group 380"/>
          <p:cNvGrpSpPr/>
          <p:nvPr/>
        </p:nvGrpSpPr>
        <p:grpSpPr>
          <a:xfrm>
            <a:off x="2860521" y="3569156"/>
            <a:ext cx="2526841" cy="606639"/>
            <a:chOff x="611560" y="1419622"/>
            <a:chExt cx="4840965" cy="793896"/>
          </a:xfrm>
        </p:grpSpPr>
        <p:grpSp>
          <p:nvGrpSpPr>
            <p:cNvPr id="382" name="Group 381"/>
            <p:cNvGrpSpPr/>
            <p:nvPr/>
          </p:nvGrpSpPr>
          <p:grpSpPr>
            <a:xfrm>
              <a:off x="5092485" y="1421430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10" name="Oval 409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11" name="Oval 410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83" name="Group 382"/>
            <p:cNvGrpSpPr/>
            <p:nvPr/>
          </p:nvGrpSpPr>
          <p:grpSpPr>
            <a:xfrm>
              <a:off x="457064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08" name="Oval 407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09" name="Oval 408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84" name="Group 383"/>
            <p:cNvGrpSpPr/>
            <p:nvPr/>
          </p:nvGrpSpPr>
          <p:grpSpPr>
            <a:xfrm>
              <a:off x="406794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06" name="Oval 405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07" name="Oval 406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85" name="Group 384"/>
            <p:cNvGrpSpPr/>
            <p:nvPr/>
          </p:nvGrpSpPr>
          <p:grpSpPr>
            <a:xfrm>
              <a:off x="611560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04" name="Oval 403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05" name="Oval 404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86" name="Group 385"/>
            <p:cNvGrpSpPr/>
            <p:nvPr/>
          </p:nvGrpSpPr>
          <p:grpSpPr>
            <a:xfrm>
              <a:off x="111311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02" name="Oval 401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03" name="Oval 402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87" name="Group 386"/>
            <p:cNvGrpSpPr/>
            <p:nvPr/>
          </p:nvGrpSpPr>
          <p:grpSpPr>
            <a:xfrm>
              <a:off x="1598443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00" name="Oval 399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01" name="Oval 400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88" name="Group 387"/>
            <p:cNvGrpSpPr/>
            <p:nvPr/>
          </p:nvGrpSpPr>
          <p:grpSpPr>
            <a:xfrm>
              <a:off x="211006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98" name="Oval 397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99" name="Oval 398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89" name="Group 388"/>
            <p:cNvGrpSpPr/>
            <p:nvPr/>
          </p:nvGrpSpPr>
          <p:grpSpPr>
            <a:xfrm>
              <a:off x="259488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96" name="Oval 395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97" name="Oval 396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90" name="Group 389"/>
            <p:cNvGrpSpPr/>
            <p:nvPr/>
          </p:nvGrpSpPr>
          <p:grpSpPr>
            <a:xfrm>
              <a:off x="3086697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94" name="Oval 393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95" name="Oval 394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91" name="Group 390"/>
            <p:cNvGrpSpPr/>
            <p:nvPr/>
          </p:nvGrpSpPr>
          <p:grpSpPr>
            <a:xfrm>
              <a:off x="3563888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92" name="Oval 391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93" name="Oval 392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412" name="Group 411"/>
          <p:cNvGrpSpPr/>
          <p:nvPr/>
        </p:nvGrpSpPr>
        <p:grpSpPr>
          <a:xfrm>
            <a:off x="2860521" y="4337275"/>
            <a:ext cx="2526841" cy="693302"/>
            <a:chOff x="611560" y="1419622"/>
            <a:chExt cx="4840965" cy="793896"/>
          </a:xfrm>
        </p:grpSpPr>
        <p:grpSp>
          <p:nvGrpSpPr>
            <p:cNvPr id="413" name="Group 412"/>
            <p:cNvGrpSpPr/>
            <p:nvPr/>
          </p:nvGrpSpPr>
          <p:grpSpPr>
            <a:xfrm>
              <a:off x="5092485" y="1421430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41" name="Oval 44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42" name="Oval 44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14" name="Group 413"/>
            <p:cNvGrpSpPr/>
            <p:nvPr/>
          </p:nvGrpSpPr>
          <p:grpSpPr>
            <a:xfrm>
              <a:off x="457064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39" name="Oval 43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40" name="Oval 43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15" name="Group 414"/>
            <p:cNvGrpSpPr/>
            <p:nvPr/>
          </p:nvGrpSpPr>
          <p:grpSpPr>
            <a:xfrm>
              <a:off x="406794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37" name="Oval 43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38" name="Oval 43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16" name="Group 415"/>
            <p:cNvGrpSpPr/>
            <p:nvPr/>
          </p:nvGrpSpPr>
          <p:grpSpPr>
            <a:xfrm>
              <a:off x="611560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35" name="Oval 43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36" name="Oval 43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17" name="Group 416"/>
            <p:cNvGrpSpPr/>
            <p:nvPr/>
          </p:nvGrpSpPr>
          <p:grpSpPr>
            <a:xfrm>
              <a:off x="111311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33" name="Oval 43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34" name="Oval 43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18" name="Group 417"/>
            <p:cNvGrpSpPr/>
            <p:nvPr/>
          </p:nvGrpSpPr>
          <p:grpSpPr>
            <a:xfrm>
              <a:off x="1598443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31" name="Oval 43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32" name="Oval 43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19" name="Group 418"/>
            <p:cNvGrpSpPr/>
            <p:nvPr/>
          </p:nvGrpSpPr>
          <p:grpSpPr>
            <a:xfrm>
              <a:off x="211006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29" name="Oval 42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30" name="Oval 42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20" name="Group 419"/>
            <p:cNvGrpSpPr/>
            <p:nvPr/>
          </p:nvGrpSpPr>
          <p:grpSpPr>
            <a:xfrm>
              <a:off x="259488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27" name="Oval 42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28" name="Oval 42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21" name="Group 420"/>
            <p:cNvGrpSpPr/>
            <p:nvPr/>
          </p:nvGrpSpPr>
          <p:grpSpPr>
            <a:xfrm>
              <a:off x="3086697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25" name="Oval 42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26" name="Oval 42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22" name="Group 421"/>
            <p:cNvGrpSpPr/>
            <p:nvPr/>
          </p:nvGrpSpPr>
          <p:grpSpPr>
            <a:xfrm>
              <a:off x="3563888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23" name="Oval 42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24" name="Oval 42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39" name="TextBox 38"/>
          <p:cNvSpPr txBox="1"/>
          <p:nvPr/>
        </p:nvSpPr>
        <p:spPr>
          <a:xfrm>
            <a:off x="6372207" y="2671478"/>
            <a:ext cx="2632812" cy="830985"/>
          </a:xfrm>
          <a:prstGeom prst="rect">
            <a:avLst/>
          </a:prstGeom>
          <a:noFill/>
        </p:spPr>
        <p:txBody>
          <a:bodyPr wrap="none" lIns="91428" tIns="45714" rIns="91428" bIns="45714" rtlCol="0">
            <a:spAutoFit/>
          </a:bodyPr>
          <a:lstStyle/>
          <a:p>
            <a:r>
              <a:rPr lang="en-GB" sz="2400" b="1" dirty="0">
                <a:solidFill>
                  <a:prstClr val="black"/>
                </a:solidFill>
              </a:rPr>
              <a:t>100 patients</a:t>
            </a:r>
          </a:p>
          <a:p>
            <a:r>
              <a:rPr lang="en-GB" sz="2400" b="1" dirty="0">
                <a:solidFill>
                  <a:prstClr val="black"/>
                </a:solidFill>
              </a:rPr>
              <a:t>10% STI prevalence</a:t>
            </a:r>
          </a:p>
        </p:txBody>
      </p:sp>
    </p:spTree>
    <p:extLst>
      <p:ext uri="{BB962C8B-B14F-4D97-AF65-F5344CB8AC3E}">
        <p14:creationId xmlns:p14="http://schemas.microsoft.com/office/powerpoint/2010/main" val="406338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1" y="339502"/>
            <a:ext cx="6563072" cy="641226"/>
          </a:xfrm>
        </p:spPr>
        <p:txBody>
          <a:bodyPr>
            <a:normAutofit/>
          </a:bodyPr>
          <a:lstStyle/>
          <a:p>
            <a:pPr algn="l"/>
            <a:r>
              <a:rPr lang="en-GB" sz="3600" b="1" dirty="0">
                <a:solidFill>
                  <a:schemeClr val="bg1"/>
                </a:solidFill>
              </a:rPr>
              <a:t>Results – Example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36904" y="1231666"/>
            <a:ext cx="2526840" cy="608222"/>
            <a:chOff x="611560" y="1419622"/>
            <a:chExt cx="4840965" cy="793896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9" name="Group 8"/>
            <p:cNvGrpSpPr/>
            <p:nvPr/>
          </p:nvGrpSpPr>
          <p:grpSpPr>
            <a:xfrm>
              <a:off x="5092485" y="1421430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10" name="Oval 9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4570649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13" name="Oval 1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4067944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16" name="Oval 15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611560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19" name="Oval 1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1113114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22" name="Oval 21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1598443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25" name="Oval 2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2110069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28" name="Oval 27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2594889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31" name="Oval 3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3086697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34" name="Oval 33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3563888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37" name="Oval 3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40" name="Group 39"/>
          <p:cNvGrpSpPr/>
          <p:nvPr/>
        </p:nvGrpSpPr>
        <p:grpSpPr>
          <a:xfrm>
            <a:off x="236815" y="1952740"/>
            <a:ext cx="2526903" cy="608222"/>
            <a:chOff x="611560" y="1419622"/>
            <a:chExt cx="4840965" cy="793896"/>
          </a:xfrm>
        </p:grpSpPr>
        <p:grpSp>
          <p:nvGrpSpPr>
            <p:cNvPr id="41" name="Group 40"/>
            <p:cNvGrpSpPr/>
            <p:nvPr/>
          </p:nvGrpSpPr>
          <p:grpSpPr>
            <a:xfrm>
              <a:off x="5092485" y="1421430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69" name="Oval 6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457064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67" name="Oval 6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406794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65" name="Oval 6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611560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63" name="Oval 6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111311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61" name="Oval 6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1598443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59" name="Oval 5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211006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57" name="Oval 5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259488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55" name="Oval 5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3086697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53" name="Oval 5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3563888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51" name="Oval 5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95" name="Group 194"/>
          <p:cNvGrpSpPr/>
          <p:nvPr/>
        </p:nvGrpSpPr>
        <p:grpSpPr>
          <a:xfrm>
            <a:off x="236909" y="2743144"/>
            <a:ext cx="2526841" cy="608222"/>
            <a:chOff x="611560" y="1419622"/>
            <a:chExt cx="4840965" cy="793896"/>
          </a:xfrm>
        </p:grpSpPr>
        <p:grpSp>
          <p:nvGrpSpPr>
            <p:cNvPr id="196" name="Group 195"/>
            <p:cNvGrpSpPr/>
            <p:nvPr/>
          </p:nvGrpSpPr>
          <p:grpSpPr>
            <a:xfrm>
              <a:off x="5092485" y="1421430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24" name="Oval 223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25" name="Oval 224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97" name="Group 196"/>
            <p:cNvGrpSpPr/>
            <p:nvPr/>
          </p:nvGrpSpPr>
          <p:grpSpPr>
            <a:xfrm>
              <a:off x="457064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22" name="Oval 221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23" name="Oval 222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98" name="Group 197"/>
            <p:cNvGrpSpPr/>
            <p:nvPr/>
          </p:nvGrpSpPr>
          <p:grpSpPr>
            <a:xfrm>
              <a:off x="406794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20" name="Oval 219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21" name="Oval 220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99" name="Group 198"/>
            <p:cNvGrpSpPr/>
            <p:nvPr/>
          </p:nvGrpSpPr>
          <p:grpSpPr>
            <a:xfrm>
              <a:off x="611560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18" name="Oval 217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19" name="Oval 218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00" name="Group 199"/>
            <p:cNvGrpSpPr/>
            <p:nvPr/>
          </p:nvGrpSpPr>
          <p:grpSpPr>
            <a:xfrm>
              <a:off x="111311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16" name="Oval 215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17" name="Oval 216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01" name="Group 200"/>
            <p:cNvGrpSpPr/>
            <p:nvPr/>
          </p:nvGrpSpPr>
          <p:grpSpPr>
            <a:xfrm>
              <a:off x="1598443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14" name="Oval 213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15" name="Oval 214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02" name="Group 201"/>
            <p:cNvGrpSpPr/>
            <p:nvPr/>
          </p:nvGrpSpPr>
          <p:grpSpPr>
            <a:xfrm>
              <a:off x="211006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12" name="Oval 211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03" name="Group 202"/>
            <p:cNvGrpSpPr/>
            <p:nvPr/>
          </p:nvGrpSpPr>
          <p:grpSpPr>
            <a:xfrm>
              <a:off x="259488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10" name="Oval 209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11" name="Oval 210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04" name="Group 203"/>
            <p:cNvGrpSpPr/>
            <p:nvPr/>
          </p:nvGrpSpPr>
          <p:grpSpPr>
            <a:xfrm>
              <a:off x="3086697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08" name="Oval 207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05" name="Group 204"/>
            <p:cNvGrpSpPr/>
            <p:nvPr/>
          </p:nvGrpSpPr>
          <p:grpSpPr>
            <a:xfrm>
              <a:off x="3563888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06" name="Oval 205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07" name="Oval 206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226" name="Group 225"/>
          <p:cNvGrpSpPr/>
          <p:nvPr/>
        </p:nvGrpSpPr>
        <p:grpSpPr>
          <a:xfrm>
            <a:off x="236909" y="3567380"/>
            <a:ext cx="2526841" cy="606639"/>
            <a:chOff x="611560" y="1419622"/>
            <a:chExt cx="4840965" cy="793896"/>
          </a:xfrm>
        </p:grpSpPr>
        <p:grpSp>
          <p:nvGrpSpPr>
            <p:cNvPr id="227" name="Group 226"/>
            <p:cNvGrpSpPr/>
            <p:nvPr/>
          </p:nvGrpSpPr>
          <p:grpSpPr>
            <a:xfrm>
              <a:off x="5092485" y="1421430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55" name="Oval 25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56" name="Oval 25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28" name="Group 227"/>
            <p:cNvGrpSpPr/>
            <p:nvPr/>
          </p:nvGrpSpPr>
          <p:grpSpPr>
            <a:xfrm>
              <a:off x="457064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53" name="Oval 25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54" name="Oval 25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29" name="Group 228"/>
            <p:cNvGrpSpPr/>
            <p:nvPr/>
          </p:nvGrpSpPr>
          <p:grpSpPr>
            <a:xfrm>
              <a:off x="406794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51" name="Oval 25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52" name="Oval 25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30" name="Group 229"/>
            <p:cNvGrpSpPr/>
            <p:nvPr/>
          </p:nvGrpSpPr>
          <p:grpSpPr>
            <a:xfrm>
              <a:off x="611560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49" name="Oval 24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50" name="Oval 24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31" name="Group 230"/>
            <p:cNvGrpSpPr/>
            <p:nvPr/>
          </p:nvGrpSpPr>
          <p:grpSpPr>
            <a:xfrm>
              <a:off x="111311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47" name="Oval 24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48" name="Oval 24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32" name="Group 231"/>
            <p:cNvGrpSpPr/>
            <p:nvPr/>
          </p:nvGrpSpPr>
          <p:grpSpPr>
            <a:xfrm>
              <a:off x="1598443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45" name="Oval 24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46" name="Oval 24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33" name="Group 232"/>
            <p:cNvGrpSpPr/>
            <p:nvPr/>
          </p:nvGrpSpPr>
          <p:grpSpPr>
            <a:xfrm>
              <a:off x="211006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43" name="Oval 24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44" name="Oval 24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34" name="Group 233"/>
            <p:cNvGrpSpPr/>
            <p:nvPr/>
          </p:nvGrpSpPr>
          <p:grpSpPr>
            <a:xfrm>
              <a:off x="259488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41" name="Oval 24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42" name="Oval 24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35" name="Group 234"/>
            <p:cNvGrpSpPr/>
            <p:nvPr/>
          </p:nvGrpSpPr>
          <p:grpSpPr>
            <a:xfrm>
              <a:off x="3086697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39" name="Oval 23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40" name="Oval 23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36" name="Group 235"/>
            <p:cNvGrpSpPr/>
            <p:nvPr/>
          </p:nvGrpSpPr>
          <p:grpSpPr>
            <a:xfrm>
              <a:off x="3563888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37" name="Oval 23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38" name="Oval 23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257" name="Group 256"/>
          <p:cNvGrpSpPr/>
          <p:nvPr/>
        </p:nvGrpSpPr>
        <p:grpSpPr>
          <a:xfrm>
            <a:off x="236909" y="4335499"/>
            <a:ext cx="2526841" cy="693302"/>
            <a:chOff x="611560" y="1419622"/>
            <a:chExt cx="4840965" cy="793896"/>
          </a:xfrm>
        </p:grpSpPr>
        <p:grpSp>
          <p:nvGrpSpPr>
            <p:cNvPr id="258" name="Group 257"/>
            <p:cNvGrpSpPr/>
            <p:nvPr/>
          </p:nvGrpSpPr>
          <p:grpSpPr>
            <a:xfrm>
              <a:off x="5092485" y="1421430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86" name="Oval 285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87" name="Oval 286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59" name="Group 258"/>
            <p:cNvGrpSpPr/>
            <p:nvPr/>
          </p:nvGrpSpPr>
          <p:grpSpPr>
            <a:xfrm>
              <a:off x="457064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84" name="Oval 283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85" name="Oval 284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60" name="Group 259"/>
            <p:cNvGrpSpPr/>
            <p:nvPr/>
          </p:nvGrpSpPr>
          <p:grpSpPr>
            <a:xfrm>
              <a:off x="406794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82" name="Oval 281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83" name="Oval 282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61" name="Group 260"/>
            <p:cNvGrpSpPr/>
            <p:nvPr/>
          </p:nvGrpSpPr>
          <p:grpSpPr>
            <a:xfrm>
              <a:off x="611560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80" name="Oval 279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81" name="Oval 280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62" name="Group 261"/>
            <p:cNvGrpSpPr/>
            <p:nvPr/>
          </p:nvGrpSpPr>
          <p:grpSpPr>
            <a:xfrm>
              <a:off x="111311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78" name="Oval 277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79" name="Oval 278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63" name="Group 262"/>
            <p:cNvGrpSpPr/>
            <p:nvPr/>
          </p:nvGrpSpPr>
          <p:grpSpPr>
            <a:xfrm>
              <a:off x="1598443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76" name="Oval 275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77" name="Oval 276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64" name="Group 263"/>
            <p:cNvGrpSpPr/>
            <p:nvPr/>
          </p:nvGrpSpPr>
          <p:grpSpPr>
            <a:xfrm>
              <a:off x="211006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74" name="Oval 273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75" name="Oval 274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65" name="Group 264"/>
            <p:cNvGrpSpPr/>
            <p:nvPr/>
          </p:nvGrpSpPr>
          <p:grpSpPr>
            <a:xfrm>
              <a:off x="259488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72" name="Oval 271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73" name="Oval 272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66" name="Group 265"/>
            <p:cNvGrpSpPr/>
            <p:nvPr/>
          </p:nvGrpSpPr>
          <p:grpSpPr>
            <a:xfrm>
              <a:off x="3086697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70" name="Oval 269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71" name="Oval 270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67" name="Group 266"/>
            <p:cNvGrpSpPr/>
            <p:nvPr/>
          </p:nvGrpSpPr>
          <p:grpSpPr>
            <a:xfrm>
              <a:off x="3563888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68" name="Oval 267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69" name="Oval 268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288" name="Group 287"/>
          <p:cNvGrpSpPr/>
          <p:nvPr/>
        </p:nvGrpSpPr>
        <p:grpSpPr>
          <a:xfrm>
            <a:off x="2860507" y="1233442"/>
            <a:ext cx="2526840" cy="608222"/>
            <a:chOff x="611560" y="1419622"/>
            <a:chExt cx="4840965" cy="793896"/>
          </a:xfrm>
          <a:solidFill>
            <a:schemeClr val="accent5">
              <a:lumMod val="50000"/>
            </a:schemeClr>
          </a:solidFill>
        </p:grpSpPr>
        <p:grpSp>
          <p:nvGrpSpPr>
            <p:cNvPr id="289" name="Group 288"/>
            <p:cNvGrpSpPr/>
            <p:nvPr/>
          </p:nvGrpSpPr>
          <p:grpSpPr>
            <a:xfrm>
              <a:off x="5092485" y="1421430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317" name="Oval 31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18" name="Oval 31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90" name="Group 289"/>
            <p:cNvGrpSpPr/>
            <p:nvPr/>
          </p:nvGrpSpPr>
          <p:grpSpPr>
            <a:xfrm>
              <a:off x="4570649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315" name="Oval 31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16" name="Oval 31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91" name="Group 290"/>
            <p:cNvGrpSpPr/>
            <p:nvPr/>
          </p:nvGrpSpPr>
          <p:grpSpPr>
            <a:xfrm>
              <a:off x="4067944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313" name="Oval 31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14" name="Oval 31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92" name="Group 291"/>
            <p:cNvGrpSpPr/>
            <p:nvPr/>
          </p:nvGrpSpPr>
          <p:grpSpPr>
            <a:xfrm>
              <a:off x="611560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311" name="Oval 31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12" name="Oval 31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93" name="Group 292"/>
            <p:cNvGrpSpPr/>
            <p:nvPr/>
          </p:nvGrpSpPr>
          <p:grpSpPr>
            <a:xfrm>
              <a:off x="1113114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309" name="Oval 30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10" name="Oval 30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94" name="Group 293"/>
            <p:cNvGrpSpPr/>
            <p:nvPr/>
          </p:nvGrpSpPr>
          <p:grpSpPr>
            <a:xfrm>
              <a:off x="1598443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307" name="Oval 30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08" name="Oval 30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95" name="Group 294"/>
            <p:cNvGrpSpPr/>
            <p:nvPr/>
          </p:nvGrpSpPr>
          <p:grpSpPr>
            <a:xfrm>
              <a:off x="2110069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305" name="Oval 30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06" name="Oval 30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96" name="Group 295"/>
            <p:cNvGrpSpPr/>
            <p:nvPr/>
          </p:nvGrpSpPr>
          <p:grpSpPr>
            <a:xfrm>
              <a:off x="2594889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303" name="Oval 30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04" name="Oval 30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97" name="Group 296"/>
            <p:cNvGrpSpPr/>
            <p:nvPr/>
          </p:nvGrpSpPr>
          <p:grpSpPr>
            <a:xfrm>
              <a:off x="3086697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301" name="Oval 30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02" name="Oval 30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98" name="Group 297"/>
            <p:cNvGrpSpPr/>
            <p:nvPr/>
          </p:nvGrpSpPr>
          <p:grpSpPr>
            <a:xfrm>
              <a:off x="3563888" y="1419622"/>
              <a:ext cx="360040" cy="792088"/>
              <a:chOff x="1475656" y="1491630"/>
              <a:chExt cx="914400" cy="2304256"/>
            </a:xfrm>
            <a:grpFill/>
          </p:grpSpPr>
          <p:sp>
            <p:nvSpPr>
              <p:cNvPr id="299" name="Oval 29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00" name="Oval 29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319" name="Group 318"/>
          <p:cNvGrpSpPr/>
          <p:nvPr/>
        </p:nvGrpSpPr>
        <p:grpSpPr>
          <a:xfrm>
            <a:off x="2860431" y="1954516"/>
            <a:ext cx="2526903" cy="608222"/>
            <a:chOff x="611560" y="1419622"/>
            <a:chExt cx="4840965" cy="793896"/>
          </a:xfrm>
        </p:grpSpPr>
        <p:grpSp>
          <p:nvGrpSpPr>
            <p:cNvPr id="320" name="Group 319"/>
            <p:cNvGrpSpPr/>
            <p:nvPr/>
          </p:nvGrpSpPr>
          <p:grpSpPr>
            <a:xfrm>
              <a:off x="5092485" y="1421430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48" name="Oval 347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49" name="Oval 348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21" name="Group 320"/>
            <p:cNvGrpSpPr/>
            <p:nvPr/>
          </p:nvGrpSpPr>
          <p:grpSpPr>
            <a:xfrm>
              <a:off x="457064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46" name="Oval 345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47" name="Oval 346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22" name="Group 321"/>
            <p:cNvGrpSpPr/>
            <p:nvPr/>
          </p:nvGrpSpPr>
          <p:grpSpPr>
            <a:xfrm>
              <a:off x="406794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44" name="Oval 343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45" name="Oval 344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23" name="Group 322"/>
            <p:cNvGrpSpPr/>
            <p:nvPr/>
          </p:nvGrpSpPr>
          <p:grpSpPr>
            <a:xfrm>
              <a:off x="611560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42" name="Oval 341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43" name="Oval 342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24" name="Group 323"/>
            <p:cNvGrpSpPr/>
            <p:nvPr/>
          </p:nvGrpSpPr>
          <p:grpSpPr>
            <a:xfrm>
              <a:off x="111311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40" name="Oval 339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41" name="Oval 340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25" name="Group 324"/>
            <p:cNvGrpSpPr/>
            <p:nvPr/>
          </p:nvGrpSpPr>
          <p:grpSpPr>
            <a:xfrm>
              <a:off x="1598443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38" name="Oval 337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39" name="Oval 338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26" name="Group 325"/>
            <p:cNvGrpSpPr/>
            <p:nvPr/>
          </p:nvGrpSpPr>
          <p:grpSpPr>
            <a:xfrm>
              <a:off x="211006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36" name="Oval 335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37" name="Oval 336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27" name="Group 326"/>
            <p:cNvGrpSpPr/>
            <p:nvPr/>
          </p:nvGrpSpPr>
          <p:grpSpPr>
            <a:xfrm>
              <a:off x="259488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34" name="Oval 333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35" name="Oval 334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28" name="Group 327"/>
            <p:cNvGrpSpPr/>
            <p:nvPr/>
          </p:nvGrpSpPr>
          <p:grpSpPr>
            <a:xfrm>
              <a:off x="3086697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32" name="Oval 331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33" name="Oval 332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29" name="Group 328"/>
            <p:cNvGrpSpPr/>
            <p:nvPr/>
          </p:nvGrpSpPr>
          <p:grpSpPr>
            <a:xfrm>
              <a:off x="3563888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30" name="Oval 329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31" name="Oval 330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350" name="Group 349"/>
          <p:cNvGrpSpPr/>
          <p:nvPr/>
        </p:nvGrpSpPr>
        <p:grpSpPr>
          <a:xfrm>
            <a:off x="2860521" y="2744920"/>
            <a:ext cx="2526841" cy="608222"/>
            <a:chOff x="611560" y="1419622"/>
            <a:chExt cx="4840965" cy="793896"/>
          </a:xfrm>
        </p:grpSpPr>
        <p:grpSp>
          <p:nvGrpSpPr>
            <p:cNvPr id="351" name="Group 350"/>
            <p:cNvGrpSpPr/>
            <p:nvPr/>
          </p:nvGrpSpPr>
          <p:grpSpPr>
            <a:xfrm>
              <a:off x="5092485" y="1421430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79" name="Oval 37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80" name="Oval 37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457064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77" name="Oval 37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78" name="Oval 37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53" name="Group 352"/>
            <p:cNvGrpSpPr/>
            <p:nvPr/>
          </p:nvGrpSpPr>
          <p:grpSpPr>
            <a:xfrm>
              <a:off x="406794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75" name="Oval 37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76" name="Oval 37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54" name="Group 353"/>
            <p:cNvGrpSpPr/>
            <p:nvPr/>
          </p:nvGrpSpPr>
          <p:grpSpPr>
            <a:xfrm>
              <a:off x="611560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73" name="Oval 37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74" name="Oval 37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55" name="Group 354"/>
            <p:cNvGrpSpPr/>
            <p:nvPr/>
          </p:nvGrpSpPr>
          <p:grpSpPr>
            <a:xfrm>
              <a:off x="111311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71" name="Oval 37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72" name="Oval 37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56" name="Group 355"/>
            <p:cNvGrpSpPr/>
            <p:nvPr/>
          </p:nvGrpSpPr>
          <p:grpSpPr>
            <a:xfrm>
              <a:off x="1598443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69" name="Oval 36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70" name="Oval 36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57" name="Group 356"/>
            <p:cNvGrpSpPr/>
            <p:nvPr/>
          </p:nvGrpSpPr>
          <p:grpSpPr>
            <a:xfrm>
              <a:off x="211006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67" name="Oval 36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68" name="Oval 36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58" name="Group 357"/>
            <p:cNvGrpSpPr/>
            <p:nvPr/>
          </p:nvGrpSpPr>
          <p:grpSpPr>
            <a:xfrm>
              <a:off x="259488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65" name="Oval 36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66" name="Oval 36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59" name="Group 358"/>
            <p:cNvGrpSpPr/>
            <p:nvPr/>
          </p:nvGrpSpPr>
          <p:grpSpPr>
            <a:xfrm>
              <a:off x="3086697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63" name="Oval 36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64" name="Oval 36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60" name="Group 359"/>
            <p:cNvGrpSpPr/>
            <p:nvPr/>
          </p:nvGrpSpPr>
          <p:grpSpPr>
            <a:xfrm>
              <a:off x="3563888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61" name="Oval 36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62" name="Oval 36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381" name="Group 380"/>
          <p:cNvGrpSpPr/>
          <p:nvPr/>
        </p:nvGrpSpPr>
        <p:grpSpPr>
          <a:xfrm>
            <a:off x="2860521" y="3569156"/>
            <a:ext cx="2526841" cy="606639"/>
            <a:chOff x="611560" y="1419622"/>
            <a:chExt cx="4840965" cy="793896"/>
          </a:xfrm>
        </p:grpSpPr>
        <p:grpSp>
          <p:nvGrpSpPr>
            <p:cNvPr id="382" name="Group 381"/>
            <p:cNvGrpSpPr/>
            <p:nvPr/>
          </p:nvGrpSpPr>
          <p:grpSpPr>
            <a:xfrm>
              <a:off x="5092485" y="1421430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10" name="Oval 409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11" name="Oval 410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83" name="Group 382"/>
            <p:cNvGrpSpPr/>
            <p:nvPr/>
          </p:nvGrpSpPr>
          <p:grpSpPr>
            <a:xfrm>
              <a:off x="457064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08" name="Oval 407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09" name="Oval 408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84" name="Group 383"/>
            <p:cNvGrpSpPr/>
            <p:nvPr/>
          </p:nvGrpSpPr>
          <p:grpSpPr>
            <a:xfrm>
              <a:off x="406794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06" name="Oval 405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07" name="Oval 406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85" name="Group 384"/>
            <p:cNvGrpSpPr/>
            <p:nvPr/>
          </p:nvGrpSpPr>
          <p:grpSpPr>
            <a:xfrm>
              <a:off x="611560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04" name="Oval 403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05" name="Oval 404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86" name="Group 385"/>
            <p:cNvGrpSpPr/>
            <p:nvPr/>
          </p:nvGrpSpPr>
          <p:grpSpPr>
            <a:xfrm>
              <a:off x="111311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02" name="Oval 401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03" name="Oval 402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87" name="Group 386"/>
            <p:cNvGrpSpPr/>
            <p:nvPr/>
          </p:nvGrpSpPr>
          <p:grpSpPr>
            <a:xfrm>
              <a:off x="1598443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00" name="Oval 399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01" name="Oval 400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88" name="Group 387"/>
            <p:cNvGrpSpPr/>
            <p:nvPr/>
          </p:nvGrpSpPr>
          <p:grpSpPr>
            <a:xfrm>
              <a:off x="211006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98" name="Oval 397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99" name="Oval 398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89" name="Group 388"/>
            <p:cNvGrpSpPr/>
            <p:nvPr/>
          </p:nvGrpSpPr>
          <p:grpSpPr>
            <a:xfrm>
              <a:off x="259488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96" name="Oval 395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97" name="Oval 396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90" name="Group 389"/>
            <p:cNvGrpSpPr/>
            <p:nvPr/>
          </p:nvGrpSpPr>
          <p:grpSpPr>
            <a:xfrm>
              <a:off x="3086697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94" name="Oval 393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95" name="Oval 394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91" name="Group 390"/>
            <p:cNvGrpSpPr/>
            <p:nvPr/>
          </p:nvGrpSpPr>
          <p:grpSpPr>
            <a:xfrm>
              <a:off x="3563888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392" name="Oval 391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93" name="Oval 392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412" name="Group 411"/>
          <p:cNvGrpSpPr/>
          <p:nvPr/>
        </p:nvGrpSpPr>
        <p:grpSpPr>
          <a:xfrm>
            <a:off x="2860521" y="4337275"/>
            <a:ext cx="2526841" cy="693302"/>
            <a:chOff x="611560" y="1419622"/>
            <a:chExt cx="4840965" cy="793896"/>
          </a:xfrm>
        </p:grpSpPr>
        <p:grpSp>
          <p:nvGrpSpPr>
            <p:cNvPr id="413" name="Group 412"/>
            <p:cNvGrpSpPr/>
            <p:nvPr/>
          </p:nvGrpSpPr>
          <p:grpSpPr>
            <a:xfrm>
              <a:off x="5092485" y="1421430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41" name="Oval 44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42" name="Oval 44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14" name="Group 413"/>
            <p:cNvGrpSpPr/>
            <p:nvPr/>
          </p:nvGrpSpPr>
          <p:grpSpPr>
            <a:xfrm>
              <a:off x="457064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39" name="Oval 43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40" name="Oval 43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15" name="Group 414"/>
            <p:cNvGrpSpPr/>
            <p:nvPr/>
          </p:nvGrpSpPr>
          <p:grpSpPr>
            <a:xfrm>
              <a:off x="406794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37" name="Oval 43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38" name="Oval 43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16" name="Group 415"/>
            <p:cNvGrpSpPr/>
            <p:nvPr/>
          </p:nvGrpSpPr>
          <p:grpSpPr>
            <a:xfrm>
              <a:off x="611560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35" name="Oval 43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36" name="Oval 43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17" name="Group 416"/>
            <p:cNvGrpSpPr/>
            <p:nvPr/>
          </p:nvGrpSpPr>
          <p:grpSpPr>
            <a:xfrm>
              <a:off x="1113114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33" name="Oval 43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34" name="Oval 43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18" name="Group 417"/>
            <p:cNvGrpSpPr/>
            <p:nvPr/>
          </p:nvGrpSpPr>
          <p:grpSpPr>
            <a:xfrm>
              <a:off x="1598443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31" name="Oval 430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32" name="Oval 431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19" name="Group 418"/>
            <p:cNvGrpSpPr/>
            <p:nvPr/>
          </p:nvGrpSpPr>
          <p:grpSpPr>
            <a:xfrm>
              <a:off x="211006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29" name="Oval 428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30" name="Oval 429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20" name="Group 419"/>
            <p:cNvGrpSpPr/>
            <p:nvPr/>
          </p:nvGrpSpPr>
          <p:grpSpPr>
            <a:xfrm>
              <a:off x="2594889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27" name="Oval 426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28" name="Oval 427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21" name="Group 420"/>
            <p:cNvGrpSpPr/>
            <p:nvPr/>
          </p:nvGrpSpPr>
          <p:grpSpPr>
            <a:xfrm>
              <a:off x="3086697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25" name="Oval 424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26" name="Oval 425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22" name="Group 421"/>
            <p:cNvGrpSpPr/>
            <p:nvPr/>
          </p:nvGrpSpPr>
          <p:grpSpPr>
            <a:xfrm>
              <a:off x="3563888" y="1419622"/>
              <a:ext cx="360040" cy="792088"/>
              <a:chOff x="1475656" y="1491630"/>
              <a:chExt cx="914400" cy="2304256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23" name="Oval 422"/>
              <p:cNvSpPr/>
              <p:nvPr/>
            </p:nvSpPr>
            <p:spPr>
              <a:xfrm>
                <a:off x="1475656" y="2067694"/>
                <a:ext cx="914400" cy="17281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424" name="Oval 423"/>
              <p:cNvSpPr/>
              <p:nvPr/>
            </p:nvSpPr>
            <p:spPr>
              <a:xfrm>
                <a:off x="1608820" y="1491630"/>
                <a:ext cx="648072" cy="5760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39" name="TextBox 38"/>
          <p:cNvSpPr txBox="1"/>
          <p:nvPr/>
        </p:nvSpPr>
        <p:spPr>
          <a:xfrm>
            <a:off x="5724129" y="2445865"/>
            <a:ext cx="3168352" cy="1938980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en-GB" sz="2400" b="1" dirty="0">
                <a:solidFill>
                  <a:prstClr val="black"/>
                </a:solidFill>
              </a:rPr>
              <a:t>100 patients</a:t>
            </a:r>
          </a:p>
          <a:p>
            <a:pPr algn="ctr"/>
            <a:r>
              <a:rPr lang="en-GB" sz="2400" b="1" dirty="0">
                <a:solidFill>
                  <a:prstClr val="black"/>
                </a:solidFill>
              </a:rPr>
              <a:t>10% STI prevalence</a:t>
            </a:r>
          </a:p>
          <a:p>
            <a:pPr algn="ctr"/>
            <a:endParaRPr lang="en-GB" sz="2400" b="1" dirty="0">
              <a:solidFill>
                <a:prstClr val="black"/>
              </a:solidFill>
            </a:endParaRPr>
          </a:p>
          <a:p>
            <a:pPr algn="ctr"/>
            <a:r>
              <a:rPr lang="en-GB" sz="2400" b="1" dirty="0">
                <a:solidFill>
                  <a:prstClr val="black"/>
                </a:solidFill>
              </a:rPr>
              <a:t>80% Sensitivity</a:t>
            </a:r>
          </a:p>
          <a:p>
            <a:pPr algn="ctr"/>
            <a:r>
              <a:rPr lang="en-GB" sz="2400" b="1" dirty="0">
                <a:solidFill>
                  <a:prstClr val="black"/>
                </a:solidFill>
              </a:rPr>
              <a:t>90% Specificity</a:t>
            </a:r>
          </a:p>
        </p:txBody>
      </p:sp>
    </p:spTree>
    <p:extLst>
      <p:ext uri="{BB962C8B-B14F-4D97-AF65-F5344CB8AC3E}">
        <p14:creationId xmlns:p14="http://schemas.microsoft.com/office/powerpoint/2010/main" val="250163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9502"/>
            <a:ext cx="6563072" cy="641226"/>
          </a:xfrm>
        </p:spPr>
        <p:txBody>
          <a:bodyPr>
            <a:normAutofit/>
          </a:bodyPr>
          <a:lstStyle/>
          <a:p>
            <a:pPr algn="l"/>
            <a:r>
              <a:rPr lang="en-GB" sz="3600" b="1" dirty="0">
                <a:solidFill>
                  <a:schemeClr val="bg1"/>
                </a:solidFill>
              </a:rPr>
              <a:t>Results – Model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7958" y="1275606"/>
            <a:ext cx="4186879" cy="3672408"/>
          </a:xfrm>
          <a:noFill/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endParaRPr lang="en-US" sz="2800" dirty="0"/>
          </a:p>
          <a:p>
            <a:pPr marL="273014" indent="-273014">
              <a:spcBef>
                <a:spcPts val="1200"/>
              </a:spcBef>
            </a:pPr>
            <a:r>
              <a:rPr lang="en-US" sz="2800" dirty="0"/>
              <a:t>11% STI prevalence</a:t>
            </a:r>
          </a:p>
          <a:p>
            <a:pPr marL="273014" indent="-273014">
              <a:spcBef>
                <a:spcPts val="1200"/>
              </a:spcBef>
            </a:pPr>
            <a:r>
              <a:rPr lang="en-US" sz="2800" dirty="0"/>
              <a:t>Referring the riskiest decile of patients gives:</a:t>
            </a:r>
          </a:p>
          <a:p>
            <a:pPr marL="531735" lvl="1" indent="-258727"/>
            <a:r>
              <a:rPr lang="en-US" dirty="0" smtClean="0"/>
              <a:t>Sensitivity = 18% </a:t>
            </a:r>
          </a:p>
          <a:p>
            <a:pPr marL="531735" lvl="1" indent="-258727"/>
            <a:r>
              <a:rPr lang="en-US" dirty="0" smtClean="0"/>
              <a:t>Specificity = 89%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604007"/>
            <a:ext cx="4248472" cy="305798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4139952" y="2283720"/>
            <a:ext cx="0" cy="1656184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480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CDC template PPT">
  <a:themeElements>
    <a:clrScheme name="ECDC_PowerPoint_Template_2009_rev_1_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CDC_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ECDC_PowerPoint_Template_2009_rev_1_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ECDC Presentation">
  <a:themeElements>
    <a:clrScheme name="ECDC_PowerPoint_Template_2009_rev_1_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CDC_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ECDC_PowerPoint_Template_2009_rev_1_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DC_PowerPoint_Template_2009_rev_1_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DC_PowerPoint_Template_2009_rev_1_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461</Words>
  <Application>Microsoft Office PowerPoint</Application>
  <PresentationFormat>On-screen Show (16:9)</PresentationFormat>
  <Paragraphs>95</Paragraphs>
  <Slides>13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3_Office Theme</vt:lpstr>
      <vt:lpstr>ECDC template PPT</vt:lpstr>
      <vt:lpstr>ECDC Presentation</vt:lpstr>
      <vt:lpstr>Santé Project: Predicting STI risk among people attending sexual health services:  A triage tool for targeting behavioural interventions in young people</vt:lpstr>
      <vt:lpstr>Background</vt:lpstr>
      <vt:lpstr>Background</vt:lpstr>
      <vt:lpstr>Method</vt:lpstr>
      <vt:lpstr>Method</vt:lpstr>
      <vt:lpstr>Results – Example</vt:lpstr>
      <vt:lpstr>Results – Example</vt:lpstr>
      <vt:lpstr>Results – Example</vt:lpstr>
      <vt:lpstr>Results – Model 1</vt:lpstr>
      <vt:lpstr>Results – Model 2</vt:lpstr>
      <vt:lpstr>Conclusion</vt:lpstr>
      <vt:lpstr>Acknowledgments</vt:lpstr>
      <vt:lpstr>PowerPoint Presentation</vt:lpstr>
    </vt:vector>
  </TitlesOfParts>
  <Company>Kingston Smith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Candi Bond Gunning</dc:creator>
  <cp:lastModifiedBy>Startech</cp:lastModifiedBy>
  <cp:revision>55</cp:revision>
  <dcterms:created xsi:type="dcterms:W3CDTF">2015-05-13T13:06:46Z</dcterms:created>
  <dcterms:modified xsi:type="dcterms:W3CDTF">2016-07-11T15:56:08Z</dcterms:modified>
</cp:coreProperties>
</file>