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747" r:id="rId3"/>
    <p:sldMasterId id="2147483820" r:id="rId4"/>
    <p:sldMasterId id="2147483832" r:id="rId5"/>
    <p:sldMasterId id="2147483835" r:id="rId6"/>
  </p:sldMasterIdLst>
  <p:notesMasterIdLst>
    <p:notesMasterId r:id="rId19"/>
  </p:notesMasterIdLst>
  <p:sldIdLst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544" autoAdjust="0"/>
    <p:restoredTop sz="94660"/>
  </p:normalViewPr>
  <p:slideViewPr>
    <p:cSldViewPr>
      <p:cViewPr varScale="1">
        <p:scale>
          <a:sx n="87" d="100"/>
          <a:sy n="87" d="100"/>
        </p:scale>
        <p:origin x="-54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629D-CD5A-4C49-9CDA-EEAC74C8623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67B0F-8899-4363-B1FF-1F9166B63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purpose of the dual therapy was to help preserve the sensitivity to ceftriaxone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GRASP is just a 3-month </a:t>
            </a:r>
            <a:r>
              <a:rPr lang="en-US" sz="1200" dirty="0" err="1" smtClean="0"/>
              <a:t>sentinal</a:t>
            </a:r>
            <a:r>
              <a:rPr lang="en-US" sz="1200" dirty="0" smtClean="0"/>
              <a:t> surveillance 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 so it is important that laboratories continue to refer possible resistant NG cultures to STBRU throughout the rest of the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1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1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relief</a:t>
            </a:r>
            <a:r>
              <a:rPr lang="en-US" baseline="0" dirty="0" smtClean="0"/>
              <a:t> when </a:t>
            </a:r>
            <a:r>
              <a:rPr lang="en-US" baseline="0" dirty="0" err="1" smtClean="0"/>
              <a:t>recognised</a:t>
            </a:r>
            <a:r>
              <a:rPr lang="en-US" baseline="0" dirty="0" smtClean="0"/>
              <a:t> all were heterosexual</a:t>
            </a:r>
          </a:p>
          <a:p>
            <a:r>
              <a:rPr lang="en-US" baseline="0" dirty="0" smtClean="0"/>
              <a:t>We may remove the ethnicity data as may not be enough time to say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7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relief</a:t>
            </a:r>
            <a:r>
              <a:rPr lang="en-US" baseline="0" dirty="0" smtClean="0"/>
              <a:t> when </a:t>
            </a:r>
            <a:r>
              <a:rPr lang="en-US" baseline="0" dirty="0" err="1" smtClean="0"/>
              <a:t>recognised</a:t>
            </a:r>
            <a:r>
              <a:rPr lang="en-US" baseline="0" dirty="0" smtClean="0"/>
              <a:t> all were heterosexual</a:t>
            </a:r>
          </a:p>
          <a:p>
            <a:r>
              <a:rPr lang="en-US" baseline="0" dirty="0" smtClean="0"/>
              <a:t>We may remove the ethnicity data as may not be enough time to say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9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relief</a:t>
            </a:r>
            <a:r>
              <a:rPr lang="en-US" baseline="0" dirty="0" smtClean="0"/>
              <a:t> when </a:t>
            </a:r>
            <a:r>
              <a:rPr lang="en-US" baseline="0" dirty="0" err="1" smtClean="0"/>
              <a:t>recognised</a:t>
            </a:r>
            <a:r>
              <a:rPr lang="en-US" baseline="0" dirty="0" smtClean="0"/>
              <a:t> all were heterosexual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alibri" charset="0"/>
              </a:rPr>
              <a:t>4/8 white British, 3 Black, 1 mixed white/black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1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alibri" charset="0"/>
              </a:rPr>
              <a:t>Treatment of further cases discussed with Dr Helen Fifer of STBRU to ensure we used optimal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1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alibri" charset="0"/>
              </a:rPr>
              <a:t>The</a:t>
            </a:r>
            <a:r>
              <a:rPr lang="en-GB" sz="1200" baseline="0" dirty="0" smtClean="0">
                <a:latin typeface="Calibri" charset="0"/>
              </a:rPr>
              <a:t> profile of all 16 cases remained similar to the first 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Calibri" charset="0"/>
              </a:rPr>
              <a:t>The even numbers of females and males suggested truly heterosexual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smtClean="0">
              <a:latin typeface="Calibri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latin typeface="Calibri" charset="0"/>
              </a:rPr>
              <a:t>2</a:t>
            </a:r>
            <a:r>
              <a:rPr lang="en-US" sz="1200" dirty="0" smtClean="0">
                <a:latin typeface="Calibri" charset="0"/>
              </a:rPr>
              <a:t>/16 past history of </a:t>
            </a:r>
            <a:r>
              <a:rPr lang="en-US" sz="1200" dirty="0" err="1" smtClean="0">
                <a:latin typeface="Calibri" charset="0"/>
              </a:rPr>
              <a:t>gonorrhoea</a:t>
            </a:r>
            <a:r>
              <a:rPr lang="en-US" sz="1200" dirty="0" smtClean="0">
                <a:latin typeface="Calibri" charset="0"/>
              </a:rPr>
              <a:t>, 4/16 past history of chlamydia and had taken azithromycin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latin typeface="Calibri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Calibri" charset="0"/>
              </a:rPr>
              <a:t>Mix of ethnicity in keeping with what we expect to see with gonorrhoea</a:t>
            </a:r>
            <a:endParaRPr lang="en-GB" sz="1200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1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1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728"/>
            <a:ext cx="6675419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6269-9F3F-4E0B-B3C6-616907BAB5A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1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4D7381B-9E71-0E48-AD4B-6C8B2D964AA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76543" y="1884363"/>
            <a:ext cx="6088696" cy="4873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 Narrow"/>
                <a:cs typeface="Arial Narrow"/>
              </a:rPr>
              <a:t>TITLE PAGE (30pt Arial Narrow)</a:t>
            </a:r>
            <a:endParaRPr lang="en-US" sz="3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6542" y="2646680"/>
            <a:ext cx="6088697" cy="487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GB" sz="18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SUB HEADLINE / PRESENTER (18pt Arial Narrow)</a:t>
            </a:r>
            <a:endParaRPr lang="en-GB" sz="18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6799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9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6" name="Rectangle 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Rectangle 17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201459"/>
            <a:ext cx="2390676" cy="4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3"/>
          <p:cNvGrpSpPr>
            <a:grpSpLocks/>
          </p:cNvGrpSpPr>
          <p:nvPr userDrawn="1"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10" name="Rectangle 24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1" name="Rectangle 25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Working Draft Text" hidden="1"/>
          <p:cNvSpPr txBox="1">
            <a:spLocks noChangeArrowheads="1"/>
          </p:cNvSpPr>
          <p:nvPr/>
        </p:nvSpPr>
        <p:spPr bwMode="auto">
          <a:xfrm>
            <a:off x="274638" y="254794"/>
            <a:ext cx="99386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13" name="doc id"/>
          <p:cNvSpPr txBox="1">
            <a:spLocks noChangeArrowheads="1"/>
          </p:cNvSpPr>
          <p:nvPr/>
        </p:nvSpPr>
        <p:spPr bwMode="auto">
          <a:xfrm>
            <a:off x="8680451" y="-21431"/>
            <a:ext cx="301625" cy="94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Working Draft" hidden="1"/>
          <p:cNvSpPr txBox="1">
            <a:spLocks noChangeArrowheads="1"/>
          </p:cNvSpPr>
          <p:nvPr/>
        </p:nvSpPr>
        <p:spPr bwMode="auto">
          <a:xfrm>
            <a:off x="274638" y="373856"/>
            <a:ext cx="2693045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/>
        </p:nvSpPr>
        <p:spPr bwMode="auto">
          <a:xfrm>
            <a:off x="274639" y="494110"/>
            <a:ext cx="2372444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McK Title Elements" hidden="1"/>
          <p:cNvGrpSpPr>
            <a:grpSpLocks/>
          </p:cNvGrpSpPr>
          <p:nvPr/>
        </p:nvGrpSpPr>
        <p:grpSpPr bwMode="auto">
          <a:xfrm>
            <a:off x="274638" y="2638656"/>
            <a:ext cx="5035550" cy="469837"/>
            <a:chOff x="1663" y="3065"/>
            <a:chExt cx="3109" cy="387"/>
          </a:xfrm>
        </p:grpSpPr>
        <p:sp>
          <p:nvSpPr>
            <p:cNvPr id="17" name="McK Document type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8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74001" y="1092223"/>
            <a:ext cx="7519009" cy="492443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001" y="1976809"/>
            <a:ext cx="7519009" cy="276999"/>
          </a:xfrm>
        </p:spPr>
        <p:txBody>
          <a:bodyPr/>
          <a:lstStyle>
            <a:lvl1pPr>
              <a:defRPr sz="18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1" name="Picture 20"/>
          <p:cNvPicPr/>
          <p:nvPr userDrawn="1"/>
        </p:nvPicPr>
        <p:blipFill rotWithShape="1">
          <a:blip r:embed="rId7"/>
          <a:srcRect l="5388" t="27969" r="50216" b="41379"/>
          <a:stretch/>
        </p:blipFill>
        <p:spPr bwMode="auto">
          <a:xfrm>
            <a:off x="4355976" y="162200"/>
            <a:ext cx="1691680" cy="525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2" y="194766"/>
            <a:ext cx="113347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2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92991"/>
            <a:ext cx="72743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3" name="Picture 2"/>
          <p:cNvPicPr/>
          <p:nvPr userDrawn="1"/>
        </p:nvPicPr>
        <p:blipFill rotWithShape="1">
          <a:blip r:embed="rId2"/>
          <a:srcRect l="5388" t="27969" r="50216" b="41379"/>
          <a:stretch/>
        </p:blipFill>
        <p:spPr bwMode="auto">
          <a:xfrm>
            <a:off x="179512" y="4461960"/>
            <a:ext cx="1128524" cy="37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5" y="191793"/>
            <a:ext cx="113347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4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1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0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88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2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2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0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8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5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04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9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88" y="2349109"/>
            <a:ext cx="3857625" cy="185856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57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257303"/>
            <a:ext cx="8229600" cy="32789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298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1" y="185092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i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0832" y="1164983"/>
            <a:ext cx="8229600" cy="32789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0532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9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750771"/>
            <a:ext cx="8130339" cy="51764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130339" cy="320778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497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1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7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3.xml"/><Relationship Id="rId21" Type="http://schemas.openxmlformats.org/officeDocument/2006/relationships/oleObject" Target="../embeddings/oleObject1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image" Target="../media/image6.png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1026" name="Picture 2" descr="http://www.behaviourworksaustralia.org/V2/wp-content/uploads/2015/12/Monash_2-RGB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14176" r="8088" b="14938"/>
          <a:stretch/>
        </p:blipFill>
        <p:spPr bwMode="auto">
          <a:xfrm>
            <a:off x="317499" y="228600"/>
            <a:ext cx="193584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8074"/>
            <a:ext cx="8208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 smtClean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1"/>
            <a:ext cx="8442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pic>
        <p:nvPicPr>
          <p:cNvPr id="17" name="Picture 13" descr="Monash_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42131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395288" y="241300"/>
            <a:ext cx="8389937" cy="417513"/>
            <a:chOff x="249" y="232"/>
            <a:chExt cx="5285" cy="263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 userDrawn="1"/>
          </p:nvSpPr>
          <p:spPr bwMode="auto">
            <a:xfrm rot="2700000">
              <a:off x="390" y="314"/>
              <a:ext cx="182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t="87500" r="25034" b="2692"/>
          <a:stretch/>
        </p:blipFill>
        <p:spPr bwMode="auto">
          <a:xfrm>
            <a:off x="2133600" y="4740905"/>
            <a:ext cx="1536699" cy="37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Object 67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3" name="Group 57"/>
          <p:cNvGrpSpPr>
            <a:grpSpLocks/>
          </p:cNvGrpSpPr>
          <p:nvPr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59" name="Rectangle 58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094" name="Group 60"/>
          <p:cNvGrpSpPr>
            <a:grpSpLocks/>
          </p:cNvGrpSpPr>
          <p:nvPr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62" name="Rectangle 6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676" y="1796326"/>
            <a:ext cx="1801775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79077" y="3459629"/>
            <a:ext cx="1586973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150" y="1927622"/>
            <a:ext cx="43894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92894"/>
            <a:ext cx="727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9" y="148829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13160"/>
            <a:ext cx="727392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01" name="McK Slide Elements" hidden="1"/>
          <p:cNvGrpSpPr>
            <a:grpSpLocks/>
          </p:cNvGrpSpPr>
          <p:nvPr/>
        </p:nvGrpSpPr>
        <p:grpSpPr bwMode="auto">
          <a:xfrm>
            <a:off x="122238" y="4636798"/>
            <a:ext cx="8564562" cy="310243"/>
            <a:chOff x="75" y="3897"/>
            <a:chExt cx="557" cy="25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97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6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marL="471488" indent="-471488" defTabSz="9135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</a:rPr>
                <a:t>Source:	Source</a:t>
              </a:r>
            </a:p>
          </p:txBody>
        </p:sp>
      </p:grpSp>
      <p:grpSp>
        <p:nvGrpSpPr>
          <p:cNvPr id="1102" name="ACET" hidden="1"/>
          <p:cNvGrpSpPr>
            <a:grpSpLocks/>
          </p:cNvGrpSpPr>
          <p:nvPr/>
        </p:nvGrpSpPr>
        <p:grpSpPr bwMode="auto">
          <a:xfrm>
            <a:off x="2343150" y="1374949"/>
            <a:ext cx="4351338" cy="511001"/>
            <a:chOff x="915" y="610"/>
            <a:chExt cx="2686" cy="420"/>
          </a:xfrm>
        </p:grpSpPr>
        <p:cxnSp>
          <p:nvCxnSpPr>
            <p:cNvPr id="114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103" name="LegendBoxes" hidden="1"/>
          <p:cNvGrpSpPr>
            <a:grpSpLocks/>
          </p:cNvGrpSpPr>
          <p:nvPr/>
        </p:nvGrpSpPr>
        <p:grpSpPr bwMode="auto">
          <a:xfrm>
            <a:off x="8194676" y="602456"/>
            <a:ext cx="769740" cy="805682"/>
            <a:chOff x="4936" y="176"/>
            <a:chExt cx="475" cy="664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04" name="LegendLines" hidden="1"/>
          <p:cNvGrpSpPr>
            <a:grpSpLocks/>
          </p:cNvGrpSpPr>
          <p:nvPr/>
        </p:nvGrpSpPr>
        <p:grpSpPr bwMode="auto">
          <a:xfrm>
            <a:off x="7880347" y="602456"/>
            <a:ext cx="1084065" cy="602105"/>
            <a:chOff x="4750" y="176"/>
            <a:chExt cx="669" cy="49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105" name="McKSticker" hidden="1"/>
          <p:cNvGrpSpPr>
            <a:grpSpLocks/>
          </p:cNvGrpSpPr>
          <p:nvPr/>
        </p:nvGrpSpPr>
        <p:grpSpPr bwMode="auto">
          <a:xfrm>
            <a:off x="7907243" y="602456"/>
            <a:ext cx="1066894" cy="212366"/>
            <a:chOff x="7695562" y="285750"/>
            <a:chExt cx="1045213" cy="278520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95562" y="285750"/>
              <a:ext cx="1045213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130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95562" y="285750"/>
              <a:ext cx="0" cy="27852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131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95562" y="564270"/>
              <a:ext cx="104521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</p:grpSp>
      <p:grpSp>
        <p:nvGrpSpPr>
          <p:cNvPr id="1106" name="LegendMoons" hidden="1"/>
          <p:cNvGrpSpPr>
            <a:grpSpLocks/>
          </p:cNvGrpSpPr>
          <p:nvPr/>
        </p:nvGrpSpPr>
        <p:grpSpPr bwMode="auto">
          <a:xfrm>
            <a:off x="8126417" y="602457"/>
            <a:ext cx="836780" cy="1033582"/>
            <a:chOff x="7769225" y="2105025"/>
            <a:chExt cx="819708" cy="1351831"/>
          </a:xfrm>
        </p:grpSpPr>
        <p:grpSp>
          <p:nvGrpSpPr>
            <p:cNvPr id="1109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0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1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2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578" y="211748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578" y="239311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578" y="2667185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578" y="293814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578" y="3215330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118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07" name="Picture 85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478714" y="279798"/>
            <a:ext cx="1506537" cy="2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Slide Number"/>
          <p:cNvSpPr txBox="1">
            <a:spLocks/>
          </p:cNvSpPr>
          <p:nvPr userDrawn="1"/>
        </p:nvSpPr>
        <p:spPr>
          <a:xfrm>
            <a:off x="8902700" y="4826794"/>
            <a:ext cx="209550" cy="1143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CDD92-9E5A-47BA-BE3B-1C7D5569D97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2FB42-0F66-41DF-B5C9-ACFEB1B1C0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6187-D009-4320-9FEA-28AAAE1FF4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7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graphic-cor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age-1_X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0"/>
            <a:ext cx="37417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0810154 SpeeDx 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0663"/>
            <a:ext cx="22145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8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/>
          <p:cNvSpPr/>
          <p:nvPr userDrawn="1"/>
        </p:nvSpPr>
        <p:spPr>
          <a:xfrm>
            <a:off x="-6350" y="3508375"/>
            <a:ext cx="755650" cy="1641475"/>
          </a:xfrm>
          <a:prstGeom prst="triangle">
            <a:avLst>
              <a:gd name="adj" fmla="val 0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AU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371475" y="1176338"/>
            <a:ext cx="8108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11269" name="Picture 10" descr="0810154 SpeeDx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123825"/>
            <a:ext cx="11525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rapezoid 8"/>
          <p:cNvSpPr/>
          <p:nvPr userDrawn="1"/>
        </p:nvSpPr>
        <p:spPr>
          <a:xfrm>
            <a:off x="-1588" y="0"/>
            <a:ext cx="2270126" cy="146050"/>
          </a:xfrm>
          <a:prstGeom prst="trapezoid">
            <a:avLst>
              <a:gd name="adj" fmla="val 40615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8" name="Trapezoid 27"/>
          <p:cNvSpPr/>
          <p:nvPr userDrawn="1"/>
        </p:nvSpPr>
        <p:spPr>
          <a:xfrm rot="5400000">
            <a:off x="-723900" y="722312"/>
            <a:ext cx="1590675" cy="146051"/>
          </a:xfrm>
          <a:prstGeom prst="trapezoid">
            <a:avLst>
              <a:gd name="adj" fmla="val 102571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588" y="0"/>
            <a:ext cx="146051" cy="146050"/>
          </a:xfrm>
          <a:prstGeom prst="rect">
            <a:avLst/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9" name="Parallelogram 28"/>
          <p:cNvSpPr/>
          <p:nvPr userDrawn="1"/>
        </p:nvSpPr>
        <p:spPr>
          <a:xfrm rot="10800000" flipV="1">
            <a:off x="4538663" y="4878388"/>
            <a:ext cx="1408112" cy="265112"/>
          </a:xfrm>
          <a:prstGeom prst="parallelogram">
            <a:avLst>
              <a:gd name="adj" fmla="val 25690"/>
            </a:avLst>
          </a:prstGeom>
          <a:solidFill>
            <a:srgbClr val="003D4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0" name="Parallelogram 29"/>
          <p:cNvSpPr/>
          <p:nvPr userDrawn="1"/>
        </p:nvSpPr>
        <p:spPr>
          <a:xfrm rot="10800000" flipV="1">
            <a:off x="5905500" y="4878388"/>
            <a:ext cx="1408113" cy="265112"/>
          </a:xfrm>
          <a:prstGeom prst="parallelogram">
            <a:avLst>
              <a:gd name="adj" fmla="val 25690"/>
            </a:avLst>
          </a:prstGeom>
          <a:solidFill>
            <a:srgbClr val="B1DFD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1" name="Parallelogram 30"/>
          <p:cNvSpPr/>
          <p:nvPr userDrawn="1"/>
        </p:nvSpPr>
        <p:spPr>
          <a:xfrm rot="10800000" flipV="1">
            <a:off x="7273925" y="4878388"/>
            <a:ext cx="1408113" cy="265112"/>
          </a:xfrm>
          <a:prstGeom prst="parallelogram">
            <a:avLst>
              <a:gd name="adj" fmla="val 25690"/>
            </a:avLst>
          </a:prstGeom>
          <a:solidFill>
            <a:srgbClr val="B1DFD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3" name="Parallelogram 32"/>
          <p:cNvSpPr/>
          <p:nvPr userDrawn="1"/>
        </p:nvSpPr>
        <p:spPr>
          <a:xfrm rot="10800000" flipV="1">
            <a:off x="8640763" y="4878388"/>
            <a:ext cx="503237" cy="265112"/>
          </a:xfrm>
          <a:prstGeom prst="parallelogram">
            <a:avLst>
              <a:gd name="adj" fmla="val 25690"/>
            </a:avLst>
          </a:prstGeom>
          <a:solidFill>
            <a:srgbClr val="ED1C2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983663" y="4878388"/>
            <a:ext cx="160337" cy="265112"/>
          </a:xfrm>
          <a:prstGeom prst="rect">
            <a:avLst/>
          </a:prstGeom>
          <a:solidFill>
            <a:srgbClr val="ED1C29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i="1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Blip>
          <a:blip r:embed="rId5"/>
        </a:buBlip>
        <a:defRPr sz="28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395536" y="411510"/>
            <a:ext cx="8352928" cy="259228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An outbreak of high level azithromycin resistant gonorrhoea in </a:t>
            </a:r>
            <a:r>
              <a:rPr lang="en-GB" sz="4000" b="1" dirty="0" smtClean="0">
                <a:solidFill>
                  <a:schemeClr val="bg1"/>
                </a:solidFill>
              </a:rPr>
              <a:t>Leeds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Actions </a:t>
            </a:r>
            <a:r>
              <a:rPr lang="en-GB" sz="2800" b="1" dirty="0">
                <a:solidFill>
                  <a:schemeClr val="bg1"/>
                </a:solidFill>
              </a:rPr>
              <a:t>taken by the clinical </a:t>
            </a:r>
            <a:r>
              <a:rPr lang="en-GB" sz="2800" b="1" dirty="0" smtClean="0">
                <a:solidFill>
                  <a:schemeClr val="bg1"/>
                </a:solidFill>
              </a:rPr>
              <a:t>team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and </a:t>
            </a:r>
            <a:r>
              <a:rPr lang="en-GB" sz="2800" b="1" dirty="0">
                <a:solidFill>
                  <a:schemeClr val="bg1"/>
                </a:solidFill>
              </a:rPr>
              <a:t>lessons learnt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79512" y="3165816"/>
            <a:ext cx="8784976" cy="1422853"/>
          </a:xfrm>
        </p:spPr>
        <p:txBody>
          <a:bodyPr>
            <a:normAutofit fontScale="92500" lnSpcReduction="20000"/>
          </a:bodyPr>
          <a:lstStyle/>
          <a:p>
            <a:pPr marL="0" indent="0" algn="ctr" defTabSz="457200" eaLnBrk="1" hangingPunct="1">
              <a:buFontTx/>
              <a:buNone/>
            </a:pPr>
            <a:r>
              <a:rPr lang="en-GB" b="1" dirty="0" smtClean="0"/>
              <a:t>Jane Brown, Health Advisor, Leeds Sexual Health</a:t>
            </a:r>
          </a:p>
          <a:p>
            <a:pPr marL="0" indent="0" algn="ctr" defTabSz="457200" eaLnBrk="1" hangingPunct="1">
              <a:buFontTx/>
              <a:buNone/>
            </a:pPr>
            <a:r>
              <a:rPr lang="en-GB" sz="2200" b="1" dirty="0"/>
              <a:t>o</a:t>
            </a:r>
            <a:r>
              <a:rPr lang="en-GB" sz="2200" b="1" dirty="0" smtClean="0"/>
              <a:t>n behalf of</a:t>
            </a:r>
          </a:p>
          <a:p>
            <a:pPr marL="0" indent="0" algn="ctr" defTabSz="457200" eaLnBrk="1" hangingPunct="1">
              <a:buFontTx/>
              <a:buNone/>
            </a:pPr>
            <a:r>
              <a:rPr lang="en-GB" sz="2200" b="1" dirty="0" smtClean="0"/>
              <a:t>Barbara Davies</a:t>
            </a:r>
            <a:r>
              <a:rPr lang="en-GB" sz="2200" b="1" baseline="30000" dirty="0" smtClean="0"/>
              <a:t>1</a:t>
            </a:r>
            <a:r>
              <a:rPr lang="en-GB" sz="2200" b="1" dirty="0" smtClean="0"/>
              <a:t>, Sharon Daley</a:t>
            </a:r>
            <a:r>
              <a:rPr lang="en-GB" sz="2200" b="1" baseline="30000" dirty="0" smtClean="0"/>
              <a:t>1</a:t>
            </a:r>
            <a:r>
              <a:rPr lang="en-GB" sz="2200" b="1" dirty="0" smtClean="0"/>
              <a:t>, Angela Talbot</a:t>
            </a:r>
            <a:r>
              <a:rPr lang="en-GB" sz="2200" b="1" baseline="30000" dirty="0" smtClean="0"/>
              <a:t>1</a:t>
            </a:r>
            <a:r>
              <a:rPr lang="en-GB" sz="2200" b="1" dirty="0" smtClean="0"/>
              <a:t>, Helen Fifer</a:t>
            </a:r>
            <a:r>
              <a:rPr lang="en-GB" sz="2200" b="1" baseline="30000" dirty="0" smtClean="0"/>
              <a:t>2</a:t>
            </a:r>
            <a:r>
              <a:rPr lang="en-GB" sz="2200" b="1" dirty="0" smtClean="0"/>
              <a:t>, Janet Wilson</a:t>
            </a:r>
            <a:r>
              <a:rPr lang="en-GB" sz="2200" b="1" baseline="30000" dirty="0" smtClean="0"/>
              <a:t>1</a:t>
            </a:r>
            <a:endParaRPr lang="en-GB" sz="2200" b="1" dirty="0" smtClean="0"/>
          </a:p>
          <a:p>
            <a:pPr marL="0" indent="0" algn="ctr" defTabSz="457200" eaLnBrk="1" hangingPunct="1">
              <a:buFontTx/>
              <a:buNone/>
            </a:pPr>
            <a:r>
              <a:rPr lang="en-GB" sz="2200" b="1" baseline="30000" dirty="0"/>
              <a:t>1</a:t>
            </a:r>
            <a:r>
              <a:rPr lang="en-GB" sz="2200" b="1" dirty="0" smtClean="0"/>
              <a:t>Leeds Teaching Hospitals Trust. </a:t>
            </a:r>
            <a:r>
              <a:rPr lang="en-GB" sz="2200" b="1" baseline="30000" dirty="0"/>
              <a:t>2</a:t>
            </a:r>
            <a:r>
              <a:rPr lang="en-GB" sz="2200" b="1" dirty="0" smtClean="0"/>
              <a:t>STBRU, PHE</a:t>
            </a:r>
          </a:p>
          <a:p>
            <a:pPr marL="0" indent="0" algn="ctr" defTabSz="457200" eaLnBrk="1" hangingPunct="1">
              <a:buFontTx/>
              <a:buNone/>
            </a:pPr>
            <a:endParaRPr lang="en-GB" sz="2800" b="1" dirty="0" smtClean="0"/>
          </a:p>
          <a:p>
            <a:pPr marL="0" indent="0" algn="ctr" defTabSz="457200" eaLnBrk="1" hangingPunct="1">
              <a:buFontTx/>
              <a:buNone/>
            </a:pPr>
            <a:endParaRPr lang="en-GB" sz="2800" b="1" dirty="0" smtClean="0"/>
          </a:p>
          <a:p>
            <a:pPr marL="0" indent="0" algn="ctr" defTabSz="457200" eaLnBrk="1" hangingPunct="1">
              <a:buFontTx/>
              <a:buNone/>
            </a:pPr>
            <a:endParaRPr lang="en-GB" sz="2800" b="1" dirty="0" smtClean="0"/>
          </a:p>
        </p:txBody>
      </p:sp>
      <p:pic>
        <p:nvPicPr>
          <p:cNvPr id="13315" name="Picture 8" descr="ltht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176" y="1"/>
            <a:ext cx="7358063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ltht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576" y="114301"/>
            <a:ext cx="7358063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490539"/>
            <a:ext cx="4338602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191505"/>
            <a:ext cx="914400" cy="432048"/>
          </a:xfrm>
          <a:prstGeom prst="roundRect">
            <a:avLst/>
          </a:prstGeom>
          <a:solidFill>
            <a:srgbClr val="30FFF0">
              <a:alpha val="54000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1 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Nov’14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11760" y="915566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5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Feb’15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1760" y="1526307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8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Mar’15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11760" y="2184610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10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Jun’15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1760" y="2859782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11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Jul’15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53408" y="3463157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13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Sep’15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1760" y="4011910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15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Oct’15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1760" y="4515966"/>
            <a:ext cx="864096" cy="48351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16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Oct’15 Bradford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4048" y="191505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2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Jan’15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4048" y="915566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3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Feb’15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6968" y="1527832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4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Feb’15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30416" y="2184610"/>
            <a:ext cx="914400" cy="432048"/>
          </a:xfrm>
          <a:prstGeom prst="roundRect">
            <a:avLst/>
          </a:prstGeom>
          <a:solidFill>
            <a:srgbClr val="2CBCAD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6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Feb’15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30416" y="2837432"/>
            <a:ext cx="914400" cy="432048"/>
          </a:xfrm>
          <a:prstGeom prst="roundRect">
            <a:avLst/>
          </a:prstGeom>
          <a:solidFill>
            <a:srgbClr val="2CBCAD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7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Feb’15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00700" y="3490254"/>
            <a:ext cx="914400" cy="432048"/>
          </a:xfrm>
          <a:prstGeom prst="roundRect">
            <a:avLst/>
          </a:prstGeom>
          <a:solidFill>
            <a:srgbClr val="2CBCAD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9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Mar’15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04048" y="4011910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12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Aug’15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4048" y="4587974"/>
            <a:ext cx="914400" cy="432048"/>
          </a:xfrm>
          <a:prstGeom prst="roundRect">
            <a:avLst/>
          </a:prstGeom>
          <a:solidFill>
            <a:srgbClr val="30FFF0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14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Sep’15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7544" y="123478"/>
            <a:ext cx="1105272" cy="436029"/>
          </a:xfrm>
          <a:prstGeom prst="ellipse">
            <a:avLst/>
          </a:prstGeom>
          <a:solidFill>
            <a:srgbClr val="FFD3D9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Negative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7544" y="1131590"/>
            <a:ext cx="1087784" cy="436029"/>
          </a:xfrm>
          <a:prstGeom prst="ellipse">
            <a:avLst/>
          </a:prstGeom>
          <a:solidFill>
            <a:srgbClr val="FFD3D9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Negative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5536" y="2703836"/>
            <a:ext cx="1346448" cy="786417"/>
          </a:xfrm>
          <a:prstGeom prst="ellipse">
            <a:avLst/>
          </a:prstGeom>
          <a:solidFill>
            <a:srgbClr val="FFE803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Positive NAAT</a:t>
            </a:r>
          </a:p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Negative culture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04248" y="123478"/>
            <a:ext cx="1110158" cy="436029"/>
          </a:xfrm>
          <a:prstGeom prst="ellipse">
            <a:avLst/>
          </a:prstGeom>
          <a:solidFill>
            <a:srgbClr val="FFD3D9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Negative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3568" y="4443958"/>
            <a:ext cx="1058416" cy="559507"/>
          </a:xfrm>
          <a:prstGeom prst="ellipse">
            <a:avLst/>
          </a:prstGeom>
          <a:solidFill>
            <a:srgbClr val="FFD3D9"/>
          </a:solidFill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Negative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600" y="699542"/>
            <a:ext cx="796230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Casual x1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76256" y="627534"/>
            <a:ext cx="732112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Casual x3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6256" y="1059582"/>
            <a:ext cx="726429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Casual x2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76256" y="1566461"/>
            <a:ext cx="720080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Casual x1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69907" y="2038603"/>
            <a:ext cx="726429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Casual x1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69907" y="2470651"/>
            <a:ext cx="1058416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Huddersfield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69907" y="2947429"/>
            <a:ext cx="1058416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Birmingham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9907" y="3560271"/>
            <a:ext cx="1058416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Huddersfield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76256" y="4083918"/>
            <a:ext cx="714919" cy="292013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Casual x1</a:t>
            </a:r>
            <a:endParaRPr lang="en-GB" sz="1100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>
            <a:stCxn id="5" idx="3"/>
            <a:endCxn id="10" idx="1"/>
          </p:cNvCxnSpPr>
          <p:nvPr/>
        </p:nvCxnSpPr>
        <p:spPr>
          <a:xfrm flipV="1">
            <a:off x="3326160" y="407529"/>
            <a:ext cx="1677888" cy="199310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12" idx="1"/>
          </p:cNvCxnSpPr>
          <p:nvPr/>
        </p:nvCxnSpPr>
        <p:spPr>
          <a:xfrm>
            <a:off x="3326160" y="1131590"/>
            <a:ext cx="1700808" cy="61226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" idx="3"/>
            <a:endCxn id="12" idx="1"/>
          </p:cNvCxnSpPr>
          <p:nvPr/>
        </p:nvCxnSpPr>
        <p:spPr>
          <a:xfrm>
            <a:off x="3326160" y="1742331"/>
            <a:ext cx="1700808" cy="15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5" idx="1"/>
          </p:cNvCxnSpPr>
          <p:nvPr/>
        </p:nvCxnSpPr>
        <p:spPr>
          <a:xfrm>
            <a:off x="3299792" y="1721929"/>
            <a:ext cx="1700908" cy="198434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3"/>
            <a:endCxn id="16" idx="1"/>
          </p:cNvCxnSpPr>
          <p:nvPr/>
        </p:nvCxnSpPr>
        <p:spPr>
          <a:xfrm>
            <a:off x="3326160" y="4227934"/>
            <a:ext cx="1677888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3"/>
            <a:endCxn id="17" idx="1"/>
          </p:cNvCxnSpPr>
          <p:nvPr/>
        </p:nvCxnSpPr>
        <p:spPr>
          <a:xfrm>
            <a:off x="3326160" y="3075806"/>
            <a:ext cx="1677888" cy="172819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6"/>
            <a:endCxn id="2" idx="1"/>
          </p:cNvCxnSpPr>
          <p:nvPr/>
        </p:nvCxnSpPr>
        <p:spPr>
          <a:xfrm>
            <a:off x="1572816" y="341493"/>
            <a:ext cx="838944" cy="660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3" idx="3"/>
            <a:endCxn id="2" idx="1"/>
          </p:cNvCxnSpPr>
          <p:nvPr/>
        </p:nvCxnSpPr>
        <p:spPr>
          <a:xfrm flipV="1">
            <a:off x="1767830" y="407529"/>
            <a:ext cx="643930" cy="4380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6"/>
            <a:endCxn id="3" idx="1"/>
          </p:cNvCxnSpPr>
          <p:nvPr/>
        </p:nvCxnSpPr>
        <p:spPr>
          <a:xfrm flipV="1">
            <a:off x="1555328" y="1131590"/>
            <a:ext cx="856432" cy="218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6"/>
            <a:endCxn id="6" idx="1"/>
          </p:cNvCxnSpPr>
          <p:nvPr/>
        </p:nvCxnSpPr>
        <p:spPr>
          <a:xfrm flipV="1">
            <a:off x="1741984" y="3075806"/>
            <a:ext cx="669776" cy="21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6"/>
            <a:endCxn id="9" idx="1"/>
          </p:cNvCxnSpPr>
          <p:nvPr/>
        </p:nvCxnSpPr>
        <p:spPr>
          <a:xfrm>
            <a:off x="1741984" y="4723712"/>
            <a:ext cx="669776" cy="3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0" idx="3"/>
            <a:endCxn id="21" idx="2"/>
          </p:cNvCxnSpPr>
          <p:nvPr/>
        </p:nvCxnSpPr>
        <p:spPr>
          <a:xfrm flipV="1">
            <a:off x="5918448" y="341493"/>
            <a:ext cx="885800" cy="66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" idx="3"/>
            <a:endCxn id="24" idx="1"/>
          </p:cNvCxnSpPr>
          <p:nvPr/>
        </p:nvCxnSpPr>
        <p:spPr>
          <a:xfrm>
            <a:off x="5918448" y="407529"/>
            <a:ext cx="957808" cy="36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1" idx="3"/>
          </p:cNvCxnSpPr>
          <p:nvPr/>
        </p:nvCxnSpPr>
        <p:spPr>
          <a:xfrm>
            <a:off x="5918448" y="1131590"/>
            <a:ext cx="956592" cy="18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2" idx="3"/>
            <a:endCxn id="26" idx="1"/>
          </p:cNvCxnSpPr>
          <p:nvPr/>
        </p:nvCxnSpPr>
        <p:spPr>
          <a:xfrm flipV="1">
            <a:off x="5941368" y="1712468"/>
            <a:ext cx="934888" cy="31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3" idx="3"/>
            <a:endCxn id="27" idx="1"/>
          </p:cNvCxnSpPr>
          <p:nvPr/>
        </p:nvCxnSpPr>
        <p:spPr>
          <a:xfrm flipV="1">
            <a:off x="5944816" y="2184610"/>
            <a:ext cx="925091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3" idx="3"/>
            <a:endCxn id="28" idx="1"/>
          </p:cNvCxnSpPr>
          <p:nvPr/>
        </p:nvCxnSpPr>
        <p:spPr>
          <a:xfrm>
            <a:off x="5944816" y="2400634"/>
            <a:ext cx="925091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4" idx="3"/>
            <a:endCxn id="29" idx="1"/>
          </p:cNvCxnSpPr>
          <p:nvPr/>
        </p:nvCxnSpPr>
        <p:spPr>
          <a:xfrm>
            <a:off x="5944816" y="3053456"/>
            <a:ext cx="925091" cy="3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5" idx="3"/>
            <a:endCxn id="30" idx="1"/>
          </p:cNvCxnSpPr>
          <p:nvPr/>
        </p:nvCxnSpPr>
        <p:spPr>
          <a:xfrm>
            <a:off x="5915100" y="3706278"/>
            <a:ext cx="9548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6" idx="3"/>
            <a:endCxn id="31" idx="1"/>
          </p:cNvCxnSpPr>
          <p:nvPr/>
        </p:nvCxnSpPr>
        <p:spPr>
          <a:xfrm>
            <a:off x="5918448" y="4227934"/>
            <a:ext cx="957808" cy="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4918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Lessons learned 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5" y="915566"/>
            <a:ext cx="7776218" cy="396044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GB" sz="2000" dirty="0" smtClean="0">
                <a:latin typeface="Calibri" charset="0"/>
              </a:rPr>
              <a:t>Despite these time of financial austerity, block contracts</a:t>
            </a:r>
            <a:r>
              <a:rPr lang="en-GB" sz="2000" dirty="0">
                <a:latin typeface="Calibri" charset="0"/>
              </a:rPr>
              <a:t>, siting of clinics in </a:t>
            </a:r>
            <a:r>
              <a:rPr lang="en-GB" sz="2000" dirty="0" smtClean="0">
                <a:latin typeface="Calibri" charset="0"/>
              </a:rPr>
              <a:t>community settings and </a:t>
            </a:r>
            <a:r>
              <a:rPr lang="en-GB" sz="2000" dirty="0">
                <a:latin typeface="Calibri" charset="0"/>
              </a:rPr>
              <a:t>use </a:t>
            </a:r>
            <a:r>
              <a:rPr lang="en-GB" sz="2000" dirty="0" smtClean="0">
                <a:latin typeface="Calibri" charset="0"/>
              </a:rPr>
              <a:t>of private providers in sexual health:</a:t>
            </a:r>
          </a:p>
          <a:p>
            <a:pPr marL="457200"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NG cultures for antimicrobial sensitivity testing remain essential – clinics should ensure mechanisms to deliver highest culture sensitivity possible</a:t>
            </a:r>
          </a:p>
          <a:p>
            <a:pPr marL="457200"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Any resistance is significant and needs monitoring</a:t>
            </a:r>
          </a:p>
          <a:p>
            <a:pPr marL="457200"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Microbiology laboratories must send </a:t>
            </a:r>
            <a:r>
              <a:rPr lang="en-US" sz="1800" dirty="0"/>
              <a:t>NG isolates suspected of showing resistance to ceftriaxone and/or azithromycin to </a:t>
            </a:r>
            <a:r>
              <a:rPr lang="en-US" sz="1800" dirty="0" smtClean="0"/>
              <a:t>STBRU</a:t>
            </a:r>
            <a:endParaRPr lang="is-IS" sz="1800" dirty="0" smtClean="0">
              <a:latin typeface="Calibri" charset="0"/>
            </a:endParaRPr>
          </a:p>
          <a:p>
            <a:pPr marL="457200">
              <a:buFont typeface="Wingdings" charset="2"/>
              <a:buChar char="Ø"/>
              <a:defRPr/>
            </a:pPr>
            <a:r>
              <a:rPr lang="is-IS" sz="1800" dirty="0" smtClean="0">
                <a:latin typeface="Calibri" charset="0"/>
              </a:rPr>
              <a:t>The role of the Health Advisor is essential in co-ordinating effective PN</a:t>
            </a:r>
          </a:p>
          <a:p>
            <a:pPr marL="457200">
              <a:buFont typeface="Wingdings" charset="2"/>
              <a:buChar char="Ø"/>
              <a:defRPr/>
            </a:pPr>
            <a:r>
              <a:rPr lang="is-IS" sz="1800" dirty="0">
                <a:latin typeface="Calibri" charset="0"/>
              </a:rPr>
              <a:t>Despite enhanced PN many contacts in young heterosexuals are </a:t>
            </a:r>
            <a:r>
              <a:rPr lang="is-IS" sz="1800" dirty="0" smtClean="0">
                <a:latin typeface="Calibri" charset="0"/>
              </a:rPr>
              <a:t>untraceable</a:t>
            </a:r>
            <a:endParaRPr lang="is-IS" sz="1800" dirty="0">
              <a:latin typeface="Calibri" charset="0"/>
            </a:endParaRPr>
          </a:p>
          <a:p>
            <a:pPr marL="457200">
              <a:buFont typeface="Wingdings" charset="2"/>
              <a:buChar char="Ø"/>
              <a:defRPr/>
            </a:pPr>
            <a:r>
              <a:rPr lang="is-IS" sz="1800" dirty="0" smtClean="0">
                <a:latin typeface="Calibri" charset="0"/>
              </a:rPr>
              <a:t>Young people should be tragetted and seen as priority in clinics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4533900"/>
            <a:ext cx="37528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781596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Acknowledgements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4040188" cy="401191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000" b="1" u="sng" dirty="0">
                <a:latin typeface="Calibri" charset="0"/>
              </a:rPr>
              <a:t>National Outbreak Control Team </a:t>
            </a:r>
          </a:p>
          <a:p>
            <a:pPr marL="0" indent="0">
              <a:buNone/>
              <a:defRPr/>
            </a:pPr>
            <a:r>
              <a:rPr lang="en-US" sz="2000" b="1" dirty="0"/>
              <a:t>Sexually Transmitted Bacteria Reference Laboratory (STBRU)</a:t>
            </a:r>
          </a:p>
          <a:p>
            <a:pPr marL="0" indent="0">
              <a:buNone/>
              <a:defRPr/>
            </a:pPr>
            <a:r>
              <a:rPr lang="en-US" sz="2000" dirty="0" err="1"/>
              <a:t>Dr</a:t>
            </a:r>
            <a:r>
              <a:rPr lang="en-US" sz="2000" dirty="0"/>
              <a:t> Helen Fifer</a:t>
            </a:r>
          </a:p>
          <a:p>
            <a:pPr marL="0" indent="0">
              <a:buNone/>
              <a:defRPr/>
            </a:pPr>
            <a:r>
              <a:rPr lang="en-US" sz="2000" dirty="0"/>
              <a:t>Stephanie Chisholm</a:t>
            </a:r>
          </a:p>
          <a:p>
            <a:pPr marL="0" indent="0">
              <a:buNone/>
              <a:defRPr/>
            </a:pPr>
            <a:r>
              <a:rPr lang="en-US" sz="2000" dirty="0"/>
              <a:t>Sarah Alexander</a:t>
            </a:r>
          </a:p>
          <a:p>
            <a:pPr marL="0" indent="0">
              <a:buNone/>
              <a:defRPr/>
            </a:pPr>
            <a:r>
              <a:rPr lang="en-US" sz="2000" dirty="0" err="1"/>
              <a:t>Dr</a:t>
            </a:r>
            <a:r>
              <a:rPr lang="en-US" sz="2000" dirty="0"/>
              <a:t> </a:t>
            </a:r>
            <a:r>
              <a:rPr lang="en-US" sz="2000" dirty="0" err="1"/>
              <a:t>Aura.Andreasen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GB" sz="2000" b="1" dirty="0" smtClean="0">
                <a:latin typeface="Calibri" charset="0"/>
              </a:rPr>
              <a:t>PHE </a:t>
            </a:r>
            <a:r>
              <a:rPr lang="en-GB" sz="2000" b="1" dirty="0">
                <a:latin typeface="Calibri" charset="0"/>
              </a:rPr>
              <a:t>Field Epidemiology Service</a:t>
            </a:r>
          </a:p>
          <a:p>
            <a:pPr marL="0" indent="0">
              <a:buNone/>
            </a:pPr>
            <a:r>
              <a:rPr lang="en-US" sz="2000" dirty="0" err="1"/>
              <a:t>Gwenda</a:t>
            </a:r>
            <a:r>
              <a:rPr lang="en-US" sz="2000" dirty="0"/>
              <a:t> Hughes</a:t>
            </a:r>
          </a:p>
          <a:p>
            <a:pPr marL="0" indent="0">
              <a:buNone/>
            </a:pPr>
            <a:r>
              <a:rPr lang="en-US" sz="2000" dirty="0"/>
              <a:t>Simon </a:t>
            </a:r>
            <a:r>
              <a:rPr lang="en-US" sz="2000" dirty="0" err="1"/>
              <a:t>Padfield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Adrian </a:t>
            </a:r>
            <a:r>
              <a:rPr lang="en-US" sz="2000" dirty="0" err="1"/>
              <a:t>Wensley</a:t>
            </a:r>
            <a:endParaRPr lang="en-US" sz="2000" dirty="0"/>
          </a:p>
          <a:p>
            <a:pPr marL="0" indent="0">
              <a:buNone/>
              <a:defRPr/>
            </a:pPr>
            <a:endParaRPr lang="en-GB" sz="2000" dirty="0">
              <a:latin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1590"/>
            <a:ext cx="4041775" cy="302433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000" b="1" u="sng" dirty="0" smtClean="0">
                <a:latin typeface="Calibri" charset="0"/>
              </a:rPr>
              <a:t>Local </a:t>
            </a:r>
            <a:r>
              <a:rPr lang="en-GB" sz="2000" b="1" u="sng" dirty="0">
                <a:latin typeface="Calibri" charset="0"/>
              </a:rPr>
              <a:t>Outbreak Control team</a:t>
            </a:r>
          </a:p>
          <a:p>
            <a:pPr marL="0" indent="0">
              <a:buNone/>
              <a:defRPr/>
            </a:pPr>
            <a:r>
              <a:rPr lang="en-GB" sz="2000" b="1" dirty="0">
                <a:latin typeface="Calibri" charset="0"/>
              </a:rPr>
              <a:t>Leeds Microbiology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Calibri" charset="0"/>
              </a:rPr>
              <a:t>Dr Miles Denton</a:t>
            </a:r>
          </a:p>
          <a:p>
            <a:pPr marL="0" indent="0">
              <a:buNone/>
              <a:defRPr/>
            </a:pPr>
            <a:r>
              <a:rPr lang="en-GB" sz="2000" b="1" dirty="0">
                <a:latin typeface="Calibri" charset="0"/>
              </a:rPr>
              <a:t>West Yorkshire Health Protection Team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Calibri" charset="0"/>
              </a:rPr>
              <a:t>Dr Andrew </a:t>
            </a:r>
            <a:r>
              <a:rPr lang="en-GB" sz="2000" dirty="0" smtClean="0">
                <a:latin typeface="Calibri" charset="0"/>
              </a:rPr>
              <a:t>Lee</a:t>
            </a:r>
          </a:p>
          <a:p>
            <a:pPr marL="0" indent="0">
              <a:buNone/>
              <a:defRPr/>
            </a:pPr>
            <a:endParaRPr lang="en-GB" sz="2000" dirty="0">
              <a:latin typeface="Calibri" charset="0"/>
            </a:endParaRPr>
          </a:p>
          <a:p>
            <a:pPr marL="0" indent="0">
              <a:buNone/>
              <a:defRPr/>
            </a:pPr>
            <a:r>
              <a:rPr lang="en-GB" sz="2000" b="1" dirty="0">
                <a:latin typeface="Calibri" charset="0"/>
              </a:rPr>
              <a:t>All Leeds Sexual Health colleagues</a:t>
            </a:r>
          </a:p>
          <a:p>
            <a:pPr marL="0" indent="0">
              <a:buNone/>
              <a:defRPr/>
            </a:pPr>
            <a:endParaRPr lang="en-GB" sz="2000" dirty="0">
              <a:latin typeface="Calibri" charset="0"/>
            </a:endParaRPr>
          </a:p>
          <a:p>
            <a:pPr marL="0" indent="0">
              <a:buNone/>
              <a:defRPr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49" y="3995141"/>
            <a:ext cx="3752850" cy="6096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490539"/>
            <a:ext cx="4338602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6916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Background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987574"/>
            <a:ext cx="8208912" cy="3204356"/>
          </a:xfrm>
        </p:spPr>
        <p:txBody>
          <a:bodyPr>
            <a:noAutofit/>
          </a:bodyPr>
          <a:lstStyle/>
          <a:p>
            <a:r>
              <a:rPr lang="en-US" sz="2000" dirty="0"/>
              <a:t>Increasing </a:t>
            </a:r>
            <a:r>
              <a:rPr lang="en-US" sz="2000" i="1" dirty="0" smtClean="0"/>
              <a:t>Neisseria </a:t>
            </a:r>
            <a:r>
              <a:rPr lang="en-US" sz="2000" i="1" dirty="0" err="1" smtClean="0"/>
              <a:t>gonorrhoeae</a:t>
            </a:r>
            <a:r>
              <a:rPr lang="en-US" sz="2000" i="1" dirty="0" smtClean="0"/>
              <a:t> </a:t>
            </a:r>
            <a:r>
              <a:rPr lang="en-US" sz="2000" dirty="0" smtClean="0"/>
              <a:t>(NG) antibiotic resistance is a worldwide problem</a:t>
            </a:r>
            <a:endParaRPr lang="en-US" sz="2000" dirty="0"/>
          </a:p>
          <a:p>
            <a:r>
              <a:rPr lang="en-US" sz="2000" dirty="0" err="1" smtClean="0"/>
              <a:t>Gonococcal</a:t>
            </a:r>
            <a:r>
              <a:rPr lang="en-US" sz="2000" dirty="0" smtClean="0"/>
              <a:t> </a:t>
            </a:r>
            <a:r>
              <a:rPr lang="en-US" sz="2000" dirty="0"/>
              <a:t>Resistance to Antimicrobials Surveillance </a:t>
            </a:r>
            <a:r>
              <a:rPr lang="en-US" sz="2000" dirty="0" err="1"/>
              <a:t>Programme</a:t>
            </a:r>
            <a:r>
              <a:rPr lang="en-US" sz="2000" dirty="0"/>
              <a:t> (GRASP) </a:t>
            </a:r>
            <a:r>
              <a:rPr lang="en-US" sz="2000" dirty="0" smtClean="0"/>
              <a:t>monitors </a:t>
            </a:r>
            <a:r>
              <a:rPr lang="en-US" sz="2000" dirty="0"/>
              <a:t>susceptibility </a:t>
            </a:r>
            <a:r>
              <a:rPr lang="en-US" sz="2000" dirty="0" smtClean="0"/>
              <a:t>data and recommends any treatment changes</a:t>
            </a:r>
          </a:p>
          <a:p>
            <a:r>
              <a:rPr lang="en-US" sz="2000" dirty="0" smtClean="0"/>
              <a:t>In 2011 treatment changed to ceftriaxone 500mg IM with azithromycin 1g orally due to </a:t>
            </a:r>
            <a:r>
              <a:rPr lang="en-GB" sz="2000" dirty="0" smtClean="0"/>
              <a:t>upward drift of cephalosporin resistance. Azithromycin added as co-treatment to </a:t>
            </a:r>
            <a:r>
              <a:rPr lang="en-GB" sz="2000" dirty="0"/>
              <a:t>delay </a:t>
            </a:r>
            <a:r>
              <a:rPr lang="en-GB" sz="2000" dirty="0" smtClean="0"/>
              <a:t>onset </a:t>
            </a:r>
            <a:r>
              <a:rPr lang="en-GB" sz="2000" dirty="0"/>
              <a:t>of </a:t>
            </a:r>
            <a:r>
              <a:rPr lang="en-GB" sz="2000" dirty="0" smtClean="0"/>
              <a:t>further cephalosporin resistance.</a:t>
            </a:r>
          </a:p>
          <a:p>
            <a:r>
              <a:rPr lang="en-US" sz="2000" dirty="0" smtClean="0"/>
              <a:t>LTHT microbiology laboratory refers all NG </a:t>
            </a:r>
            <a:r>
              <a:rPr lang="en-US" sz="2000" dirty="0"/>
              <a:t>isolates </a:t>
            </a:r>
            <a:r>
              <a:rPr lang="en-US" sz="2000" dirty="0" smtClean="0"/>
              <a:t>suspected of showing resistance </a:t>
            </a:r>
            <a:r>
              <a:rPr lang="en-US" sz="2000" dirty="0"/>
              <a:t>to </a:t>
            </a:r>
            <a:r>
              <a:rPr lang="en-US" sz="2000" dirty="0" smtClean="0"/>
              <a:t>ceftriaxone and/or azithromycin to Sexually </a:t>
            </a:r>
            <a:r>
              <a:rPr lang="en-US" sz="2000" dirty="0"/>
              <a:t>Transmitted Bacteria </a:t>
            </a:r>
            <a:r>
              <a:rPr lang="en-US" sz="2000" dirty="0" smtClean="0"/>
              <a:t>Reference Laboratory </a:t>
            </a:r>
            <a:r>
              <a:rPr lang="en-US" sz="2000" dirty="0"/>
              <a:t>(STBRU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  <a:defRPr/>
            </a:pPr>
            <a:endParaRPr lang="en-GB" sz="2000" b="1" dirty="0" smtClean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490539"/>
            <a:ext cx="4338602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5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6916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Identification of outbreak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87573"/>
            <a:ext cx="7848227" cy="3600401"/>
          </a:xfrm>
        </p:spPr>
        <p:txBody>
          <a:bodyPr>
            <a:noAutofit/>
          </a:bodyPr>
          <a:lstStyle/>
          <a:p>
            <a:r>
              <a:rPr lang="en-US" sz="2000" dirty="0" smtClean="0"/>
              <a:t>March 2015 STBRU contacted Leeds Sexual Health as a number of NG isolates with </a:t>
            </a:r>
            <a:r>
              <a:rPr lang="en-US" sz="2000" dirty="0"/>
              <a:t>confirmed high level </a:t>
            </a:r>
            <a:r>
              <a:rPr lang="en-US" sz="2000" dirty="0" smtClean="0"/>
              <a:t>azithromycin </a:t>
            </a:r>
            <a:r>
              <a:rPr lang="en-US" sz="2000" dirty="0"/>
              <a:t>resistance </a:t>
            </a:r>
            <a:r>
              <a:rPr lang="en-US" sz="2000" dirty="0" smtClean="0"/>
              <a:t>(MIC             ≥ 256mg/l) had been identified from Leeds in past few months</a:t>
            </a:r>
          </a:p>
          <a:p>
            <a:r>
              <a:rPr lang="en-US" sz="2000" dirty="0" smtClean="0"/>
              <a:t>Between </a:t>
            </a:r>
            <a:r>
              <a:rPr lang="en-US" sz="2000" dirty="0"/>
              <a:t>Nov 2014 – March 2015 </a:t>
            </a:r>
            <a:r>
              <a:rPr lang="en-US" sz="2000" dirty="0" smtClean="0"/>
              <a:t>eight NG </a:t>
            </a:r>
            <a:r>
              <a:rPr lang="en-US" sz="2000" dirty="0"/>
              <a:t>isolates with high level </a:t>
            </a:r>
            <a:r>
              <a:rPr lang="en-US" sz="2000" dirty="0" smtClean="0"/>
              <a:t>azithromycin </a:t>
            </a:r>
            <a:r>
              <a:rPr lang="en-US" sz="2000" dirty="0"/>
              <a:t>resistance </a:t>
            </a:r>
            <a:r>
              <a:rPr lang="en-US" sz="2000" dirty="0" smtClean="0"/>
              <a:t>had been identified 4 had attended for TOC screening before this contact from STBRU</a:t>
            </a:r>
          </a:p>
          <a:p>
            <a:r>
              <a:rPr lang="en-US" sz="2000" dirty="0" smtClean="0"/>
              <a:t>This was on a background of just sporadic cases every 1-2 years - one </a:t>
            </a:r>
            <a:r>
              <a:rPr lang="en-US" sz="2000" dirty="0"/>
              <a:t>in </a:t>
            </a:r>
            <a:r>
              <a:rPr lang="en-US" sz="2000" dirty="0" smtClean="0"/>
              <a:t>March 2014 and prior to that one in 2012</a:t>
            </a:r>
          </a:p>
          <a:p>
            <a:r>
              <a:rPr lang="en-GB" sz="2000" dirty="0">
                <a:latin typeface="Calibri" charset="0"/>
              </a:rPr>
              <a:t>Outbreak control team established on 1</a:t>
            </a:r>
            <a:r>
              <a:rPr lang="en-GB" sz="2000" baseline="30000" dirty="0">
                <a:latin typeface="Calibri" charset="0"/>
              </a:rPr>
              <a:t>st</a:t>
            </a:r>
            <a:r>
              <a:rPr lang="en-GB" sz="2000" dirty="0">
                <a:latin typeface="Calibri" charset="0"/>
              </a:rPr>
              <a:t> April </a:t>
            </a:r>
            <a:r>
              <a:rPr lang="en-GB" sz="2000" dirty="0" smtClean="0">
                <a:latin typeface="Calibri" charset="0"/>
              </a:rPr>
              <a:t>2015</a:t>
            </a:r>
          </a:p>
          <a:p>
            <a:r>
              <a:rPr lang="en-GB" sz="2000" b="1" dirty="0" smtClean="0">
                <a:latin typeface="Calibri" charset="0"/>
              </a:rPr>
              <a:t>We </a:t>
            </a:r>
            <a:r>
              <a:rPr lang="en-GB" sz="2000" b="1" dirty="0">
                <a:latin typeface="Calibri" charset="0"/>
              </a:rPr>
              <a:t>report the actions and </a:t>
            </a:r>
            <a:r>
              <a:rPr lang="en-GB" sz="2000" b="1" dirty="0" smtClean="0">
                <a:latin typeface="Calibri" charset="0"/>
              </a:rPr>
              <a:t>outcomes of </a:t>
            </a:r>
            <a:r>
              <a:rPr lang="en-GB" sz="2000" b="1" dirty="0">
                <a:latin typeface="Calibri" charset="0"/>
              </a:rPr>
              <a:t>the clinical </a:t>
            </a:r>
            <a:r>
              <a:rPr lang="en-GB" sz="2000" b="1" dirty="0" smtClean="0">
                <a:latin typeface="Calibri" charset="0"/>
              </a:rPr>
              <a:t>team</a:t>
            </a:r>
            <a:endParaRPr lang="en-US" sz="2000" dirty="0"/>
          </a:p>
          <a:p>
            <a:pPr marL="0" indent="0">
              <a:buNone/>
              <a:defRPr/>
            </a:pPr>
            <a:endParaRPr lang="en-GB" sz="2400" b="1" dirty="0" smtClean="0">
              <a:latin typeface="Calibri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490539"/>
            <a:ext cx="4338602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5" y="141040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Look back at notes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5" y="987574"/>
            <a:ext cx="7776218" cy="34563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en-GB" sz="1800" dirty="0" smtClean="0">
              <a:latin typeface="Calibri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dirty="0" smtClean="0">
                <a:latin typeface="Calibri" charset="0"/>
              </a:rPr>
              <a:t>How missed?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>
                <a:latin typeface="Calibri" charset="0"/>
              </a:rPr>
              <a:t>Results process at LTHT - all hard copy of results reviewed by admin support in health advisers team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>
                <a:latin typeface="Calibri" charset="0"/>
              </a:rPr>
              <a:t>Resistance had been identified and discussed with a senior colleague who suggested no immediate concern, keep up recall for TOC and keep vigilant for ceftriaxone resistance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>
                <a:latin typeface="Calibri" charset="0"/>
              </a:rPr>
              <a:t>4 Patients had returned to clinic and seen a clinician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1800" dirty="0" smtClean="0">
                <a:latin typeface="Calibri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en-GB" sz="1800" dirty="0" smtClean="0">
              <a:latin typeface="Calibri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515966"/>
            <a:ext cx="4338602" cy="64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8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6916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Missed identification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5" y="987574"/>
            <a:ext cx="7776218" cy="34563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000" dirty="0" smtClean="0">
                <a:latin typeface="Calibri" charset="0"/>
              </a:rPr>
              <a:t>Patient attended, seen by consultant and reassured no resistance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>
                <a:latin typeface="Calibri" charset="0"/>
              </a:rPr>
              <a:t>This is how the report was produced: </a:t>
            </a:r>
          </a:p>
          <a:p>
            <a:pPr>
              <a:lnSpc>
                <a:spcPct val="90000"/>
              </a:lnSpc>
              <a:defRPr/>
            </a:pPr>
            <a:endParaRPr lang="en-GB" sz="1800" dirty="0" smtClean="0">
              <a:latin typeface="Calibri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515966"/>
            <a:ext cx="4338602" cy="64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9662"/>
            <a:ext cx="459920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6916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Immediate actions - 1 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5" y="897564"/>
            <a:ext cx="7776218" cy="40504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dirty="0" smtClean="0">
                <a:latin typeface="Calibri" charset="0"/>
              </a:rPr>
              <a:t>1. Assessment of the 8 cases to identify any patterns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All were heterosexual, 6/8 aged 20 years or younger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2/8 lived in same area and named each other as contacts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4/8 had already had negative TOC at 2 weeks post treatment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dirty="0" smtClean="0">
              <a:latin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dirty="0" smtClean="0">
                <a:latin typeface="Calibri" charset="0"/>
              </a:rPr>
              <a:t>2. Notify all clinic staff of outbreak explaining profile of those affected and remind all that: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NAATs and cultures needed from all exposed sites when gonorrhoea suspected and before any treatment given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First face-to-face visit most effective in obtaining partner details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All people with gonorrhoea must have TOC at 2 weeks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Stop issuing postal TOC kits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515966"/>
            <a:ext cx="4338602" cy="64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6916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Immediate actions - 2 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4" y="987574"/>
            <a:ext cx="7848225" cy="320435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dirty="0" smtClean="0">
                <a:latin typeface="Calibri" charset="0"/>
              </a:rPr>
              <a:t>3. Enhanced partner notification commenced: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Where initial PN incomplete, at least two further attempts at recall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GB" sz="1800" dirty="0" smtClean="0">
                <a:latin typeface="Calibri" charset="0"/>
              </a:rPr>
              <a:t>TOC non-attendees contacted by phone to explain they had resistant gonorrhoea and why TOC very important - gave further opportunities to pursue PN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dirty="0" smtClean="0">
              <a:latin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dirty="0">
                <a:latin typeface="Calibri" charset="0"/>
              </a:rPr>
              <a:t>4</a:t>
            </a:r>
            <a:r>
              <a:rPr lang="en-GB" sz="2000" dirty="0" smtClean="0">
                <a:latin typeface="Calibri" charset="0"/>
              </a:rPr>
              <a:t>. Treatment of further cases discussed with Dr Helen Fifer at STBRU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000" dirty="0" smtClean="0">
                <a:latin typeface="Calibri" charset="0"/>
              </a:rPr>
              <a:t>Discussion </a:t>
            </a:r>
            <a:r>
              <a:rPr lang="en-US" sz="2000" dirty="0">
                <a:latin typeface="Calibri" charset="0"/>
              </a:rPr>
              <a:t>with STBRU – to treat with ciprofloxacin if culture result available and sensitive - to avoid further pressure on ceftriaxone by using as </a:t>
            </a:r>
            <a:r>
              <a:rPr lang="en-US" sz="2000" dirty="0" err="1">
                <a:latin typeface="Calibri" charset="0"/>
              </a:rPr>
              <a:t>monotherapy</a:t>
            </a:r>
            <a:endParaRPr lang="en-US" sz="2000" dirty="0">
              <a:latin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dirty="0" smtClean="0">
              <a:latin typeface="Calibri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490539"/>
            <a:ext cx="4338602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490539"/>
            <a:ext cx="4338602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6916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Outcome – 1 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915566"/>
            <a:ext cx="7992242" cy="343095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400" dirty="0">
                <a:latin typeface="Calibri" charset="0"/>
              </a:rPr>
              <a:t>16 people with high-level </a:t>
            </a:r>
            <a:r>
              <a:rPr lang="en-US" sz="2400" dirty="0"/>
              <a:t>azithromycin resistance identified </a:t>
            </a:r>
          </a:p>
          <a:p>
            <a:pPr marL="0" indent="0">
              <a:buNone/>
              <a:defRPr/>
            </a:pPr>
            <a:r>
              <a:rPr lang="en-US" sz="2400" dirty="0" smtClean="0"/>
              <a:t>All had the same profile on whole genome sequencing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All isolates fully susceptible to </a:t>
            </a:r>
            <a:r>
              <a:rPr lang="en-US" sz="2400" dirty="0" smtClean="0"/>
              <a:t>ceftriaxone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 smtClean="0">
                <a:latin typeface="Calibri" charset="0"/>
              </a:rPr>
              <a:t>All heterosexual; 8 female, 8 male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Calibri" charset="0"/>
              </a:rPr>
              <a:t>13/16 (81%) aged 16-20 years 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Calibri" charset="0"/>
              </a:rPr>
              <a:t>No geographical clustering within Leeds areas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Calibri" charset="0"/>
              </a:rPr>
              <a:t>Sites of infection: </a:t>
            </a:r>
            <a:r>
              <a:rPr lang="en-US" sz="2000" dirty="0" smtClean="0">
                <a:latin typeface="Calibri" charset="0"/>
              </a:rPr>
              <a:t>Males: 7 urethral;  </a:t>
            </a:r>
            <a:r>
              <a:rPr lang="en-US" sz="2000" i="1" dirty="0" smtClean="0">
                <a:latin typeface="Calibri" charset="0"/>
              </a:rPr>
              <a:t>1 conjunctiva infection only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Calibri" charset="0"/>
              </a:rPr>
              <a:t>Females: 4 </a:t>
            </a:r>
            <a:r>
              <a:rPr lang="en-US" sz="2000" dirty="0" err="1" smtClean="0">
                <a:latin typeface="Calibri" charset="0"/>
              </a:rPr>
              <a:t>ur</a:t>
            </a:r>
            <a:r>
              <a:rPr lang="en-US" sz="2000" dirty="0" smtClean="0">
                <a:latin typeface="Calibri" charset="0"/>
              </a:rPr>
              <a:t>/cx infection; 2 </a:t>
            </a:r>
            <a:r>
              <a:rPr lang="en-US" sz="2000" dirty="0" err="1" smtClean="0">
                <a:latin typeface="Calibri" charset="0"/>
              </a:rPr>
              <a:t>ur</a:t>
            </a:r>
            <a:r>
              <a:rPr lang="en-US" sz="2000" dirty="0" smtClean="0">
                <a:latin typeface="Calibri" charset="0"/>
              </a:rPr>
              <a:t>/cx/pharynx; 1 </a:t>
            </a:r>
            <a:r>
              <a:rPr lang="en-US" sz="2000" dirty="0" err="1" smtClean="0">
                <a:latin typeface="Calibri" charset="0"/>
              </a:rPr>
              <a:t>ur</a:t>
            </a:r>
            <a:r>
              <a:rPr lang="en-US" sz="2000" dirty="0" smtClean="0">
                <a:latin typeface="Calibri" charset="0"/>
              </a:rPr>
              <a:t>/cx/rectum; </a:t>
            </a:r>
            <a:r>
              <a:rPr lang="en-US" sz="2000" i="1" dirty="0" smtClean="0">
                <a:latin typeface="Calibri" charset="0"/>
              </a:rPr>
              <a:t>1 pharynx only</a:t>
            </a:r>
            <a:endParaRPr lang="en-US" sz="20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/>
          <a:stretch/>
        </p:blipFill>
        <p:spPr bwMode="auto">
          <a:xfrm>
            <a:off x="4805398" y="4490539"/>
            <a:ext cx="4338602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4918"/>
            <a:ext cx="7772400" cy="810648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Outcome - </a:t>
            </a:r>
            <a:r>
              <a:rPr lang="en-GB" b="1" dirty="0">
                <a:solidFill>
                  <a:schemeClr val="bg1"/>
                </a:solidFill>
                <a:latin typeface="Calibri" charset="0"/>
              </a:rPr>
              <a:t>2</a:t>
            </a:r>
            <a:r>
              <a:rPr lang="en-GB" b="1" dirty="0" smtClean="0">
                <a:solidFill>
                  <a:schemeClr val="bg1"/>
                </a:solidFill>
                <a:latin typeface="Calibri" charset="0"/>
              </a:rPr>
              <a:t> 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5" y="1005576"/>
            <a:ext cx="7776218" cy="31863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1" dirty="0" smtClean="0">
                <a:latin typeface="Calibri" charset="0"/>
              </a:rPr>
              <a:t>Treatments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1800" dirty="0" smtClean="0">
                <a:latin typeface="Calibri" charset="0"/>
              </a:rPr>
              <a:t>12 given ceftriaxone 500mg and azithromycin 1g prior to culture result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1800" dirty="0" smtClean="0">
                <a:latin typeface="Calibri" charset="0"/>
              </a:rPr>
              <a:t> 2 treated for PID prior to culture result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1800" dirty="0" smtClean="0">
                <a:latin typeface="Calibri" charset="0"/>
              </a:rPr>
              <a:t>1</a:t>
            </a:r>
            <a:r>
              <a:rPr lang="en-US" sz="1800" dirty="0">
                <a:latin typeface="Calibri" charset="0"/>
              </a:rPr>
              <a:t> </a:t>
            </a:r>
            <a:r>
              <a:rPr lang="en-US" sz="1800" dirty="0" smtClean="0">
                <a:latin typeface="Calibri" charset="0"/>
              </a:rPr>
              <a:t>given </a:t>
            </a:r>
            <a:r>
              <a:rPr lang="en-US" sz="1800" dirty="0" err="1" smtClean="0">
                <a:latin typeface="Calibri" charset="0"/>
              </a:rPr>
              <a:t>spectinomycin</a:t>
            </a:r>
            <a:r>
              <a:rPr lang="en-US" sz="1800" dirty="0" smtClean="0">
                <a:latin typeface="Calibri" charset="0"/>
              </a:rPr>
              <a:t>. TOC </a:t>
            </a:r>
            <a:r>
              <a:rPr lang="en-US" sz="1800" dirty="0" err="1" smtClean="0">
                <a:latin typeface="Calibri" charset="0"/>
              </a:rPr>
              <a:t>ur</a:t>
            </a:r>
            <a:r>
              <a:rPr lang="en-US" sz="1800" dirty="0" smtClean="0">
                <a:latin typeface="Calibri" charset="0"/>
              </a:rPr>
              <a:t>/cx negative but was pharyngeal positive with treatment failure at that site. Retreated with ciprofloxacin 500mg stat. </a:t>
            </a: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1800" dirty="0" smtClean="0">
                <a:latin typeface="Calibri" charset="0"/>
              </a:rPr>
              <a:t>Conjunctival infection treated with </a:t>
            </a:r>
            <a:r>
              <a:rPr lang="en-US" sz="1800" dirty="0">
                <a:latin typeface="Calibri" charset="0"/>
              </a:rPr>
              <a:t>ceftriaxone 500mg </a:t>
            </a:r>
            <a:r>
              <a:rPr lang="en-US" sz="1800" dirty="0" smtClean="0">
                <a:latin typeface="Calibri" charset="0"/>
              </a:rPr>
              <a:t>for 3/7 plus ciprofloxacin 500mg </a:t>
            </a:r>
            <a:r>
              <a:rPr lang="en-US" sz="1800" dirty="0" err="1" smtClean="0">
                <a:latin typeface="Calibri" charset="0"/>
              </a:rPr>
              <a:t>bd</a:t>
            </a:r>
            <a:r>
              <a:rPr lang="en-US" sz="1800" dirty="0" smtClean="0">
                <a:latin typeface="Calibri" charset="0"/>
              </a:rPr>
              <a:t> for 7 days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 smtClean="0">
              <a:latin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 smtClean="0">
                <a:latin typeface="Calibri" charset="0"/>
              </a:rPr>
              <a:t>12/16 attended for TOC – all negative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b="1" dirty="0">
                <a:latin typeface="Calibri" charset="0"/>
              </a:rPr>
              <a:t>Outbreak in Leeds controlled by </a:t>
            </a:r>
            <a:r>
              <a:rPr lang="en-GB" sz="2000" b="1" dirty="0" smtClean="0">
                <a:latin typeface="Calibri" charset="0"/>
              </a:rPr>
              <a:t>November </a:t>
            </a:r>
            <a:r>
              <a:rPr lang="en-GB" sz="2000" b="1" dirty="0">
                <a:latin typeface="Calibri" charset="0"/>
              </a:rPr>
              <a:t>2015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 smtClean="0">
              <a:latin typeface="Calibri" charset="0"/>
            </a:endParaRPr>
          </a:p>
          <a:p>
            <a:pPr marL="0" indent="0">
              <a:buNone/>
              <a:defRPr/>
            </a:pPr>
            <a:endParaRPr lang="en-GB" sz="24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S_CF_LN9471">
  <a:themeElements>
    <a:clrScheme name="Current">
      <a:dk1>
        <a:srgbClr val="000000"/>
      </a:dk1>
      <a:lt1>
        <a:srgbClr val="FFFFFF"/>
      </a:lt1>
      <a:dk2>
        <a:srgbClr val="0371B9"/>
      </a:dk2>
      <a:lt2>
        <a:srgbClr val="FFFFFF"/>
      </a:lt2>
      <a:accent1>
        <a:srgbClr val="DBDECD"/>
      </a:accent1>
      <a:accent2>
        <a:srgbClr val="00B28C"/>
      </a:accent2>
      <a:accent3>
        <a:srgbClr val="0371B9"/>
      </a:accent3>
      <a:accent4>
        <a:srgbClr val="2D4B64"/>
      </a:accent4>
      <a:accent5>
        <a:srgbClr val="FF6600"/>
      </a:accent5>
      <a:accent6>
        <a:srgbClr val="808080"/>
      </a:accent6>
      <a:hlink>
        <a:srgbClr val="0371B9"/>
      </a:hlink>
      <a:folHlink>
        <a:srgbClr val="2D4B64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S_CF_LN9471 1">
        <a:dk1>
          <a:srgbClr val="000000"/>
        </a:dk1>
        <a:lt1>
          <a:srgbClr val="FFFFFF"/>
        </a:lt1>
        <a:dk2>
          <a:srgbClr val="0371B9"/>
        </a:dk2>
        <a:lt2>
          <a:srgbClr val="FFFFFF"/>
        </a:lt2>
        <a:accent1>
          <a:srgbClr val="DBDECD"/>
        </a:accent1>
        <a:accent2>
          <a:srgbClr val="00B28C"/>
        </a:accent2>
        <a:accent3>
          <a:srgbClr val="FFFFFF"/>
        </a:accent3>
        <a:accent4>
          <a:srgbClr val="000000"/>
        </a:accent4>
        <a:accent5>
          <a:srgbClr val="EAECE3"/>
        </a:accent5>
        <a:accent6>
          <a:srgbClr val="00A17E"/>
        </a:accent6>
        <a:hlink>
          <a:srgbClr val="0371B9"/>
        </a:hlink>
        <a:folHlink>
          <a:srgbClr val="2D4B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 slide">
  <a:themeElements>
    <a:clrScheme name="SpeeDx">
      <a:dk1>
        <a:srgbClr val="003D46"/>
      </a:dk1>
      <a:lt1>
        <a:sysClr val="window" lastClr="FFFFFF"/>
      </a:lt1>
      <a:dk2>
        <a:srgbClr val="1F497D"/>
      </a:dk2>
      <a:lt2>
        <a:srgbClr val="EEECE1"/>
      </a:lt2>
      <a:accent1>
        <a:srgbClr val="EC1C29"/>
      </a:accent1>
      <a:accent2>
        <a:srgbClr val="7F7F7F"/>
      </a:accent2>
      <a:accent3>
        <a:srgbClr val="009187"/>
      </a:accent3>
      <a:accent4>
        <a:srgbClr val="8064A2"/>
      </a:accent4>
      <a:accent5>
        <a:srgbClr val="B1DFD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ody 1">
  <a:themeElements>
    <a:clrScheme name="SpeeDx">
      <a:dk1>
        <a:srgbClr val="003D46"/>
      </a:dk1>
      <a:lt1>
        <a:sysClr val="window" lastClr="FFFFFF"/>
      </a:lt1>
      <a:dk2>
        <a:srgbClr val="1F497D"/>
      </a:dk2>
      <a:lt2>
        <a:srgbClr val="EEECE1"/>
      </a:lt2>
      <a:accent1>
        <a:srgbClr val="EC1C29"/>
      </a:accent1>
      <a:accent2>
        <a:srgbClr val="7F7F7F"/>
      </a:accent2>
      <a:accent3>
        <a:srgbClr val="009187"/>
      </a:accent3>
      <a:accent4>
        <a:srgbClr val="B1DFDF"/>
      </a:accent4>
      <a:accent5>
        <a:srgbClr val="080808"/>
      </a:accent5>
      <a:accent6>
        <a:srgbClr val="0000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1053</Words>
  <Application>Microsoft Office PowerPoint</Application>
  <PresentationFormat>On-screen Show (16:9)</PresentationFormat>
  <Paragraphs>161</Paragraphs>
  <Slides>12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Custom Design</vt:lpstr>
      <vt:lpstr>6_Custom Design</vt:lpstr>
      <vt:lpstr>NHS_CF_LN9471</vt:lpstr>
      <vt:lpstr>10_Office Theme</vt:lpstr>
      <vt:lpstr>Title slide</vt:lpstr>
      <vt:lpstr>Body 1</vt:lpstr>
      <vt:lpstr>think-cell Slide</vt:lpstr>
      <vt:lpstr>An outbreak of high level azithromycin resistant gonorrhoea in Leeds Actions taken by the clinical team and lessons learnt</vt:lpstr>
      <vt:lpstr>Background</vt:lpstr>
      <vt:lpstr>Identification of outbreak</vt:lpstr>
      <vt:lpstr>Look back at notes</vt:lpstr>
      <vt:lpstr>Missed identification</vt:lpstr>
      <vt:lpstr>Immediate actions - 1 </vt:lpstr>
      <vt:lpstr>Immediate actions - 2 </vt:lpstr>
      <vt:lpstr>Outcome – 1 </vt:lpstr>
      <vt:lpstr>Outcome - 2 </vt:lpstr>
      <vt:lpstr>PowerPoint Presentation</vt:lpstr>
      <vt:lpstr>Lessons learned </vt:lpstr>
      <vt:lpstr>Acknowledgements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57</cp:revision>
  <dcterms:created xsi:type="dcterms:W3CDTF">2015-05-13T13:06:46Z</dcterms:created>
  <dcterms:modified xsi:type="dcterms:W3CDTF">2016-07-11T15:53:04Z</dcterms:modified>
</cp:coreProperties>
</file>