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 id="2147483699" r:id="rId3"/>
    <p:sldMasterId id="2147483747" r:id="rId4"/>
    <p:sldMasterId id="2147483832" r:id="rId5"/>
    <p:sldMasterId id="2147483835" r:id="rId6"/>
  </p:sldMasterIdLst>
  <p:notesMasterIdLst>
    <p:notesMasterId r:id="rId19"/>
  </p:notesMasterIdLst>
  <p:sldIdLst>
    <p:sldId id="336" r:id="rId7"/>
    <p:sldId id="337" r:id="rId8"/>
    <p:sldId id="338" r:id="rId9"/>
    <p:sldId id="339" r:id="rId10"/>
    <p:sldId id="340" r:id="rId11"/>
    <p:sldId id="341" r:id="rId12"/>
    <p:sldId id="342" r:id="rId13"/>
    <p:sldId id="343" r:id="rId14"/>
    <p:sldId id="344" r:id="rId15"/>
    <p:sldId id="345" r:id="rId16"/>
    <p:sldId id="346" r:id="rId17"/>
    <p:sldId id="347"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544" autoAdjust="0"/>
    <p:restoredTop sz="94660"/>
  </p:normalViewPr>
  <p:slideViewPr>
    <p:cSldViewPr>
      <p:cViewPr varScale="1">
        <p:scale>
          <a:sx n="87" d="100"/>
          <a:sy n="87" d="100"/>
        </p:scale>
        <p:origin x="-546" y="-78"/>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E8629D-CD5A-4C49-9CDA-EEAC74C8623D}" type="datetimeFigureOut">
              <a:rPr lang="en-GB" smtClean="0"/>
              <a:t>11/07/2016</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F67B0F-8899-4363-B1FF-1F9166B639AC}" type="slidenum">
              <a:rPr lang="en-GB" smtClean="0"/>
              <a:t>‹#›</a:t>
            </a:fld>
            <a:endParaRPr lang="en-GB"/>
          </a:p>
        </p:txBody>
      </p:sp>
    </p:spTree>
    <p:extLst>
      <p:ext uri="{BB962C8B-B14F-4D97-AF65-F5344CB8AC3E}">
        <p14:creationId xmlns:p14="http://schemas.microsoft.com/office/powerpoint/2010/main" val="2813696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741" y="686311"/>
            <a:ext cx="6672519" cy="3428635"/>
          </a:xfrm>
        </p:spPr>
      </p:sp>
      <p:sp>
        <p:nvSpPr>
          <p:cNvPr id="3" name="Notes Placeholder 2"/>
          <p:cNvSpPr>
            <a:spLocks noGrp="1"/>
          </p:cNvSpPr>
          <p:nvPr>
            <p:ph type="body" idx="1"/>
          </p:nvPr>
        </p:nvSpPr>
        <p:spPr/>
        <p:txBody>
          <a:bodyPr/>
          <a:lstStyle/>
          <a:p>
            <a:r>
              <a:rPr lang="en-GB" dirty="0" smtClean="0"/>
              <a:t>I</a:t>
            </a:r>
            <a:r>
              <a:rPr lang="en-GB" baseline="0" dirty="0" smtClean="0"/>
              <a:t>s cefixime back?....</a:t>
            </a:r>
          </a:p>
          <a:p>
            <a:endParaRPr lang="en-GB" baseline="0" dirty="0" smtClean="0"/>
          </a:p>
          <a:p>
            <a:r>
              <a:rPr lang="en-GB" baseline="0" dirty="0" smtClean="0"/>
              <a:t>Now I can assure you that this is the question on everyone's lips these days. And this question really explores whether we can use cefixime again as a first line therapy for treating gonorrhoea. I am here to convince you that the story is much more complicated than a yes or no answer.</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1785153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Let us consider the evidence presented: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Firstly, it is plausible that the use of ceftriaxone is driving the shift in the MIC distribution for cefixime to higher levels. Therefore despite not using cefixime regularly, it does not mean that there is no driver for resistance.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We have seen a re-emergence of a second peak at higher cefixime MICs suggesting ongoing dissemination of </a:t>
            </a:r>
            <a:r>
              <a:rPr lang="en-GB" sz="1000" i="1" dirty="0" smtClean="0"/>
              <a:t>N. gonorrhoeae </a:t>
            </a:r>
            <a:r>
              <a:rPr lang="en-GB" sz="1000" dirty="0" smtClean="0"/>
              <a:t>with elevated cefixime MICs in MSM. These isolates may be problematic if exposed</a:t>
            </a:r>
            <a:r>
              <a:rPr lang="en-GB" sz="1000" baseline="0" dirty="0" smtClean="0"/>
              <a:t> to cefixime once again.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The final figure presented suggests we do not want to see the re-emergence of cefixime resistance as these isolates also tend to be have elevated ceftriaxone MICs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We should also consider that we have observed little resistance to ceftriaxone since 2011 and it continues to be a reliable option for treatment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In conclusion, given the evidence presented it does not suggest we should return to the widespread use of cefixime at this time. In short Cefixime does not appear to be back.</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Thank you for your time and thank you to BASHH for the opportunity to speak</a:t>
            </a:r>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773397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11</a:t>
            </a:fld>
            <a:endParaRPr lang="en-US" dirty="0">
              <a:solidFill>
                <a:prstClr val="black"/>
              </a:solidFill>
            </a:endParaRPr>
          </a:p>
        </p:txBody>
      </p:sp>
    </p:spTree>
    <p:extLst>
      <p:ext uri="{BB962C8B-B14F-4D97-AF65-F5344CB8AC3E}">
        <p14:creationId xmlns:p14="http://schemas.microsoft.com/office/powerpoint/2010/main" val="3069200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3289450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I think most people in this room are aware that antimicrobial</a:t>
            </a:r>
            <a:r>
              <a:rPr lang="en-GB" baseline="0" dirty="0" smtClean="0"/>
              <a:t> resistance in </a:t>
            </a:r>
            <a:r>
              <a:rPr lang="en-GB" i="1" baseline="0" dirty="0" smtClean="0"/>
              <a:t>Neisseria gonorrhoeae</a:t>
            </a:r>
            <a:r>
              <a:rPr lang="en-GB" i="0" baseline="0" dirty="0" smtClean="0"/>
              <a:t> is an urgent public health issue.</a:t>
            </a:r>
          </a:p>
          <a:p>
            <a:endParaRPr lang="en-GB" i="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i="0" baseline="0" dirty="0" smtClean="0"/>
              <a:t>The WHO </a:t>
            </a:r>
            <a:r>
              <a:rPr lang="en-GB" dirty="0" smtClean="0"/>
              <a:t>recommends that treatment guidelines are revised when the prevalence of resistance to first-line therapy exceeds 5%</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In the UK, this last occurred in 2011 where guidelines</a:t>
            </a:r>
            <a:r>
              <a:rPr lang="en-GB" baseline="0" dirty="0" smtClean="0"/>
              <a:t> were changed </a:t>
            </a:r>
            <a:r>
              <a:rPr lang="en-GB" dirty="0" smtClean="0"/>
              <a:t>from recommending a cephalosporin</a:t>
            </a:r>
            <a:r>
              <a:rPr lang="en-GB" baseline="0" dirty="0" smtClean="0"/>
              <a:t> monotherapy (where cefixime was predominantly being used) to a dual therapy regiment using ceftriaxone and azithromycin</a:t>
            </a:r>
            <a:endParaRPr lang="en-GB" dirty="0" smtClean="0"/>
          </a:p>
          <a:p>
            <a:endParaRPr lang="en-GB" dirty="0" smtClean="0"/>
          </a:p>
          <a:p>
            <a:r>
              <a:rPr lang="en-GB" dirty="0" smtClean="0"/>
              <a:t>This presentation explores the trends observed</a:t>
            </a:r>
            <a:r>
              <a:rPr lang="en-GB" baseline="0" dirty="0" smtClean="0"/>
              <a:t> in ceftriaxone, azithromycin and cefixime since 2011.</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1987444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GRASP is a</a:t>
            </a:r>
            <a:r>
              <a:rPr lang="en-GB" baseline="0" dirty="0" smtClean="0"/>
              <a:t> sentinel surveillance programme which collects consecutive </a:t>
            </a:r>
            <a:r>
              <a:rPr lang="en-GB" i="1" baseline="0" dirty="0" smtClean="0"/>
              <a:t>N gonorrhoeae</a:t>
            </a:r>
            <a:r>
              <a:rPr lang="en-GB" i="0" baseline="0" dirty="0" smtClean="0"/>
              <a:t> isolates for 3 months from 27 GUM clinics in England and Wales</a:t>
            </a:r>
          </a:p>
          <a:p>
            <a:endParaRPr lang="en-GB" i="0" baseline="0" dirty="0" smtClean="0"/>
          </a:p>
          <a:p>
            <a:r>
              <a:rPr lang="en-GB" i="0" baseline="0" dirty="0" smtClean="0"/>
              <a:t>The number tested represents around 6% of reported episodes of gonorrhoea in England.</a:t>
            </a:r>
          </a:p>
          <a:p>
            <a:endParaRPr lang="en-GB" i="0" baseline="0" dirty="0" smtClean="0"/>
          </a:p>
          <a:p>
            <a:r>
              <a:rPr lang="en-GB" i="0" baseline="0" dirty="0" smtClean="0"/>
              <a:t>We measured the minimum inhibitory concentration linked to detailed demographic, clinical and behavioural data</a:t>
            </a:r>
          </a:p>
          <a:p>
            <a:endParaRPr lang="en-GB" i="0" baseline="0" dirty="0" smtClean="0"/>
          </a:p>
          <a:p>
            <a:r>
              <a:rPr lang="en-GB" i="0" baseline="0" dirty="0" smtClean="0"/>
              <a:t>We analysed data between 2011 and 2014 including 6001 isolates in the process.</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3</a:t>
            </a:fld>
            <a:endParaRPr lang="en-US" dirty="0">
              <a:solidFill>
                <a:prstClr val="black"/>
              </a:solidFill>
            </a:endParaRPr>
          </a:p>
        </p:txBody>
      </p:sp>
    </p:spTree>
    <p:extLst>
      <p:ext uri="{BB962C8B-B14F-4D97-AF65-F5344CB8AC3E}">
        <p14:creationId xmlns:p14="http://schemas.microsoft.com/office/powerpoint/2010/main" val="290922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92500" lnSpcReduction="10000"/>
          </a:bodyPr>
          <a:lstStyle/>
          <a:p>
            <a:r>
              <a:rPr lang="en-GB" sz="1000" dirty="0" smtClean="0"/>
              <a:t>Straight</a:t>
            </a:r>
            <a:r>
              <a:rPr lang="en-GB" sz="1000" baseline="0" dirty="0" smtClean="0"/>
              <a:t> to the results – I am going to take the time to orientate everyone with the MIC distribution</a:t>
            </a:r>
            <a:endParaRPr lang="en-GB" sz="1000" dirty="0" smtClean="0"/>
          </a:p>
          <a:p>
            <a:endParaRPr lang="en-GB" sz="1000" dirty="0" smtClean="0"/>
          </a:p>
          <a:p>
            <a:r>
              <a:rPr lang="en-GB" sz="1000" dirty="0" smtClean="0"/>
              <a:t>1) ORIENTATE:</a:t>
            </a:r>
          </a:p>
          <a:p>
            <a:endParaRPr lang="en-GB" sz="1000" dirty="0" smtClean="0"/>
          </a:p>
          <a:p>
            <a:r>
              <a:rPr lang="en-GB" sz="1000" dirty="0" smtClean="0"/>
              <a:t>X- axis is the minimum concentration of ceftriaxone needed</a:t>
            </a:r>
            <a:r>
              <a:rPr lang="en-GB" sz="1000" baseline="0" dirty="0" smtClean="0"/>
              <a:t> to inhibit the growth of the organism – the higher the concentration, the less susceptible the organism is to the antibiotic</a:t>
            </a:r>
          </a:p>
          <a:p>
            <a:endParaRPr lang="en-GB" sz="1000" baseline="0" dirty="0" smtClean="0"/>
          </a:p>
          <a:p>
            <a:r>
              <a:rPr lang="en-GB" sz="1000" baseline="0" dirty="0" smtClean="0"/>
              <a:t>Y- axis is the percentage of cases from which isolates had certain MIC concentrations</a:t>
            </a:r>
          </a:p>
          <a:p>
            <a:endParaRPr lang="en-GB" sz="1000" baseline="0" dirty="0" smtClean="0"/>
          </a:p>
          <a:p>
            <a:r>
              <a:rPr lang="en-GB" sz="1000" baseline="0" dirty="0" smtClean="0"/>
              <a:t>Red Line – is the defined cut off used in GRASP to infer the organism is clinically resistant – essentially we don’t want isolates to be past this red line</a:t>
            </a:r>
          </a:p>
          <a:p>
            <a:endParaRPr lang="en-GB" sz="1000" baseline="0" dirty="0" smtClean="0"/>
          </a:p>
          <a:p>
            <a:r>
              <a:rPr lang="en-GB" sz="1000" baseline="0" dirty="0" smtClean="0"/>
              <a:t>The different coloured bars represent the MIC distribution for the corresponding year</a:t>
            </a:r>
          </a:p>
          <a:p>
            <a:endParaRPr lang="en-GB" sz="1000" baseline="0" dirty="0" smtClean="0"/>
          </a:p>
          <a:p>
            <a:r>
              <a:rPr lang="en-GB" sz="1000" baseline="0" dirty="0" smtClean="0"/>
              <a:t>To aid in the interpretation of these figures lines are drawn on top of the bars to help follow the distribution for each year– PLEASE NOTE IT IS NOT A LINE OF BEST FIT – it is only a line to help observe the distribution</a:t>
            </a:r>
          </a:p>
          <a:p>
            <a:endParaRPr lang="en-GB" sz="1000" baseline="0" dirty="0" smtClean="0"/>
          </a:p>
          <a:p>
            <a:pPr marL="228600" indent="-228600">
              <a:buAutoNum type="arabicParenR"/>
            </a:pPr>
            <a:r>
              <a:rPr lang="en-GB" sz="1000" baseline="0" dirty="0" smtClean="0"/>
              <a:t>We can see from the 2011 distribution that the 45% of isolates are highly sensitive</a:t>
            </a:r>
          </a:p>
          <a:p>
            <a:pPr marL="228600" indent="-228600">
              <a:buAutoNum type="arabicParenR"/>
            </a:pPr>
            <a:endParaRPr lang="en-GB" sz="1000" baseline="0" dirty="0" smtClean="0"/>
          </a:p>
          <a:p>
            <a:pPr marL="228600" indent="-228600">
              <a:buAutoNum type="arabicParenR"/>
            </a:pPr>
            <a:r>
              <a:rPr lang="en-GB" sz="1000" baseline="0" dirty="0" smtClean="0"/>
              <a:t>The 2014 distribution, shows that a higher proportion of isolates are less sensitive – we can see that the mode MIC has shifted one dilution higher than it used to be in 2011</a:t>
            </a:r>
          </a:p>
          <a:p>
            <a:pPr marL="228600" indent="-228600">
              <a:buAutoNum type="arabicParenR"/>
            </a:pPr>
            <a:endParaRPr lang="en-GB" sz="1000" baseline="0" dirty="0" smtClean="0"/>
          </a:p>
          <a:p>
            <a:pPr marL="228600" indent="-228600">
              <a:buAutoNum type="arabicParenR"/>
            </a:pPr>
            <a:r>
              <a:rPr lang="en-GB" sz="1000" kern="1200" dirty="0" smtClean="0">
                <a:solidFill>
                  <a:schemeClr val="tx1"/>
                </a:solidFill>
                <a:effectLst/>
                <a:latin typeface="+mn-lt"/>
                <a:ea typeface="ヒラギノ角ゴ Pro W3" pitchFamily="84" charset="-128"/>
                <a:cs typeface="ヒラギノ角ゴ Pro W3" pitchFamily="84" charset="-128"/>
              </a:rPr>
              <a:t>Using a KS test, a non-parametric</a:t>
            </a:r>
            <a:r>
              <a:rPr lang="en-GB" sz="1000" kern="1200" baseline="0" dirty="0" smtClean="0">
                <a:solidFill>
                  <a:schemeClr val="tx1"/>
                </a:solidFill>
                <a:effectLst/>
                <a:latin typeface="+mn-lt"/>
                <a:ea typeface="ヒラギノ角ゴ Pro W3" pitchFamily="84" charset="-128"/>
                <a:cs typeface="ヒラギノ角ゴ Pro W3" pitchFamily="84" charset="-128"/>
              </a:rPr>
              <a:t> test comparing the shape of the distributions,</a:t>
            </a:r>
            <a:r>
              <a:rPr lang="en-GB" sz="1000" kern="1200" dirty="0" smtClean="0">
                <a:solidFill>
                  <a:schemeClr val="tx1"/>
                </a:solidFill>
                <a:effectLst/>
                <a:latin typeface="+mn-lt"/>
                <a:ea typeface="ヒラギノ角ゴ Pro W3" pitchFamily="84" charset="-128"/>
                <a:cs typeface="ヒラギノ角ゴ Pro W3" pitchFamily="84" charset="-128"/>
              </a:rPr>
              <a:t> the p value is less than</a:t>
            </a:r>
            <a:r>
              <a:rPr lang="en-GB" sz="1000" kern="1200" baseline="0" dirty="0" smtClean="0">
                <a:solidFill>
                  <a:schemeClr val="tx1"/>
                </a:solidFill>
                <a:effectLst/>
                <a:latin typeface="+mn-lt"/>
                <a:ea typeface="ヒラギノ角ゴ Pro W3" pitchFamily="84" charset="-128"/>
                <a:cs typeface="ヒラギノ角ゴ Pro W3" pitchFamily="84" charset="-128"/>
              </a:rPr>
              <a:t> 0.001, suggesting within 3 years isolates have become less sensitive to ceftriaxone</a:t>
            </a:r>
          </a:p>
          <a:p>
            <a:pPr marL="228600" indent="-228600">
              <a:buAutoNum type="arabicParenR"/>
            </a:pPr>
            <a:endParaRPr lang="en-GB" sz="1000" kern="1200" baseline="0" dirty="0" smtClean="0">
              <a:solidFill>
                <a:schemeClr val="tx1"/>
              </a:solidFill>
              <a:effectLst/>
              <a:latin typeface="+mn-lt"/>
              <a:ea typeface="ヒラギノ角ゴ Pro W3" pitchFamily="84" charset="-128"/>
            </a:endParaRPr>
          </a:p>
          <a:p>
            <a:pPr marL="228600" indent="-228600">
              <a:buAutoNum type="arabicParenR"/>
            </a:pPr>
            <a:r>
              <a:rPr lang="en-GB" sz="1000" kern="1200" baseline="0" dirty="0" smtClean="0">
                <a:solidFill>
                  <a:schemeClr val="tx1"/>
                </a:solidFill>
                <a:effectLst/>
                <a:latin typeface="+mn-lt"/>
                <a:ea typeface="ヒラギノ角ゴ Pro W3" pitchFamily="84" charset="-128"/>
              </a:rPr>
              <a:t>Only 6 isolates in GRASP since 2011 were resistant to ceftriaxone</a:t>
            </a:r>
            <a:endParaRPr lang="en-GB" sz="1000" baseline="0" dirty="0" smtClean="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2219333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Looking at the MIC data for azithromycin</a:t>
            </a:r>
          </a:p>
          <a:p>
            <a:endParaRPr lang="en-GB" dirty="0" smtClean="0"/>
          </a:p>
          <a:p>
            <a:r>
              <a:rPr lang="en-GB" dirty="0" smtClean="0"/>
              <a:t>1) The proportion</a:t>
            </a:r>
            <a:r>
              <a:rPr lang="en-GB" baseline="0" dirty="0" smtClean="0"/>
              <a:t> of isolates highly sensitive has been declining since 2011</a:t>
            </a:r>
          </a:p>
          <a:p>
            <a:endParaRPr lang="en-GB" baseline="0" dirty="0" smtClean="0"/>
          </a:p>
          <a:p>
            <a:r>
              <a:rPr lang="en-GB" baseline="0" dirty="0" smtClean="0"/>
              <a:t>2) The mode MIC is at 0.125mg/l and in 2014 this peak is much higher</a:t>
            </a:r>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3) </a:t>
            </a:r>
            <a:r>
              <a:rPr lang="en-GB" sz="1200" baseline="0" dirty="0" smtClean="0"/>
              <a:t>When comparing the distributions with the </a:t>
            </a:r>
            <a:r>
              <a:rPr lang="en-GB" sz="1200" kern="1200" dirty="0" smtClean="0">
                <a:solidFill>
                  <a:schemeClr val="tx1"/>
                </a:solidFill>
                <a:effectLst/>
                <a:latin typeface="+mn-lt"/>
                <a:ea typeface="ヒラギノ角ゴ Pro W3" pitchFamily="84" charset="-128"/>
                <a:cs typeface="ヒラギノ角ゴ Pro W3" pitchFamily="84" charset="-128"/>
              </a:rPr>
              <a:t>KS test the p value is less than</a:t>
            </a:r>
            <a:r>
              <a:rPr lang="en-GB" sz="1200" kern="1200" baseline="0" dirty="0" smtClean="0">
                <a:solidFill>
                  <a:schemeClr val="tx1"/>
                </a:solidFill>
                <a:effectLst/>
                <a:latin typeface="+mn-lt"/>
                <a:ea typeface="ヒラギノ角ゴ Pro W3" pitchFamily="84" charset="-128"/>
                <a:cs typeface="ヒラギノ角ゴ Pro W3" pitchFamily="84" charset="-128"/>
              </a:rPr>
              <a:t> 0.001 suggesting the 2014 isolates are less sensitive to azithromycin than pervious years.</a:t>
            </a:r>
            <a:endParaRPr lang="en-GB" sz="1200" baseline="0" dirty="0" smtClean="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1039775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92500"/>
          </a:bodyPr>
          <a:lstStyle/>
          <a:p>
            <a:pPr marL="0" indent="0">
              <a:buNone/>
            </a:pPr>
            <a:r>
              <a:rPr lang="en-GB" sz="1000" dirty="0" smtClean="0"/>
              <a:t>For cefixime,</a:t>
            </a:r>
            <a:r>
              <a:rPr lang="en-GB" sz="1000" baseline="0" dirty="0" smtClean="0"/>
              <a:t> we brought in data since 2006 to show the initial rise and peak in resistance when cefixime was being prescribed:</a:t>
            </a:r>
            <a:endParaRPr lang="en-GB" sz="1000" dirty="0" smtClean="0"/>
          </a:p>
          <a:p>
            <a:pPr marL="228600" indent="-228600">
              <a:buAutoNum type="arabicParenR"/>
            </a:pPr>
            <a:endParaRPr lang="en-GB" sz="1000" dirty="0" smtClean="0"/>
          </a:p>
          <a:p>
            <a:pPr marL="228600" indent="-228600">
              <a:buAutoNum type="arabicParenR"/>
            </a:pPr>
            <a:r>
              <a:rPr lang="en-GB" sz="1000" dirty="0" smtClean="0"/>
              <a:t>By </a:t>
            </a:r>
            <a:r>
              <a:rPr lang="en-GB" sz="1000" baseline="0" dirty="0" smtClean="0"/>
              <a:t>2011 we already begin to see a dramatic decline in resistance and this decline continues after 2011.</a:t>
            </a:r>
          </a:p>
          <a:p>
            <a:pPr marL="228600" indent="-228600">
              <a:buAutoNum type="arabicParenR"/>
            </a:pPr>
            <a:endParaRPr lang="en-GB" sz="1000" baseline="0" dirty="0" smtClean="0"/>
          </a:p>
          <a:p>
            <a:pPr marL="228600" indent="-228600">
              <a:buAutoNum type="arabicParenR"/>
            </a:pPr>
            <a:r>
              <a:rPr lang="en-GB" sz="1000" baseline="0" dirty="0" smtClean="0"/>
              <a:t>In 2014, the proportion of isolates resistant to cefixime was at 1.4%</a:t>
            </a:r>
          </a:p>
          <a:p>
            <a:pPr marL="228600" indent="-228600">
              <a:buAutoNum type="arabicParenR"/>
            </a:pPr>
            <a:endParaRPr lang="en-GB" sz="1000" baseline="0" dirty="0" smtClean="0"/>
          </a:p>
          <a:p>
            <a:r>
              <a:rPr lang="en-GB" sz="1000" dirty="0" smtClean="0"/>
              <a:t>3) The trend data by gender</a:t>
            </a:r>
            <a:r>
              <a:rPr lang="en-GB" sz="1000" baseline="0" dirty="0" smtClean="0"/>
              <a:t> and sexual orientation reveals that the decline is due to a reduction in resistant isolates from MSM.</a:t>
            </a:r>
          </a:p>
          <a:p>
            <a:endParaRPr lang="en-GB" sz="1000" baseline="0" dirty="0" smtClean="0"/>
          </a:p>
          <a:p>
            <a:r>
              <a:rPr lang="en-GB" sz="1000" dirty="0" smtClean="0"/>
              <a:t>4) Most importantly,</a:t>
            </a:r>
            <a:r>
              <a:rPr lang="en-GB" sz="1000" baseline="0" dirty="0" smtClean="0"/>
              <a:t> f</a:t>
            </a:r>
            <a:r>
              <a:rPr lang="en-GB" sz="1000" dirty="0" smtClean="0"/>
              <a:t>or the first time since 2007, the proportion</a:t>
            </a:r>
            <a:r>
              <a:rPr lang="en-GB" sz="1000" baseline="0" dirty="0" smtClean="0"/>
              <a:t> of isolates </a:t>
            </a:r>
            <a:r>
              <a:rPr lang="en-GB" sz="1000" dirty="0" smtClean="0"/>
              <a:t>resistant has</a:t>
            </a:r>
            <a:r>
              <a:rPr lang="en-GB" sz="1000" baseline="0" dirty="0" smtClean="0"/>
              <a:t> declined below 5% in all isolates from all subgroups.</a:t>
            </a:r>
          </a:p>
          <a:p>
            <a:endParaRPr lang="en-GB" sz="1000" baseline="0" dirty="0" smtClean="0"/>
          </a:p>
          <a:p>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So why have we seen this decline in resistance?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 Now, in other countries they found similar decreases in </a:t>
            </a:r>
            <a:r>
              <a:rPr lang="en-GB" sz="1000" dirty="0" smtClean="0"/>
              <a:t>cefixime resistance despite having never prescribed cefixime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dirty="0" smtClean="0"/>
              <a:t>- It is possible that the increasing use of NAATS and testing of extra-genital</a:t>
            </a:r>
            <a:r>
              <a:rPr lang="en-GB" sz="1000" baseline="0" dirty="0" smtClean="0"/>
              <a:t> sites in MSM is leading to effective diagnosis</a:t>
            </a:r>
          </a:p>
          <a:p>
            <a:pPr marL="171450" marR="0" indent="-171450" algn="l" defTabSz="914400" rtl="0" eaLnBrk="0" fontAlgn="base" latinLnBrk="0" hangingPunct="0">
              <a:lnSpc>
                <a:spcPct val="100000"/>
              </a:lnSpc>
              <a:spcBef>
                <a:spcPct val="30000"/>
              </a:spcBef>
              <a:spcAft>
                <a:spcPct val="0"/>
              </a:spcAft>
              <a:buClrTx/>
              <a:buSzTx/>
              <a:buFontTx/>
              <a:buChar char="-"/>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 And THIS may have led to a decline in the 1407 clone that was seen to be largely responsible to the rise in cefixime resistance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0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000" baseline="0" dirty="0" smtClean="0"/>
              <a:t>- Most likely there were multiple factors that contributed to this trend</a:t>
            </a:r>
            <a:endParaRPr lang="en-GB" sz="1000"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870819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The MIC distribution for cefixime tells us a little more of the story</a:t>
            </a:r>
          </a:p>
          <a:p>
            <a:endParaRPr lang="en-GB" dirty="0" smtClean="0"/>
          </a:p>
          <a:p>
            <a:r>
              <a:rPr lang="en-GB" dirty="0" smtClean="0"/>
              <a:t>1) In the 2011 MIC</a:t>
            </a:r>
            <a:r>
              <a:rPr lang="en-GB" baseline="0" dirty="0" smtClean="0"/>
              <a:t> </a:t>
            </a:r>
            <a:r>
              <a:rPr lang="en-GB" dirty="0" smtClean="0"/>
              <a:t>distribution</a:t>
            </a:r>
            <a:r>
              <a:rPr lang="en-GB" baseline="0" dirty="0" smtClean="0"/>
              <a:t> we see </a:t>
            </a:r>
            <a:r>
              <a:rPr lang="en-GB" dirty="0" smtClean="0"/>
              <a:t>the peak is at 0.008 mg/l</a:t>
            </a:r>
          </a:p>
          <a:p>
            <a:endParaRPr lang="en-GB" dirty="0" smtClean="0"/>
          </a:p>
          <a:p>
            <a:r>
              <a:rPr lang="en-GB" dirty="0" smtClean="0"/>
              <a:t>2) In 2014 we have seen a shift in the peak now at 0.015 mg/L, for the first time since 2011</a:t>
            </a:r>
          </a:p>
          <a:p>
            <a:endParaRPr lang="en-GB" dirty="0" smtClean="0"/>
          </a:p>
          <a:p>
            <a:r>
              <a:rPr lang="en-GB" dirty="0" smtClean="0"/>
              <a:t>3) In fact, this is the first time since 2007 has the</a:t>
            </a:r>
            <a:r>
              <a:rPr lang="en-GB" baseline="0" dirty="0" smtClean="0"/>
              <a:t> peak MIC been this high</a:t>
            </a:r>
            <a:endParaRPr lang="en-GB" dirty="0" smtClean="0"/>
          </a:p>
          <a:p>
            <a:endParaRPr lang="en-GB" dirty="0" smtClean="0"/>
          </a:p>
          <a:p>
            <a:r>
              <a:rPr lang="en-GB" dirty="0" smtClean="0"/>
              <a:t>3)</a:t>
            </a:r>
            <a:r>
              <a:rPr lang="en-GB" baseline="0" dirty="0" smtClean="0"/>
              <a:t> The KS test suggests that isolates in 2014 are less sensitive than isolates in 2011</a:t>
            </a:r>
            <a:endParaRPr lang="en-GB" dirty="0" smtClean="0"/>
          </a:p>
          <a:p>
            <a:endParaRPr lang="en-GB" dirty="0" smtClean="0"/>
          </a:p>
          <a:p>
            <a:r>
              <a:rPr lang="en-GB" dirty="0" smtClean="0"/>
              <a:t>4) There is also a second smaller peak which is close to the red line. Now…</a:t>
            </a:r>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384304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1) If we separate</a:t>
            </a:r>
            <a:r>
              <a:rPr lang="en-GB" baseline="0" dirty="0" smtClean="0"/>
              <a:t> the MIC by gender and male sexual orientation….</a:t>
            </a:r>
            <a:r>
              <a:rPr lang="en-GB" dirty="0" smtClean="0"/>
              <a:t>We can see </a:t>
            </a:r>
            <a:r>
              <a:rPr lang="en-GB" baseline="0" dirty="0" smtClean="0"/>
              <a:t>clearly that the second peak is observed in isolates from MSM only.</a:t>
            </a:r>
            <a:endParaRPr lang="en-GB" dirty="0" smtClean="0"/>
          </a:p>
          <a:p>
            <a:endParaRPr lang="en-GB" baseline="0" dirty="0" smtClean="0"/>
          </a:p>
          <a:p>
            <a:r>
              <a:rPr lang="en-GB" baseline="0" dirty="0" smtClean="0"/>
              <a:t>2) This suggests that there is ongoing dissemination of N. gonorrhoeae with elevated cefixime MICs in MSM</a:t>
            </a: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306688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Finally, this figure shows the percentage</a:t>
            </a:r>
            <a:r>
              <a:rPr lang="en-GB" baseline="0" dirty="0" smtClean="0"/>
              <a:t> of gonococcal isolates resistant to cefixime by ceftriaxone MICs.</a:t>
            </a:r>
          </a:p>
          <a:p>
            <a:endParaRPr lang="en-GB" baseline="0" dirty="0" smtClean="0"/>
          </a:p>
          <a:p>
            <a:pPr marL="228600" indent="-228600">
              <a:buAutoNum type="arabicParenR"/>
            </a:pPr>
            <a:r>
              <a:rPr lang="en-GB" baseline="0" dirty="0" smtClean="0"/>
              <a:t>On the x-axis we have the ceftriaxone MIC and on the y-axis we have the percentage of isolates of that MIC</a:t>
            </a:r>
          </a:p>
          <a:p>
            <a:pPr marL="228600" indent="-228600">
              <a:buAutoNum type="arabicParenR"/>
            </a:pPr>
            <a:endParaRPr lang="en-GB" baseline="0" dirty="0" smtClean="0"/>
          </a:p>
          <a:p>
            <a:pPr marL="228600" indent="-228600">
              <a:buAutoNum type="arabicParenR"/>
            </a:pPr>
            <a:r>
              <a:rPr lang="en-GB" baseline="0" dirty="0" smtClean="0"/>
              <a:t>The teal bars are cefixime sensitive and the red bars are cefixime resistant.</a:t>
            </a:r>
          </a:p>
          <a:p>
            <a:pPr marL="228600" indent="-228600">
              <a:buAutoNum type="arabicParenR"/>
            </a:pPr>
            <a:endParaRPr lang="en-GB" baseline="0" dirty="0" smtClean="0"/>
          </a:p>
          <a:p>
            <a:pPr marL="228600" indent="-228600">
              <a:buAutoNum type="arabicParenR"/>
            </a:pPr>
            <a:r>
              <a:rPr lang="en-GB" dirty="0" smtClean="0"/>
              <a:t>Based on</a:t>
            </a:r>
            <a:r>
              <a:rPr lang="en-GB" baseline="0" dirty="0" smtClean="0"/>
              <a:t> the distribution of colours we can see that the isolates that are cefixime resistant (the red bars) tend to have higher ceftriaxone MICs than the cefixime sensitive isolates</a:t>
            </a:r>
          </a:p>
          <a:p>
            <a:pPr marL="228600" indent="-228600">
              <a:buAutoNum type="arabicParenR"/>
            </a:pPr>
            <a:endParaRPr lang="en-GB" baseline="0" dirty="0" smtClean="0"/>
          </a:p>
          <a:p>
            <a:pPr marL="228600" indent="-228600">
              <a:buAutoNum type="arabicParenR"/>
            </a:pPr>
            <a:r>
              <a:rPr lang="en-GB" dirty="0" smtClean="0"/>
              <a:t>This is an important consideration</a:t>
            </a:r>
            <a:r>
              <a:rPr lang="en-GB" baseline="0" dirty="0" smtClean="0"/>
              <a:t> if we returned to the widespread use of cefixime</a:t>
            </a:r>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26570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Master" Target="../slideMasters/slideMaster4.xml"/><Relationship Id="rId7" Type="http://schemas.openxmlformats.org/officeDocument/2006/relationships/image" Target="../media/image10.png"/><Relationship Id="rId2" Type="http://schemas.openxmlformats.org/officeDocument/2006/relationships/tags" Target="../tags/tag17.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8.emf"/><Relationship Id="rId4" Type="http://schemas.openxmlformats.org/officeDocument/2006/relationships/oleObject" Target="../embeddings/oleObject2.bin"/></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553200" y="4767263"/>
            <a:ext cx="2133600" cy="274637"/>
          </a:xfrm>
          <a:prstGeom prst="rect">
            <a:avLst/>
          </a:prstGeom>
        </p:spPr>
        <p:txBody>
          <a:bodyPr/>
          <a:lstStyle/>
          <a:p>
            <a:pPr defTabSz="457200"/>
            <a:fld id="{24D7381B-9E71-0E48-AD4B-6C8B2D964AA8}" type="slidenum">
              <a:rPr lang="en-US" smtClean="0">
                <a:solidFill>
                  <a:prstClr val="black"/>
                </a:solidFill>
              </a:rPr>
              <a:pPr defTabSz="457200"/>
              <a:t>‹#›</a:t>
            </a:fld>
            <a:endParaRPr lang="en-US">
              <a:solidFill>
                <a:prstClr val="black"/>
              </a:solidFill>
            </a:endParaRPr>
          </a:p>
        </p:txBody>
      </p:sp>
      <p:sp>
        <p:nvSpPr>
          <p:cNvPr id="10" name="Text Placeholder 9"/>
          <p:cNvSpPr>
            <a:spLocks noGrp="1"/>
          </p:cNvSpPr>
          <p:nvPr>
            <p:ph type="body" sz="quarter" idx="15" hasCustomPrompt="1"/>
          </p:nvPr>
        </p:nvSpPr>
        <p:spPr>
          <a:xfrm>
            <a:off x="276543" y="1884363"/>
            <a:ext cx="6088696" cy="487362"/>
          </a:xfrm>
          <a:prstGeom prst="rect">
            <a:avLst/>
          </a:prstGeom>
        </p:spPr>
        <p:txBody>
          <a:bodyPr vert="horz"/>
          <a:lstStyle>
            <a:lvl1pPr marL="0" indent="0" algn="l">
              <a:buNone/>
              <a:defRPr sz="3000">
                <a:solidFill>
                  <a:schemeClr val="tx1"/>
                </a:solidFill>
                <a:latin typeface="Arial Narrow"/>
                <a:cs typeface="Arial Narrow"/>
              </a:defRPr>
            </a:lvl1pPr>
          </a:lstStyle>
          <a:p>
            <a:pPr algn="l"/>
            <a:r>
              <a:rPr lang="en-US" sz="3000" dirty="0" smtClean="0">
                <a:solidFill>
                  <a:schemeClr val="tx1"/>
                </a:solidFill>
                <a:latin typeface="Arial Narrow"/>
                <a:cs typeface="Arial Narrow"/>
              </a:rPr>
              <a:t>TITLE PAGE (30pt Arial Narrow)</a:t>
            </a:r>
            <a:endParaRPr lang="en-US" sz="3000" dirty="0">
              <a:solidFill>
                <a:schemeClr val="tx1"/>
              </a:solidFill>
              <a:latin typeface="Arial Narrow"/>
              <a:cs typeface="Arial Narrow"/>
            </a:endParaRPr>
          </a:p>
        </p:txBody>
      </p:sp>
      <p:sp>
        <p:nvSpPr>
          <p:cNvPr id="12" name="Text Placeholder 11"/>
          <p:cNvSpPr>
            <a:spLocks noGrp="1"/>
          </p:cNvSpPr>
          <p:nvPr>
            <p:ph type="body" sz="quarter" idx="16" hasCustomPrompt="1"/>
          </p:nvPr>
        </p:nvSpPr>
        <p:spPr>
          <a:xfrm>
            <a:off x="276542" y="2646680"/>
            <a:ext cx="6088697" cy="487363"/>
          </a:xfrm>
          <a:prstGeom prst="rect">
            <a:avLst/>
          </a:prstGeom>
        </p:spPr>
        <p:txBody>
          <a:bodyPr vert="horz"/>
          <a:lstStyle>
            <a:lvl1pPr marL="0" indent="0" algn="l">
              <a:buNone/>
              <a:defRPr sz="1800" baseline="0">
                <a:solidFill>
                  <a:srgbClr val="000000"/>
                </a:solidFill>
                <a:latin typeface="Arial Narrow"/>
                <a:cs typeface="Arial Narrow"/>
              </a:defRPr>
            </a:lvl1pPr>
          </a:lstStyle>
          <a:p>
            <a:pPr algn="l"/>
            <a:r>
              <a:rPr lang="en-GB" sz="1800" baseline="30000" dirty="0" smtClean="0">
                <a:solidFill>
                  <a:srgbClr val="000000"/>
                </a:solidFill>
                <a:latin typeface="Arial Narrow"/>
                <a:cs typeface="Arial Narrow"/>
              </a:rPr>
              <a:t>SUB HEADLINE / PRESENTER (18pt Arial Narrow)</a:t>
            </a:r>
            <a:endParaRPr lang="en-GB" sz="1800" baseline="30000" dirty="0">
              <a:solidFill>
                <a:srgbClr val="000000"/>
              </a:solidFill>
              <a:latin typeface="Arial Narrow"/>
              <a:cs typeface="Arial Narrow"/>
            </a:endParaRPr>
          </a:p>
        </p:txBody>
      </p:sp>
    </p:spTree>
    <p:extLst>
      <p:ext uri="{BB962C8B-B14F-4D97-AF65-F5344CB8AC3E}">
        <p14:creationId xmlns:p14="http://schemas.microsoft.com/office/powerpoint/2010/main" val="39679937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a:prstGeom prst="rect">
            <a:avLst/>
          </a:prstGeo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3887788" y="741363"/>
            <a:ext cx="4629150" cy="36544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30238" y="1543050"/>
            <a:ext cx="2949575" cy="28590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6" name="Footer Placeholder 5"/>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7" name="Slide Number Placeholder 6"/>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18031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7886700" cy="993775"/>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628650" y="1370013"/>
            <a:ext cx="7886700" cy="32623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1255199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28650" y="274638"/>
            <a:ext cx="5762625" cy="435768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42122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1599978"/>
            <a:ext cx="9144000" cy="35435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Rectangle 4"/>
          <p:cNvSpPr>
            <a:spLocks noChangeArrowheads="1"/>
          </p:cNvSpPr>
          <p:nvPr userDrawn="1"/>
        </p:nvSpPr>
        <p:spPr bwMode="auto">
          <a:xfrm>
            <a:off x="0" y="1491631"/>
            <a:ext cx="9144000" cy="108347"/>
          </a:xfrm>
          <a:prstGeom prst="rect">
            <a:avLst/>
          </a:prstGeom>
          <a:solidFill>
            <a:srgbClr val="00AE9E"/>
          </a:solidFill>
          <a:ln w="9525">
            <a:noFill/>
            <a:miter lim="800000"/>
            <a:headEnd/>
            <a:tailEnd/>
          </a:ln>
        </p:spPr>
        <p:txBody>
          <a:bodyPr anchor="ctr">
            <a:prstTxWarp prst="textNoShape">
              <a:avLst/>
            </a:prstTxWarp>
          </a:bodyPr>
          <a:lstStyle/>
          <a:p>
            <a:pPr algn="ctr">
              <a:defRPr/>
            </a:pPr>
            <a:endParaRPr lang="en-US" dirty="0">
              <a:solidFill>
                <a:prstClr val="white"/>
              </a:solidFill>
            </a:endParaRPr>
          </a:p>
        </p:txBody>
      </p:sp>
      <p:sp>
        <p:nvSpPr>
          <p:cNvPr id="2" name="Title 1"/>
          <p:cNvSpPr>
            <a:spLocks noGrp="1"/>
          </p:cNvSpPr>
          <p:nvPr>
            <p:ph type="ctrTitle"/>
          </p:nvPr>
        </p:nvSpPr>
        <p:spPr>
          <a:xfrm>
            <a:off x="558000" y="1869673"/>
            <a:ext cx="7633648" cy="1293377"/>
          </a:xfrm>
          <a:ln>
            <a:noFill/>
          </a:ln>
        </p:spPr>
        <p:txBody>
          <a:bodyPr anchor="t">
            <a:noAutofit/>
          </a:bodyPr>
          <a:lstStyle>
            <a:lvl1pPr algn="l">
              <a:defRPr sz="4500" baseline="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58000" y="4515966"/>
            <a:ext cx="7633648" cy="253752"/>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359218"/>
          </a:xfrm>
          <a:prstGeom prst="rect">
            <a:avLst/>
          </a:prstGeom>
          <a:noFill/>
          <a:ln>
            <a:noFill/>
          </a:ln>
        </p:spPr>
      </p:pic>
    </p:spTree>
    <p:extLst>
      <p:ext uri="{BB962C8B-B14F-4D97-AF65-F5344CB8AC3E}">
        <p14:creationId xmlns:p14="http://schemas.microsoft.com/office/powerpoint/2010/main" val="4282085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411510"/>
            <a:ext cx="8028000" cy="486054"/>
          </a:xfrm>
        </p:spPr>
        <p:txBody>
          <a:bodyPr anchor="t" anchorCtr="0"/>
          <a:lstStyle>
            <a:lvl1pPr>
              <a:defRPr sz="4000" baseline="0">
                <a:solidFill>
                  <a:srgbClr val="00AE9E"/>
                </a:solidFill>
                <a:latin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558000" y="1059583"/>
            <a:ext cx="8028000" cy="3554759"/>
          </a:xfrm>
        </p:spPr>
        <p:txBody>
          <a:bodyPr/>
          <a:lstStyle>
            <a:lvl1pPr>
              <a:spcBef>
                <a:spcPts val="1200"/>
              </a:spcBef>
              <a:defRPr sz="1800" b="0" baseline="0">
                <a:solidFill>
                  <a:schemeClr val="tx1"/>
                </a:solidFill>
              </a:defRPr>
            </a:lvl1pPr>
          </a:lstStyle>
          <a:p>
            <a:pPr lvl="0"/>
            <a:r>
              <a:rPr lang="en-US" dirty="0" smtClean="0"/>
              <a:t>Text should be 12-18pt Arial. Do not use other fonts.</a:t>
            </a:r>
            <a:endParaRPr lang="en-US" dirty="0"/>
          </a:p>
        </p:txBody>
      </p:sp>
      <p:sp>
        <p:nvSpPr>
          <p:cNvPr id="5" name="Slide Number Placeholder 5"/>
          <p:cNvSpPr>
            <a:spLocks noGrp="1"/>
          </p:cNvSpPr>
          <p:nvPr>
            <p:ph type="sldNum" sz="quarter" idx="10"/>
          </p:nvPr>
        </p:nvSpPr>
        <p:spPr>
          <a:xfrm>
            <a:off x="0" y="4731544"/>
            <a:ext cx="9144000" cy="411956"/>
          </a:xfrm>
        </p:spPr>
        <p:txBody>
          <a:bodyPr/>
          <a:lstStyle>
            <a:lvl1pPr>
              <a:defRPr/>
            </a:lvl1p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a:t>
            </a:fld>
            <a:endParaRPr lang="en-US" dirty="0">
              <a:solidFill>
                <a:prstClr val="white"/>
              </a:solidFill>
            </a:endParaRPr>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US" dirty="0" smtClean="0">
                <a:solidFill>
                  <a:prstClr val="white"/>
                </a:solidFill>
              </a:rPr>
              <a:t>Presentation title - edit in Header and Footer</a:t>
            </a:r>
            <a:endParaRPr lang="en-US" dirty="0">
              <a:solidFill>
                <a:prstClr val="white"/>
              </a:solidFill>
            </a:endParaRPr>
          </a:p>
        </p:txBody>
      </p:sp>
    </p:spTree>
    <p:extLst>
      <p:ext uri="{BB962C8B-B14F-4D97-AF65-F5344CB8AC3E}">
        <p14:creationId xmlns:p14="http://schemas.microsoft.com/office/powerpoint/2010/main" val="2316690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4" name="Object 2"/>
          <p:cNvGraphicFramePr>
            <a:graphicFrameLocks/>
          </p:cNvGraphicFramePr>
          <p:nvPr>
            <p:custDataLst>
              <p:tags r:id="rId2"/>
            </p:custDataLst>
          </p:nvPr>
        </p:nvGraphicFramePr>
        <p:xfrm>
          <a:off x="1589" y="1192"/>
          <a:ext cx="1587" cy="1190"/>
        </p:xfrm>
        <a:graphic>
          <a:graphicData uri="http://schemas.openxmlformats.org/presentationml/2006/ole">
            <mc:AlternateContent xmlns:mc="http://schemas.openxmlformats.org/markup-compatibility/2006">
              <mc:Choice xmlns:v="urn:schemas-microsoft-com:vml" Requires="v">
                <p:oleObj spid="_x0000_s5150" name="think-cell Slide" r:id="rId4" imgW="360" imgH="360" progId="">
                  <p:embed/>
                </p:oleObj>
              </mc:Choice>
              <mc:Fallback>
                <p:oleObj name="think-cell Slide" r:id="rId4" imgW="360" imgH="36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9" y="1192"/>
                        <a:ext cx="1587" cy="11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18"/>
          <p:cNvGrpSpPr>
            <a:grpSpLocks/>
          </p:cNvGrpSpPr>
          <p:nvPr userDrawn="1"/>
        </p:nvGrpSpPr>
        <p:grpSpPr bwMode="auto">
          <a:xfrm>
            <a:off x="0" y="-9525"/>
            <a:ext cx="9144000" cy="160735"/>
            <a:chOff x="0" y="-12553"/>
            <a:chExt cx="9144000" cy="214810"/>
          </a:xfrm>
        </p:grpSpPr>
        <p:sp>
          <p:nvSpPr>
            <p:cNvPr id="6" name="Rectangle 1"/>
            <p:cNvSpPr/>
            <p:nvPr userDrawn="1"/>
          </p:nvSpPr>
          <p:spPr bwMode="auto">
            <a:xfrm>
              <a:off x="0" y="102012"/>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7" name="Rectangle 17"/>
            <p:cNvSpPr/>
            <p:nvPr userDrawn="1"/>
          </p:nvSpPr>
          <p:spPr bwMode="auto">
            <a:xfrm>
              <a:off x="0" y="-12553"/>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pic>
        <p:nvPicPr>
          <p:cNvPr id="8" name="Picture 12"/>
          <p:cNvPicPr>
            <a:picLocks noChangeAspect="1"/>
          </p:cNvPicPr>
          <p:nvPr userDrawn="1"/>
        </p:nvPicPr>
        <p:blipFill>
          <a:blip r:embed="rId6"/>
          <a:srcRect/>
          <a:stretch>
            <a:fillRect/>
          </a:stretch>
        </p:blipFill>
        <p:spPr bwMode="auto">
          <a:xfrm>
            <a:off x="6588224" y="201459"/>
            <a:ext cx="2390676" cy="446940"/>
          </a:xfrm>
          <a:prstGeom prst="rect">
            <a:avLst/>
          </a:prstGeom>
          <a:noFill/>
          <a:ln w="9525">
            <a:noFill/>
            <a:miter lim="800000"/>
            <a:headEnd/>
            <a:tailEnd/>
          </a:ln>
        </p:spPr>
      </p:pic>
      <p:grpSp>
        <p:nvGrpSpPr>
          <p:cNvPr id="9" name="Group 23"/>
          <p:cNvGrpSpPr>
            <a:grpSpLocks/>
          </p:cNvGrpSpPr>
          <p:nvPr userDrawn="1"/>
        </p:nvGrpSpPr>
        <p:grpSpPr bwMode="auto">
          <a:xfrm>
            <a:off x="0" y="4986338"/>
            <a:ext cx="9144000" cy="160735"/>
            <a:chOff x="0" y="-12553"/>
            <a:chExt cx="9144000" cy="214810"/>
          </a:xfrm>
        </p:grpSpPr>
        <p:sp>
          <p:nvSpPr>
            <p:cNvPr id="10" name="Rectangle 24"/>
            <p:cNvSpPr/>
            <p:nvPr userDrawn="1"/>
          </p:nvSpPr>
          <p:spPr bwMode="auto">
            <a:xfrm>
              <a:off x="0" y="102012"/>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11" name="Rectangle 25"/>
            <p:cNvSpPr/>
            <p:nvPr userDrawn="1"/>
          </p:nvSpPr>
          <p:spPr bwMode="auto">
            <a:xfrm>
              <a:off x="0" y="-12553"/>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sp>
        <p:nvSpPr>
          <p:cNvPr id="12" name="Working Draft Text" hidden="1"/>
          <p:cNvSpPr txBox="1">
            <a:spLocks noChangeArrowheads="1"/>
          </p:cNvSpPr>
          <p:nvPr/>
        </p:nvSpPr>
        <p:spPr bwMode="auto">
          <a:xfrm>
            <a:off x="274638" y="254794"/>
            <a:ext cx="993862"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b="1" smtClean="0">
                <a:solidFill>
                  <a:srgbClr val="000000"/>
                </a:solidFill>
                <a:latin typeface="Arial"/>
              </a:rPr>
              <a:t>WORKING DRAFT</a:t>
            </a:r>
          </a:p>
        </p:txBody>
      </p:sp>
      <p:sp>
        <p:nvSpPr>
          <p:cNvPr id="13" name="doc id"/>
          <p:cNvSpPr txBox="1">
            <a:spLocks noChangeArrowheads="1"/>
          </p:cNvSpPr>
          <p:nvPr/>
        </p:nvSpPr>
        <p:spPr bwMode="auto">
          <a:xfrm>
            <a:off x="8680451" y="-21431"/>
            <a:ext cx="301625" cy="94060"/>
          </a:xfrm>
          <a:prstGeom prst="rect">
            <a:avLst/>
          </a:prstGeom>
          <a:noFill/>
          <a:ln>
            <a:noFill/>
          </a:ln>
          <a:effectLs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fontAlgn="base" hangingPunct="1">
              <a:spcBef>
                <a:spcPct val="0"/>
              </a:spcBef>
              <a:spcAft>
                <a:spcPct val="0"/>
              </a:spcAft>
              <a:defRPr/>
            </a:pPr>
            <a:endParaRPr lang="en-US" sz="800" dirty="0" smtClean="0">
              <a:solidFill>
                <a:srgbClr val="FFFFFF"/>
              </a:solidFill>
              <a:latin typeface="Arial"/>
            </a:endParaRPr>
          </a:p>
        </p:txBody>
      </p:sp>
      <p:sp>
        <p:nvSpPr>
          <p:cNvPr id="14" name="Working Draft" hidden="1"/>
          <p:cNvSpPr txBox="1">
            <a:spLocks noChangeArrowheads="1"/>
          </p:cNvSpPr>
          <p:nvPr/>
        </p:nvSpPr>
        <p:spPr bwMode="auto">
          <a:xfrm>
            <a:off x="274638" y="373856"/>
            <a:ext cx="2693045"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900" smtClean="0">
                <a:solidFill>
                  <a:srgbClr val="000000"/>
                </a:solidFill>
                <a:latin typeface="Arial"/>
              </a:rPr>
              <a:t>Last Modified 14/08/2013 17:48 GMT Standard Time</a:t>
            </a:r>
            <a:endParaRPr lang="en-US" sz="900" smtClean="0">
              <a:solidFill>
                <a:srgbClr val="000000"/>
              </a:solidFill>
              <a:latin typeface="Arial"/>
            </a:endParaRPr>
          </a:p>
        </p:txBody>
      </p:sp>
      <p:sp>
        <p:nvSpPr>
          <p:cNvPr id="15" name="Printed" hidden="1"/>
          <p:cNvSpPr txBox="1">
            <a:spLocks noChangeArrowheads="1"/>
          </p:cNvSpPr>
          <p:nvPr/>
        </p:nvSpPr>
        <p:spPr bwMode="auto">
          <a:xfrm>
            <a:off x="274639" y="494110"/>
            <a:ext cx="2372444" cy="138499"/>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900" smtClean="0">
                <a:solidFill>
                  <a:srgbClr val="000000"/>
                </a:solidFill>
                <a:latin typeface="Arial"/>
              </a:rPr>
              <a:t>Printed 14/08/2013 09:00 GMT Standard Time</a:t>
            </a:r>
            <a:endParaRPr lang="en-US" sz="900" smtClean="0">
              <a:solidFill>
                <a:srgbClr val="000000"/>
              </a:solidFill>
              <a:latin typeface="Arial"/>
            </a:endParaRPr>
          </a:p>
        </p:txBody>
      </p:sp>
      <p:grpSp>
        <p:nvGrpSpPr>
          <p:cNvPr id="16" name="McK Title Elements" hidden="1"/>
          <p:cNvGrpSpPr>
            <a:grpSpLocks/>
          </p:cNvGrpSpPr>
          <p:nvPr/>
        </p:nvGrpSpPr>
        <p:grpSpPr bwMode="auto">
          <a:xfrm>
            <a:off x="274638" y="2638656"/>
            <a:ext cx="5035550" cy="469837"/>
            <a:chOff x="1663" y="3065"/>
            <a:chExt cx="3109" cy="387"/>
          </a:xfrm>
        </p:grpSpPr>
        <p:sp>
          <p:nvSpPr>
            <p:cNvPr id="17" name="McK Document type"/>
            <p:cNvSpPr txBox="1">
              <a:spLocks noChangeArrowheads="1"/>
            </p:cNvSpPr>
            <p:nvPr/>
          </p:nvSpPr>
          <p:spPr bwMode="auto">
            <a:xfrm>
              <a:off x="1663" y="3065"/>
              <a:ext cx="3109" cy="177"/>
            </a:xfrm>
            <a:prstGeom prst="rect">
              <a:avLst/>
            </a:prstGeom>
            <a:noFill/>
            <a:ln>
              <a:noFill/>
            </a:ln>
            <a:effectLs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smtClean="0">
                  <a:solidFill>
                    <a:srgbClr val="000000"/>
                  </a:solidFill>
                  <a:latin typeface="Arial"/>
                </a:rPr>
                <a:t>Document type</a:t>
              </a:r>
            </a:p>
          </p:txBody>
        </p:sp>
        <p:sp>
          <p:nvSpPr>
            <p:cNvPr id="18" name="McK Date"/>
            <p:cNvSpPr txBox="1">
              <a:spLocks noChangeArrowheads="1"/>
            </p:cNvSpPr>
            <p:nvPr/>
          </p:nvSpPr>
          <p:spPr bwMode="auto">
            <a:xfrm>
              <a:off x="1663" y="3275"/>
              <a:ext cx="3109" cy="177"/>
            </a:xfrm>
            <a:prstGeom prst="rect">
              <a:avLst/>
            </a:prstGeom>
            <a:noFill/>
            <a:ln>
              <a:noFill/>
            </a:ln>
            <a:effectLs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1400" smtClean="0">
                  <a:solidFill>
                    <a:srgbClr val="000000"/>
                  </a:solidFill>
                  <a:latin typeface="Arial"/>
                </a:rPr>
                <a:t>Date</a:t>
              </a:r>
            </a:p>
          </p:txBody>
        </p:sp>
      </p:grpSp>
      <p:sp>
        <p:nvSpPr>
          <p:cNvPr id="13314" name="Rectangle 1026"/>
          <p:cNvSpPr>
            <a:spLocks noGrp="1" noChangeArrowheads="1"/>
          </p:cNvSpPr>
          <p:nvPr>
            <p:ph type="ctrTitle"/>
          </p:nvPr>
        </p:nvSpPr>
        <p:spPr bwMode="auto">
          <a:xfrm>
            <a:off x="274001" y="1092223"/>
            <a:ext cx="7519009" cy="492443"/>
          </a:xfrm>
          <a:prstGeom prst="rect">
            <a:avLst/>
          </a:prstGeom>
        </p:spPr>
        <p:txBody>
          <a:bodyPr/>
          <a:lstStyle>
            <a:lvl1pPr>
              <a:defRPr sz="3200" b="1" baseline="0">
                <a:latin typeface="+mj-lt"/>
                <a:ea typeface="+mj-ea"/>
              </a:defRPr>
            </a:lvl1pPr>
          </a:lstStyle>
          <a:p>
            <a:pPr lvl="0"/>
            <a:r>
              <a:rPr lang="en-US" noProof="0" smtClean="0"/>
              <a:t>Click to edit Master title style</a:t>
            </a:r>
            <a:endParaRPr lang="en-US" noProof="0" dirty="0" smtClean="0"/>
          </a:p>
        </p:txBody>
      </p:sp>
      <p:sp>
        <p:nvSpPr>
          <p:cNvPr id="13315" name="Rectangle 1027"/>
          <p:cNvSpPr>
            <a:spLocks noGrp="1" noChangeArrowheads="1"/>
          </p:cNvSpPr>
          <p:nvPr>
            <p:ph type="subTitle" idx="1"/>
          </p:nvPr>
        </p:nvSpPr>
        <p:spPr bwMode="auto">
          <a:xfrm>
            <a:off x="274001" y="1976809"/>
            <a:ext cx="7519009" cy="276999"/>
          </a:xfrm>
        </p:spPr>
        <p:txBody>
          <a:bodyPr/>
          <a:lstStyle>
            <a:lvl1pPr>
              <a:defRPr sz="1800" baseline="0">
                <a:latin typeface="+mj-lt"/>
                <a:ea typeface="+mj-ea"/>
              </a:defRPr>
            </a:lvl1pPr>
          </a:lstStyle>
          <a:p>
            <a:pPr lvl="0"/>
            <a:r>
              <a:rPr lang="en-US" noProof="0" smtClean="0"/>
              <a:t>Click to edit Master subtitle style</a:t>
            </a:r>
          </a:p>
        </p:txBody>
      </p:sp>
      <p:pic>
        <p:nvPicPr>
          <p:cNvPr id="21" name="Picture 20"/>
          <p:cNvPicPr/>
          <p:nvPr userDrawn="1"/>
        </p:nvPicPr>
        <p:blipFill rotWithShape="1">
          <a:blip r:embed="rId7"/>
          <a:srcRect l="5388" t="27969" r="50216" b="41379"/>
          <a:stretch/>
        </p:blipFill>
        <p:spPr bwMode="auto">
          <a:xfrm>
            <a:off x="4355976" y="162200"/>
            <a:ext cx="1691680" cy="525459"/>
          </a:xfrm>
          <a:prstGeom prst="rect">
            <a:avLst/>
          </a:prstGeom>
          <a:ln>
            <a:noFill/>
          </a:ln>
          <a:extLst>
            <a:ext uri="{53640926-AAD7-44D8-BBD7-CCE9431645EC}">
              <a14:shadowObscured xmlns:a14="http://schemas.microsoft.com/office/drawing/2010/main"/>
            </a:ext>
          </a:extLst>
        </p:spPr>
      </p:pic>
      <p:pic>
        <p:nvPicPr>
          <p:cNvPr id="20" name="Picture 2"/>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96182" y="194766"/>
            <a:ext cx="1133475" cy="550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1092698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Placeholder 2"/>
          <p:cNvSpPr>
            <a:spLocks noGrp="1" noChangeArrowheads="1"/>
          </p:cNvSpPr>
          <p:nvPr>
            <p:ph type="title"/>
          </p:nvPr>
        </p:nvSpPr>
        <p:spPr bwMode="auto">
          <a:xfrm>
            <a:off x="121490" y="292991"/>
            <a:ext cx="7274393" cy="307777"/>
          </a:xfrm>
          <a:prstGeom prst="rect">
            <a:avLst/>
          </a:prstGeom>
          <a:noFill/>
          <a:ln>
            <a:noFill/>
          </a:ln>
          <a:effectLst/>
          <a:extLst/>
        </p:spPr>
        <p:txBody>
          <a:bodyPr/>
          <a:lstStyle/>
          <a:p>
            <a:pPr lvl="0"/>
            <a:r>
              <a:rPr lang="en-US" noProof="0" smtClean="0"/>
              <a:t>Click to edit Master title style</a:t>
            </a:r>
            <a:endParaRPr lang="en-US" noProof="0" dirty="0" smtClean="0"/>
          </a:p>
        </p:txBody>
      </p:sp>
      <p:pic>
        <p:nvPicPr>
          <p:cNvPr id="3" name="Picture 2"/>
          <p:cNvPicPr/>
          <p:nvPr userDrawn="1"/>
        </p:nvPicPr>
        <p:blipFill rotWithShape="1">
          <a:blip r:embed="rId2"/>
          <a:srcRect l="5388" t="27969" r="50216" b="41379"/>
          <a:stretch/>
        </p:blipFill>
        <p:spPr bwMode="auto">
          <a:xfrm>
            <a:off x="179512" y="4461960"/>
            <a:ext cx="1128524" cy="370523"/>
          </a:xfrm>
          <a:prstGeom prst="rect">
            <a:avLst/>
          </a:prstGeom>
          <a:ln>
            <a:noFill/>
          </a:ln>
          <a:extLst>
            <a:ext uri="{53640926-AAD7-44D8-BBD7-CCE9431645EC}">
              <a14:shadowObscured xmlns:a14="http://schemas.microsoft.com/office/drawing/2010/main"/>
            </a:ext>
          </a:extLst>
        </p:spPr>
      </p:pic>
      <p:pic>
        <p:nvPicPr>
          <p:cNvPr id="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0295" y="191793"/>
            <a:ext cx="1133475" cy="550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174320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333388" y="2349109"/>
            <a:ext cx="3857625" cy="1858565"/>
          </a:xfrm>
          <a:prstGeom prst="rect">
            <a:avLst/>
          </a:prstGeom>
        </p:spPr>
        <p:txBody>
          <a:bodyPr/>
          <a:lstStyle>
            <a:lvl1pPr>
              <a:defRPr sz="2800" b="1">
                <a:latin typeface="+mj-lt"/>
                <a:ea typeface="Open Sans" pitchFamily="34" charset="0"/>
                <a:cs typeface="Open Sans" pitchFamily="34" charset="0"/>
              </a:defRPr>
            </a:lvl1pPr>
          </a:lstStyle>
          <a:p>
            <a:r>
              <a:rPr lang="en-US" smtClean="0"/>
              <a:t>Click to edit Master title style</a:t>
            </a:r>
            <a:endParaRPr lang="en-AU"/>
          </a:p>
        </p:txBody>
      </p:sp>
    </p:spTree>
    <p:extLst>
      <p:ext uri="{BB962C8B-B14F-4D97-AF65-F5344CB8AC3E}">
        <p14:creationId xmlns:p14="http://schemas.microsoft.com/office/powerpoint/2010/main" val="7235788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ody 1">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457201" y="1257303"/>
            <a:ext cx="8229600" cy="3278981"/>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63298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dy 1">
    <p:spTree>
      <p:nvGrpSpPr>
        <p:cNvPr id="1" name=""/>
        <p:cNvGrpSpPr/>
        <p:nvPr/>
      </p:nvGrpSpPr>
      <p:grpSpPr>
        <a:xfrm>
          <a:off x="0" y="0"/>
          <a:ext cx="0" cy="0"/>
          <a:chOff x="0" y="0"/>
          <a:chExt cx="0" cy="0"/>
        </a:xfrm>
      </p:grpSpPr>
      <p:sp>
        <p:nvSpPr>
          <p:cNvPr id="2" name="Title 1"/>
          <p:cNvSpPr>
            <a:spLocks noGrp="1"/>
          </p:cNvSpPr>
          <p:nvPr>
            <p:ph type="title"/>
          </p:nvPr>
        </p:nvSpPr>
        <p:spPr>
          <a:xfrm>
            <a:off x="230831" y="185092"/>
            <a:ext cx="8229600" cy="857250"/>
          </a:xfrm>
          <a:prstGeom prst="rect">
            <a:avLst/>
          </a:prstGeom>
        </p:spPr>
        <p:txBody>
          <a:bodyPr>
            <a:noAutofit/>
          </a:bodyPr>
          <a:lstStyle>
            <a:lvl1pPr>
              <a:defRPr sz="2800" i="0"/>
            </a:lvl1pPr>
          </a:lstStyle>
          <a:p>
            <a:r>
              <a:rPr lang="en-US" dirty="0" smtClean="0"/>
              <a:t>Click to edit Master title style</a:t>
            </a:r>
            <a:endParaRPr lang="en-AU" dirty="0"/>
          </a:p>
        </p:txBody>
      </p:sp>
      <p:sp>
        <p:nvSpPr>
          <p:cNvPr id="6" name="Text Placeholder 5"/>
          <p:cNvSpPr>
            <a:spLocks noGrp="1"/>
          </p:cNvSpPr>
          <p:nvPr>
            <p:ph type="body" sz="quarter" idx="10"/>
          </p:nvPr>
        </p:nvSpPr>
        <p:spPr>
          <a:xfrm>
            <a:off x="230832" y="1164983"/>
            <a:ext cx="8229600" cy="3278981"/>
          </a:xfrm>
        </p:spPr>
        <p:txBody>
          <a:bodyPr/>
          <a:lstStyle>
            <a:lvl1pPr>
              <a:defRPr sz="2000"/>
            </a:lvl1pPr>
            <a:lvl2pPr>
              <a:defRPr sz="1800"/>
            </a:lvl2pPr>
            <a:lvl3pPr>
              <a:defRPr sz="1800"/>
            </a:lvl3pPr>
            <a:lvl4pPr>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389053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375"/>
            <a:ext cx="6858000" cy="1790700"/>
          </a:xfrm>
          <a:prstGeom prst="rect">
            <a:avLst/>
          </a:prstGeo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143000" y="2701925"/>
            <a:ext cx="6858000" cy="1241425"/>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164191401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0899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5011" y="750771"/>
            <a:ext cx="8130339" cy="517642"/>
          </a:xfrm>
          <a:prstGeom prst="rect">
            <a:avLst/>
          </a:prstGeom>
        </p:spPr>
        <p:txBody>
          <a:bodyPr/>
          <a:lstStyle>
            <a:lvl1pPr>
              <a:defRPr sz="3200" b="1">
                <a:solidFill>
                  <a:schemeClr val="accent5">
                    <a:lumMod val="75000"/>
                  </a:schemeClr>
                </a:solidFill>
                <a:latin typeface="Arial" panose="020B0604020202020204" pitchFamily="34" charset="0"/>
                <a:cs typeface="Arial" panose="020B0604020202020204"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a:xfrm>
            <a:off x="385011" y="1424539"/>
            <a:ext cx="8130339" cy="3207786"/>
          </a:xfrm>
          <a:prstGeom prst="rect">
            <a:avLst/>
          </a:prstGeom>
        </p:spPr>
        <p:txBody>
          <a:bodyPr/>
          <a:lstStyle>
            <a:lvl1pPr>
              <a:defRPr sz="22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10249760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700"/>
            <a:ext cx="7886700" cy="2139950"/>
          </a:xfrm>
          <a:prstGeom prst="rect">
            <a:avLst/>
          </a:prstGeo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623888" y="3441700"/>
            <a:ext cx="7886700" cy="1125538"/>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5" name="Footer Placeholder 4"/>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6" name="Slide Number Placeholder 5"/>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92465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7886700" cy="993775"/>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628650" y="1370013"/>
            <a:ext cx="3867150" cy="32623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370013"/>
            <a:ext cx="3867150" cy="32623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6" name="Footer Placeholder 5"/>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7" name="Slide Number Placeholder 6"/>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324929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a:prstGeom prst="rect">
            <a:avLst/>
          </a:prstGeom>
        </p:spPr>
        <p:txBody>
          <a:bodyPr/>
          <a:lstStyle/>
          <a:p>
            <a:r>
              <a:rPr lang="en-US" smtClean="0"/>
              <a:t>Click to edit Master title style</a:t>
            </a:r>
            <a:endParaRPr lang="en-AU"/>
          </a:p>
        </p:txBody>
      </p:sp>
      <p:sp>
        <p:nvSpPr>
          <p:cNvPr id="3" name="Text Placeholder 2"/>
          <p:cNvSpPr>
            <a:spLocks noGrp="1"/>
          </p:cNvSpPr>
          <p:nvPr>
            <p:ph type="body" idx="1"/>
          </p:nvPr>
        </p:nvSpPr>
        <p:spPr>
          <a:xfrm>
            <a:off x="630238" y="1260475"/>
            <a:ext cx="3868737" cy="619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1879600"/>
            <a:ext cx="3868737" cy="27622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29150" y="1260475"/>
            <a:ext cx="3887788" cy="619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1879600"/>
            <a:ext cx="3887788" cy="276225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8" name="Footer Placeholder 7"/>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9" name="Slide Number Placeholder 8"/>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2723011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7886700" cy="993775"/>
          </a:xfrm>
          <a:prstGeom prst="rect">
            <a:avLst/>
          </a:prstGeom>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4" name="Footer Placeholder 3"/>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5" name="Slide Number Placeholder 4"/>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256477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3" name="Footer Placeholder 2"/>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4" name="Slide Number Placeholder 3"/>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410929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a:prstGeom prst="rect">
            <a:avLst/>
          </a:prstGeo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3887788" y="741363"/>
            <a:ext cx="4629150" cy="36544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30238" y="1543050"/>
            <a:ext cx="2949575" cy="28590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4767263"/>
            <a:ext cx="2057400" cy="274637"/>
          </a:xfrm>
          <a:prstGeom prst="rect">
            <a:avLst/>
          </a:prstGeom>
        </p:spPr>
        <p:txBody>
          <a:bodyPr/>
          <a:lstStyle/>
          <a:p>
            <a:pPr defTabSz="457200"/>
            <a:fld id="{B2D1D937-C3DB-4BC3-8B1C-2C432F372D8A}" type="datetimeFigureOut">
              <a:rPr lang="en-AU" smtClean="0">
                <a:solidFill>
                  <a:prstClr val="black"/>
                </a:solidFill>
              </a:rPr>
              <a:pPr defTabSz="457200"/>
              <a:t>11/07/2016</a:t>
            </a:fld>
            <a:endParaRPr lang="en-AU">
              <a:solidFill>
                <a:prstClr val="black"/>
              </a:solidFill>
            </a:endParaRPr>
          </a:p>
        </p:txBody>
      </p:sp>
      <p:sp>
        <p:nvSpPr>
          <p:cNvPr id="6" name="Footer Placeholder 5"/>
          <p:cNvSpPr>
            <a:spLocks noGrp="1"/>
          </p:cNvSpPr>
          <p:nvPr>
            <p:ph type="ftr" sz="quarter" idx="11"/>
          </p:nvPr>
        </p:nvSpPr>
        <p:spPr>
          <a:xfrm>
            <a:off x="3028950" y="4767263"/>
            <a:ext cx="3086100" cy="274637"/>
          </a:xfrm>
          <a:prstGeom prst="rect">
            <a:avLst/>
          </a:prstGeom>
        </p:spPr>
        <p:txBody>
          <a:bodyPr/>
          <a:lstStyle/>
          <a:p>
            <a:pPr defTabSz="457200"/>
            <a:endParaRPr lang="en-AU">
              <a:solidFill>
                <a:prstClr val="black"/>
              </a:solidFill>
            </a:endParaRPr>
          </a:p>
        </p:txBody>
      </p:sp>
      <p:sp>
        <p:nvSpPr>
          <p:cNvPr id="7" name="Slide Number Placeholder 6"/>
          <p:cNvSpPr>
            <a:spLocks noGrp="1"/>
          </p:cNvSpPr>
          <p:nvPr>
            <p:ph type="sldNum" sz="quarter" idx="12"/>
          </p:nvPr>
        </p:nvSpPr>
        <p:spPr>
          <a:xfrm>
            <a:off x="6457950" y="4767263"/>
            <a:ext cx="2057400" cy="274637"/>
          </a:xfrm>
          <a:prstGeom prst="rect">
            <a:avLst/>
          </a:prstGeom>
        </p:spPr>
        <p:txBody>
          <a:bodyPr/>
          <a:lstStyle/>
          <a:p>
            <a:pPr defTabSz="457200"/>
            <a:fld id="{257EADB5-21DA-45AC-9F7D-9F9379698922}" type="slidenum">
              <a:rPr lang="en-AU" smtClean="0">
                <a:solidFill>
                  <a:prstClr val="black"/>
                </a:solidFill>
              </a:rPr>
              <a:pPr defTabSz="457200"/>
              <a:t>‹#›</a:t>
            </a:fld>
            <a:endParaRPr lang="en-AU">
              <a:solidFill>
                <a:prstClr val="black"/>
              </a:solidFill>
            </a:endParaRPr>
          </a:p>
        </p:txBody>
      </p:sp>
    </p:spTree>
    <p:extLst>
      <p:ext uri="{BB962C8B-B14F-4D97-AF65-F5344CB8AC3E}">
        <p14:creationId xmlns:p14="http://schemas.microsoft.com/office/powerpoint/2010/main" val="4053791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4.xml"/><Relationship Id="rId13" Type="http://schemas.openxmlformats.org/officeDocument/2006/relationships/tags" Target="../tags/tag9.xml"/><Relationship Id="rId18" Type="http://schemas.openxmlformats.org/officeDocument/2006/relationships/tags" Target="../tags/tag14.xml"/><Relationship Id="rId3" Type="http://schemas.openxmlformats.org/officeDocument/2006/relationships/theme" Target="../theme/theme4.xml"/><Relationship Id="rId21" Type="http://schemas.openxmlformats.org/officeDocument/2006/relationships/oleObject" Target="../embeddings/oleObject1.bin"/><Relationship Id="rId7" Type="http://schemas.openxmlformats.org/officeDocument/2006/relationships/tags" Target="../tags/tag3.xml"/><Relationship Id="rId12" Type="http://schemas.openxmlformats.org/officeDocument/2006/relationships/tags" Target="../tags/tag8.xml"/><Relationship Id="rId17" Type="http://schemas.openxmlformats.org/officeDocument/2006/relationships/tags" Target="../tags/tag13.xml"/><Relationship Id="rId2" Type="http://schemas.openxmlformats.org/officeDocument/2006/relationships/slideLayout" Target="../slideLayouts/slideLayout16.xml"/><Relationship Id="rId16" Type="http://schemas.openxmlformats.org/officeDocument/2006/relationships/tags" Target="../tags/tag12.xml"/><Relationship Id="rId20" Type="http://schemas.openxmlformats.org/officeDocument/2006/relationships/tags" Target="../tags/tag16.xml"/><Relationship Id="rId1" Type="http://schemas.openxmlformats.org/officeDocument/2006/relationships/slideLayout" Target="../slideLayouts/slideLayout15.xml"/><Relationship Id="rId6" Type="http://schemas.openxmlformats.org/officeDocument/2006/relationships/tags" Target="../tags/tag2.xml"/><Relationship Id="rId11" Type="http://schemas.openxmlformats.org/officeDocument/2006/relationships/tags" Target="../tags/tag7.xml"/><Relationship Id="rId5" Type="http://schemas.openxmlformats.org/officeDocument/2006/relationships/tags" Target="../tags/tag1.xml"/><Relationship Id="rId15" Type="http://schemas.openxmlformats.org/officeDocument/2006/relationships/tags" Target="../tags/tag11.xml"/><Relationship Id="rId23" Type="http://schemas.openxmlformats.org/officeDocument/2006/relationships/image" Target="../media/image7.png"/><Relationship Id="rId10" Type="http://schemas.openxmlformats.org/officeDocument/2006/relationships/tags" Target="../tags/tag6.xml"/><Relationship Id="rId19" Type="http://schemas.openxmlformats.org/officeDocument/2006/relationships/tags" Target="../tags/tag15.xml"/><Relationship Id="rId4" Type="http://schemas.openxmlformats.org/officeDocument/2006/relationships/vmlDrawing" Target="../drawings/vmlDrawing1.vml"/><Relationship Id="rId9" Type="http://schemas.openxmlformats.org/officeDocument/2006/relationships/tags" Target="../tags/tag5.xml"/><Relationship Id="rId14" Type="http://schemas.openxmlformats.org/officeDocument/2006/relationships/tags" Target="../tags/tag10.xml"/><Relationship Id="rId22" Type="http://schemas.openxmlformats.org/officeDocument/2006/relationships/image" Target="../media/image6.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16.png"/><Relationship Id="rId4" Type="http://schemas.openxmlformats.org/officeDocument/2006/relationships/image" Target="../media/image1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PPT templates-1-widescreen-FINAL.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35879" cy="5143500"/>
          </a:xfrm>
          <a:prstGeom prst="rect">
            <a:avLst/>
          </a:prstGeom>
        </p:spPr>
      </p:pic>
      <p:pic>
        <p:nvPicPr>
          <p:cNvPr id="1026" name="Picture 2" descr="http://www.behaviourworksaustralia.org/V2/wp-content/uploads/2015/12/Monash_2-RGB.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7099" t="14176" r="8088" b="14938"/>
          <a:stretch/>
        </p:blipFill>
        <p:spPr bwMode="auto">
          <a:xfrm>
            <a:off x="317499" y="228600"/>
            <a:ext cx="1935843" cy="69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510641"/>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2"/>
          <p:cNvSpPr>
            <a:spLocks noGrp="1" noChangeArrowheads="1"/>
          </p:cNvSpPr>
          <p:nvPr>
            <p:ph type="title"/>
          </p:nvPr>
        </p:nvSpPr>
        <p:spPr bwMode="auto">
          <a:xfrm>
            <a:off x="395288" y="838074"/>
            <a:ext cx="820896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dirty="0" smtClean="0"/>
              <a:t>Click to edit Master title style</a:t>
            </a:r>
          </a:p>
        </p:txBody>
      </p:sp>
      <p:sp>
        <p:nvSpPr>
          <p:cNvPr id="16" name="Rectangle 3"/>
          <p:cNvSpPr>
            <a:spLocks noGrp="1" noChangeArrowheads="1"/>
          </p:cNvSpPr>
          <p:nvPr>
            <p:ph type="body" idx="1"/>
          </p:nvPr>
        </p:nvSpPr>
        <p:spPr bwMode="auto">
          <a:xfrm>
            <a:off x="395288" y="1663701"/>
            <a:ext cx="8442325"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2"/>
            <a:r>
              <a:rPr lang="en-AU" altLang="en-US" smtClean="0"/>
              <a:t>Fourth level</a:t>
            </a:r>
          </a:p>
          <a:p>
            <a:pPr lvl="3"/>
            <a:r>
              <a:rPr lang="en-AU" altLang="en-US" smtClean="0"/>
              <a:t>Fifth level</a:t>
            </a:r>
          </a:p>
        </p:txBody>
      </p:sp>
      <p:pic>
        <p:nvPicPr>
          <p:cNvPr id="17" name="Picture 13" descr="Monash_logo_rgb"/>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79388" y="4842131"/>
            <a:ext cx="180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 name="Group 29"/>
          <p:cNvGrpSpPr>
            <a:grpSpLocks/>
          </p:cNvGrpSpPr>
          <p:nvPr userDrawn="1"/>
        </p:nvGrpSpPr>
        <p:grpSpPr bwMode="auto">
          <a:xfrm>
            <a:off x="395288" y="241300"/>
            <a:ext cx="8389937" cy="417513"/>
            <a:chOff x="249" y="232"/>
            <a:chExt cx="5285" cy="263"/>
          </a:xfrm>
        </p:grpSpPr>
        <p:sp>
          <p:nvSpPr>
            <p:cNvPr id="19" name="Rectangle 16"/>
            <p:cNvSpPr>
              <a:spLocks noChangeArrowheads="1"/>
            </p:cNvSpPr>
            <p:nvPr/>
          </p:nvSpPr>
          <p:spPr bwMode="auto">
            <a:xfrm>
              <a:off x="249" y="232"/>
              <a:ext cx="5285" cy="20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50000"/>
                </a:spcBef>
                <a:spcAft>
                  <a:spcPct val="0"/>
                </a:spcAft>
                <a:defRPr sz="1400">
                  <a:solidFill>
                    <a:schemeClr val="tx1"/>
                  </a:solidFill>
                  <a:latin typeface="Arial" charset="0"/>
                  <a:cs typeface="Arial" charset="0"/>
                </a:defRPr>
              </a:lvl6pPr>
              <a:lvl7pPr marL="2971800" indent="-228600" algn="ctr" eaLnBrk="0" fontAlgn="base" hangingPunct="0">
                <a:spcBef>
                  <a:spcPct val="50000"/>
                </a:spcBef>
                <a:spcAft>
                  <a:spcPct val="0"/>
                </a:spcAft>
                <a:defRPr sz="1400">
                  <a:solidFill>
                    <a:schemeClr val="tx1"/>
                  </a:solidFill>
                  <a:latin typeface="Arial" charset="0"/>
                  <a:cs typeface="Arial" charset="0"/>
                </a:defRPr>
              </a:lvl7pPr>
              <a:lvl8pPr marL="3429000" indent="-228600" algn="ctr" eaLnBrk="0" fontAlgn="base" hangingPunct="0">
                <a:spcBef>
                  <a:spcPct val="50000"/>
                </a:spcBef>
                <a:spcAft>
                  <a:spcPct val="0"/>
                </a:spcAft>
                <a:defRPr sz="1400">
                  <a:solidFill>
                    <a:schemeClr val="tx1"/>
                  </a:solidFill>
                  <a:latin typeface="Arial" charset="0"/>
                  <a:cs typeface="Arial" charset="0"/>
                </a:defRPr>
              </a:lvl8pPr>
              <a:lvl9pPr marL="3886200" indent="-228600" algn="ctr" eaLnBrk="0" fontAlgn="base" hangingPunct="0">
                <a:spcBef>
                  <a:spcPct val="50000"/>
                </a:spcBef>
                <a:spcAft>
                  <a:spcPct val="0"/>
                </a:spcAft>
                <a:defRPr sz="1400">
                  <a:solidFill>
                    <a:schemeClr val="tx1"/>
                  </a:solidFill>
                  <a:latin typeface="Arial" charset="0"/>
                  <a:cs typeface="Arial" charset="0"/>
                </a:defRPr>
              </a:lvl9pPr>
            </a:lstStyle>
            <a:p>
              <a:pPr algn="ctr" defTabSz="457200" eaLnBrk="1" hangingPunct="1">
                <a:spcBef>
                  <a:spcPct val="50000"/>
                </a:spcBef>
                <a:defRPr/>
              </a:pPr>
              <a:endParaRPr lang="en-US" altLang="en-US" smtClean="0">
                <a:solidFill>
                  <a:prstClr val="black"/>
                </a:solidFill>
              </a:endParaRPr>
            </a:p>
          </p:txBody>
        </p:sp>
        <p:sp>
          <p:nvSpPr>
            <p:cNvPr id="20" name="Rectangle 28"/>
            <p:cNvSpPr>
              <a:spLocks noChangeArrowheads="1"/>
            </p:cNvSpPr>
            <p:nvPr userDrawn="1"/>
          </p:nvSpPr>
          <p:spPr bwMode="auto">
            <a:xfrm rot="2700000">
              <a:off x="390" y="314"/>
              <a:ext cx="182" cy="18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algn="ctr" eaLnBrk="0" fontAlgn="base" hangingPunct="0">
                <a:spcBef>
                  <a:spcPct val="50000"/>
                </a:spcBef>
                <a:spcAft>
                  <a:spcPct val="0"/>
                </a:spcAft>
                <a:defRPr sz="1400">
                  <a:solidFill>
                    <a:schemeClr val="tx1"/>
                  </a:solidFill>
                  <a:latin typeface="Arial" charset="0"/>
                  <a:cs typeface="Arial" charset="0"/>
                </a:defRPr>
              </a:lvl6pPr>
              <a:lvl7pPr marL="2971800" indent="-228600" algn="ctr" eaLnBrk="0" fontAlgn="base" hangingPunct="0">
                <a:spcBef>
                  <a:spcPct val="50000"/>
                </a:spcBef>
                <a:spcAft>
                  <a:spcPct val="0"/>
                </a:spcAft>
                <a:defRPr sz="1400">
                  <a:solidFill>
                    <a:schemeClr val="tx1"/>
                  </a:solidFill>
                  <a:latin typeface="Arial" charset="0"/>
                  <a:cs typeface="Arial" charset="0"/>
                </a:defRPr>
              </a:lvl7pPr>
              <a:lvl8pPr marL="3429000" indent="-228600" algn="ctr" eaLnBrk="0" fontAlgn="base" hangingPunct="0">
                <a:spcBef>
                  <a:spcPct val="50000"/>
                </a:spcBef>
                <a:spcAft>
                  <a:spcPct val="0"/>
                </a:spcAft>
                <a:defRPr sz="1400">
                  <a:solidFill>
                    <a:schemeClr val="tx1"/>
                  </a:solidFill>
                  <a:latin typeface="Arial" charset="0"/>
                  <a:cs typeface="Arial" charset="0"/>
                </a:defRPr>
              </a:lvl8pPr>
              <a:lvl9pPr marL="3886200" indent="-228600" algn="ctr" eaLnBrk="0" fontAlgn="base" hangingPunct="0">
                <a:spcBef>
                  <a:spcPct val="50000"/>
                </a:spcBef>
                <a:spcAft>
                  <a:spcPct val="0"/>
                </a:spcAft>
                <a:defRPr sz="1400">
                  <a:solidFill>
                    <a:schemeClr val="tx1"/>
                  </a:solidFill>
                  <a:latin typeface="Arial" charset="0"/>
                  <a:cs typeface="Arial" charset="0"/>
                </a:defRPr>
              </a:lvl9pPr>
            </a:lstStyle>
            <a:p>
              <a:pPr algn="ctr" defTabSz="457200" eaLnBrk="1" hangingPunct="1">
                <a:spcBef>
                  <a:spcPct val="50000"/>
                </a:spcBef>
                <a:defRPr/>
              </a:pPr>
              <a:endParaRPr lang="en-US" altLang="en-US" smtClean="0">
                <a:solidFill>
                  <a:prstClr val="black"/>
                </a:solidFill>
              </a:endParaRPr>
            </a:p>
          </p:txBody>
        </p:sp>
      </p:grpSp>
      <p:pic>
        <p:nvPicPr>
          <p:cNvPr id="10" name="Picture 10"/>
          <p:cNvPicPr>
            <a:picLocks noChangeAspect="1" noChangeArrowheads="1"/>
          </p:cNvPicPr>
          <p:nvPr userDrawn="1"/>
        </p:nvPicPr>
        <p:blipFill rotWithShape="1">
          <a:blip r:embed="rId14" cstate="print">
            <a:extLst>
              <a:ext uri="{28A0092B-C50C-407E-A947-70E740481C1C}">
                <a14:useLocalDpi xmlns:a14="http://schemas.microsoft.com/office/drawing/2010/main" val="0"/>
              </a:ext>
            </a:extLst>
          </a:blip>
          <a:srcRect l="44476" t="87500" r="25034" b="2692"/>
          <a:stretch/>
        </p:blipFill>
        <p:spPr bwMode="auto">
          <a:xfrm>
            <a:off x="2133600" y="4740905"/>
            <a:ext cx="1536699" cy="371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00821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4" y="205979"/>
            <a:ext cx="8029575" cy="857250"/>
          </a:xfrm>
          <a:prstGeom prst="rect">
            <a:avLst/>
          </a:prstGeom>
        </p:spPr>
        <p:txBody>
          <a:bodyPr vert="horz" lIns="0" tIns="0" rIns="0" bIns="0" rtlCol="0" anchor="ctr">
            <a:norm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557214" y="1200151"/>
            <a:ext cx="8029575" cy="339447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a:t>
            </a:r>
            <a:r>
              <a:rPr lang="en-US" dirty="0" smtClean="0"/>
              <a:t>level</a:t>
            </a:r>
          </a:p>
          <a:p>
            <a:pPr lvl="4"/>
            <a:r>
              <a:rPr lang="en-US" dirty="0" smtClean="0"/>
              <a:t>Fourth </a:t>
            </a:r>
            <a:r>
              <a:rPr lang="en-US" dirty="0"/>
              <a:t>level</a:t>
            </a:r>
          </a:p>
          <a:p>
            <a:pPr lvl="5"/>
            <a:r>
              <a:rPr lang="en-US" dirty="0" smtClean="0"/>
              <a:t>Fifth </a:t>
            </a:r>
            <a:r>
              <a:rPr lang="en-US" dirty="0"/>
              <a:t>level</a:t>
            </a:r>
          </a:p>
        </p:txBody>
      </p:sp>
      <p:sp>
        <p:nvSpPr>
          <p:cNvPr id="7" name="Slide Number Placeholder 5"/>
          <p:cNvSpPr>
            <a:spLocks noGrp="1"/>
          </p:cNvSpPr>
          <p:nvPr>
            <p:ph type="sldNum" sz="quarter" idx="4"/>
          </p:nvPr>
        </p:nvSpPr>
        <p:spPr>
          <a:xfrm>
            <a:off x="0" y="4731544"/>
            <a:ext cx="9144000" cy="411956"/>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fontAlgn="base">
              <a:spcBef>
                <a:spcPct val="0"/>
              </a:spcBef>
              <a:spcAft>
                <a:spcPct val="0"/>
              </a:spcAft>
              <a:defRPr/>
            </a:pPr>
            <a:r>
              <a:rPr lang="en-US" dirty="0" smtClean="0">
                <a:solidFill>
                  <a:prstClr val="white"/>
                </a:solidFill>
              </a:rPr>
              <a:t>  </a:t>
            </a:r>
            <a:fld id="{45F8D313-CCBE-49D6-A3BC-57B1848DFB52}" type="slidenum">
              <a:rPr lang="en-US" smtClean="0">
                <a:solidFill>
                  <a:prstClr val="white"/>
                </a:solidFill>
              </a:rPr>
              <a:pPr fontAlgn="base">
                <a:spcBef>
                  <a:spcPct val="0"/>
                </a:spcBef>
                <a:spcAft>
                  <a:spcPct val="0"/>
                </a:spcAft>
                <a:defRPr/>
              </a:pPr>
              <a:t>‹#›</a:t>
            </a:fld>
            <a:r>
              <a:rPr lang="en-US" dirty="0" smtClean="0">
                <a:solidFill>
                  <a:prstClr val="white"/>
                </a:solidFill>
              </a:rPr>
              <a:t> </a:t>
            </a:r>
            <a:endParaRPr lang="en-US" dirty="0">
              <a:solidFill>
                <a:prstClr val="white"/>
              </a:solidFill>
            </a:endParaRPr>
          </a:p>
        </p:txBody>
      </p:sp>
      <p:sp>
        <p:nvSpPr>
          <p:cNvPr id="6" name="Footer Placeholder 5"/>
          <p:cNvSpPr>
            <a:spLocks noGrp="1"/>
          </p:cNvSpPr>
          <p:nvPr>
            <p:ph type="ftr" sz="quarter" idx="3"/>
          </p:nvPr>
        </p:nvSpPr>
        <p:spPr>
          <a:xfrm>
            <a:off x="900114" y="4731544"/>
            <a:ext cx="8064375" cy="411956"/>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dirty="0">
                <a:solidFill>
                  <a:prstClr val="white"/>
                </a:solidFill>
              </a:rPr>
              <a:t>Presentation title - edit in Header and Footer</a:t>
            </a:r>
          </a:p>
        </p:txBody>
      </p:sp>
    </p:spTree>
    <p:extLst>
      <p:ext uri="{BB962C8B-B14F-4D97-AF65-F5344CB8AC3E}">
        <p14:creationId xmlns:p14="http://schemas.microsoft.com/office/powerpoint/2010/main" val="3667276226"/>
      </p:ext>
    </p:extLst>
  </p:cSld>
  <p:clrMap bg1="lt1" tx1="dk1" bg2="lt2" tx2="dk2" accent1="accent1" accent2="accent2" accent3="accent3" accent4="accent4" accent5="accent5" accent6="accent6" hlink="hlink" folHlink="folHlink"/>
  <p:sldLayoutIdLst>
    <p:sldLayoutId id="2147483700" r:id="rId1"/>
    <p:sldLayoutId id="2147483701"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1091" name="Object 67"/>
          <p:cNvGraphicFramePr>
            <a:graphicFrameLocks/>
          </p:cNvGraphicFramePr>
          <p:nvPr>
            <p:custDataLst>
              <p:tags r:id="rId5"/>
            </p:custDataLst>
          </p:nvPr>
        </p:nvGraphicFramePr>
        <p:xfrm>
          <a:off x="1" y="0"/>
          <a:ext cx="161925" cy="121444"/>
        </p:xfrm>
        <a:graphic>
          <a:graphicData uri="http://schemas.openxmlformats.org/presentationml/2006/ole">
            <mc:AlternateContent xmlns:mc="http://schemas.openxmlformats.org/markup-compatibility/2006">
              <mc:Choice xmlns:v="urn:schemas-microsoft-com:vml" Requires="v">
                <p:oleObj spid="_x0000_s4126" name="think-cell Slide" r:id="rId21" imgW="360" imgH="360" progId="">
                  <p:embed/>
                </p:oleObj>
              </mc:Choice>
              <mc:Fallback>
                <p:oleObj name="think-cell Slide" r:id="rId21" imgW="360" imgH="360" progId="">
                  <p:embed/>
                  <p:pic>
                    <p:nvPicPr>
                      <p:cNvPr id="0" name=""/>
                      <p:cNvPicPr>
                        <a:picLocks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 y="0"/>
                        <a:ext cx="161925" cy="1214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093" name="Group 57"/>
          <p:cNvGrpSpPr>
            <a:grpSpLocks/>
          </p:cNvGrpSpPr>
          <p:nvPr/>
        </p:nvGrpSpPr>
        <p:grpSpPr bwMode="auto">
          <a:xfrm>
            <a:off x="0" y="-9525"/>
            <a:ext cx="9144000" cy="160735"/>
            <a:chOff x="0" y="-12553"/>
            <a:chExt cx="9144000" cy="214810"/>
          </a:xfrm>
        </p:grpSpPr>
        <p:sp>
          <p:nvSpPr>
            <p:cNvPr id="59" name="Rectangle 58"/>
            <p:cNvSpPr/>
            <p:nvPr userDrawn="1"/>
          </p:nvSpPr>
          <p:spPr bwMode="auto">
            <a:xfrm>
              <a:off x="0" y="102012"/>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60" name="Rectangle 59"/>
            <p:cNvSpPr/>
            <p:nvPr userDrawn="1"/>
          </p:nvSpPr>
          <p:spPr bwMode="auto">
            <a:xfrm>
              <a:off x="0" y="-12553"/>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grpSp>
        <p:nvGrpSpPr>
          <p:cNvPr id="1094" name="Group 60"/>
          <p:cNvGrpSpPr>
            <a:grpSpLocks/>
          </p:cNvGrpSpPr>
          <p:nvPr/>
        </p:nvGrpSpPr>
        <p:grpSpPr bwMode="auto">
          <a:xfrm>
            <a:off x="0" y="4986338"/>
            <a:ext cx="9144000" cy="160735"/>
            <a:chOff x="0" y="-12553"/>
            <a:chExt cx="9144000" cy="214810"/>
          </a:xfrm>
        </p:grpSpPr>
        <p:sp>
          <p:nvSpPr>
            <p:cNvPr id="62" name="Rectangle 61"/>
            <p:cNvSpPr/>
            <p:nvPr userDrawn="1"/>
          </p:nvSpPr>
          <p:spPr bwMode="auto">
            <a:xfrm>
              <a:off x="0" y="102012"/>
              <a:ext cx="9144000" cy="100245"/>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sp>
          <p:nvSpPr>
            <p:cNvPr id="63" name="Rectangle 62"/>
            <p:cNvSpPr/>
            <p:nvPr userDrawn="1"/>
          </p:nvSpPr>
          <p:spPr bwMode="auto">
            <a:xfrm>
              <a:off x="0" y="-12553"/>
              <a:ext cx="9144000" cy="100245"/>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600" dirty="0" err="1">
                <a:solidFill>
                  <a:srgbClr val="000000"/>
                </a:solidFill>
              </a:endParaRPr>
            </a:p>
          </p:txBody>
        </p:sp>
      </p:grpSp>
      <p:sp>
        <p:nvSpPr>
          <p:cNvPr id="1034" name="Working Draft" hidden="1"/>
          <p:cNvSpPr txBox="1">
            <a:spLocks noChangeArrowheads="1"/>
          </p:cNvSpPr>
          <p:nvPr/>
        </p:nvSpPr>
        <p:spPr bwMode="auto">
          <a:xfrm rot="5400000">
            <a:off x="8171676" y="1796326"/>
            <a:ext cx="1801775" cy="9233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600" smtClean="0">
                <a:solidFill>
                  <a:srgbClr val="000000"/>
                </a:solidFill>
                <a:latin typeface="Arial"/>
              </a:rPr>
              <a:t>Last Modified 14/08/2013 17:48 GMT Standard Time</a:t>
            </a:r>
            <a:endParaRPr lang="en-US" dirty="0" smtClean="0">
              <a:solidFill>
                <a:srgbClr val="000000"/>
              </a:solidFill>
              <a:latin typeface="Arial"/>
            </a:endParaRPr>
          </a:p>
        </p:txBody>
      </p:sp>
      <p:sp>
        <p:nvSpPr>
          <p:cNvPr id="1035" name="Printed" hidden="1"/>
          <p:cNvSpPr txBox="1">
            <a:spLocks noChangeArrowheads="1"/>
          </p:cNvSpPr>
          <p:nvPr/>
        </p:nvSpPr>
        <p:spPr bwMode="auto">
          <a:xfrm rot="5400000">
            <a:off x="8279077" y="3459629"/>
            <a:ext cx="1586973" cy="92333"/>
          </a:xfrm>
          <a:prstGeom prst="rect">
            <a:avLst/>
          </a:prstGeom>
          <a:noFill/>
          <a:ln>
            <a:noFill/>
          </a:ln>
          <a:effectLs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GB" sz="600" smtClean="0">
                <a:solidFill>
                  <a:srgbClr val="000000"/>
                </a:solidFill>
                <a:latin typeface="Arial"/>
              </a:rPr>
              <a:t>Printed 14/08/2013 09:00 GMT Standard Time</a:t>
            </a:r>
            <a:endParaRPr lang="en-US" smtClean="0">
              <a:solidFill>
                <a:srgbClr val="000000"/>
              </a:solidFill>
              <a:latin typeface="Arial"/>
            </a:endParaRPr>
          </a:p>
        </p:txBody>
      </p:sp>
      <p:sp>
        <p:nvSpPr>
          <p:cNvPr id="1097" name="Rectangle 286"/>
          <p:cNvSpPr>
            <a:spLocks noGrp="1" noChangeArrowheads="1"/>
          </p:cNvSpPr>
          <p:nvPr>
            <p:ph type="body" idx="1"/>
          </p:nvPr>
        </p:nvSpPr>
        <p:spPr bwMode="auto">
          <a:xfrm>
            <a:off x="2343150" y="1927622"/>
            <a:ext cx="4389438"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8" name="Title Placeholder 2"/>
          <p:cNvSpPr>
            <a:spLocks noGrp="1" noChangeArrowheads="1"/>
          </p:cNvSpPr>
          <p:nvPr>
            <p:ph type="title"/>
          </p:nvPr>
        </p:nvSpPr>
        <p:spPr bwMode="auto">
          <a:xfrm>
            <a:off x="122238" y="292894"/>
            <a:ext cx="7273925" cy="30777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 name="McK 1. On-page tracker" hidden="1"/>
          <p:cNvSpPr>
            <a:spLocks noChangeArrowheads="1"/>
          </p:cNvSpPr>
          <p:nvPr/>
        </p:nvSpPr>
        <p:spPr bwMode="auto">
          <a:xfrm>
            <a:off x="122239" y="148829"/>
            <a:ext cx="859210" cy="215444"/>
          </a:xfrm>
          <a:prstGeom prst="rect">
            <a:avLst/>
          </a:prstGeom>
          <a:noFill/>
          <a:ln>
            <a:noFill/>
          </a:ln>
          <a:effectLst/>
          <a:extLst/>
        </p:spPr>
        <p:txBody>
          <a:bodyPr wrap="none" lIns="0" tIns="0" rIns="0" bIns="0">
            <a:spAutoFit/>
          </a:bodyPr>
          <a:lstStyle/>
          <a:p>
            <a:pPr fontAlgn="base">
              <a:spcBef>
                <a:spcPct val="0"/>
              </a:spcBef>
              <a:spcAft>
                <a:spcPct val="0"/>
              </a:spcAft>
              <a:defRPr/>
            </a:pPr>
            <a:r>
              <a:rPr lang="en-US" sz="1400" dirty="0">
                <a:solidFill>
                  <a:srgbClr val="808080"/>
                </a:solidFill>
              </a:rPr>
              <a:t>TRACKER</a:t>
            </a:r>
          </a:p>
        </p:txBody>
      </p:sp>
      <p:sp>
        <p:nvSpPr>
          <p:cNvPr id="11" name="McK 3. Unit of measure" hidden="1"/>
          <p:cNvSpPr txBox="1">
            <a:spLocks noChangeArrowheads="1"/>
          </p:cNvSpPr>
          <p:nvPr/>
        </p:nvSpPr>
        <p:spPr bwMode="auto">
          <a:xfrm>
            <a:off x="122238" y="513160"/>
            <a:ext cx="7273925" cy="246221"/>
          </a:xfrm>
          <a:prstGeom prst="rect">
            <a:avLst/>
          </a:prstGeom>
          <a:noFill/>
          <a:ln>
            <a:noFill/>
          </a:ln>
          <a:effectLst/>
          <a:extLst/>
        </p:spPr>
        <p:txBody>
          <a:bodyPr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dirty="0" smtClean="0">
                <a:solidFill>
                  <a:srgbClr val="808080"/>
                </a:solidFill>
                <a:latin typeface="Arial"/>
              </a:rPr>
              <a:t>Unit of measure</a:t>
            </a:r>
          </a:p>
        </p:txBody>
      </p:sp>
      <p:grpSp>
        <p:nvGrpSpPr>
          <p:cNvPr id="1101" name="McK Slide Elements" hidden="1"/>
          <p:cNvGrpSpPr>
            <a:grpSpLocks/>
          </p:cNvGrpSpPr>
          <p:nvPr/>
        </p:nvGrpSpPr>
        <p:grpSpPr bwMode="auto">
          <a:xfrm>
            <a:off x="122238" y="4636798"/>
            <a:ext cx="8564562" cy="310243"/>
            <a:chOff x="75" y="3897"/>
            <a:chExt cx="557" cy="256"/>
          </a:xfrm>
        </p:grpSpPr>
        <p:sp>
          <p:nvSpPr>
            <p:cNvPr id="13" name="McK 4. Footnote"/>
            <p:cNvSpPr txBox="1">
              <a:spLocks noChangeArrowheads="1"/>
            </p:cNvSpPr>
            <p:nvPr/>
          </p:nvSpPr>
          <p:spPr bwMode="auto">
            <a:xfrm>
              <a:off x="75" y="3897"/>
              <a:ext cx="557" cy="127"/>
            </a:xfrm>
            <a:prstGeom prst="rect">
              <a:avLst/>
            </a:prstGeom>
            <a:noFill/>
            <a:ln>
              <a:noFill/>
            </a:ln>
            <a:effectLs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dirty="0" smtClean="0">
                  <a:solidFill>
                    <a:srgbClr val="000000"/>
                  </a:solidFill>
                  <a:latin typeface="Arial"/>
                </a:rPr>
                <a:t>1 Footnote</a:t>
              </a:r>
            </a:p>
          </p:txBody>
        </p:sp>
        <p:sp>
          <p:nvSpPr>
            <p:cNvPr id="14" name="McK 5. Source"/>
            <p:cNvSpPr>
              <a:spLocks noChangeArrowheads="1"/>
            </p:cNvSpPr>
            <p:nvPr/>
          </p:nvSpPr>
          <p:spPr bwMode="auto">
            <a:xfrm>
              <a:off x="75" y="4026"/>
              <a:ext cx="557" cy="127"/>
            </a:xfrm>
            <a:prstGeom prst="rect">
              <a:avLst/>
            </a:prstGeom>
            <a:noFill/>
            <a:ln>
              <a:noFill/>
            </a:ln>
            <a:effectLst/>
            <a:extLst/>
          </p:spPr>
          <p:txBody>
            <a:bodyPr lIns="0" tIns="0" rIns="0" bIns="0" anchor="b">
              <a:spAutoFit/>
            </a:bodyPr>
            <a:lstStyle/>
            <a:p>
              <a:pPr marL="471488" indent="-471488" defTabSz="913526" fontAlgn="base">
                <a:spcBef>
                  <a:spcPct val="0"/>
                </a:spcBef>
                <a:spcAft>
                  <a:spcPct val="0"/>
                </a:spcAft>
                <a:defRPr/>
              </a:pPr>
              <a:r>
                <a:rPr lang="en-US" sz="1000" dirty="0">
                  <a:solidFill>
                    <a:srgbClr val="000000"/>
                  </a:solidFill>
                </a:rPr>
                <a:t>Source:	Source</a:t>
              </a:r>
            </a:p>
          </p:txBody>
        </p:sp>
      </p:grpSp>
      <p:grpSp>
        <p:nvGrpSpPr>
          <p:cNvPr id="1102" name="ACET" hidden="1"/>
          <p:cNvGrpSpPr>
            <a:grpSpLocks/>
          </p:cNvGrpSpPr>
          <p:nvPr/>
        </p:nvGrpSpPr>
        <p:grpSpPr bwMode="auto">
          <a:xfrm>
            <a:off x="2343150" y="1374949"/>
            <a:ext cx="4351338" cy="511001"/>
            <a:chOff x="915" y="610"/>
            <a:chExt cx="2686" cy="420"/>
          </a:xfrm>
        </p:grpSpPr>
        <p:cxnSp>
          <p:nvCxnSpPr>
            <p:cNvPr id="114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p:spPr>
        </p:cxnSp>
        <p:sp>
          <p:nvSpPr>
            <p:cNvPr id="17" name="AutoShape 250"/>
            <p:cNvSpPr>
              <a:spLocks noChangeArrowheads="1"/>
            </p:cNvSpPr>
            <p:nvPr/>
          </p:nvSpPr>
          <p:spPr bwMode="auto">
            <a:xfrm>
              <a:off x="915" y="610"/>
              <a:ext cx="2686" cy="420"/>
            </a:xfrm>
            <a:prstGeom prst="leftRightArrow">
              <a:avLst>
                <a:gd name="adj1" fmla="val 100000"/>
                <a:gd name="adj2" fmla="val 0"/>
              </a:avLst>
            </a:prstGeom>
            <a:noFill/>
            <a:ln>
              <a:noFill/>
            </a:ln>
            <a:effectLst/>
            <a:extLst/>
          </p:spPr>
          <p:txBody>
            <a:bodyPr lIns="0" tIns="0" rIns="0" bIns="18288" anchor="b">
              <a:spAutoFit/>
            </a:bodyPr>
            <a:lstStyle/>
            <a:p>
              <a:pPr fontAlgn="base">
                <a:spcBef>
                  <a:spcPct val="0"/>
                </a:spcBef>
                <a:spcAft>
                  <a:spcPct val="0"/>
                </a:spcAft>
                <a:defRPr/>
              </a:pPr>
              <a:r>
                <a:rPr lang="en-US" sz="1600" b="1">
                  <a:solidFill>
                    <a:srgbClr val="000000"/>
                  </a:solidFill>
                </a:rPr>
                <a:t>Title</a:t>
              </a:r>
            </a:p>
            <a:p>
              <a:pPr fontAlgn="base">
                <a:spcBef>
                  <a:spcPct val="0"/>
                </a:spcBef>
                <a:spcAft>
                  <a:spcPct val="0"/>
                </a:spcAft>
                <a:defRPr/>
              </a:pPr>
              <a:r>
                <a:rPr lang="en-US" sz="1600" dirty="0">
                  <a:solidFill>
                    <a:srgbClr val="808080"/>
                  </a:solidFill>
                </a:rPr>
                <a:t>Unit of measure</a:t>
              </a:r>
            </a:p>
          </p:txBody>
        </p:sp>
      </p:grpSp>
      <p:grpSp>
        <p:nvGrpSpPr>
          <p:cNvPr id="1103" name="LegendBoxes" hidden="1"/>
          <p:cNvGrpSpPr>
            <a:grpSpLocks/>
          </p:cNvGrpSpPr>
          <p:nvPr/>
        </p:nvGrpSpPr>
        <p:grpSpPr bwMode="auto">
          <a:xfrm>
            <a:off x="8194676" y="602456"/>
            <a:ext cx="769740" cy="805682"/>
            <a:chOff x="4936" y="176"/>
            <a:chExt cx="475" cy="664"/>
          </a:xfrm>
        </p:grpSpPr>
        <p:sp>
          <p:nvSpPr>
            <p:cNvPr id="24" name="Legend1"/>
            <p:cNvSpPr>
              <a:spLocks noChangeArrowheads="1"/>
            </p:cNvSpPr>
            <p:nvPr/>
          </p:nvSpPr>
          <p:spPr bwMode="auto">
            <a:xfrm>
              <a:off x="5096" y="17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26" name="Legend2"/>
            <p:cNvSpPr>
              <a:spLocks noChangeArrowheads="1"/>
            </p:cNvSpPr>
            <p:nvPr/>
          </p:nvSpPr>
          <p:spPr bwMode="auto">
            <a:xfrm>
              <a:off x="5096" y="34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28" name="Legend3"/>
            <p:cNvSpPr>
              <a:spLocks noChangeArrowheads="1"/>
            </p:cNvSpPr>
            <p:nvPr/>
          </p:nvSpPr>
          <p:spPr bwMode="auto">
            <a:xfrm>
              <a:off x="5096" y="517"/>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2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30" name="Legend4"/>
            <p:cNvSpPr>
              <a:spLocks noChangeArrowheads="1"/>
            </p:cNvSpPr>
            <p:nvPr/>
          </p:nvSpPr>
          <p:spPr bwMode="auto">
            <a:xfrm>
              <a:off x="5096" y="688"/>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04" name="LegendLines" hidden="1"/>
          <p:cNvGrpSpPr>
            <a:grpSpLocks/>
          </p:cNvGrpSpPr>
          <p:nvPr/>
        </p:nvGrpSpPr>
        <p:grpSpPr bwMode="auto">
          <a:xfrm>
            <a:off x="7880347" y="602456"/>
            <a:ext cx="1084065" cy="602105"/>
            <a:chOff x="4750" y="176"/>
            <a:chExt cx="669" cy="496"/>
          </a:xfrm>
        </p:grpSpPr>
        <p:sp>
          <p:nvSpPr>
            <p:cNvPr id="3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p:spPr>
          <p:txBody>
            <a:bodyPr/>
            <a:lstStyle/>
            <a:p>
              <a:pPr fontAlgn="base">
                <a:spcBef>
                  <a:spcPct val="0"/>
                </a:spcBef>
                <a:spcAft>
                  <a:spcPct val="0"/>
                </a:spcAft>
                <a:defRPr/>
              </a:pPr>
              <a:endParaRPr lang="en-US" sz="1600">
                <a:solidFill>
                  <a:srgbClr val="000000"/>
                </a:solidFill>
              </a:endParaRPr>
            </a:p>
          </p:txBody>
        </p:sp>
        <p:sp>
          <p:nvSpPr>
            <p:cNvPr id="36" name="Legend1"/>
            <p:cNvSpPr>
              <a:spLocks noChangeArrowheads="1"/>
            </p:cNvSpPr>
            <p:nvPr/>
          </p:nvSpPr>
          <p:spPr bwMode="auto">
            <a:xfrm>
              <a:off x="5104" y="176"/>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7" name="Legend2"/>
            <p:cNvSpPr>
              <a:spLocks noChangeArrowheads="1"/>
            </p:cNvSpPr>
            <p:nvPr/>
          </p:nvSpPr>
          <p:spPr bwMode="auto">
            <a:xfrm>
              <a:off x="5104" y="344"/>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sp>
          <p:nvSpPr>
            <p:cNvPr id="38" name="Legend3"/>
            <p:cNvSpPr>
              <a:spLocks noChangeArrowheads="1"/>
            </p:cNvSpPr>
            <p:nvPr/>
          </p:nvSpPr>
          <p:spPr bwMode="auto">
            <a:xfrm>
              <a:off x="5104" y="520"/>
              <a:ext cx="315" cy="152"/>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a:solidFill>
                    <a:srgbClr val="000000"/>
                  </a:solidFill>
                </a:rPr>
                <a:t>Legend</a:t>
              </a:r>
            </a:p>
          </p:txBody>
        </p:sp>
      </p:grpSp>
      <p:grpSp>
        <p:nvGrpSpPr>
          <p:cNvPr id="1105" name="McKSticker" hidden="1"/>
          <p:cNvGrpSpPr>
            <a:grpSpLocks/>
          </p:cNvGrpSpPr>
          <p:nvPr/>
        </p:nvGrpSpPr>
        <p:grpSpPr bwMode="auto">
          <a:xfrm>
            <a:off x="7907243" y="602456"/>
            <a:ext cx="1066894" cy="212366"/>
            <a:chOff x="7695562" y="285750"/>
            <a:chExt cx="1045213" cy="278520"/>
          </a:xfrm>
        </p:grpSpPr>
        <p:sp>
          <p:nvSpPr>
            <p:cNvPr id="40" name="StickerRectangle"/>
            <p:cNvSpPr>
              <a:spLocks noChangeArrowheads="1"/>
            </p:cNvSpPr>
            <p:nvPr/>
          </p:nvSpPr>
          <p:spPr bwMode="auto">
            <a:xfrm>
              <a:off x="7695562" y="285750"/>
              <a:ext cx="1045213" cy="278520"/>
            </a:xfrm>
            <a:prstGeom prst="leftRightArrow">
              <a:avLst>
                <a:gd name="adj1" fmla="val 100000"/>
                <a:gd name="adj2" fmla="val 0"/>
              </a:avLst>
            </a:prstGeom>
            <a:noFill/>
            <a:ln>
              <a:noFill/>
            </a:ln>
            <a:effectLst/>
            <a:extLst/>
          </p:spPr>
          <p:txBody>
            <a:bodyPr wrap="none" lIns="27432" tIns="0" rIns="0" bIns="27432">
              <a:spAutoFit/>
            </a:bodyPr>
            <a:lstStyle/>
            <a:p>
              <a:pPr algn="r" defTabSz="913526" fontAlgn="base">
                <a:spcBef>
                  <a:spcPct val="0"/>
                </a:spcBef>
                <a:spcAft>
                  <a:spcPct val="0"/>
                </a:spcAft>
                <a:buClr>
                  <a:srgbClr val="0371B9"/>
                </a:buClr>
                <a:defRPr/>
              </a:pPr>
              <a:r>
                <a:rPr lang="en-US" sz="1200" dirty="0">
                  <a:solidFill>
                    <a:srgbClr val="808080"/>
                  </a:solidFill>
                </a:rPr>
                <a:t>PRELIMINARY</a:t>
              </a:r>
            </a:p>
          </p:txBody>
        </p:sp>
        <p:cxnSp>
          <p:nvCxnSpPr>
            <p:cNvPr id="1130" name="AutoShape 31"/>
            <p:cNvCxnSpPr>
              <a:cxnSpLocks noChangeShapeType="1"/>
              <a:stCxn id="40" idx="2"/>
              <a:endCxn id="40" idx="4"/>
            </p:cNvCxnSpPr>
            <p:nvPr/>
          </p:nvCxnSpPr>
          <p:spPr bwMode="auto">
            <a:xfrm>
              <a:off x="7695562" y="285750"/>
              <a:ext cx="0" cy="278520"/>
            </a:xfrm>
            <a:prstGeom prst="straightConnector1">
              <a:avLst/>
            </a:prstGeom>
            <a:noFill/>
            <a:ln w="9525">
              <a:solidFill>
                <a:srgbClr val="808080"/>
              </a:solidFill>
              <a:round/>
              <a:headEnd/>
              <a:tailEnd/>
            </a:ln>
          </p:spPr>
        </p:cxnSp>
        <p:cxnSp>
          <p:nvCxnSpPr>
            <p:cNvPr id="1131" name="AutoShape 32"/>
            <p:cNvCxnSpPr>
              <a:cxnSpLocks noChangeShapeType="1"/>
              <a:stCxn id="40" idx="4"/>
              <a:endCxn id="40" idx="6"/>
            </p:cNvCxnSpPr>
            <p:nvPr/>
          </p:nvCxnSpPr>
          <p:spPr bwMode="auto">
            <a:xfrm>
              <a:off x="7695562" y="564270"/>
              <a:ext cx="1045213" cy="0"/>
            </a:xfrm>
            <a:prstGeom prst="straightConnector1">
              <a:avLst/>
            </a:prstGeom>
            <a:noFill/>
            <a:ln w="25400">
              <a:solidFill>
                <a:srgbClr val="808080"/>
              </a:solidFill>
              <a:round/>
              <a:headEnd/>
              <a:tailEnd/>
            </a:ln>
          </p:spPr>
        </p:cxnSp>
      </p:grpSp>
      <p:grpSp>
        <p:nvGrpSpPr>
          <p:cNvPr id="1106" name="LegendMoons" hidden="1"/>
          <p:cNvGrpSpPr>
            <a:grpSpLocks/>
          </p:cNvGrpSpPr>
          <p:nvPr/>
        </p:nvGrpSpPr>
        <p:grpSpPr bwMode="auto">
          <a:xfrm>
            <a:off x="8126417" y="602457"/>
            <a:ext cx="836780" cy="1033582"/>
            <a:chOff x="7769225" y="2105025"/>
            <a:chExt cx="819708" cy="1351831"/>
          </a:xfrm>
        </p:grpSpPr>
        <p:grpSp>
          <p:nvGrpSpPr>
            <p:cNvPr id="1109" name="MoonLegend1"/>
            <p:cNvGrpSpPr>
              <a:grpSpLocks noChangeAspect="1"/>
            </p:cNvGrpSpPr>
            <p:nvPr>
              <p:custDataLst>
                <p:tags r:id="rId6"/>
              </p:custDataLst>
            </p:nvPr>
          </p:nvGrpSpPr>
          <p:grpSpPr bwMode="auto">
            <a:xfrm>
              <a:off x="7769225" y="2105025"/>
              <a:ext cx="209550" cy="209551"/>
              <a:chOff x="4533" y="183"/>
              <a:chExt cx="144" cy="144"/>
            </a:xfrm>
          </p:grpSpPr>
          <p:sp>
            <p:nvSpPr>
              <p:cNvPr id="83" name="Oval 38"/>
              <p:cNvSpPr>
                <a:spLocks noChangeAspect="1" noChangeArrowheads="1"/>
              </p:cNvSpPr>
              <p:nvPr>
                <p:custDataLst>
                  <p:tags r:id="rId19"/>
                </p:custDataLst>
              </p:nvPr>
            </p:nvSpPr>
            <p:spPr bwMode="auto">
              <a:xfrm>
                <a:off x="4533" y="183"/>
                <a:ext cx="144" cy="14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4" name="Arc 39"/>
              <p:cNvSpPr>
                <a:spLocks noChangeAspect="1"/>
              </p:cNvSpPr>
              <p:nvPr>
                <p:custDataLst>
                  <p:tags r:id="rId20"/>
                </p:custDataLst>
              </p:nvPr>
            </p:nvSpPr>
            <p:spPr bwMode="auto">
              <a:xfrm>
                <a:off x="4533" y="183"/>
                <a:ext cx="144" cy="144"/>
              </a:xfrm>
              <a:prstGeom prst="arc">
                <a:avLst>
                  <a:gd name="adj1" fmla="val 16200000"/>
                  <a:gd name="adj2" fmla="val 5400000"/>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0" name="MoonLegend2"/>
            <p:cNvGrpSpPr>
              <a:grpSpLocks noChangeAspect="1"/>
            </p:cNvGrpSpPr>
            <p:nvPr>
              <p:custDataLst>
                <p:tags r:id="rId7"/>
              </p:custDataLst>
            </p:nvPr>
          </p:nvGrpSpPr>
          <p:grpSpPr bwMode="auto">
            <a:xfrm>
              <a:off x="7769225" y="2379266"/>
              <a:ext cx="209550" cy="209551"/>
              <a:chOff x="1694" y="2044"/>
              <a:chExt cx="160" cy="160"/>
            </a:xfrm>
          </p:grpSpPr>
          <p:sp>
            <p:nvSpPr>
              <p:cNvPr id="81" name="Oval 41"/>
              <p:cNvSpPr>
                <a:spLocks noChangeAspect="1" noChangeArrowheads="1"/>
              </p:cNvSpPr>
              <p:nvPr>
                <p:custDataLst>
                  <p:tags r:id="rId17"/>
                </p:custDataLst>
              </p:nvPr>
            </p:nvSpPr>
            <p:spPr bwMode="auto">
              <a:xfrm>
                <a:off x="1694" y="2044"/>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2" name="Arc 42"/>
              <p:cNvSpPr>
                <a:spLocks noChangeAspect="1"/>
              </p:cNvSpPr>
              <p:nvPr>
                <p:custDataLst>
                  <p:tags r:id="rId18"/>
                </p:custDataLst>
              </p:nvPr>
            </p:nvSpPr>
            <p:spPr bwMode="auto">
              <a:xfrm>
                <a:off x="1694" y="2044"/>
                <a:ext cx="160" cy="164"/>
              </a:xfrm>
              <a:prstGeom prst="arc">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1" name="MoonLegend4"/>
            <p:cNvGrpSpPr>
              <a:grpSpLocks noChangeAspect="1"/>
            </p:cNvGrpSpPr>
            <p:nvPr>
              <p:custDataLst>
                <p:tags r:id="rId8"/>
              </p:custDataLst>
            </p:nvPr>
          </p:nvGrpSpPr>
          <p:grpSpPr bwMode="auto">
            <a:xfrm>
              <a:off x="7769225" y="2927748"/>
              <a:ext cx="209550" cy="209551"/>
              <a:chOff x="4495" y="1198"/>
              <a:chExt cx="160" cy="160"/>
            </a:xfrm>
          </p:grpSpPr>
          <p:sp>
            <p:nvSpPr>
              <p:cNvPr id="79" name="Oval 47"/>
              <p:cNvSpPr>
                <a:spLocks noChangeAspect="1" noChangeArrowheads="1"/>
              </p:cNvSpPr>
              <p:nvPr>
                <p:custDataLst>
                  <p:tags r:id="rId15"/>
                </p:custDataLst>
              </p:nvPr>
            </p:nvSpPr>
            <p:spPr bwMode="auto">
              <a:xfrm>
                <a:off x="4495" y="1198"/>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80" name="Arc 48"/>
              <p:cNvSpPr>
                <a:spLocks noChangeAspect="1"/>
              </p:cNvSpPr>
              <p:nvPr>
                <p:custDataLst>
                  <p:tags r:id="rId16"/>
                </p:custDataLst>
              </p:nvPr>
            </p:nvSpPr>
            <p:spPr bwMode="auto">
              <a:xfrm>
                <a:off x="4495" y="1198"/>
                <a:ext cx="160" cy="164"/>
              </a:xfrm>
              <a:prstGeom prst="arc">
                <a:avLst>
                  <a:gd name="adj1" fmla="val 16200000"/>
                  <a:gd name="adj2" fmla="val 108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nvGrpSpPr>
            <p:cNvPr id="1112" name="MoonLegend5"/>
            <p:cNvGrpSpPr>
              <a:grpSpLocks noChangeAspect="1"/>
            </p:cNvGrpSpPr>
            <p:nvPr>
              <p:custDataLst>
                <p:tags r:id="rId9"/>
              </p:custDataLst>
            </p:nvPr>
          </p:nvGrpSpPr>
          <p:grpSpPr bwMode="auto">
            <a:xfrm>
              <a:off x="7769225" y="3201990"/>
              <a:ext cx="209550" cy="209551"/>
              <a:chOff x="4495" y="1440"/>
              <a:chExt cx="160" cy="160"/>
            </a:xfrm>
          </p:grpSpPr>
          <p:sp>
            <p:nvSpPr>
              <p:cNvPr id="77" name="Oval 50"/>
              <p:cNvSpPr>
                <a:spLocks noChangeAspect="1" noChangeArrowheads="1"/>
              </p:cNvSpPr>
              <p:nvPr>
                <p:custDataLst>
                  <p:tags r:id="rId13"/>
                </p:custDataLst>
              </p:nvPr>
            </p:nvSpPr>
            <p:spPr bwMode="auto">
              <a:xfrm>
                <a:off x="4495" y="1436"/>
                <a:ext cx="160" cy="164"/>
              </a:xfrm>
              <a:prstGeom prst="ellipse">
                <a:avLst/>
              </a:prstGeom>
              <a:solidFill>
                <a:schemeClr val="accent1"/>
              </a:solidFill>
              <a:ln w="9525">
                <a:solidFill>
                  <a:schemeClr val="tx1"/>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78" name="Oval 51"/>
              <p:cNvSpPr>
                <a:spLocks noChangeAspect="1" noChangeArrowheads="1"/>
              </p:cNvSpPr>
              <p:nvPr>
                <p:custDataLst>
                  <p:tags r:id="rId14"/>
                </p:custDataLst>
              </p:nvPr>
            </p:nvSpPr>
            <p:spPr bwMode="auto">
              <a:xfrm>
                <a:off x="4495" y="1436"/>
                <a:ext cx="160" cy="164"/>
              </a:xfrm>
              <a:prstGeom prst="arc">
                <a:avLst>
                  <a:gd name="adj1" fmla="val 16200000"/>
                  <a:gd name="adj2" fmla="val 162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sp>
          <p:nvSpPr>
            <p:cNvPr id="69" name="Legend1"/>
            <p:cNvSpPr>
              <a:spLocks noChangeArrowheads="1"/>
            </p:cNvSpPr>
            <p:nvPr/>
          </p:nvSpPr>
          <p:spPr bwMode="auto">
            <a:xfrm>
              <a:off x="8089578" y="211748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0" name="Legend2"/>
            <p:cNvSpPr>
              <a:spLocks noChangeArrowheads="1"/>
            </p:cNvSpPr>
            <p:nvPr/>
          </p:nvSpPr>
          <p:spPr bwMode="auto">
            <a:xfrm>
              <a:off x="8089578" y="239311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1" name="Legend3"/>
            <p:cNvSpPr>
              <a:spLocks noChangeArrowheads="1"/>
            </p:cNvSpPr>
            <p:nvPr/>
          </p:nvSpPr>
          <p:spPr bwMode="auto">
            <a:xfrm>
              <a:off x="8089578" y="2667185"/>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2" name="Legend4"/>
            <p:cNvSpPr>
              <a:spLocks noChangeArrowheads="1"/>
            </p:cNvSpPr>
            <p:nvPr/>
          </p:nvSpPr>
          <p:spPr bwMode="auto">
            <a:xfrm>
              <a:off x="8089578" y="2938143"/>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sp>
          <p:nvSpPr>
            <p:cNvPr id="73" name="Legend5"/>
            <p:cNvSpPr>
              <a:spLocks noChangeArrowheads="1"/>
            </p:cNvSpPr>
            <p:nvPr/>
          </p:nvSpPr>
          <p:spPr bwMode="auto">
            <a:xfrm>
              <a:off x="8089578" y="3215330"/>
              <a:ext cx="499355" cy="241526"/>
            </a:xfrm>
            <a:prstGeom prst="rect">
              <a:avLst/>
            </a:prstGeom>
            <a:noFill/>
            <a:ln>
              <a:noFill/>
            </a:ln>
            <a:effectLst/>
            <a:extLst/>
          </p:spPr>
          <p:txBody>
            <a:bodyPr wrap="none" lIns="0" tIns="0" rIns="0" bIns="0">
              <a:spAutoFit/>
            </a:bodyPr>
            <a:lstStyle/>
            <a:p>
              <a:pPr defTabSz="913526" fontAlgn="base">
                <a:spcBef>
                  <a:spcPct val="0"/>
                </a:spcBef>
                <a:spcAft>
                  <a:spcPct val="0"/>
                </a:spcAft>
                <a:buClr>
                  <a:srgbClr val="0371B9"/>
                </a:buClr>
                <a:defRPr/>
              </a:pPr>
              <a:r>
                <a:rPr lang="en-US" sz="1200" dirty="0">
                  <a:solidFill>
                    <a:srgbClr val="000000"/>
                  </a:solidFill>
                </a:rPr>
                <a:t>Legend</a:t>
              </a:r>
            </a:p>
          </p:txBody>
        </p:sp>
        <p:grpSp>
          <p:nvGrpSpPr>
            <p:cNvPr id="1118" name="MoonLegend3"/>
            <p:cNvGrpSpPr>
              <a:grpSpLocks noChangeAspect="1"/>
            </p:cNvGrpSpPr>
            <p:nvPr>
              <p:custDataLst>
                <p:tags r:id="rId10"/>
              </p:custDataLst>
            </p:nvPr>
          </p:nvGrpSpPr>
          <p:grpSpPr bwMode="auto">
            <a:xfrm>
              <a:off x="7769225" y="2653507"/>
              <a:ext cx="209550" cy="209551"/>
              <a:chOff x="4495" y="1198"/>
              <a:chExt cx="160" cy="160"/>
            </a:xfrm>
          </p:grpSpPr>
          <p:sp>
            <p:nvSpPr>
              <p:cNvPr id="75" name="Oval 47"/>
              <p:cNvSpPr>
                <a:spLocks noChangeAspect="1" noChangeArrowheads="1"/>
              </p:cNvSpPr>
              <p:nvPr>
                <p:custDataLst>
                  <p:tags r:id="rId11"/>
                </p:custDataLst>
              </p:nvPr>
            </p:nvSpPr>
            <p:spPr bwMode="auto">
              <a:xfrm>
                <a:off x="4495" y="1198"/>
                <a:ext cx="160" cy="164"/>
              </a:xfrm>
              <a:prstGeom prst="ellipse">
                <a:avLst/>
              </a:prstGeom>
              <a:solidFill>
                <a:schemeClr val="accent1"/>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sp>
            <p:nvSpPr>
              <p:cNvPr id="76" name="Arc 48"/>
              <p:cNvSpPr>
                <a:spLocks noChangeAspect="1"/>
              </p:cNvSpPr>
              <p:nvPr>
                <p:custDataLst>
                  <p:tags r:id="rId12"/>
                </p:custDataLst>
              </p:nvPr>
            </p:nvSpPr>
            <p:spPr bwMode="auto">
              <a:xfrm>
                <a:off x="4495" y="1198"/>
                <a:ext cx="160" cy="164"/>
              </a:xfrm>
              <a:prstGeom prst="arc">
                <a:avLst>
                  <a:gd name="adj1" fmla="val 16200000"/>
                  <a:gd name="adj2" fmla="val 5400000"/>
                </a:avLst>
              </a:prstGeom>
              <a:solidFill>
                <a:schemeClr val="accent4"/>
              </a:solidFill>
              <a:ln w="9525">
                <a:solidFill>
                  <a:schemeClr val="accent6"/>
                </a:solidFill>
                <a:round/>
                <a:headEnd/>
                <a:tailEnd/>
              </a:ln>
              <a:effectLst/>
              <a:extLst/>
            </p:spPr>
            <p:txBody>
              <a:bodyPr wrap="none" anchor="ctr"/>
              <a:lstStyle/>
              <a:p>
                <a:pPr fontAlgn="base">
                  <a:spcBef>
                    <a:spcPct val="0"/>
                  </a:spcBef>
                  <a:spcAft>
                    <a:spcPct val="0"/>
                  </a:spcAft>
                  <a:defRPr/>
                </a:pPr>
                <a:endParaRPr lang="en-US" sz="1600">
                  <a:solidFill>
                    <a:srgbClr val="000000"/>
                  </a:solidFill>
                </a:endParaRPr>
              </a:p>
            </p:txBody>
          </p:sp>
        </p:grpSp>
      </p:grpSp>
      <p:pic>
        <p:nvPicPr>
          <p:cNvPr id="1107" name="Picture 85"/>
          <p:cNvPicPr>
            <a:picLocks noChangeAspect="1"/>
          </p:cNvPicPr>
          <p:nvPr/>
        </p:nvPicPr>
        <p:blipFill>
          <a:blip r:embed="rId23"/>
          <a:srcRect/>
          <a:stretch>
            <a:fillRect/>
          </a:stretch>
        </p:blipFill>
        <p:spPr bwMode="auto">
          <a:xfrm>
            <a:off x="7478714" y="279798"/>
            <a:ext cx="1506537" cy="282178"/>
          </a:xfrm>
          <a:prstGeom prst="rect">
            <a:avLst/>
          </a:prstGeom>
          <a:noFill/>
          <a:ln w="9525">
            <a:noFill/>
            <a:miter lim="800000"/>
            <a:headEnd/>
            <a:tailEnd/>
          </a:ln>
        </p:spPr>
      </p:pic>
      <p:sp>
        <p:nvSpPr>
          <p:cNvPr id="87" name="Slide Number"/>
          <p:cNvSpPr txBox="1">
            <a:spLocks/>
          </p:cNvSpPr>
          <p:nvPr userDrawn="1"/>
        </p:nvSpPr>
        <p:spPr>
          <a:xfrm>
            <a:off x="8902700" y="4826794"/>
            <a:ext cx="209550" cy="114300"/>
          </a:xfrm>
          <a:prstGeom prst="rect">
            <a:avLst/>
          </a:prstGeom>
        </p:spPr>
        <p:txBody>
          <a:bodyPr wrap="none" lIns="0" tIns="0" rIns="0" bIns="0" anchor="ctr"/>
          <a:lstStyle>
            <a:defPPr>
              <a:defRPr lang="en-US"/>
            </a:defPPr>
            <a:lvl1pPr>
              <a:defRPr sz="1000" baseline="0">
                <a:latin typeface="+mn-lt"/>
              </a:defRPr>
            </a:lvl1pPr>
          </a:lstStyle>
          <a:p>
            <a:pPr fontAlgn="base">
              <a:spcBef>
                <a:spcPct val="0"/>
              </a:spcBef>
              <a:spcAft>
                <a:spcPct val="0"/>
              </a:spcAft>
              <a:defRPr/>
            </a:pPr>
            <a:fld id="{A43CDD92-9E5A-47BA-BE3B-1C7D5569D972}"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391094827"/>
      </p:ext>
    </p:extLst>
  </p:cSld>
  <p:clrMap bg1="lt1" tx1="dk1" bg2="lt2" tx2="dk2" accent1="accent1" accent2="accent2" accent3="accent3" accent4="accent4" accent5="accent5" accent6="accent6" hlink="hlink" folHlink="folHlink"/>
  <p:sldLayoutIdLst>
    <p:sldLayoutId id="2147483748" r:id="rId1"/>
    <p:sldLayoutId id="2147483749" r:id="rId2"/>
  </p:sldLayoutIdLst>
  <p:timing>
    <p:tnLst>
      <p:par>
        <p:cTn id="1" dur="indefinite" restart="never" nodeType="tmRoot"/>
      </p:par>
    </p:tnLst>
  </p:timing>
  <p:hf hdr="0" ftr="0" dt="0"/>
  <p:txStyles>
    <p:titleStyle>
      <a:lvl1pPr algn="l" defTabSz="912813" rtl="0" eaLnBrk="0" fontAlgn="base" hangingPunct="0">
        <a:spcBef>
          <a:spcPct val="0"/>
        </a:spcBef>
        <a:spcAft>
          <a:spcPct val="0"/>
        </a:spcAft>
        <a:tabLst>
          <a:tab pos="274638" algn="l"/>
        </a:tabLst>
        <a:defRPr sz="2000" b="1">
          <a:solidFill>
            <a:schemeClr val="tx2"/>
          </a:solidFill>
          <a:latin typeface="+mj-lt"/>
          <a:ea typeface="+mj-ea"/>
          <a:cs typeface="ＭＳ Ｐゴシック"/>
        </a:defRPr>
      </a:lvl1pPr>
      <a:lvl2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2pPr>
      <a:lvl3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3pPr>
      <a:lvl4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4pPr>
      <a:lvl5pPr algn="l" defTabSz="912813" rtl="0" eaLnBrk="0" fontAlgn="base" hangingPunct="0">
        <a:spcBef>
          <a:spcPct val="0"/>
        </a:spcBef>
        <a:spcAft>
          <a:spcPct val="0"/>
        </a:spcAft>
        <a:tabLst>
          <a:tab pos="274638" algn="l"/>
        </a:tabLst>
        <a:defRPr sz="2000" b="1">
          <a:solidFill>
            <a:schemeClr val="tx2"/>
          </a:solidFill>
          <a:latin typeface="Arial" charset="0"/>
          <a:ea typeface="ＭＳ Ｐゴシック"/>
          <a:cs typeface="ＭＳ Ｐゴシック"/>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342900" indent="-342900" algn="l" defTabSz="912813" rtl="0" eaLnBrk="0" fontAlgn="base" hangingPunct="0">
        <a:spcBef>
          <a:spcPct val="0"/>
        </a:spcBef>
        <a:spcAft>
          <a:spcPct val="0"/>
        </a:spcAft>
        <a:buClr>
          <a:schemeClr val="tx2"/>
        </a:buClr>
        <a:defRPr sz="1600">
          <a:solidFill>
            <a:schemeClr val="tx1"/>
          </a:solidFill>
          <a:latin typeface="+mn-lt"/>
          <a:ea typeface="+mn-ea"/>
          <a:cs typeface="ＭＳ Ｐゴシック"/>
        </a:defRPr>
      </a:lvl1pPr>
      <a:lvl2pPr marL="196850" indent="-195263" algn="l" defTabSz="912813" rtl="0" eaLnBrk="0" fontAlgn="base" hangingPunct="0">
        <a:spcBef>
          <a:spcPct val="0"/>
        </a:spcBef>
        <a:spcAft>
          <a:spcPct val="0"/>
        </a:spcAft>
        <a:buClr>
          <a:schemeClr val="tx2"/>
        </a:buClr>
        <a:buSzPct val="125000"/>
        <a:buFont typeface="Arial" charset="0"/>
        <a:buChar char="•"/>
        <a:defRPr sz="1600">
          <a:solidFill>
            <a:schemeClr val="tx1"/>
          </a:solidFill>
          <a:latin typeface="+mn-lt"/>
          <a:ea typeface="ＭＳ Ｐゴシック"/>
          <a:cs typeface="ＭＳ Ｐゴシック"/>
        </a:defRPr>
      </a:lvl2pPr>
      <a:lvl3pPr marL="465138" indent="-266700" algn="l" defTabSz="912813" rtl="0" eaLnBrk="0" fontAlgn="base" hangingPunct="0">
        <a:spcBef>
          <a:spcPct val="0"/>
        </a:spcBef>
        <a:spcAft>
          <a:spcPct val="0"/>
        </a:spcAft>
        <a:buClr>
          <a:schemeClr val="tx2"/>
        </a:buClr>
        <a:buSzPct val="120000"/>
        <a:buFont typeface="Arial" charset="0"/>
        <a:buChar char="–"/>
        <a:defRPr sz="1600">
          <a:solidFill>
            <a:schemeClr val="tx1"/>
          </a:solidFill>
          <a:latin typeface="+mn-lt"/>
          <a:ea typeface="ＭＳ Ｐゴシック"/>
          <a:cs typeface="ＭＳ Ｐゴシック"/>
        </a:defRPr>
      </a:lvl3pPr>
      <a:lvl4pPr marL="625475" indent="-157163" algn="l" defTabSz="912813" rtl="0" eaLnBrk="0" fontAlgn="base" hangingPunct="0">
        <a:spcBef>
          <a:spcPct val="0"/>
        </a:spcBef>
        <a:spcAft>
          <a:spcPct val="0"/>
        </a:spcAft>
        <a:buClr>
          <a:schemeClr val="tx2"/>
        </a:buClr>
        <a:buSzPct val="100000"/>
        <a:buFont typeface="Arial" charset="0"/>
        <a:buChar char="•"/>
        <a:defRPr sz="1600">
          <a:solidFill>
            <a:schemeClr val="tx1"/>
          </a:solidFill>
          <a:latin typeface="+mn-lt"/>
          <a:ea typeface="ＭＳ Ｐゴシック"/>
          <a:cs typeface="ＭＳ Ｐゴシック"/>
        </a:defRPr>
      </a:lvl4pPr>
      <a:lvl5pPr marL="763588" indent="-131763" algn="l" defTabSz="912813" rtl="0" eaLnBrk="0" fontAlgn="base" hangingPunct="0">
        <a:spcBef>
          <a:spcPct val="0"/>
        </a:spcBef>
        <a:spcAft>
          <a:spcPct val="0"/>
        </a:spcAft>
        <a:buClr>
          <a:schemeClr val="tx2"/>
        </a:buClr>
        <a:buSzPct val="89000"/>
        <a:buFont typeface="Arial" charset="0"/>
        <a:buChar char="-"/>
        <a:defRPr sz="1600">
          <a:solidFill>
            <a:schemeClr val="tx1"/>
          </a:solidFill>
          <a:latin typeface="+mn-lt"/>
          <a:ea typeface="ＭＳ Ｐゴシック"/>
          <a:cs typeface="ＭＳ Ｐゴシック"/>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122" name="Picture 3" descr="graphic-corner.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7432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5" descr="page-1_X.png"/>
          <p:cNvPicPr>
            <a:picLocks/>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402263" y="0"/>
            <a:ext cx="3741737"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6" descr="0810154 SpeeDx logo.pn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28613" y="220663"/>
            <a:ext cx="2214562"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1284148"/>
      </p:ext>
    </p:extLst>
  </p:cSld>
  <p:clrMap bg1="lt1" tx1="dk1" bg2="lt2" tx2="dk2" accent1="accent1" accent2="accent2" accent3="accent3" accent4="accent4" accent5="accent5" accent6="accent6" hlink="hlink" folHlink="folHlink"/>
  <p:sldLayoutIdLst>
    <p:sldLayoutId id="2147483833" r:id="rId1"/>
    <p:sldLayoutId id="2147483834" r:id="rId2"/>
  </p:sldLayoutIdLst>
  <p:timing>
    <p:tnLst>
      <p:par>
        <p:cTn id="1" dur="indefinite" restart="never" nodeType="tmRoot"/>
      </p:par>
    </p:tnLst>
  </p:timing>
  <p:hf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4" name="Isosceles Triangle 23"/>
          <p:cNvSpPr/>
          <p:nvPr userDrawn="1"/>
        </p:nvSpPr>
        <p:spPr>
          <a:xfrm>
            <a:off x="-6350" y="3508375"/>
            <a:ext cx="755650" cy="1641475"/>
          </a:xfrm>
          <a:prstGeom prst="triangle">
            <a:avLst>
              <a:gd name="adj" fmla="val 0"/>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11267" name="Title Placeholder 1"/>
          <p:cNvSpPr>
            <a:spLocks noGrp="1"/>
          </p:cNvSpPr>
          <p:nvPr>
            <p:ph type="title"/>
          </p:nvPr>
        </p:nvSpPr>
        <p:spPr bwMode="auto">
          <a:xfrm>
            <a:off x="250825" y="195263"/>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endParaRPr lang="en-AU" smtClean="0"/>
          </a:p>
        </p:txBody>
      </p:sp>
      <p:sp>
        <p:nvSpPr>
          <p:cNvPr id="11268" name="Text Placeholder 4"/>
          <p:cNvSpPr>
            <a:spLocks noGrp="1"/>
          </p:cNvSpPr>
          <p:nvPr>
            <p:ph type="body" idx="1"/>
          </p:nvPr>
        </p:nvSpPr>
        <p:spPr bwMode="auto">
          <a:xfrm>
            <a:off x="371475" y="1176338"/>
            <a:ext cx="81089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pic>
        <p:nvPicPr>
          <p:cNvPr id="11269" name="Picture 10" descr="0810154 SpeeDx logo.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83525" y="123825"/>
            <a:ext cx="11525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rapezoid 8"/>
          <p:cNvSpPr/>
          <p:nvPr userDrawn="1"/>
        </p:nvSpPr>
        <p:spPr>
          <a:xfrm>
            <a:off x="-1588" y="0"/>
            <a:ext cx="2270126" cy="146050"/>
          </a:xfrm>
          <a:prstGeom prst="trapezoid">
            <a:avLst>
              <a:gd name="adj" fmla="val 40615"/>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28" name="Trapezoid 27"/>
          <p:cNvSpPr/>
          <p:nvPr userDrawn="1"/>
        </p:nvSpPr>
        <p:spPr>
          <a:xfrm rot="5400000">
            <a:off x="-723900" y="722312"/>
            <a:ext cx="1590675" cy="146051"/>
          </a:xfrm>
          <a:prstGeom prst="trapezoid">
            <a:avLst>
              <a:gd name="adj" fmla="val 102571"/>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10" name="Rectangle 9"/>
          <p:cNvSpPr/>
          <p:nvPr userDrawn="1"/>
        </p:nvSpPr>
        <p:spPr>
          <a:xfrm>
            <a:off x="-1588" y="0"/>
            <a:ext cx="146051" cy="146050"/>
          </a:xfrm>
          <a:prstGeom prst="rect">
            <a:avLst/>
          </a:prstGeom>
          <a:solidFill>
            <a:srgbClr val="ED1C29"/>
          </a:solidFill>
          <a:ln w="6350">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
        <p:nvSpPr>
          <p:cNvPr id="29" name="Parallelogram 28"/>
          <p:cNvSpPr/>
          <p:nvPr userDrawn="1"/>
        </p:nvSpPr>
        <p:spPr>
          <a:xfrm rot="10800000" flipV="1">
            <a:off x="4538663" y="4878388"/>
            <a:ext cx="1408112" cy="265112"/>
          </a:xfrm>
          <a:prstGeom prst="parallelogram">
            <a:avLst>
              <a:gd name="adj" fmla="val 25690"/>
            </a:avLst>
          </a:prstGeom>
          <a:solidFill>
            <a:srgbClr val="003D46"/>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30" name="Parallelogram 29"/>
          <p:cNvSpPr/>
          <p:nvPr userDrawn="1"/>
        </p:nvSpPr>
        <p:spPr>
          <a:xfrm rot="10800000" flipV="1">
            <a:off x="5905500" y="4878388"/>
            <a:ext cx="1408113" cy="265112"/>
          </a:xfrm>
          <a:prstGeom prst="parallelogram">
            <a:avLst>
              <a:gd name="adj" fmla="val 25690"/>
            </a:avLst>
          </a:prstGeom>
          <a:solidFill>
            <a:srgbClr val="B1DFDF"/>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31" name="Parallelogram 30"/>
          <p:cNvSpPr/>
          <p:nvPr userDrawn="1"/>
        </p:nvSpPr>
        <p:spPr>
          <a:xfrm rot="10800000" flipV="1">
            <a:off x="7273925" y="4878388"/>
            <a:ext cx="1408113" cy="265112"/>
          </a:xfrm>
          <a:prstGeom prst="parallelogram">
            <a:avLst>
              <a:gd name="adj" fmla="val 25690"/>
            </a:avLst>
          </a:prstGeom>
          <a:solidFill>
            <a:srgbClr val="B1DFDF"/>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33" name="Parallelogram 32"/>
          <p:cNvSpPr/>
          <p:nvPr userDrawn="1"/>
        </p:nvSpPr>
        <p:spPr>
          <a:xfrm rot="10800000" flipV="1">
            <a:off x="8640763" y="4878388"/>
            <a:ext cx="503237" cy="265112"/>
          </a:xfrm>
          <a:prstGeom prst="parallelogram">
            <a:avLst>
              <a:gd name="adj" fmla="val 25690"/>
            </a:avLst>
          </a:prstGeom>
          <a:solidFill>
            <a:srgbClr val="ED1C29"/>
          </a:solidFill>
          <a:ln w="9525" cap="flat" cmpd="sng" algn="ctr">
            <a:noFill/>
            <a:prstDash val="solid"/>
          </a:ln>
          <a:effectLst/>
        </p:spPr>
        <p:txBody>
          <a:bodyPr anchor="ctr"/>
          <a:lstStyle/>
          <a:p>
            <a:pPr algn="ctr">
              <a:defRPr/>
            </a:pPr>
            <a:endParaRPr lang="en-AU" kern="0">
              <a:solidFill>
                <a:sysClr val="window" lastClr="FFFFFF"/>
              </a:solidFill>
              <a:cs typeface="Arial" pitchFamily="34" charset="0"/>
            </a:endParaRPr>
          </a:p>
        </p:txBody>
      </p:sp>
      <p:sp>
        <p:nvSpPr>
          <p:cNvPr id="16" name="Rectangle 15"/>
          <p:cNvSpPr/>
          <p:nvPr userDrawn="1"/>
        </p:nvSpPr>
        <p:spPr>
          <a:xfrm>
            <a:off x="8983663" y="4878388"/>
            <a:ext cx="160337" cy="265112"/>
          </a:xfrm>
          <a:prstGeom prst="rect">
            <a:avLst/>
          </a:prstGeom>
          <a:solidFill>
            <a:srgbClr val="ED1C29"/>
          </a:solidFill>
          <a:ln w="6350">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AU">
              <a:solidFill>
                <a:prstClr val="white"/>
              </a:solidFill>
            </a:endParaRPr>
          </a:p>
        </p:txBody>
      </p:sp>
    </p:spTree>
    <p:extLst>
      <p:ext uri="{BB962C8B-B14F-4D97-AF65-F5344CB8AC3E}">
        <p14:creationId xmlns:p14="http://schemas.microsoft.com/office/powerpoint/2010/main" val="1779855295"/>
      </p:ext>
    </p:extLst>
  </p:cSld>
  <p:clrMap bg1="lt1" tx1="dk1" bg2="lt2" tx2="dk2" accent1="accent1" accent2="accent2" accent3="accent3" accent4="accent4" accent5="accent5" accent6="accent6" hlink="hlink" folHlink="folHlink"/>
  <p:sldLayoutIdLst>
    <p:sldLayoutId id="2147483836" r:id="rId1"/>
    <p:sldLayoutId id="2147483837" r:id="rId2"/>
  </p:sldLayoutIdLst>
  <p:timing>
    <p:tnLst>
      <p:par>
        <p:cTn id="1" dur="indefinite" restart="never" nodeType="tmRoot"/>
      </p:par>
    </p:tnLst>
  </p:timing>
  <p:hf hdr="0" ftr="0" dt="0"/>
  <p:txStyles>
    <p:titleStyle>
      <a:lvl1pPr algn="l" defTabSz="457200" rtl="0" fontAlgn="base">
        <a:spcBef>
          <a:spcPct val="0"/>
        </a:spcBef>
        <a:spcAft>
          <a:spcPct val="0"/>
        </a:spcAft>
        <a:defRPr sz="3200" b="1" i="1" kern="1200">
          <a:solidFill>
            <a:schemeClr val="tx1"/>
          </a:solidFill>
          <a:latin typeface="Calibri" panose="020F0502020204030204" pitchFamily="34" charset="0"/>
          <a:ea typeface="Open Sans" pitchFamily="34" charset="0"/>
          <a:cs typeface="Open Sans" pitchFamily="34" charset="0"/>
        </a:defRPr>
      </a:lvl1pPr>
      <a:lvl2pPr algn="l" defTabSz="457200" rtl="0" fontAlgn="base">
        <a:spcBef>
          <a:spcPct val="0"/>
        </a:spcBef>
        <a:spcAft>
          <a:spcPct val="0"/>
        </a:spcAft>
        <a:defRPr sz="3200" b="1" i="1">
          <a:solidFill>
            <a:schemeClr val="tx1"/>
          </a:solidFill>
          <a:latin typeface="Calibri" pitchFamily="34" charset="0"/>
          <a:ea typeface="Open Sans"/>
          <a:cs typeface="Open Sans"/>
        </a:defRPr>
      </a:lvl2pPr>
      <a:lvl3pPr algn="l" defTabSz="457200" rtl="0" fontAlgn="base">
        <a:spcBef>
          <a:spcPct val="0"/>
        </a:spcBef>
        <a:spcAft>
          <a:spcPct val="0"/>
        </a:spcAft>
        <a:defRPr sz="3200" b="1" i="1">
          <a:solidFill>
            <a:schemeClr val="tx1"/>
          </a:solidFill>
          <a:latin typeface="Calibri" pitchFamily="34" charset="0"/>
          <a:ea typeface="Open Sans"/>
          <a:cs typeface="Open Sans"/>
        </a:defRPr>
      </a:lvl3pPr>
      <a:lvl4pPr algn="l" defTabSz="457200" rtl="0" fontAlgn="base">
        <a:spcBef>
          <a:spcPct val="0"/>
        </a:spcBef>
        <a:spcAft>
          <a:spcPct val="0"/>
        </a:spcAft>
        <a:defRPr sz="3200" b="1" i="1">
          <a:solidFill>
            <a:schemeClr val="tx1"/>
          </a:solidFill>
          <a:latin typeface="Calibri" pitchFamily="34" charset="0"/>
          <a:ea typeface="Open Sans"/>
          <a:cs typeface="Open Sans"/>
        </a:defRPr>
      </a:lvl4pPr>
      <a:lvl5pPr algn="l" defTabSz="457200" rtl="0" fontAlgn="base">
        <a:spcBef>
          <a:spcPct val="0"/>
        </a:spcBef>
        <a:spcAft>
          <a:spcPct val="0"/>
        </a:spcAft>
        <a:defRPr sz="3200" b="1" i="1">
          <a:solidFill>
            <a:schemeClr val="tx1"/>
          </a:solidFill>
          <a:latin typeface="Calibri" pitchFamily="34" charset="0"/>
          <a:ea typeface="Open Sans"/>
          <a:cs typeface="Open Sans"/>
        </a:defRPr>
      </a:lvl5pPr>
      <a:lvl6pPr marL="457200" algn="l" defTabSz="457200" rtl="0" fontAlgn="base">
        <a:spcBef>
          <a:spcPct val="0"/>
        </a:spcBef>
        <a:spcAft>
          <a:spcPct val="0"/>
        </a:spcAft>
        <a:defRPr sz="3200" b="1" i="1">
          <a:solidFill>
            <a:schemeClr val="tx1"/>
          </a:solidFill>
          <a:latin typeface="Calibri" pitchFamily="34" charset="0"/>
          <a:ea typeface="Open Sans"/>
          <a:cs typeface="Open Sans"/>
        </a:defRPr>
      </a:lvl6pPr>
      <a:lvl7pPr marL="914400" algn="l" defTabSz="457200" rtl="0" fontAlgn="base">
        <a:spcBef>
          <a:spcPct val="0"/>
        </a:spcBef>
        <a:spcAft>
          <a:spcPct val="0"/>
        </a:spcAft>
        <a:defRPr sz="3200" b="1" i="1">
          <a:solidFill>
            <a:schemeClr val="tx1"/>
          </a:solidFill>
          <a:latin typeface="Calibri" pitchFamily="34" charset="0"/>
          <a:ea typeface="Open Sans"/>
          <a:cs typeface="Open Sans"/>
        </a:defRPr>
      </a:lvl7pPr>
      <a:lvl8pPr marL="1371600" algn="l" defTabSz="457200" rtl="0" fontAlgn="base">
        <a:spcBef>
          <a:spcPct val="0"/>
        </a:spcBef>
        <a:spcAft>
          <a:spcPct val="0"/>
        </a:spcAft>
        <a:defRPr sz="3200" b="1" i="1">
          <a:solidFill>
            <a:schemeClr val="tx1"/>
          </a:solidFill>
          <a:latin typeface="Calibri" pitchFamily="34" charset="0"/>
          <a:ea typeface="Open Sans"/>
          <a:cs typeface="Open Sans"/>
        </a:defRPr>
      </a:lvl8pPr>
      <a:lvl9pPr marL="1828800" algn="l" defTabSz="457200" rtl="0" fontAlgn="base">
        <a:spcBef>
          <a:spcPct val="0"/>
        </a:spcBef>
        <a:spcAft>
          <a:spcPct val="0"/>
        </a:spcAft>
        <a:defRPr sz="3200" b="1" i="1">
          <a:solidFill>
            <a:schemeClr val="tx1"/>
          </a:solidFill>
          <a:latin typeface="Calibri" pitchFamily="34" charset="0"/>
          <a:ea typeface="Open Sans"/>
          <a:cs typeface="Open Sans"/>
        </a:defRPr>
      </a:lvl9pPr>
    </p:titleStyle>
    <p:bodyStyle>
      <a:lvl1pPr marL="342900" indent="-342900" algn="l" defTabSz="457200" rtl="0" fontAlgn="base">
        <a:spcBef>
          <a:spcPct val="20000"/>
        </a:spcBef>
        <a:spcAft>
          <a:spcPct val="0"/>
        </a:spcAft>
        <a:buBlip>
          <a:blip r:embed="rId5"/>
        </a:buBlip>
        <a:defRPr sz="2800" kern="1200">
          <a:solidFill>
            <a:schemeClr val="tx1"/>
          </a:solidFill>
          <a:latin typeface="Calibri" panose="020F0502020204030204" pitchFamily="34" charset="0"/>
          <a:ea typeface="Open Sans" pitchFamily="34" charset="0"/>
          <a:cs typeface="Open Sans" pitchFamily="34" charset="0"/>
        </a:defRPr>
      </a:lvl1pPr>
      <a:lvl2pPr marL="742950" indent="-285750" algn="l" defTabSz="457200" rtl="0" fontAlgn="base">
        <a:spcBef>
          <a:spcPct val="20000"/>
        </a:spcBef>
        <a:spcAft>
          <a:spcPct val="0"/>
        </a:spcAft>
        <a:buFont typeface="Arial" pitchFamily="34" charset="0"/>
        <a:buChar char="•"/>
        <a:defRPr sz="2400" kern="1200">
          <a:solidFill>
            <a:schemeClr val="tx1"/>
          </a:solidFill>
          <a:latin typeface="Calibri" panose="020F0502020204030204" pitchFamily="34" charset="0"/>
          <a:ea typeface="Open Sans" pitchFamily="34" charset="0"/>
          <a:cs typeface="Open Sans" pitchFamily="34" charset="0"/>
        </a:defRPr>
      </a:lvl2pPr>
      <a:lvl3pPr marL="1143000" indent="-228600" algn="l" defTabSz="457200" rtl="0" fontAlgn="base">
        <a:spcBef>
          <a:spcPct val="20000"/>
        </a:spcBef>
        <a:spcAft>
          <a:spcPct val="0"/>
        </a:spcAft>
        <a:buFont typeface="Calibri" pitchFamily="34" charset="0"/>
        <a:buChar char="–"/>
        <a:defRPr sz="2200" kern="1200">
          <a:solidFill>
            <a:schemeClr val="tx1"/>
          </a:solidFill>
          <a:latin typeface="Calibri" panose="020F0502020204030204" pitchFamily="34" charset="0"/>
          <a:ea typeface="Open Sans" pitchFamily="34" charset="0"/>
          <a:cs typeface="Open Sans" pitchFamily="34" charset="0"/>
        </a:defRPr>
      </a:lvl3pPr>
      <a:lvl4pPr marL="1600200" indent="-228600" algn="l" defTabSz="457200" rtl="0" fontAlgn="base">
        <a:spcBef>
          <a:spcPct val="20000"/>
        </a:spcBef>
        <a:spcAft>
          <a:spcPct val="0"/>
        </a:spcAft>
        <a:buFont typeface="Courier New" pitchFamily="49" charset="0"/>
        <a:buChar char="o"/>
        <a:defRPr sz="2000" kern="1200">
          <a:solidFill>
            <a:schemeClr val="tx1"/>
          </a:solidFill>
          <a:latin typeface="Calibri" panose="020F0502020204030204" pitchFamily="34" charset="0"/>
          <a:ea typeface="Open Sans" pitchFamily="34" charset="0"/>
          <a:cs typeface="Open Sans" pitchFamily="34" charset="0"/>
        </a:defRPr>
      </a:lvl4pPr>
      <a:lvl5pPr marL="2057400" indent="-228600" algn="l" defTabSz="457200" rtl="0" fontAlgn="base">
        <a:spcBef>
          <a:spcPct val="20000"/>
        </a:spcBef>
        <a:spcAft>
          <a:spcPct val="0"/>
        </a:spcAft>
        <a:buFont typeface="Arial" pitchFamily="34" charset="0"/>
        <a:buChar char="»"/>
        <a:defRPr kern="1200">
          <a:solidFill>
            <a:schemeClr val="tx1"/>
          </a:solidFill>
          <a:latin typeface="Calibri" panose="020F0502020204030204" pitchFamily="34" charset="0"/>
          <a:ea typeface="Open Sans" pitchFamily="34" charset="0"/>
          <a:cs typeface="Open Sans"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image" Target="../media/image20.emf"/><Relationship Id="rId7" Type="http://schemas.openxmlformats.org/officeDocument/2006/relationships/image" Target="../media/image24.emf"/><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23.emf"/><Relationship Id="rId11" Type="http://schemas.openxmlformats.org/officeDocument/2006/relationships/image" Target="../media/image28.emf"/><Relationship Id="rId5" Type="http://schemas.openxmlformats.org/officeDocument/2006/relationships/image" Target="../media/image22.emf"/><Relationship Id="rId10" Type="http://schemas.openxmlformats.org/officeDocument/2006/relationships/image" Target="../media/image27.emf"/><Relationship Id="rId4" Type="http://schemas.openxmlformats.org/officeDocument/2006/relationships/image" Target="../media/image21.emf"/><Relationship Id="rId9" Type="http://schemas.openxmlformats.org/officeDocument/2006/relationships/image" Target="../media/image26.emf"/></Relationships>
</file>

<file path=ppt/slides/_rels/slide7.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8000" y="1869673"/>
            <a:ext cx="8046448" cy="1293377"/>
          </a:xfrm>
        </p:spPr>
        <p:txBody>
          <a:bodyPr/>
          <a:lstStyle/>
          <a:p>
            <a:r>
              <a:rPr lang="en-GB" sz="5000" i="1" dirty="0" smtClean="0"/>
              <a:t>Is </a:t>
            </a:r>
            <a:r>
              <a:rPr lang="en-GB" sz="5000" i="1" dirty="0"/>
              <a:t>cefixime back? </a:t>
            </a:r>
            <a:r>
              <a:rPr lang="en-GB" sz="3400" dirty="0"/>
              <a:t/>
            </a:r>
            <a:br>
              <a:rPr lang="en-GB" sz="3400" dirty="0"/>
            </a:br>
            <a:r>
              <a:rPr lang="en-GB" sz="2800" dirty="0" smtClean="0"/>
              <a:t>Trends </a:t>
            </a:r>
            <a:r>
              <a:rPr lang="en-GB" sz="2800" dirty="0"/>
              <a:t>in gonococcal resistance to current and previous front line therapies in England and Wales since the 2011 guideline change</a:t>
            </a:r>
          </a:p>
        </p:txBody>
      </p:sp>
      <p:sp>
        <p:nvSpPr>
          <p:cNvPr id="3" name="Subtitle 2"/>
          <p:cNvSpPr>
            <a:spLocks noGrp="1"/>
          </p:cNvSpPr>
          <p:nvPr>
            <p:ph type="subTitle" idx="1"/>
          </p:nvPr>
        </p:nvSpPr>
        <p:spPr>
          <a:xfrm>
            <a:off x="558000" y="4515966"/>
            <a:ext cx="7633648" cy="486054"/>
          </a:xfrm>
        </p:spPr>
        <p:txBody>
          <a:bodyPr>
            <a:normAutofit fontScale="92500" lnSpcReduction="20000"/>
          </a:bodyPr>
          <a:lstStyle/>
          <a:p>
            <a:r>
              <a:rPr lang="en-GB" dirty="0" smtClean="0"/>
              <a:t>Hikaru Bolt on behalf of the Gonococcal Resistance to Antimicrobials Surveillance Programme</a:t>
            </a:r>
            <a:endParaRPr lang="en-GB" dirty="0"/>
          </a:p>
        </p:txBody>
      </p:sp>
    </p:spTree>
    <p:extLst>
      <p:ext uri="{BB962C8B-B14F-4D97-AF65-F5344CB8AC3E}">
        <p14:creationId xmlns:p14="http://schemas.microsoft.com/office/powerpoint/2010/main" val="2176589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Discussion – is cefixime back?</a:t>
            </a:r>
            <a:endParaRPr lang="en-GB" dirty="0"/>
          </a:p>
        </p:txBody>
      </p:sp>
      <p:sp>
        <p:nvSpPr>
          <p:cNvPr id="3" name="Content Placeholder 2"/>
          <p:cNvSpPr>
            <a:spLocks noGrp="1"/>
          </p:cNvSpPr>
          <p:nvPr>
            <p:ph idx="1"/>
          </p:nvPr>
        </p:nvSpPr>
        <p:spPr>
          <a:xfrm>
            <a:off x="558000" y="1059583"/>
            <a:ext cx="8118456" cy="3554759"/>
          </a:xfrm>
        </p:spPr>
        <p:txBody>
          <a:bodyPr/>
          <a:lstStyle/>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Ceftriaxone use may be contributing to cefixime drift</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Ongoing dissemination of </a:t>
            </a:r>
            <a:r>
              <a:rPr lang="en-GB" i="1" dirty="0" smtClean="0"/>
              <a:t>N. gonorrhoeae </a:t>
            </a:r>
            <a:r>
              <a:rPr lang="en-GB" dirty="0" smtClean="0"/>
              <a:t>with elevated cefixime MICs in MSM</a:t>
            </a:r>
          </a:p>
          <a:p>
            <a:pPr>
              <a:spcBef>
                <a:spcPts val="0"/>
              </a:spcBef>
              <a:buFont typeface="Arial" panose="020B0604020202020204" pitchFamily="34" charset="0"/>
              <a:buChar char="•"/>
            </a:pPr>
            <a:endParaRPr lang="en-GB" dirty="0"/>
          </a:p>
          <a:p>
            <a:pPr>
              <a:spcBef>
                <a:spcPts val="0"/>
              </a:spcBef>
              <a:buFont typeface="Arial" panose="020B0604020202020204" pitchFamily="34" charset="0"/>
              <a:buChar char="•"/>
            </a:pPr>
            <a:r>
              <a:rPr lang="en-GB" dirty="0" smtClean="0"/>
              <a:t>Cefixime resistant isolates tend to have higher ceftriaxone MICs</a:t>
            </a:r>
          </a:p>
          <a:p>
            <a:pPr>
              <a:spcBef>
                <a:spcPts val="0"/>
              </a:spcBef>
              <a:buFont typeface="Arial" panose="020B0604020202020204" pitchFamily="34" charset="0"/>
              <a:buChar char="•"/>
            </a:pPr>
            <a:endParaRPr lang="en-GB" dirty="0"/>
          </a:p>
          <a:p>
            <a:pPr>
              <a:spcBef>
                <a:spcPts val="0"/>
              </a:spcBef>
              <a:buFont typeface="Arial" panose="020B0604020202020204" pitchFamily="34" charset="0"/>
              <a:buChar char="•"/>
            </a:pPr>
            <a:r>
              <a:rPr lang="en-GB" dirty="0" smtClean="0"/>
              <a:t>Ceftriaxone </a:t>
            </a:r>
            <a:r>
              <a:rPr lang="en-GB" dirty="0"/>
              <a:t>resistance remains </a:t>
            </a:r>
            <a:r>
              <a:rPr lang="en-GB" dirty="0" smtClean="0"/>
              <a:t>rare</a:t>
            </a:r>
          </a:p>
          <a:p>
            <a:pPr>
              <a:spcBef>
                <a:spcPts val="0"/>
              </a:spcBef>
              <a:buFont typeface="Arial" panose="020B0604020202020204" pitchFamily="34" charset="0"/>
              <a:buChar char="•"/>
            </a:pPr>
            <a:endParaRPr lang="en-GB" dirty="0"/>
          </a:p>
          <a:p>
            <a:pPr>
              <a:spcBef>
                <a:spcPts val="0"/>
              </a:spcBef>
              <a:buFont typeface="Arial" panose="020B0604020202020204" pitchFamily="34" charset="0"/>
              <a:buChar char="•"/>
            </a:pPr>
            <a:r>
              <a:rPr lang="en-GB" dirty="0" smtClean="0"/>
              <a:t>Evidence suggests cefixime is not back</a:t>
            </a:r>
          </a:p>
          <a:p>
            <a:pPr marL="0" indent="0">
              <a:spcBef>
                <a:spcPts val="0"/>
              </a:spcBef>
            </a:pPr>
            <a:endParaRPr lang="en-GB" dirty="0"/>
          </a:p>
        </p:txBody>
      </p:sp>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10</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Tree>
    <p:extLst>
      <p:ext uri="{BB962C8B-B14F-4D97-AF65-F5344CB8AC3E}">
        <p14:creationId xmlns:p14="http://schemas.microsoft.com/office/powerpoint/2010/main" val="2375363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References</a:t>
            </a:r>
            <a:endParaRPr lang="en-GB" dirty="0"/>
          </a:p>
        </p:txBody>
      </p:sp>
      <p:sp>
        <p:nvSpPr>
          <p:cNvPr id="3" name="Content Placeholder 2"/>
          <p:cNvSpPr>
            <a:spLocks noGrp="1"/>
          </p:cNvSpPr>
          <p:nvPr>
            <p:ph idx="1"/>
          </p:nvPr>
        </p:nvSpPr>
        <p:spPr/>
        <p:txBody>
          <a:bodyPr/>
          <a:lstStyle/>
          <a:p>
            <a:pPr>
              <a:spcBef>
                <a:spcPts val="0"/>
              </a:spcBef>
            </a:pPr>
            <a:r>
              <a:rPr lang="en-GB" dirty="0" smtClean="0"/>
              <a:t>Cole</a:t>
            </a:r>
            <a:r>
              <a:rPr lang="en-GB" dirty="0"/>
              <a:t>, M. J., et al. (2015). "Is the tide turning again for cephalosporin resistance in Neisseria gonorrhoeae in Europe? Results from the 2013 European surveillance." </a:t>
            </a:r>
            <a:r>
              <a:rPr lang="en-GB" u="sng" dirty="0"/>
              <a:t>BMC Infect Dis </a:t>
            </a:r>
            <a:r>
              <a:rPr lang="en-GB" b="1" u="sng" dirty="0"/>
              <a:t>15</a:t>
            </a:r>
            <a:r>
              <a:rPr lang="en-GB" u="sng" dirty="0"/>
              <a:t>: 321.</a:t>
            </a:r>
          </a:p>
          <a:p>
            <a:pPr>
              <a:spcBef>
                <a:spcPts val="0"/>
              </a:spcBef>
            </a:pPr>
            <a:endParaRPr lang="en-GB" dirty="0" smtClean="0"/>
          </a:p>
          <a:p>
            <a:pPr>
              <a:spcBef>
                <a:spcPts val="0"/>
              </a:spcBef>
            </a:pPr>
            <a:r>
              <a:rPr lang="en-GB" dirty="0"/>
              <a:t>Ison, C. A., et al. (2013). "Decreased susceptibility to cephalosporins among gonococci: data from the Gonococcal Resistance to Antimicrobials Surveillance Programme (GRASP) in England and Wales, 2007-2011." </a:t>
            </a:r>
            <a:r>
              <a:rPr lang="en-GB" u="sng" dirty="0"/>
              <a:t>Lancet Infect Dis </a:t>
            </a:r>
            <a:r>
              <a:rPr lang="en-GB" b="1" u="sng" dirty="0"/>
              <a:t>13</a:t>
            </a:r>
            <a:r>
              <a:rPr lang="en-GB" u="sng" dirty="0"/>
              <a:t>(9): 762-768</a:t>
            </a:r>
            <a:r>
              <a:rPr lang="en-GB" u="sng" dirty="0" smtClean="0"/>
              <a:t>.</a:t>
            </a:r>
          </a:p>
          <a:p>
            <a:pPr>
              <a:spcBef>
                <a:spcPts val="0"/>
              </a:spcBef>
            </a:pPr>
            <a:endParaRPr lang="en-GB" u="sng" dirty="0"/>
          </a:p>
          <a:p>
            <a:pPr>
              <a:spcBef>
                <a:spcPts val="0"/>
              </a:spcBef>
            </a:pPr>
            <a:r>
              <a:rPr lang="en-GB" dirty="0" smtClean="0"/>
              <a:t>Public Health England. (2015). </a:t>
            </a:r>
            <a:r>
              <a:rPr lang="en-GB" dirty="0"/>
              <a:t>GRASP </a:t>
            </a:r>
            <a:r>
              <a:rPr lang="en-GB" dirty="0" smtClean="0"/>
              <a:t>2014 </a:t>
            </a:r>
            <a:r>
              <a:rPr lang="en-GB" dirty="0"/>
              <a:t>Report.</a:t>
            </a:r>
          </a:p>
        </p:txBody>
      </p:sp>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11</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p>
        </p:txBody>
      </p:sp>
    </p:spTree>
    <p:extLst>
      <p:ext uri="{BB962C8B-B14F-4D97-AF65-F5344CB8AC3E}">
        <p14:creationId xmlns:p14="http://schemas.microsoft.com/office/powerpoint/2010/main" val="2124516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Acknowledgements</a:t>
            </a:r>
            <a:endParaRPr lang="en-GB" dirty="0"/>
          </a:p>
        </p:txBody>
      </p:sp>
      <p:sp>
        <p:nvSpPr>
          <p:cNvPr id="3" name="Content Placeholder 2"/>
          <p:cNvSpPr>
            <a:spLocks noGrp="1"/>
          </p:cNvSpPr>
          <p:nvPr>
            <p:ph idx="1"/>
          </p:nvPr>
        </p:nvSpPr>
        <p:spPr/>
        <p:txBody>
          <a:bodyPr/>
          <a:lstStyle/>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All collaborating GUM clinics and staff for the submission of the additional data through the web portal</a:t>
            </a:r>
          </a:p>
          <a:p>
            <a:pPr>
              <a:spcBef>
                <a:spcPts val="0"/>
              </a:spcBef>
              <a:buFont typeface="Arial" panose="020B0604020202020204" pitchFamily="34" charset="0"/>
              <a:buChar char="•"/>
            </a:pPr>
            <a:endParaRPr lang="en-GB" dirty="0"/>
          </a:p>
          <a:p>
            <a:pPr>
              <a:spcBef>
                <a:spcPts val="0"/>
              </a:spcBef>
              <a:buFont typeface="Arial" panose="020B0604020202020204" pitchFamily="34" charset="0"/>
              <a:buChar char="•"/>
            </a:pPr>
            <a:r>
              <a:rPr lang="en-GB" dirty="0" smtClean="0"/>
              <a:t>All collaborating laboratories for sending the isolates the STBRU</a:t>
            </a:r>
          </a:p>
          <a:p>
            <a:pPr>
              <a:spcBef>
                <a:spcPts val="0"/>
              </a:spcBef>
              <a:buFont typeface="Arial" panose="020B0604020202020204" pitchFamily="34" charset="0"/>
              <a:buChar char="•"/>
            </a:pPr>
            <a:endParaRPr lang="en-GB" dirty="0"/>
          </a:p>
          <a:p>
            <a:pPr>
              <a:spcBef>
                <a:spcPts val="0"/>
              </a:spcBef>
              <a:buFont typeface="Arial" panose="020B0604020202020204" pitchFamily="34" charset="0"/>
              <a:buChar char="•"/>
            </a:pPr>
            <a:r>
              <a:rPr lang="en-GB" dirty="0" smtClean="0"/>
              <a:t>GRASP Steering Group</a:t>
            </a:r>
          </a:p>
          <a:p>
            <a:pPr>
              <a:spcBef>
                <a:spcPts val="0"/>
              </a:spcBef>
              <a:buFont typeface="Arial" panose="020B0604020202020204" pitchFamily="34" charset="0"/>
              <a:buChar char="•"/>
            </a:pPr>
            <a:endParaRPr lang="en-GB" dirty="0"/>
          </a:p>
          <a:p>
            <a:pPr>
              <a:spcBef>
                <a:spcPts val="0"/>
              </a:spcBef>
              <a:buFont typeface="Arial" panose="020B0604020202020204" pitchFamily="34" charset="0"/>
              <a:buChar char="•"/>
            </a:pPr>
            <a:r>
              <a:rPr lang="en-GB" dirty="0" smtClean="0"/>
              <a:t>GRASP team at PHE</a:t>
            </a:r>
            <a:endParaRPr lang="en-GB" dirty="0"/>
          </a:p>
        </p:txBody>
      </p:sp>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12</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Tree>
    <p:extLst>
      <p:ext uri="{BB962C8B-B14F-4D97-AF65-F5344CB8AC3E}">
        <p14:creationId xmlns:p14="http://schemas.microsoft.com/office/powerpoint/2010/main" val="4035194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0"/>
              </a:spcBef>
              <a:buFont typeface="Arial" panose="020B0604020202020204" pitchFamily="34" charset="0"/>
              <a:buChar char="•"/>
            </a:pPr>
            <a:r>
              <a:rPr lang="en-GB" dirty="0"/>
              <a:t>Antimicrobial resistance (AMR) in </a:t>
            </a:r>
            <a:r>
              <a:rPr lang="en-GB" i="1" dirty="0"/>
              <a:t>Neisseria gonorrhoeae</a:t>
            </a:r>
            <a:r>
              <a:rPr lang="en-GB" dirty="0"/>
              <a:t> threatens effective treatment and infection </a:t>
            </a:r>
            <a:r>
              <a:rPr lang="en-GB" dirty="0" smtClean="0"/>
              <a:t>control</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WHO recommends that treatment </a:t>
            </a:r>
            <a:r>
              <a:rPr lang="en-GB" dirty="0"/>
              <a:t>guidelines for gonorrhoea are revised when the prevalence of resistance to first-line therapy exceeds 5</a:t>
            </a:r>
            <a:r>
              <a:rPr lang="en-GB" dirty="0" smtClean="0"/>
              <a:t>%</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In </a:t>
            </a:r>
            <a:r>
              <a:rPr lang="en-GB" dirty="0"/>
              <a:t>the UK </a:t>
            </a:r>
            <a:r>
              <a:rPr lang="en-GB" dirty="0" smtClean="0"/>
              <a:t>in </a:t>
            </a:r>
            <a:r>
              <a:rPr lang="en-GB" dirty="0"/>
              <a:t>2011, </a:t>
            </a:r>
            <a:r>
              <a:rPr lang="en-GB" dirty="0" smtClean="0"/>
              <a:t>guidelines changed </a:t>
            </a:r>
            <a:r>
              <a:rPr lang="en-GB" dirty="0"/>
              <a:t>from </a:t>
            </a:r>
            <a:r>
              <a:rPr lang="en-GB" dirty="0" smtClean="0"/>
              <a:t>a cephalosporin monotherapy (predominantly cefixime) to </a:t>
            </a:r>
            <a:r>
              <a:rPr lang="en-GB" dirty="0"/>
              <a:t>dual therapy </a:t>
            </a:r>
            <a:r>
              <a:rPr lang="en-GB" dirty="0" smtClean="0"/>
              <a:t>using ceftriaxone </a:t>
            </a:r>
            <a:r>
              <a:rPr lang="en-GB" dirty="0"/>
              <a:t>and </a:t>
            </a:r>
            <a:r>
              <a:rPr lang="en-GB" dirty="0" smtClean="0"/>
              <a:t>azithromycin</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We aim to describe the trends of ceftriaxone, azithromycin and cefixime resistance since the 2011 guideline change using data from the Gonococcal Resistance to Antimicrobial Surveillance Programme</a:t>
            </a:r>
            <a:endParaRPr lang="en-GB" dirty="0"/>
          </a:p>
        </p:txBody>
      </p:sp>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2</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
        <p:nvSpPr>
          <p:cNvPr id="9" name="Title 7"/>
          <p:cNvSpPr>
            <a:spLocks noGrp="1"/>
          </p:cNvSpPr>
          <p:nvPr>
            <p:ph type="title"/>
          </p:nvPr>
        </p:nvSpPr>
        <p:spPr>
          <a:xfrm>
            <a:off x="562702" y="411510"/>
            <a:ext cx="8028000" cy="486054"/>
          </a:xfrm>
        </p:spPr>
        <p:txBody>
          <a:bodyPr>
            <a:normAutofit fontScale="90000"/>
          </a:bodyPr>
          <a:lstStyle/>
          <a:p>
            <a:r>
              <a:rPr lang="en-GB" dirty="0" smtClean="0"/>
              <a:t>Introduction</a:t>
            </a:r>
            <a:endParaRPr lang="en-GB" dirty="0"/>
          </a:p>
        </p:txBody>
      </p:sp>
    </p:spTree>
    <p:extLst>
      <p:ext uri="{BB962C8B-B14F-4D97-AF65-F5344CB8AC3E}">
        <p14:creationId xmlns:p14="http://schemas.microsoft.com/office/powerpoint/2010/main" val="73372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0"/>
              </a:spcBef>
              <a:buFont typeface="Arial" panose="020B0604020202020204" pitchFamily="34" charset="0"/>
              <a:buChar char="•"/>
            </a:pPr>
            <a:r>
              <a:rPr lang="en-GB" dirty="0" smtClean="0"/>
              <a:t>GRASP (Gonococcal Resistance to Antimicrobials Surveillance Programme) is a sentinel surveillance programme</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Collects </a:t>
            </a:r>
            <a:r>
              <a:rPr lang="en-GB" i="1" dirty="0" smtClean="0"/>
              <a:t>N. gonorrhoeae </a:t>
            </a:r>
            <a:r>
              <a:rPr lang="en-GB" dirty="0"/>
              <a:t>isolates from 27 genitourinary medicine clinics in England and </a:t>
            </a:r>
            <a:r>
              <a:rPr lang="en-GB" dirty="0" smtClean="0"/>
              <a:t>Wales between July and September</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Represents ~5.5% of reported episodes of gonorrhoea in England</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Minimum inhibitory concentration of seven antimicrobials linked to detailed demographic, clinical and behavioural data</a:t>
            </a:r>
          </a:p>
          <a:p>
            <a:pPr>
              <a:spcBef>
                <a:spcPts val="0"/>
              </a:spcBef>
              <a:buFont typeface="Arial" panose="020B0604020202020204" pitchFamily="34" charset="0"/>
              <a:buChar char="•"/>
            </a:pPr>
            <a:endParaRPr lang="en-GB" dirty="0" smtClean="0"/>
          </a:p>
          <a:p>
            <a:pPr>
              <a:spcBef>
                <a:spcPts val="0"/>
              </a:spcBef>
              <a:buFont typeface="Arial" panose="020B0604020202020204" pitchFamily="34" charset="0"/>
              <a:buChar char="•"/>
            </a:pPr>
            <a:r>
              <a:rPr lang="en-GB" dirty="0" smtClean="0"/>
              <a:t>Analysed data between 2011 and 2014, including 6001 isolates</a:t>
            </a:r>
            <a:endParaRPr lang="en-GB" dirty="0"/>
          </a:p>
        </p:txBody>
      </p:sp>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3</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0"/>
            <a:ext cx="1873126" cy="1779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7"/>
          <p:cNvSpPr>
            <a:spLocks noGrp="1"/>
          </p:cNvSpPr>
          <p:nvPr>
            <p:ph type="title"/>
          </p:nvPr>
        </p:nvSpPr>
        <p:spPr/>
        <p:txBody>
          <a:bodyPr>
            <a:normAutofit fontScale="90000"/>
          </a:bodyPr>
          <a:lstStyle/>
          <a:p>
            <a:r>
              <a:rPr lang="en-GB" dirty="0" smtClean="0"/>
              <a:t>Methods</a:t>
            </a:r>
            <a:endParaRPr lang="en-GB" dirty="0"/>
          </a:p>
        </p:txBody>
      </p:sp>
    </p:spTree>
    <p:extLst>
      <p:ext uri="{BB962C8B-B14F-4D97-AF65-F5344CB8AC3E}">
        <p14:creationId xmlns:p14="http://schemas.microsoft.com/office/powerpoint/2010/main" val="349636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843558"/>
            <a:ext cx="7378626" cy="405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62702" y="195486"/>
            <a:ext cx="8028000" cy="702078"/>
          </a:xfrm>
        </p:spPr>
        <p:txBody>
          <a:bodyPr>
            <a:noAutofit/>
          </a:bodyPr>
          <a:lstStyle/>
          <a:p>
            <a:r>
              <a:rPr lang="en-GB" sz="2500" dirty="0"/>
              <a:t>Ceftriaxone resistance (≥0.125mg/L) – MIC (mg/L) distribution over time</a:t>
            </a:r>
          </a:p>
        </p:txBody>
      </p:sp>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4</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grpSp>
        <p:nvGrpSpPr>
          <p:cNvPr id="6" name="Group 5"/>
          <p:cNvGrpSpPr/>
          <p:nvPr/>
        </p:nvGrpSpPr>
        <p:grpSpPr>
          <a:xfrm>
            <a:off x="1979712" y="1221600"/>
            <a:ext cx="4627533" cy="2434281"/>
            <a:chOff x="1979711" y="1628800"/>
            <a:chExt cx="4627533" cy="3245708"/>
          </a:xfrm>
        </p:grpSpPr>
        <p:sp>
          <p:nvSpPr>
            <p:cNvPr id="8" name="Freeform 7"/>
            <p:cNvSpPr/>
            <p:nvPr/>
          </p:nvSpPr>
          <p:spPr>
            <a:xfrm>
              <a:off x="1979711" y="1628800"/>
              <a:ext cx="4627533" cy="3245708"/>
            </a:xfrm>
            <a:custGeom>
              <a:avLst/>
              <a:gdLst>
                <a:gd name="connsiteX0" fmla="*/ 0 w 3756454"/>
                <a:gd name="connsiteY0" fmla="*/ 0 h 3245708"/>
                <a:gd name="connsiteX1" fmla="*/ 757881 w 3756454"/>
                <a:gd name="connsiteY1" fmla="*/ 1729946 h 3245708"/>
                <a:gd name="connsiteX2" fmla="*/ 2331308 w 3756454"/>
                <a:gd name="connsiteY2" fmla="*/ 2323070 h 3245708"/>
                <a:gd name="connsiteX3" fmla="*/ 3756454 w 3756454"/>
                <a:gd name="connsiteY3" fmla="*/ 3245708 h 3245708"/>
              </a:gdLst>
              <a:ahLst/>
              <a:cxnLst>
                <a:cxn ang="0">
                  <a:pos x="connsiteX0" y="connsiteY0"/>
                </a:cxn>
                <a:cxn ang="0">
                  <a:pos x="connsiteX1" y="connsiteY1"/>
                </a:cxn>
                <a:cxn ang="0">
                  <a:pos x="connsiteX2" y="connsiteY2"/>
                </a:cxn>
                <a:cxn ang="0">
                  <a:pos x="connsiteX3" y="connsiteY3"/>
                </a:cxn>
              </a:cxnLst>
              <a:rect l="l" t="t" r="r" b="b"/>
              <a:pathLst>
                <a:path w="3756454" h="3245708">
                  <a:moveTo>
                    <a:pt x="0" y="0"/>
                  </a:moveTo>
                  <a:cubicBezTo>
                    <a:pt x="184665" y="671384"/>
                    <a:pt x="369330" y="1342768"/>
                    <a:pt x="757881" y="1729946"/>
                  </a:cubicBezTo>
                  <a:cubicBezTo>
                    <a:pt x="1146432" y="2117124"/>
                    <a:pt x="1831546" y="2070443"/>
                    <a:pt x="2331308" y="2323070"/>
                  </a:cubicBezTo>
                  <a:cubicBezTo>
                    <a:pt x="2831070" y="2575697"/>
                    <a:pt x="3293762" y="2910702"/>
                    <a:pt x="3756454" y="3245708"/>
                  </a:cubicBezTo>
                </a:path>
              </a:pathLst>
            </a:custGeom>
            <a:noFill/>
            <a:ln w="38100">
              <a:solidFill>
                <a:srgbClr val="538D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2400" dirty="0">
                <a:solidFill>
                  <a:prstClr val="white"/>
                </a:solidFill>
              </a:endParaRPr>
            </a:p>
          </p:txBody>
        </p:sp>
        <p:sp>
          <p:nvSpPr>
            <p:cNvPr id="9" name="TextBox 8"/>
            <p:cNvSpPr txBox="1"/>
            <p:nvPr/>
          </p:nvSpPr>
          <p:spPr>
            <a:xfrm>
              <a:off x="4808506" y="2365147"/>
              <a:ext cx="927660" cy="492443"/>
            </a:xfrm>
            <a:prstGeom prst="rect">
              <a:avLst/>
            </a:prstGeom>
            <a:noFill/>
            <a:ln>
              <a:noFill/>
            </a:ln>
          </p:spPr>
          <p:txBody>
            <a:bodyPr wrap="square" rtlCol="0">
              <a:spAutoFit/>
            </a:bodyPr>
            <a:lstStyle/>
            <a:p>
              <a:pPr fontAlgn="base">
                <a:spcBef>
                  <a:spcPct val="0"/>
                </a:spcBef>
                <a:spcAft>
                  <a:spcPct val="0"/>
                </a:spcAft>
              </a:pPr>
              <a:r>
                <a:rPr lang="en-GB" dirty="0" smtClean="0">
                  <a:solidFill>
                    <a:srgbClr val="538DD5"/>
                  </a:solidFill>
                </a:rPr>
                <a:t>2011</a:t>
              </a:r>
              <a:endParaRPr lang="en-GB" dirty="0">
                <a:solidFill>
                  <a:srgbClr val="538DD5"/>
                </a:solidFill>
              </a:endParaRPr>
            </a:p>
          </p:txBody>
        </p:sp>
      </p:grpSp>
      <p:grpSp>
        <p:nvGrpSpPr>
          <p:cNvPr id="10" name="Group 9"/>
          <p:cNvGrpSpPr/>
          <p:nvPr/>
        </p:nvGrpSpPr>
        <p:grpSpPr>
          <a:xfrm>
            <a:off x="2076435" y="1411421"/>
            <a:ext cx="4530811" cy="2040677"/>
            <a:chOff x="2281881" y="1925239"/>
            <a:chExt cx="4530811" cy="2720902"/>
          </a:xfrm>
        </p:grpSpPr>
        <p:sp>
          <p:nvSpPr>
            <p:cNvPr id="11" name="Freeform 10"/>
            <p:cNvSpPr/>
            <p:nvPr/>
          </p:nvSpPr>
          <p:spPr>
            <a:xfrm>
              <a:off x="2281881" y="1925239"/>
              <a:ext cx="4530811" cy="2720902"/>
            </a:xfrm>
            <a:custGeom>
              <a:avLst/>
              <a:gdLst>
                <a:gd name="connsiteX0" fmla="*/ 0 w 4530811"/>
                <a:gd name="connsiteY0" fmla="*/ 1048620 h 2720902"/>
                <a:gd name="connsiteX1" fmla="*/ 1285103 w 4530811"/>
                <a:gd name="connsiteY1" fmla="*/ 18891 h 2720902"/>
                <a:gd name="connsiteX2" fmla="*/ 1721708 w 4530811"/>
                <a:gd name="connsiteY2" fmla="*/ 1839453 h 2720902"/>
                <a:gd name="connsiteX3" fmla="*/ 3459892 w 4530811"/>
                <a:gd name="connsiteY3" fmla="*/ 2210156 h 2720902"/>
                <a:gd name="connsiteX4" fmla="*/ 4530811 w 4530811"/>
                <a:gd name="connsiteY4" fmla="*/ 2720902 h 27209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30811" h="2720902">
                  <a:moveTo>
                    <a:pt x="0" y="1048620"/>
                  </a:moveTo>
                  <a:cubicBezTo>
                    <a:pt x="499076" y="467853"/>
                    <a:pt x="998152" y="-112914"/>
                    <a:pt x="1285103" y="18891"/>
                  </a:cubicBezTo>
                  <a:cubicBezTo>
                    <a:pt x="1572054" y="150696"/>
                    <a:pt x="1359243" y="1474242"/>
                    <a:pt x="1721708" y="1839453"/>
                  </a:cubicBezTo>
                  <a:cubicBezTo>
                    <a:pt x="2084173" y="2204664"/>
                    <a:pt x="2991708" y="2063248"/>
                    <a:pt x="3459892" y="2210156"/>
                  </a:cubicBezTo>
                  <a:cubicBezTo>
                    <a:pt x="3928076" y="2357064"/>
                    <a:pt x="4229443" y="2538983"/>
                    <a:pt x="4530811" y="2720902"/>
                  </a:cubicBezTo>
                </a:path>
              </a:pathLst>
            </a:custGeom>
            <a:noFill/>
            <a:ln>
              <a:solidFill>
                <a:srgbClr val="9800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2400" dirty="0">
                <a:solidFill>
                  <a:prstClr val="white"/>
                </a:solidFill>
              </a:endParaRPr>
            </a:p>
          </p:txBody>
        </p:sp>
        <p:sp>
          <p:nvSpPr>
            <p:cNvPr id="12" name="TextBox 11"/>
            <p:cNvSpPr txBox="1"/>
            <p:nvPr/>
          </p:nvSpPr>
          <p:spPr>
            <a:xfrm>
              <a:off x="5013953" y="2777823"/>
              <a:ext cx="927660" cy="492443"/>
            </a:xfrm>
            <a:prstGeom prst="rect">
              <a:avLst/>
            </a:prstGeom>
            <a:noFill/>
            <a:ln>
              <a:noFill/>
            </a:ln>
          </p:spPr>
          <p:txBody>
            <a:bodyPr wrap="square" rtlCol="0">
              <a:spAutoFit/>
            </a:bodyPr>
            <a:lstStyle/>
            <a:p>
              <a:pPr fontAlgn="base">
                <a:spcBef>
                  <a:spcPct val="0"/>
                </a:spcBef>
                <a:spcAft>
                  <a:spcPct val="0"/>
                </a:spcAft>
              </a:pPr>
              <a:r>
                <a:rPr lang="en-GB" dirty="0" smtClean="0">
                  <a:solidFill>
                    <a:srgbClr val="98002E"/>
                  </a:solidFill>
                </a:rPr>
                <a:t>2014</a:t>
              </a:r>
              <a:endParaRPr lang="en-GB" dirty="0">
                <a:solidFill>
                  <a:srgbClr val="98002E"/>
                </a:solidFill>
              </a:endParaRPr>
            </a:p>
          </p:txBody>
        </p:sp>
      </p:grpSp>
      <p:cxnSp>
        <p:nvCxnSpPr>
          <p:cNvPr id="13" name="Straight Connector 12"/>
          <p:cNvCxnSpPr/>
          <p:nvPr/>
        </p:nvCxnSpPr>
        <p:spPr>
          <a:xfrm>
            <a:off x="7236296" y="1275606"/>
            <a:ext cx="0" cy="2641048"/>
          </a:xfrm>
          <a:prstGeom prst="line">
            <a:avLst/>
          </a:prstGeom>
          <a:ln w="38100">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3475533" y="990766"/>
            <a:ext cx="2376264" cy="307777"/>
            <a:chOff x="3475533" y="1321023"/>
            <a:chExt cx="2376264" cy="410369"/>
          </a:xfrm>
        </p:grpSpPr>
        <p:cxnSp>
          <p:nvCxnSpPr>
            <p:cNvPr id="14" name="Straight Arrow Connector 13"/>
            <p:cNvCxnSpPr/>
            <p:nvPr/>
          </p:nvCxnSpPr>
          <p:spPr>
            <a:xfrm>
              <a:off x="3475533" y="1674069"/>
              <a:ext cx="237626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658390" y="1321023"/>
              <a:ext cx="2033129" cy="410369"/>
            </a:xfrm>
            <a:prstGeom prst="rect">
              <a:avLst/>
            </a:prstGeom>
            <a:noFill/>
          </p:spPr>
          <p:txBody>
            <a:bodyPr wrap="square" rtlCol="0">
              <a:spAutoFit/>
            </a:bodyPr>
            <a:lstStyle/>
            <a:p>
              <a:pPr fontAlgn="base">
                <a:spcBef>
                  <a:spcPct val="0"/>
                </a:spcBef>
                <a:spcAft>
                  <a:spcPct val="0"/>
                </a:spcAft>
              </a:pPr>
              <a:r>
                <a:rPr lang="en-GB" sz="1400" dirty="0" smtClean="0">
                  <a:solidFill>
                    <a:prstClr val="black"/>
                  </a:solidFill>
                </a:rPr>
                <a:t>Isolates less sensitive</a:t>
              </a:r>
              <a:endParaRPr lang="en-GB" sz="1400" dirty="0">
                <a:solidFill>
                  <a:prstClr val="black"/>
                </a:solidFill>
              </a:endParaRPr>
            </a:p>
          </p:txBody>
        </p:sp>
      </p:grpSp>
      <p:sp>
        <p:nvSpPr>
          <p:cNvPr id="7" name="TextBox 6"/>
          <p:cNvSpPr txBox="1"/>
          <p:nvPr/>
        </p:nvSpPr>
        <p:spPr>
          <a:xfrm>
            <a:off x="4807681" y="2333099"/>
            <a:ext cx="2088232" cy="369332"/>
          </a:xfrm>
          <a:prstGeom prst="rect">
            <a:avLst/>
          </a:prstGeom>
          <a:noFill/>
        </p:spPr>
        <p:txBody>
          <a:bodyPr wrap="square" rtlCol="0">
            <a:spAutoFit/>
          </a:bodyPr>
          <a:lstStyle/>
          <a:p>
            <a:pPr fontAlgn="base">
              <a:spcBef>
                <a:spcPct val="0"/>
              </a:spcBef>
              <a:spcAft>
                <a:spcPct val="0"/>
              </a:spcAft>
            </a:pPr>
            <a:r>
              <a:rPr lang="en-GB" dirty="0" smtClean="0">
                <a:solidFill>
                  <a:prstClr val="black"/>
                </a:solidFill>
              </a:rPr>
              <a:t>KS Test p &lt; 0.001</a:t>
            </a:r>
            <a:endParaRPr lang="en-GB" dirty="0">
              <a:solidFill>
                <a:prstClr val="black"/>
              </a:solidFill>
            </a:endParaRPr>
          </a:p>
        </p:txBody>
      </p:sp>
    </p:spTree>
    <p:extLst>
      <p:ext uri="{BB962C8B-B14F-4D97-AF65-F5344CB8AC3E}">
        <p14:creationId xmlns:p14="http://schemas.microsoft.com/office/powerpoint/2010/main" val="16609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100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6"/>
                                        </p:tgtEl>
                                      </p:cBhvr>
                                    </p:animEffect>
                                    <p:set>
                                      <p:cBhvr>
                                        <p:cTn id="1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672" y="844008"/>
            <a:ext cx="7378620" cy="405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5</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
        <p:nvSpPr>
          <p:cNvPr id="8" name="Title 1"/>
          <p:cNvSpPr>
            <a:spLocks noGrp="1"/>
          </p:cNvSpPr>
          <p:nvPr>
            <p:ph type="title"/>
          </p:nvPr>
        </p:nvSpPr>
        <p:spPr>
          <a:xfrm>
            <a:off x="562702" y="195486"/>
            <a:ext cx="8028000" cy="702078"/>
          </a:xfrm>
        </p:spPr>
        <p:txBody>
          <a:bodyPr>
            <a:noAutofit/>
          </a:bodyPr>
          <a:lstStyle/>
          <a:p>
            <a:r>
              <a:rPr lang="en-GB" sz="2500" dirty="0" smtClean="0"/>
              <a:t>Azithromycin resistance </a:t>
            </a:r>
            <a:r>
              <a:rPr lang="en-GB" sz="2500" dirty="0"/>
              <a:t>(≥1.0mg/L) – MIC (mg/L) distribution over time</a:t>
            </a:r>
          </a:p>
        </p:txBody>
      </p:sp>
      <p:cxnSp>
        <p:nvCxnSpPr>
          <p:cNvPr id="16" name="Straight Connector 15"/>
          <p:cNvCxnSpPr/>
          <p:nvPr/>
        </p:nvCxnSpPr>
        <p:spPr>
          <a:xfrm>
            <a:off x="4427984" y="1280853"/>
            <a:ext cx="0" cy="2641048"/>
          </a:xfrm>
          <a:prstGeom prst="line">
            <a:avLst/>
          </a:prstGeom>
          <a:ln w="19050">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809328" y="1653648"/>
            <a:ext cx="5715000" cy="2268252"/>
            <a:chOff x="1809328" y="2204864"/>
            <a:chExt cx="5715000" cy="3024336"/>
          </a:xfrm>
        </p:grpSpPr>
        <p:sp>
          <p:nvSpPr>
            <p:cNvPr id="23" name="Freeform 22"/>
            <p:cNvSpPr/>
            <p:nvPr/>
          </p:nvSpPr>
          <p:spPr>
            <a:xfrm>
              <a:off x="1809328" y="2204864"/>
              <a:ext cx="5715000" cy="3024336"/>
            </a:xfrm>
            <a:custGeom>
              <a:avLst/>
              <a:gdLst>
                <a:gd name="connsiteX0" fmla="*/ 0 w 5715000"/>
                <a:gd name="connsiteY0" fmla="*/ 965602 h 2908702"/>
                <a:gd name="connsiteX1" fmla="*/ 368300 w 5715000"/>
                <a:gd name="connsiteY1" fmla="*/ 1524402 h 2908702"/>
                <a:gd name="connsiteX2" fmla="*/ 1308100 w 5715000"/>
                <a:gd name="connsiteY2" fmla="*/ 402 h 2908702"/>
                <a:gd name="connsiteX3" fmla="*/ 2032000 w 5715000"/>
                <a:gd name="connsiteY3" fmla="*/ 1689502 h 2908702"/>
                <a:gd name="connsiteX4" fmla="*/ 3378200 w 5715000"/>
                <a:gd name="connsiteY4" fmla="*/ 2642002 h 2908702"/>
                <a:gd name="connsiteX5" fmla="*/ 5715000 w 5715000"/>
                <a:gd name="connsiteY5" fmla="*/ 2908702 h 290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00" h="2908702">
                  <a:moveTo>
                    <a:pt x="0" y="965602"/>
                  </a:moveTo>
                  <a:cubicBezTo>
                    <a:pt x="75142" y="1325435"/>
                    <a:pt x="150284" y="1685269"/>
                    <a:pt x="368300" y="1524402"/>
                  </a:cubicBezTo>
                  <a:cubicBezTo>
                    <a:pt x="586316" y="1363535"/>
                    <a:pt x="1030817" y="-27115"/>
                    <a:pt x="1308100" y="402"/>
                  </a:cubicBezTo>
                  <a:cubicBezTo>
                    <a:pt x="1585383" y="27919"/>
                    <a:pt x="1686983" y="1249236"/>
                    <a:pt x="2032000" y="1689502"/>
                  </a:cubicBezTo>
                  <a:cubicBezTo>
                    <a:pt x="2377017" y="2129768"/>
                    <a:pt x="2764367" y="2438802"/>
                    <a:pt x="3378200" y="2642002"/>
                  </a:cubicBezTo>
                  <a:cubicBezTo>
                    <a:pt x="3992033" y="2845202"/>
                    <a:pt x="4853516" y="2876952"/>
                    <a:pt x="5715000" y="2908702"/>
                  </a:cubicBezTo>
                </a:path>
              </a:pathLst>
            </a:custGeom>
            <a:noFill/>
            <a:ln>
              <a:solidFill>
                <a:srgbClr val="538D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2400" dirty="0">
                <a:solidFill>
                  <a:prstClr val="white"/>
                </a:solidFill>
              </a:endParaRPr>
            </a:p>
          </p:txBody>
        </p:sp>
        <p:sp>
          <p:nvSpPr>
            <p:cNvPr id="27" name="TextBox 26"/>
            <p:cNvSpPr txBox="1"/>
            <p:nvPr/>
          </p:nvSpPr>
          <p:spPr>
            <a:xfrm>
              <a:off x="6372200" y="2388699"/>
              <a:ext cx="927660" cy="492443"/>
            </a:xfrm>
            <a:prstGeom prst="rect">
              <a:avLst/>
            </a:prstGeom>
            <a:noFill/>
            <a:ln>
              <a:noFill/>
            </a:ln>
          </p:spPr>
          <p:txBody>
            <a:bodyPr wrap="square" rtlCol="0">
              <a:spAutoFit/>
            </a:bodyPr>
            <a:lstStyle/>
            <a:p>
              <a:pPr fontAlgn="base">
                <a:spcBef>
                  <a:spcPct val="0"/>
                </a:spcBef>
                <a:spcAft>
                  <a:spcPct val="0"/>
                </a:spcAft>
              </a:pPr>
              <a:r>
                <a:rPr lang="en-GB" dirty="0" smtClean="0">
                  <a:solidFill>
                    <a:srgbClr val="538DD5"/>
                  </a:solidFill>
                </a:rPr>
                <a:t>2011</a:t>
              </a:r>
              <a:endParaRPr lang="en-GB" dirty="0">
                <a:solidFill>
                  <a:srgbClr val="538DD5"/>
                </a:solidFill>
              </a:endParaRPr>
            </a:p>
          </p:txBody>
        </p:sp>
      </p:grpSp>
      <p:grpSp>
        <p:nvGrpSpPr>
          <p:cNvPr id="26" name="Group 25"/>
          <p:cNvGrpSpPr/>
          <p:nvPr/>
        </p:nvGrpSpPr>
        <p:grpSpPr>
          <a:xfrm>
            <a:off x="1892300" y="1148863"/>
            <a:ext cx="5848052" cy="2747600"/>
            <a:chOff x="1892300" y="1531817"/>
            <a:chExt cx="5848052" cy="3663466"/>
          </a:xfrm>
        </p:grpSpPr>
        <p:sp>
          <p:nvSpPr>
            <p:cNvPr id="21" name="Freeform 20"/>
            <p:cNvSpPr/>
            <p:nvPr/>
          </p:nvSpPr>
          <p:spPr>
            <a:xfrm>
              <a:off x="1892300" y="1531817"/>
              <a:ext cx="5848052" cy="3663466"/>
            </a:xfrm>
            <a:custGeom>
              <a:avLst/>
              <a:gdLst>
                <a:gd name="connsiteX0" fmla="*/ 0 w 5626100"/>
                <a:gd name="connsiteY0" fmla="*/ 2227383 h 3663466"/>
                <a:gd name="connsiteX1" fmla="*/ 736600 w 5626100"/>
                <a:gd name="connsiteY1" fmla="*/ 1833683 h 3663466"/>
                <a:gd name="connsiteX2" fmla="*/ 1397000 w 5626100"/>
                <a:gd name="connsiteY2" fmla="*/ 17583 h 3663466"/>
                <a:gd name="connsiteX3" fmla="*/ 2374900 w 5626100"/>
                <a:gd name="connsiteY3" fmla="*/ 3065583 h 3663466"/>
                <a:gd name="connsiteX4" fmla="*/ 5626100 w 5626100"/>
                <a:gd name="connsiteY4" fmla="*/ 3662483 h 3663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26100" h="3663466">
                  <a:moveTo>
                    <a:pt x="0" y="2227383"/>
                  </a:moveTo>
                  <a:cubicBezTo>
                    <a:pt x="251883" y="2214683"/>
                    <a:pt x="503767" y="2201983"/>
                    <a:pt x="736600" y="1833683"/>
                  </a:cubicBezTo>
                  <a:cubicBezTo>
                    <a:pt x="969433" y="1465383"/>
                    <a:pt x="1123950" y="-187734"/>
                    <a:pt x="1397000" y="17583"/>
                  </a:cubicBezTo>
                  <a:cubicBezTo>
                    <a:pt x="1670050" y="222900"/>
                    <a:pt x="1670050" y="2458100"/>
                    <a:pt x="2374900" y="3065583"/>
                  </a:cubicBezTo>
                  <a:cubicBezTo>
                    <a:pt x="3079750" y="3673066"/>
                    <a:pt x="4352925" y="3667774"/>
                    <a:pt x="5626100" y="3662483"/>
                  </a:cubicBezTo>
                </a:path>
              </a:pathLst>
            </a:custGeom>
            <a:noFill/>
            <a:ln>
              <a:solidFill>
                <a:srgbClr val="9800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2400" dirty="0">
                <a:solidFill>
                  <a:prstClr val="white"/>
                </a:solidFill>
              </a:endParaRPr>
            </a:p>
          </p:txBody>
        </p:sp>
        <p:sp>
          <p:nvSpPr>
            <p:cNvPr id="28" name="TextBox 27"/>
            <p:cNvSpPr txBox="1"/>
            <p:nvPr/>
          </p:nvSpPr>
          <p:spPr>
            <a:xfrm>
              <a:off x="6372200" y="2750845"/>
              <a:ext cx="927660" cy="492443"/>
            </a:xfrm>
            <a:prstGeom prst="rect">
              <a:avLst/>
            </a:prstGeom>
            <a:noFill/>
            <a:ln>
              <a:noFill/>
            </a:ln>
          </p:spPr>
          <p:txBody>
            <a:bodyPr wrap="square" rtlCol="0">
              <a:spAutoFit/>
            </a:bodyPr>
            <a:lstStyle/>
            <a:p>
              <a:pPr fontAlgn="base">
                <a:spcBef>
                  <a:spcPct val="0"/>
                </a:spcBef>
                <a:spcAft>
                  <a:spcPct val="0"/>
                </a:spcAft>
              </a:pPr>
              <a:r>
                <a:rPr lang="en-GB" dirty="0" smtClean="0">
                  <a:solidFill>
                    <a:srgbClr val="98002E"/>
                  </a:solidFill>
                </a:rPr>
                <a:t>2014</a:t>
              </a:r>
              <a:endParaRPr lang="en-GB" dirty="0">
                <a:solidFill>
                  <a:srgbClr val="98002E"/>
                </a:solidFill>
              </a:endParaRPr>
            </a:p>
          </p:txBody>
        </p:sp>
      </p:grpSp>
      <p:grpSp>
        <p:nvGrpSpPr>
          <p:cNvPr id="17" name="Group 16"/>
          <p:cNvGrpSpPr/>
          <p:nvPr/>
        </p:nvGrpSpPr>
        <p:grpSpPr>
          <a:xfrm>
            <a:off x="3475533" y="990766"/>
            <a:ext cx="2376264" cy="307777"/>
            <a:chOff x="3475533" y="1321023"/>
            <a:chExt cx="2376264" cy="410369"/>
          </a:xfrm>
        </p:grpSpPr>
        <p:cxnSp>
          <p:nvCxnSpPr>
            <p:cNvPr id="18" name="Straight Arrow Connector 17"/>
            <p:cNvCxnSpPr/>
            <p:nvPr/>
          </p:nvCxnSpPr>
          <p:spPr>
            <a:xfrm>
              <a:off x="3475533" y="1674069"/>
              <a:ext cx="237626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58390" y="1321023"/>
              <a:ext cx="2033129" cy="410369"/>
            </a:xfrm>
            <a:prstGeom prst="rect">
              <a:avLst/>
            </a:prstGeom>
            <a:noFill/>
          </p:spPr>
          <p:txBody>
            <a:bodyPr wrap="square" rtlCol="0">
              <a:spAutoFit/>
            </a:bodyPr>
            <a:lstStyle/>
            <a:p>
              <a:pPr fontAlgn="base">
                <a:spcBef>
                  <a:spcPct val="0"/>
                </a:spcBef>
                <a:spcAft>
                  <a:spcPct val="0"/>
                </a:spcAft>
              </a:pPr>
              <a:r>
                <a:rPr lang="en-GB" sz="1400" dirty="0" smtClean="0">
                  <a:solidFill>
                    <a:prstClr val="black"/>
                  </a:solidFill>
                </a:rPr>
                <a:t>Isolates less sensitive</a:t>
              </a:r>
              <a:endParaRPr lang="en-GB" sz="1400" dirty="0">
                <a:solidFill>
                  <a:prstClr val="black"/>
                </a:solidFill>
              </a:endParaRPr>
            </a:p>
          </p:txBody>
        </p:sp>
      </p:grpSp>
      <p:sp>
        <p:nvSpPr>
          <p:cNvPr id="20" name="TextBox 19"/>
          <p:cNvSpPr txBox="1"/>
          <p:nvPr/>
        </p:nvSpPr>
        <p:spPr>
          <a:xfrm>
            <a:off x="6372200" y="2398166"/>
            <a:ext cx="2088232" cy="369332"/>
          </a:xfrm>
          <a:prstGeom prst="rect">
            <a:avLst/>
          </a:prstGeom>
          <a:noFill/>
        </p:spPr>
        <p:txBody>
          <a:bodyPr wrap="square" rtlCol="0">
            <a:spAutoFit/>
          </a:bodyPr>
          <a:lstStyle/>
          <a:p>
            <a:pPr fontAlgn="base">
              <a:spcBef>
                <a:spcPct val="0"/>
              </a:spcBef>
              <a:spcAft>
                <a:spcPct val="0"/>
              </a:spcAft>
            </a:pPr>
            <a:r>
              <a:rPr lang="en-GB" dirty="0" smtClean="0">
                <a:solidFill>
                  <a:prstClr val="black"/>
                </a:solidFill>
              </a:rPr>
              <a:t>KS Test p &lt; 0.001</a:t>
            </a:r>
            <a:endParaRPr lang="en-GB" dirty="0">
              <a:solidFill>
                <a:prstClr val="black"/>
              </a:solidFill>
            </a:endParaRPr>
          </a:p>
        </p:txBody>
      </p:sp>
    </p:spTree>
    <p:extLst>
      <p:ext uri="{BB962C8B-B14F-4D97-AF65-F5344CB8AC3E}">
        <p14:creationId xmlns:p14="http://schemas.microsoft.com/office/powerpoint/2010/main" val="136691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1000"/>
                                  </p:stCondLst>
                                  <p:childTnLst>
                                    <p:set>
                                      <p:cBhvr>
                                        <p:cTn id="13" dur="1" fill="hold">
                                          <p:stCondLst>
                                            <p:cond delay="0"/>
                                          </p:stCondLst>
                                        </p:cTn>
                                        <p:tgtEl>
                                          <p:spTgt spid="2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24"/>
                                        </p:tgtEl>
                                      </p:cBhvr>
                                    </p:animEffect>
                                    <p:set>
                                      <p:cBhvr>
                                        <p:cTn id="18"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5" name="Picture 11"/>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7" name="Picture 13"/>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3" name="Picture 19"/>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b="13098"/>
          <a:stretch/>
        </p:blipFill>
        <p:spPr bwMode="auto">
          <a:xfrm>
            <a:off x="432635" y="771550"/>
            <a:ext cx="7378626" cy="3519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le 1"/>
          <p:cNvSpPr>
            <a:spLocks noGrp="1"/>
          </p:cNvSpPr>
          <p:nvPr>
            <p:ph type="title"/>
          </p:nvPr>
        </p:nvSpPr>
        <p:spPr>
          <a:xfrm>
            <a:off x="562702" y="195486"/>
            <a:ext cx="8028000" cy="702078"/>
          </a:xfrm>
        </p:spPr>
        <p:txBody>
          <a:bodyPr>
            <a:noAutofit/>
          </a:bodyPr>
          <a:lstStyle/>
          <a:p>
            <a:r>
              <a:rPr lang="en-GB" sz="2500" dirty="0" smtClean="0"/>
              <a:t>Cefixime resistance (≥0.125mg/L)  </a:t>
            </a:r>
            <a:r>
              <a:rPr lang="en-GB" sz="2500" dirty="0"/>
              <a:t>– </a:t>
            </a:r>
            <a:r>
              <a:rPr lang="en-GB" sz="2500" dirty="0" smtClean="0"/>
              <a:t>trend data</a:t>
            </a:r>
            <a:endParaRPr lang="en-GB" sz="2500" dirty="0"/>
          </a:p>
        </p:txBody>
      </p:sp>
      <p:pic>
        <p:nvPicPr>
          <p:cNvPr id="1044" name="Picture 20"/>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32635" y="771550"/>
            <a:ext cx="7378626" cy="405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6</a:t>
            </a:fld>
            <a:endParaRPr lang="en-US" dirty="0">
              <a:solidFill>
                <a:prstClr val="white"/>
              </a:solidFill>
            </a:endParaRPr>
          </a:p>
        </p:txBody>
      </p:sp>
      <p:cxnSp>
        <p:nvCxnSpPr>
          <p:cNvPr id="16" name="Straight Connector 15"/>
          <p:cNvCxnSpPr/>
          <p:nvPr/>
        </p:nvCxnSpPr>
        <p:spPr>
          <a:xfrm flipH="1">
            <a:off x="1253208" y="3455713"/>
            <a:ext cx="6300947" cy="1"/>
          </a:xfrm>
          <a:prstGeom prst="line">
            <a:avLst/>
          </a:prstGeom>
          <a:ln w="19050">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4121949" y="1025443"/>
            <a:ext cx="2484277" cy="998954"/>
            <a:chOff x="1871699" y="3100898"/>
            <a:chExt cx="2484277" cy="1331938"/>
          </a:xfrm>
        </p:grpSpPr>
        <p:cxnSp>
          <p:nvCxnSpPr>
            <p:cNvPr id="13" name="Straight Arrow Connector 12"/>
            <p:cNvCxnSpPr/>
            <p:nvPr/>
          </p:nvCxnSpPr>
          <p:spPr>
            <a:xfrm>
              <a:off x="2910547" y="3568740"/>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71699" y="3100898"/>
              <a:ext cx="2484277" cy="533480"/>
            </a:xfrm>
            <a:prstGeom prst="rect">
              <a:avLst/>
            </a:prstGeom>
            <a:noFill/>
          </p:spPr>
          <p:txBody>
            <a:bodyPr wrap="square" rtlCol="0">
              <a:spAutoFit/>
            </a:bodyPr>
            <a:lstStyle/>
            <a:p>
              <a:pPr fontAlgn="base">
                <a:spcBef>
                  <a:spcPct val="0"/>
                </a:spcBef>
                <a:spcAft>
                  <a:spcPct val="0"/>
                </a:spcAft>
              </a:pPr>
              <a:r>
                <a:rPr lang="en-GB" sz="2000" dirty="0" smtClean="0">
                  <a:solidFill>
                    <a:prstClr val="black"/>
                  </a:solidFill>
                </a:rPr>
                <a:t>Guideline change</a:t>
              </a:r>
              <a:endParaRPr lang="en-GB" sz="2000" dirty="0">
                <a:solidFill>
                  <a:prstClr val="black"/>
                </a:solidFill>
              </a:endParaRPr>
            </a:p>
          </p:txBody>
        </p:sp>
      </p:grpSp>
      <p:sp>
        <p:nvSpPr>
          <p:cNvPr id="34" name="TextBox 33"/>
          <p:cNvSpPr txBox="1"/>
          <p:nvPr/>
        </p:nvSpPr>
        <p:spPr>
          <a:xfrm>
            <a:off x="5364086" y="2126734"/>
            <a:ext cx="2808314" cy="369332"/>
          </a:xfrm>
          <a:prstGeom prst="rect">
            <a:avLst/>
          </a:prstGeom>
          <a:noFill/>
        </p:spPr>
        <p:txBody>
          <a:bodyPr wrap="square" rtlCol="0">
            <a:spAutoFit/>
          </a:bodyPr>
          <a:lstStyle/>
          <a:p>
            <a:pPr fontAlgn="base">
              <a:spcBef>
                <a:spcPct val="0"/>
              </a:spcBef>
              <a:spcAft>
                <a:spcPct val="0"/>
              </a:spcAft>
            </a:pPr>
            <a:r>
              <a:rPr lang="en-GB" dirty="0" smtClean="0">
                <a:solidFill>
                  <a:prstClr val="black"/>
                </a:solidFill>
              </a:rPr>
              <a:t>Test for Trend p &lt; 0.001</a:t>
            </a:r>
            <a:endParaRPr lang="en-GB" dirty="0">
              <a:solidFill>
                <a:prstClr val="black"/>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Tree>
    <p:extLst>
      <p:ext uri="{BB962C8B-B14F-4D97-AF65-F5344CB8AC3E}">
        <p14:creationId xmlns:p14="http://schemas.microsoft.com/office/powerpoint/2010/main" val="3573569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12"/>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par>
                          <p:cTn id="13" fill="hold">
                            <p:stCondLst>
                              <p:cond delay="500"/>
                            </p:stCondLst>
                            <p:childTnLst>
                              <p:par>
                                <p:cTn id="14" presetID="1" presetClass="entr" presetSubtype="0" fill="hold" nodeType="afterEffect">
                                  <p:stCondLst>
                                    <p:cond delay="500"/>
                                  </p:stCondLst>
                                  <p:childTnLst>
                                    <p:set>
                                      <p:cBhvr>
                                        <p:cTn id="15" dur="1" fill="hold">
                                          <p:stCondLst>
                                            <p:cond delay="0"/>
                                          </p:stCondLst>
                                        </p:cTn>
                                        <p:tgtEl>
                                          <p:spTgt spid="1036"/>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nodeType="afterEffect">
                                  <p:stCondLst>
                                    <p:cond delay="500"/>
                                  </p:stCondLst>
                                  <p:childTnLst>
                                    <p:set>
                                      <p:cBhvr>
                                        <p:cTn id="18" dur="1" fill="hold">
                                          <p:stCondLst>
                                            <p:cond delay="0"/>
                                          </p:stCondLst>
                                        </p:cTn>
                                        <p:tgtEl>
                                          <p:spTgt spid="1037"/>
                                        </p:tgtEl>
                                        <p:attrNameLst>
                                          <p:attrName>style.visibility</p:attrName>
                                        </p:attrNameLst>
                                      </p:cBhvr>
                                      <p:to>
                                        <p:strVal val="visible"/>
                                      </p:to>
                                    </p:set>
                                  </p:childTnLst>
                                </p:cTn>
                              </p:par>
                            </p:childTnLst>
                          </p:cTn>
                        </p:par>
                        <p:par>
                          <p:cTn id="19" fill="hold">
                            <p:stCondLst>
                              <p:cond delay="1500"/>
                            </p:stCondLst>
                            <p:childTnLst>
                              <p:par>
                                <p:cTn id="20" presetID="1" presetClass="entr" presetSubtype="0" fill="hold" nodeType="afterEffect">
                                  <p:stCondLst>
                                    <p:cond delay="500"/>
                                  </p:stCondLst>
                                  <p:childTnLst>
                                    <p:set>
                                      <p:cBhvr>
                                        <p:cTn id="21" dur="1" fill="hold">
                                          <p:stCondLst>
                                            <p:cond delay="0"/>
                                          </p:stCondLst>
                                        </p:cTn>
                                        <p:tgtEl>
                                          <p:spTgt spid="1038"/>
                                        </p:tgtEl>
                                        <p:attrNameLst>
                                          <p:attrName>style.visibility</p:attrName>
                                        </p:attrNameLst>
                                      </p:cBhvr>
                                      <p:to>
                                        <p:strVal val="visible"/>
                                      </p:to>
                                    </p:set>
                                  </p:childTnLst>
                                </p:cTn>
                              </p:par>
                            </p:childTnLst>
                          </p:cTn>
                        </p:par>
                        <p:par>
                          <p:cTn id="22" fill="hold">
                            <p:stCondLst>
                              <p:cond delay="2000"/>
                            </p:stCondLst>
                            <p:childTnLst>
                              <p:par>
                                <p:cTn id="23" presetID="1" presetClass="entr" presetSubtype="0" fill="hold" nodeType="afterEffect">
                                  <p:stCondLst>
                                    <p:cond delay="500"/>
                                  </p:stCondLst>
                                  <p:childTnLst>
                                    <p:set>
                                      <p:cBhvr>
                                        <p:cTn id="24" dur="1" fill="hold">
                                          <p:stCondLst>
                                            <p:cond delay="0"/>
                                          </p:stCondLst>
                                        </p:cTn>
                                        <p:tgtEl>
                                          <p:spTgt spid="1039"/>
                                        </p:tgtEl>
                                        <p:attrNameLst>
                                          <p:attrName>style.visibility</p:attrName>
                                        </p:attrNameLst>
                                      </p:cBhvr>
                                      <p:to>
                                        <p:strVal val="visible"/>
                                      </p:to>
                                    </p:set>
                                  </p:childTnLst>
                                </p:cTn>
                              </p:par>
                            </p:childTnLst>
                          </p:cTn>
                        </p:par>
                        <p:par>
                          <p:cTn id="25" fill="hold">
                            <p:stCondLst>
                              <p:cond delay="2500"/>
                            </p:stCondLst>
                            <p:childTnLst>
                              <p:par>
                                <p:cTn id="26" presetID="1" presetClass="entr" presetSubtype="0" fill="hold" nodeType="afterEffect">
                                  <p:stCondLst>
                                    <p:cond delay="500"/>
                                  </p:stCondLst>
                                  <p:childTnLst>
                                    <p:set>
                                      <p:cBhvr>
                                        <p:cTn id="27" dur="1" fill="hold">
                                          <p:stCondLst>
                                            <p:cond delay="0"/>
                                          </p:stCondLst>
                                        </p:cTn>
                                        <p:tgtEl>
                                          <p:spTgt spid="1041"/>
                                        </p:tgtEl>
                                        <p:attrNameLst>
                                          <p:attrName>style.visibility</p:attrName>
                                        </p:attrNameLst>
                                      </p:cBhvr>
                                      <p:to>
                                        <p:strVal val="visible"/>
                                      </p:to>
                                    </p:set>
                                  </p:childTnLst>
                                </p:cTn>
                              </p:par>
                            </p:childTnLst>
                          </p:cTn>
                        </p:par>
                        <p:par>
                          <p:cTn id="28" fill="hold">
                            <p:stCondLst>
                              <p:cond delay="3000"/>
                            </p:stCondLst>
                            <p:childTnLst>
                              <p:par>
                                <p:cTn id="29" presetID="1" presetClass="entr" presetSubtype="0" fill="hold" nodeType="afterEffect">
                                  <p:stCondLst>
                                    <p:cond delay="500"/>
                                  </p:stCondLst>
                                  <p:childTnLst>
                                    <p:set>
                                      <p:cBhvr>
                                        <p:cTn id="30" dur="1" fill="hold">
                                          <p:stCondLst>
                                            <p:cond delay="0"/>
                                          </p:stCondLst>
                                        </p:cTn>
                                        <p:tgtEl>
                                          <p:spTgt spid="1042"/>
                                        </p:tgtEl>
                                        <p:attrNameLst>
                                          <p:attrName>style.visibility</p:attrName>
                                        </p:attrNameLst>
                                      </p:cBhvr>
                                      <p:to>
                                        <p:strVal val="visible"/>
                                      </p:to>
                                    </p:set>
                                  </p:childTnLst>
                                </p:cTn>
                              </p:par>
                            </p:childTnLst>
                          </p:cTn>
                        </p:par>
                        <p:par>
                          <p:cTn id="31" fill="hold">
                            <p:stCondLst>
                              <p:cond delay="3500"/>
                            </p:stCondLst>
                            <p:childTnLst>
                              <p:par>
                                <p:cTn id="32" presetID="1" presetClass="entr" presetSubtype="0" fill="hold" nodeType="afterEffect">
                                  <p:stCondLst>
                                    <p:cond delay="500"/>
                                  </p:stCondLst>
                                  <p:childTnLst>
                                    <p:set>
                                      <p:cBhvr>
                                        <p:cTn id="33" dur="1" fill="hold">
                                          <p:stCondLst>
                                            <p:cond delay="9"/>
                                          </p:stCondLst>
                                        </p:cTn>
                                        <p:tgtEl>
                                          <p:spTgt spid="1043"/>
                                        </p:tgtEl>
                                        <p:attrNameLst>
                                          <p:attrName>style.visibility</p:attrName>
                                        </p:attrNameLst>
                                      </p:cBhvr>
                                      <p:to>
                                        <p:strVal val="visible"/>
                                      </p:to>
                                    </p:set>
                                  </p:childTnLst>
                                </p:cTn>
                              </p:par>
                            </p:childTnLst>
                          </p:cTn>
                        </p:par>
                        <p:par>
                          <p:cTn id="34" fill="hold">
                            <p:stCondLst>
                              <p:cond delay="4010"/>
                            </p:stCondLst>
                            <p:childTnLst>
                              <p:par>
                                <p:cTn id="35" presetID="1" presetClass="entr" presetSubtype="0" fill="hold" grpId="0" nodeType="afterEffect">
                                  <p:stCondLst>
                                    <p:cond delay="500"/>
                                  </p:stCondLst>
                                  <p:childTnLst>
                                    <p:set>
                                      <p:cBhvr>
                                        <p:cTn id="36" dur="1" fill="hold">
                                          <p:stCondLst>
                                            <p:cond delay="0"/>
                                          </p:stCondLst>
                                        </p:cTn>
                                        <p:tgtEl>
                                          <p:spTgt spid="3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34"/>
                                        </p:tgtEl>
                                      </p:cBhvr>
                                    </p:animEffect>
                                    <p:set>
                                      <p:cBhvr>
                                        <p:cTn id="41" dur="1" fill="hold">
                                          <p:stCondLst>
                                            <p:cond delay="499"/>
                                          </p:stCondLst>
                                        </p:cTn>
                                        <p:tgtEl>
                                          <p:spTgt spid="34"/>
                                        </p:tgtEl>
                                        <p:attrNameLst>
                                          <p:attrName>style.visibility</p:attrName>
                                        </p:attrNameLst>
                                      </p:cBhvr>
                                      <p:to>
                                        <p:strVal val="hidden"/>
                                      </p:to>
                                    </p:set>
                                  </p:childTnLst>
                                </p:cTn>
                              </p:par>
                              <p:par>
                                <p:cTn id="42" presetID="10" presetClass="entr" presetSubtype="0" fill="hold" nodeType="withEffect">
                                  <p:stCondLst>
                                    <p:cond delay="0"/>
                                  </p:stCondLst>
                                  <p:childTnLst>
                                    <p:set>
                                      <p:cBhvr>
                                        <p:cTn id="43" dur="1" fill="hold">
                                          <p:stCondLst>
                                            <p:cond delay="0"/>
                                          </p:stCondLst>
                                        </p:cTn>
                                        <p:tgtEl>
                                          <p:spTgt spid="1044"/>
                                        </p:tgtEl>
                                        <p:attrNameLst>
                                          <p:attrName>style.visibility</p:attrName>
                                        </p:attrNameLst>
                                      </p:cBhvr>
                                      <p:to>
                                        <p:strVal val="visible"/>
                                      </p:to>
                                    </p:set>
                                    <p:animEffect transition="in" filter="fade">
                                      <p:cBhvr>
                                        <p:cTn id="44" dur="500"/>
                                        <p:tgtEl>
                                          <p:spTgt spid="1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850125"/>
            <a:ext cx="7378626" cy="405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7</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
        <p:nvSpPr>
          <p:cNvPr id="7" name="Title 1"/>
          <p:cNvSpPr>
            <a:spLocks noGrp="1"/>
          </p:cNvSpPr>
          <p:nvPr>
            <p:ph type="title"/>
          </p:nvPr>
        </p:nvSpPr>
        <p:spPr>
          <a:xfrm>
            <a:off x="562702" y="195486"/>
            <a:ext cx="8028000" cy="702078"/>
          </a:xfrm>
        </p:spPr>
        <p:txBody>
          <a:bodyPr>
            <a:noAutofit/>
          </a:bodyPr>
          <a:lstStyle/>
          <a:p>
            <a:r>
              <a:rPr lang="en-GB" sz="2500" dirty="0" smtClean="0"/>
              <a:t>Cefixime resistance (≥</a:t>
            </a:r>
            <a:r>
              <a:rPr lang="en-GB" sz="2500" dirty="0"/>
              <a:t>0.125mg/L) – MIC (mg/L) distribution over time</a:t>
            </a:r>
          </a:p>
        </p:txBody>
      </p:sp>
      <p:grpSp>
        <p:nvGrpSpPr>
          <p:cNvPr id="3080" name="Group 3079"/>
          <p:cNvGrpSpPr/>
          <p:nvPr/>
        </p:nvGrpSpPr>
        <p:grpSpPr>
          <a:xfrm>
            <a:off x="2123728" y="1685998"/>
            <a:ext cx="5688632" cy="1749848"/>
            <a:chOff x="2123728" y="2247998"/>
            <a:chExt cx="5688632" cy="2333130"/>
          </a:xfrm>
        </p:grpSpPr>
        <p:sp>
          <p:nvSpPr>
            <p:cNvPr id="10" name="TextBox 9"/>
            <p:cNvSpPr txBox="1"/>
            <p:nvPr/>
          </p:nvSpPr>
          <p:spPr>
            <a:xfrm>
              <a:off x="6810704" y="2458890"/>
              <a:ext cx="1001656" cy="492443"/>
            </a:xfrm>
            <a:prstGeom prst="rect">
              <a:avLst/>
            </a:prstGeom>
            <a:noFill/>
            <a:ln>
              <a:noFill/>
            </a:ln>
          </p:spPr>
          <p:txBody>
            <a:bodyPr wrap="square" rtlCol="0">
              <a:spAutoFit/>
            </a:bodyPr>
            <a:lstStyle/>
            <a:p>
              <a:pPr fontAlgn="base">
                <a:spcBef>
                  <a:spcPct val="0"/>
                </a:spcBef>
                <a:spcAft>
                  <a:spcPct val="0"/>
                </a:spcAft>
              </a:pPr>
              <a:r>
                <a:rPr lang="en-GB" dirty="0" smtClean="0">
                  <a:solidFill>
                    <a:srgbClr val="98002E"/>
                  </a:solidFill>
                </a:rPr>
                <a:t>2014</a:t>
              </a:r>
              <a:endParaRPr lang="en-GB" dirty="0">
                <a:solidFill>
                  <a:srgbClr val="98002E"/>
                </a:solidFill>
              </a:endParaRPr>
            </a:p>
          </p:txBody>
        </p:sp>
        <p:sp>
          <p:nvSpPr>
            <p:cNvPr id="11" name="Freeform 10"/>
            <p:cNvSpPr/>
            <p:nvPr/>
          </p:nvSpPr>
          <p:spPr>
            <a:xfrm>
              <a:off x="2123728" y="2247998"/>
              <a:ext cx="4948684" cy="2333130"/>
            </a:xfrm>
            <a:custGeom>
              <a:avLst/>
              <a:gdLst>
                <a:gd name="connsiteX0" fmla="*/ 0 w 4762500"/>
                <a:gd name="connsiteY0" fmla="*/ 2269630 h 2333130"/>
                <a:gd name="connsiteX1" fmla="*/ 1866900 w 4762500"/>
                <a:gd name="connsiteY1" fmla="*/ 9030 h 2333130"/>
                <a:gd name="connsiteX2" fmla="*/ 3086100 w 4762500"/>
                <a:gd name="connsiteY2" fmla="*/ 1469530 h 2333130"/>
                <a:gd name="connsiteX3" fmla="*/ 3835400 w 4762500"/>
                <a:gd name="connsiteY3" fmla="*/ 1266330 h 2333130"/>
                <a:gd name="connsiteX4" fmla="*/ 4762500 w 4762500"/>
                <a:gd name="connsiteY4" fmla="*/ 2333130 h 23331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62500" h="2333130">
                  <a:moveTo>
                    <a:pt x="0" y="2269630"/>
                  </a:moveTo>
                  <a:cubicBezTo>
                    <a:pt x="676275" y="1206005"/>
                    <a:pt x="1352550" y="142380"/>
                    <a:pt x="1866900" y="9030"/>
                  </a:cubicBezTo>
                  <a:cubicBezTo>
                    <a:pt x="2381250" y="-124320"/>
                    <a:pt x="2758017" y="1259980"/>
                    <a:pt x="3086100" y="1469530"/>
                  </a:cubicBezTo>
                  <a:cubicBezTo>
                    <a:pt x="3414183" y="1679080"/>
                    <a:pt x="3556000" y="1122397"/>
                    <a:pt x="3835400" y="1266330"/>
                  </a:cubicBezTo>
                  <a:cubicBezTo>
                    <a:pt x="4114800" y="1410263"/>
                    <a:pt x="4438650" y="1871696"/>
                    <a:pt x="4762500" y="2333130"/>
                  </a:cubicBezTo>
                </a:path>
              </a:pathLst>
            </a:custGeom>
            <a:noFill/>
            <a:ln>
              <a:solidFill>
                <a:srgbClr val="9800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2400" dirty="0">
                <a:solidFill>
                  <a:prstClr val="white"/>
                </a:solidFill>
              </a:endParaRPr>
            </a:p>
          </p:txBody>
        </p:sp>
      </p:grpSp>
      <p:cxnSp>
        <p:nvCxnSpPr>
          <p:cNvPr id="13" name="Straight Connector 12"/>
          <p:cNvCxnSpPr/>
          <p:nvPr/>
        </p:nvCxnSpPr>
        <p:spPr>
          <a:xfrm>
            <a:off x="6516216" y="1240398"/>
            <a:ext cx="0" cy="2641048"/>
          </a:xfrm>
          <a:prstGeom prst="line">
            <a:avLst/>
          </a:prstGeom>
          <a:ln w="19050">
            <a:solidFill>
              <a:srgbClr val="FF0000"/>
            </a:solidFill>
            <a:prstDash val="dashDot"/>
          </a:ln>
        </p:spPr>
        <p:style>
          <a:lnRef idx="1">
            <a:schemeClr val="accent1"/>
          </a:lnRef>
          <a:fillRef idx="0">
            <a:schemeClr val="accent1"/>
          </a:fillRef>
          <a:effectRef idx="0">
            <a:schemeClr val="accent1"/>
          </a:effectRef>
          <a:fontRef idx="minor">
            <a:schemeClr val="tx1"/>
          </a:fontRef>
        </p:style>
      </p:cxnSp>
      <p:grpSp>
        <p:nvGrpSpPr>
          <p:cNvPr id="3079" name="Group 3078"/>
          <p:cNvGrpSpPr/>
          <p:nvPr/>
        </p:nvGrpSpPr>
        <p:grpSpPr>
          <a:xfrm>
            <a:off x="1979712" y="1599643"/>
            <a:ext cx="5838892" cy="2042426"/>
            <a:chOff x="1979712" y="2132856"/>
            <a:chExt cx="5838892" cy="2723235"/>
          </a:xfrm>
        </p:grpSpPr>
        <p:sp>
          <p:nvSpPr>
            <p:cNvPr id="34" name="TextBox 33"/>
            <p:cNvSpPr txBox="1"/>
            <p:nvPr/>
          </p:nvSpPr>
          <p:spPr>
            <a:xfrm>
              <a:off x="6816948" y="2132856"/>
              <a:ext cx="1001656" cy="492443"/>
            </a:xfrm>
            <a:prstGeom prst="rect">
              <a:avLst/>
            </a:prstGeom>
            <a:noFill/>
            <a:ln>
              <a:noFill/>
            </a:ln>
          </p:spPr>
          <p:txBody>
            <a:bodyPr wrap="square" rtlCol="0">
              <a:spAutoFit/>
            </a:bodyPr>
            <a:lstStyle/>
            <a:p>
              <a:pPr fontAlgn="base">
                <a:spcBef>
                  <a:spcPct val="0"/>
                </a:spcBef>
                <a:spcAft>
                  <a:spcPct val="0"/>
                </a:spcAft>
              </a:pPr>
              <a:r>
                <a:rPr lang="en-GB" dirty="0" smtClean="0">
                  <a:solidFill>
                    <a:srgbClr val="538DD5"/>
                  </a:solidFill>
                </a:rPr>
                <a:t>2011</a:t>
              </a:r>
              <a:endParaRPr lang="en-GB" dirty="0">
                <a:solidFill>
                  <a:srgbClr val="538DD5"/>
                </a:solidFill>
              </a:endParaRPr>
            </a:p>
          </p:txBody>
        </p:sp>
        <p:sp>
          <p:nvSpPr>
            <p:cNvPr id="3073" name="Freeform 3072"/>
            <p:cNvSpPr/>
            <p:nvPr/>
          </p:nvSpPr>
          <p:spPr>
            <a:xfrm>
              <a:off x="1979712" y="2276872"/>
              <a:ext cx="5092700" cy="2579219"/>
            </a:xfrm>
            <a:custGeom>
              <a:avLst/>
              <a:gdLst>
                <a:gd name="connsiteX0" fmla="*/ 0 w 5092700"/>
                <a:gd name="connsiteY0" fmla="*/ 1931519 h 2579219"/>
                <a:gd name="connsiteX1" fmla="*/ 1625600 w 5092700"/>
                <a:gd name="connsiteY1" fmla="*/ 1119 h 2579219"/>
                <a:gd name="connsiteX2" fmla="*/ 2413000 w 5092700"/>
                <a:gd name="connsiteY2" fmla="*/ 1664819 h 2579219"/>
                <a:gd name="connsiteX3" fmla="*/ 3670300 w 5092700"/>
                <a:gd name="connsiteY3" fmla="*/ 2503019 h 2579219"/>
                <a:gd name="connsiteX4" fmla="*/ 4381500 w 5092700"/>
                <a:gd name="connsiteY4" fmla="*/ 1880719 h 2579219"/>
                <a:gd name="connsiteX5" fmla="*/ 5092700 w 5092700"/>
                <a:gd name="connsiteY5" fmla="*/ 2579219 h 257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92700" h="2579219">
                  <a:moveTo>
                    <a:pt x="0" y="1931519"/>
                  </a:moveTo>
                  <a:cubicBezTo>
                    <a:pt x="611716" y="988544"/>
                    <a:pt x="1223433" y="45569"/>
                    <a:pt x="1625600" y="1119"/>
                  </a:cubicBezTo>
                  <a:cubicBezTo>
                    <a:pt x="2027767" y="-43331"/>
                    <a:pt x="2072217" y="1247836"/>
                    <a:pt x="2413000" y="1664819"/>
                  </a:cubicBezTo>
                  <a:cubicBezTo>
                    <a:pt x="2753783" y="2081802"/>
                    <a:pt x="3342217" y="2467036"/>
                    <a:pt x="3670300" y="2503019"/>
                  </a:cubicBezTo>
                  <a:cubicBezTo>
                    <a:pt x="3998383" y="2539002"/>
                    <a:pt x="4144433" y="1868019"/>
                    <a:pt x="4381500" y="1880719"/>
                  </a:cubicBezTo>
                  <a:cubicBezTo>
                    <a:pt x="4618567" y="1893419"/>
                    <a:pt x="4855633" y="2236319"/>
                    <a:pt x="5092700" y="2579219"/>
                  </a:cubicBezTo>
                </a:path>
              </a:pathLst>
            </a:custGeom>
            <a:noFill/>
            <a:ln>
              <a:solidFill>
                <a:srgbClr val="538D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2400" dirty="0">
                <a:solidFill>
                  <a:prstClr val="white"/>
                </a:solidFill>
              </a:endParaRPr>
            </a:p>
          </p:txBody>
        </p:sp>
      </p:grpSp>
      <p:grpSp>
        <p:nvGrpSpPr>
          <p:cNvPr id="14" name="Group 13"/>
          <p:cNvGrpSpPr/>
          <p:nvPr/>
        </p:nvGrpSpPr>
        <p:grpSpPr>
          <a:xfrm>
            <a:off x="3475533" y="990766"/>
            <a:ext cx="2376264" cy="307777"/>
            <a:chOff x="3475533" y="1321023"/>
            <a:chExt cx="2376264" cy="410369"/>
          </a:xfrm>
        </p:grpSpPr>
        <p:cxnSp>
          <p:nvCxnSpPr>
            <p:cNvPr id="15" name="Straight Arrow Connector 14"/>
            <p:cNvCxnSpPr/>
            <p:nvPr/>
          </p:nvCxnSpPr>
          <p:spPr>
            <a:xfrm>
              <a:off x="3475533" y="1674069"/>
              <a:ext cx="237626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658390" y="1321023"/>
              <a:ext cx="2033129" cy="410369"/>
            </a:xfrm>
            <a:prstGeom prst="rect">
              <a:avLst/>
            </a:prstGeom>
            <a:noFill/>
          </p:spPr>
          <p:txBody>
            <a:bodyPr wrap="square" rtlCol="0">
              <a:spAutoFit/>
            </a:bodyPr>
            <a:lstStyle/>
            <a:p>
              <a:pPr fontAlgn="base">
                <a:spcBef>
                  <a:spcPct val="0"/>
                </a:spcBef>
                <a:spcAft>
                  <a:spcPct val="0"/>
                </a:spcAft>
              </a:pPr>
              <a:r>
                <a:rPr lang="en-GB" sz="1400" dirty="0" smtClean="0">
                  <a:solidFill>
                    <a:prstClr val="black"/>
                  </a:solidFill>
                </a:rPr>
                <a:t>Isolates less sensitive</a:t>
              </a:r>
              <a:endParaRPr lang="en-GB" sz="1400" dirty="0">
                <a:solidFill>
                  <a:prstClr val="black"/>
                </a:solidFill>
              </a:endParaRPr>
            </a:p>
          </p:txBody>
        </p:sp>
      </p:grpSp>
      <p:sp>
        <p:nvSpPr>
          <p:cNvPr id="17" name="TextBox 16"/>
          <p:cNvSpPr txBox="1"/>
          <p:nvPr/>
        </p:nvSpPr>
        <p:spPr>
          <a:xfrm>
            <a:off x="6816948" y="2121167"/>
            <a:ext cx="2088232" cy="369332"/>
          </a:xfrm>
          <a:prstGeom prst="rect">
            <a:avLst/>
          </a:prstGeom>
          <a:noFill/>
        </p:spPr>
        <p:txBody>
          <a:bodyPr wrap="square" rtlCol="0">
            <a:spAutoFit/>
          </a:bodyPr>
          <a:lstStyle/>
          <a:p>
            <a:pPr fontAlgn="base">
              <a:spcBef>
                <a:spcPct val="0"/>
              </a:spcBef>
              <a:spcAft>
                <a:spcPct val="0"/>
              </a:spcAft>
            </a:pPr>
            <a:r>
              <a:rPr lang="en-GB" dirty="0" smtClean="0">
                <a:solidFill>
                  <a:prstClr val="black"/>
                </a:solidFill>
              </a:rPr>
              <a:t>KS Test p &lt; 0.001</a:t>
            </a:r>
            <a:endParaRPr lang="en-GB" dirty="0">
              <a:solidFill>
                <a:prstClr val="black"/>
              </a:solidFill>
            </a:endParaRPr>
          </a:p>
        </p:txBody>
      </p:sp>
    </p:spTree>
    <p:extLst>
      <p:ext uri="{BB962C8B-B14F-4D97-AF65-F5344CB8AC3E}">
        <p14:creationId xmlns:p14="http://schemas.microsoft.com/office/powerpoint/2010/main" val="294847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1000"/>
                                  </p:stCondLst>
                                  <p:childTnLst>
                                    <p:set>
                                      <p:cBhvr>
                                        <p:cTn id="13" dur="1" fill="hold">
                                          <p:stCondLst>
                                            <p:cond delay="0"/>
                                          </p:stCondLst>
                                        </p:cTn>
                                        <p:tgtEl>
                                          <p:spTgt spid="1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3079"/>
                                        </p:tgtEl>
                                      </p:cBhvr>
                                    </p:animEffect>
                                    <p:set>
                                      <p:cBhvr>
                                        <p:cTn id="18" dur="1" fill="hold">
                                          <p:stCondLst>
                                            <p:cond delay="499"/>
                                          </p:stCondLst>
                                        </p:cTn>
                                        <p:tgtEl>
                                          <p:spTgt spid="307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870786"/>
            <a:ext cx="7378626" cy="405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8</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
        <p:nvSpPr>
          <p:cNvPr id="7" name="Oval 6"/>
          <p:cNvSpPr/>
          <p:nvPr/>
        </p:nvSpPr>
        <p:spPr>
          <a:xfrm>
            <a:off x="5796136" y="2895786"/>
            <a:ext cx="1152128" cy="12421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2400" dirty="0">
              <a:solidFill>
                <a:prstClr val="white"/>
              </a:solidFill>
            </a:endParaRPr>
          </a:p>
        </p:txBody>
      </p:sp>
      <p:cxnSp>
        <p:nvCxnSpPr>
          <p:cNvPr id="8" name="Straight Connector 7"/>
          <p:cNvCxnSpPr/>
          <p:nvPr/>
        </p:nvCxnSpPr>
        <p:spPr>
          <a:xfrm>
            <a:off x="7164288" y="1275606"/>
            <a:ext cx="0" cy="2641048"/>
          </a:xfrm>
          <a:prstGeom prst="line">
            <a:avLst/>
          </a:prstGeom>
          <a:ln w="38100">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562702" y="195486"/>
            <a:ext cx="8113754" cy="702078"/>
          </a:xfrm>
        </p:spPr>
        <p:txBody>
          <a:bodyPr>
            <a:noAutofit/>
          </a:bodyPr>
          <a:lstStyle/>
          <a:p>
            <a:r>
              <a:rPr lang="en-GB" sz="2500" dirty="0" smtClean="0"/>
              <a:t>Cefixime resistance </a:t>
            </a:r>
            <a:r>
              <a:rPr lang="en-GB" sz="2500" dirty="0"/>
              <a:t>(≥0.125mg/L</a:t>
            </a:r>
            <a:r>
              <a:rPr lang="en-GB" sz="2500" dirty="0" smtClean="0"/>
              <a:t>) – </a:t>
            </a:r>
            <a:r>
              <a:rPr lang="en-GB" sz="2500" dirty="0"/>
              <a:t>MIC (mg/L) distribution </a:t>
            </a:r>
            <a:r>
              <a:rPr lang="en-GB" sz="2500" dirty="0" smtClean="0"/>
              <a:t>by gender and male sexual orientation in 2014</a:t>
            </a:r>
            <a:endParaRPr lang="en-GB" sz="2500" dirty="0"/>
          </a:p>
        </p:txBody>
      </p:sp>
    </p:spTree>
    <p:extLst>
      <p:ext uri="{BB962C8B-B14F-4D97-AF65-F5344CB8AC3E}">
        <p14:creationId xmlns:p14="http://schemas.microsoft.com/office/powerpoint/2010/main" val="145334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882107"/>
            <a:ext cx="7272808" cy="399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0"/>
          </p:nvPr>
        </p:nvSpPr>
        <p:spPr/>
        <p:txBody>
          <a:bodyPr/>
          <a:lstStyle/>
          <a:p>
            <a:pPr marL="531813">
              <a:defRPr/>
            </a:pPr>
            <a:r>
              <a:rPr lang="en-US" dirty="0" smtClean="0">
                <a:solidFill>
                  <a:prstClr val="white"/>
                </a:solidFill>
              </a:rPr>
              <a:t>  </a:t>
            </a:r>
            <a:fld id="{2565FA6D-D4C8-4C4C-AC4B-3269734D34D8}" type="slidenum">
              <a:rPr lang="en-US" smtClean="0">
                <a:solidFill>
                  <a:prstClr val="white"/>
                </a:solidFill>
              </a:rPr>
              <a:pPr marL="531813">
                <a:defRPr/>
              </a:pPr>
              <a:t>9</a:t>
            </a:fld>
            <a:endParaRPr lang="en-US" dirty="0">
              <a:solidFill>
                <a:prstClr val="white"/>
              </a:solidFill>
            </a:endParaRPr>
          </a:p>
        </p:txBody>
      </p:sp>
      <p:sp>
        <p:nvSpPr>
          <p:cNvPr id="5" name="Footer Placeholder 4"/>
          <p:cNvSpPr>
            <a:spLocks noGrp="1"/>
          </p:cNvSpPr>
          <p:nvPr>
            <p:ph type="ftr" sz="quarter" idx="11"/>
          </p:nvPr>
        </p:nvSpPr>
        <p:spPr/>
        <p:txBody>
          <a:bodyPr/>
          <a:lstStyle/>
          <a:p>
            <a:pPr>
              <a:defRPr/>
            </a:pPr>
            <a:r>
              <a:rPr lang="en-GB" dirty="0">
                <a:solidFill>
                  <a:prstClr val="white"/>
                </a:solidFill>
              </a:rPr>
              <a:t>Trends in gonococcal resistance to current and previous front line therapies in England and Wales since the 2011 guideline change</a:t>
            </a:r>
            <a:endParaRPr lang="en-US" dirty="0">
              <a:solidFill>
                <a:prstClr val="white"/>
              </a:solidFill>
            </a:endParaRPr>
          </a:p>
        </p:txBody>
      </p:sp>
      <p:sp>
        <p:nvSpPr>
          <p:cNvPr id="9" name="Title 1"/>
          <p:cNvSpPr>
            <a:spLocks noGrp="1"/>
          </p:cNvSpPr>
          <p:nvPr>
            <p:ph type="title"/>
          </p:nvPr>
        </p:nvSpPr>
        <p:spPr>
          <a:xfrm>
            <a:off x="562702" y="195486"/>
            <a:ext cx="8113754" cy="702078"/>
          </a:xfrm>
        </p:spPr>
        <p:txBody>
          <a:bodyPr>
            <a:noAutofit/>
          </a:bodyPr>
          <a:lstStyle/>
          <a:p>
            <a:r>
              <a:rPr lang="en-GB" sz="2500" dirty="0"/>
              <a:t>Percentage of gonococcal isolates resistant to cefixime (≥0.125mg/L) by ceftriaxone MIC (mg/L</a:t>
            </a:r>
            <a:r>
              <a:rPr lang="en-GB" sz="2500" dirty="0" smtClean="0"/>
              <a:t>): 2011-2014</a:t>
            </a:r>
            <a:endParaRPr lang="en-GB" sz="2500" dirty="0"/>
          </a:p>
        </p:txBody>
      </p:sp>
    </p:spTree>
    <p:extLst>
      <p:ext uri="{BB962C8B-B14F-4D97-AF65-F5344CB8AC3E}">
        <p14:creationId xmlns:p14="http://schemas.microsoft.com/office/powerpoint/2010/main" val="39483006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NHS_CF_LN9471">
  <a:themeElements>
    <a:clrScheme name="Current">
      <a:dk1>
        <a:srgbClr val="000000"/>
      </a:dk1>
      <a:lt1>
        <a:srgbClr val="FFFFFF"/>
      </a:lt1>
      <a:dk2>
        <a:srgbClr val="0371B9"/>
      </a:dk2>
      <a:lt2>
        <a:srgbClr val="FFFFFF"/>
      </a:lt2>
      <a:accent1>
        <a:srgbClr val="DBDECD"/>
      </a:accent1>
      <a:accent2>
        <a:srgbClr val="00B28C"/>
      </a:accent2>
      <a:accent3>
        <a:srgbClr val="0371B9"/>
      </a:accent3>
      <a:accent4>
        <a:srgbClr val="2D4B64"/>
      </a:accent4>
      <a:accent5>
        <a:srgbClr val="FF6600"/>
      </a:accent5>
      <a:accent6>
        <a:srgbClr val="808080"/>
      </a:accent6>
      <a:hlink>
        <a:srgbClr val="0371B9"/>
      </a:hlink>
      <a:folHlink>
        <a:srgbClr val="2D4B64"/>
      </a:folHlink>
    </a:clrScheme>
    <a:fontScheme name="McKJapanes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NHS_CF_LN9471 1">
        <a:dk1>
          <a:srgbClr val="000000"/>
        </a:dk1>
        <a:lt1>
          <a:srgbClr val="FFFFFF"/>
        </a:lt1>
        <a:dk2>
          <a:srgbClr val="0371B9"/>
        </a:dk2>
        <a:lt2>
          <a:srgbClr val="FFFFFF"/>
        </a:lt2>
        <a:accent1>
          <a:srgbClr val="DBDECD"/>
        </a:accent1>
        <a:accent2>
          <a:srgbClr val="00B28C"/>
        </a:accent2>
        <a:accent3>
          <a:srgbClr val="FFFFFF"/>
        </a:accent3>
        <a:accent4>
          <a:srgbClr val="000000"/>
        </a:accent4>
        <a:accent5>
          <a:srgbClr val="EAECE3"/>
        </a:accent5>
        <a:accent6>
          <a:srgbClr val="00A17E"/>
        </a:accent6>
        <a:hlink>
          <a:srgbClr val="0371B9"/>
        </a:hlink>
        <a:folHlink>
          <a:srgbClr val="2D4B6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itle slide">
  <a:themeElements>
    <a:clrScheme name="SpeeDx">
      <a:dk1>
        <a:srgbClr val="003D46"/>
      </a:dk1>
      <a:lt1>
        <a:sysClr val="window" lastClr="FFFFFF"/>
      </a:lt1>
      <a:dk2>
        <a:srgbClr val="1F497D"/>
      </a:dk2>
      <a:lt2>
        <a:srgbClr val="EEECE1"/>
      </a:lt2>
      <a:accent1>
        <a:srgbClr val="EC1C29"/>
      </a:accent1>
      <a:accent2>
        <a:srgbClr val="7F7F7F"/>
      </a:accent2>
      <a:accent3>
        <a:srgbClr val="009187"/>
      </a:accent3>
      <a:accent4>
        <a:srgbClr val="8064A2"/>
      </a:accent4>
      <a:accent5>
        <a:srgbClr val="B1DFDF"/>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Body 1">
  <a:themeElements>
    <a:clrScheme name="SpeeDx">
      <a:dk1>
        <a:srgbClr val="003D46"/>
      </a:dk1>
      <a:lt1>
        <a:sysClr val="window" lastClr="FFFFFF"/>
      </a:lt1>
      <a:dk2>
        <a:srgbClr val="1F497D"/>
      </a:dk2>
      <a:lt2>
        <a:srgbClr val="EEECE1"/>
      </a:lt2>
      <a:accent1>
        <a:srgbClr val="EC1C29"/>
      </a:accent1>
      <a:accent2>
        <a:srgbClr val="7F7F7F"/>
      </a:accent2>
      <a:accent3>
        <a:srgbClr val="009187"/>
      </a:accent3>
      <a:accent4>
        <a:srgbClr val="B1DFDF"/>
      </a:accent4>
      <a:accent5>
        <a:srgbClr val="080808"/>
      </a:accent5>
      <a:accent6>
        <a:srgbClr val="0000F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6350">
          <a:solidFill>
            <a:schemeClr val="tx1"/>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6350">
          <a:solidFill>
            <a:schemeClr val="tx1"/>
          </a:solidFill>
          <a:tailEnd type="arrow"/>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1906</Words>
  <Application>Microsoft Office PowerPoint</Application>
  <PresentationFormat>On-screen Show (16:9)</PresentationFormat>
  <Paragraphs>201</Paragraphs>
  <Slides>12</Slides>
  <Notes>12</Notes>
  <HiddenSlides>0</HiddenSlides>
  <MMClips>0</MMClips>
  <ScaleCrop>false</ScaleCrop>
  <HeadingPairs>
    <vt:vector size="6" baseType="variant">
      <vt:variant>
        <vt:lpstr>Theme</vt:lpstr>
      </vt:variant>
      <vt:variant>
        <vt:i4>6</vt:i4>
      </vt:variant>
      <vt:variant>
        <vt:lpstr>Embedded OLE Servers</vt:lpstr>
      </vt:variant>
      <vt:variant>
        <vt:i4>1</vt:i4>
      </vt:variant>
      <vt:variant>
        <vt:lpstr>Slide Titles</vt:lpstr>
      </vt:variant>
      <vt:variant>
        <vt:i4>12</vt:i4>
      </vt:variant>
    </vt:vector>
  </HeadingPairs>
  <TitlesOfParts>
    <vt:vector size="19" baseType="lpstr">
      <vt:lpstr>Custom Design</vt:lpstr>
      <vt:lpstr>6_Custom Design</vt:lpstr>
      <vt:lpstr>3_Office Theme</vt:lpstr>
      <vt:lpstr>NHS_CF_LN9471</vt:lpstr>
      <vt:lpstr>Title slide</vt:lpstr>
      <vt:lpstr>Body 1</vt:lpstr>
      <vt:lpstr>think-cell Slide</vt:lpstr>
      <vt:lpstr>Is cefixime back?  Trends in gonococcal resistance to current and previous front line therapies in England and Wales since the 2011 guideline change</vt:lpstr>
      <vt:lpstr>Introduction</vt:lpstr>
      <vt:lpstr>Methods</vt:lpstr>
      <vt:lpstr>Ceftriaxone resistance (≥0.125mg/L) – MIC (mg/L) distribution over time</vt:lpstr>
      <vt:lpstr>Azithromycin resistance (≥1.0mg/L) – MIC (mg/L) distribution over time</vt:lpstr>
      <vt:lpstr>Cefixime resistance (≥0.125mg/L)  – trend data</vt:lpstr>
      <vt:lpstr>Cefixime resistance (≥0.125mg/L) – MIC (mg/L) distribution over time</vt:lpstr>
      <vt:lpstr>Cefixime resistance (≥0.125mg/L) – MIC (mg/L) distribution by gender and male sexual orientation in 2014</vt:lpstr>
      <vt:lpstr>Percentage of gonococcal isolates resistant to cefixime (≥0.125mg/L) by ceftriaxone MIC (mg/L): 2011-2014</vt:lpstr>
      <vt:lpstr>Discussion – is cefixime back?</vt:lpstr>
      <vt:lpstr>References</vt:lpstr>
      <vt:lpstr>Acknowledgements</vt:lpstr>
    </vt:vector>
  </TitlesOfParts>
  <Company>Kingston Smith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Candi Bond Gunning</dc:creator>
  <cp:lastModifiedBy>Startech</cp:lastModifiedBy>
  <cp:revision>57</cp:revision>
  <dcterms:created xsi:type="dcterms:W3CDTF">2015-05-13T13:06:46Z</dcterms:created>
  <dcterms:modified xsi:type="dcterms:W3CDTF">2016-07-11T15:52:39Z</dcterms:modified>
</cp:coreProperties>
</file>