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  <p:sldMasterId id="2147483747" r:id="rId3"/>
    <p:sldMasterId id="2147483832" r:id="rId4"/>
    <p:sldMasterId id="2147483835" r:id="rId5"/>
  </p:sldMasterIdLst>
  <p:notesMasterIdLst>
    <p:notesMasterId r:id="rId21"/>
  </p:notesMasterIdLst>
  <p:sldIdLst>
    <p:sldId id="416" r:id="rId6"/>
    <p:sldId id="417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6" r:id="rId16"/>
    <p:sldId id="427" r:id="rId17"/>
    <p:sldId id="428" r:id="rId18"/>
    <p:sldId id="429" r:id="rId19"/>
    <p:sldId id="430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544" autoAdjust="0"/>
    <p:restoredTop sz="94660"/>
  </p:normalViewPr>
  <p:slideViewPr>
    <p:cSldViewPr>
      <p:cViewPr varScale="1">
        <p:scale>
          <a:sx n="87" d="100"/>
          <a:sy n="87" d="100"/>
        </p:scale>
        <p:origin x="-546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8629D-CD5A-4C49-9CDA-EEAC74C8623D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67B0F-8899-4363-B1FF-1F9166B63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69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838"/>
            <a:ext cx="6675419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213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838"/>
            <a:ext cx="6675419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2129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838"/>
            <a:ext cx="6675419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844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838"/>
            <a:ext cx="6675419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29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838"/>
            <a:ext cx="6675419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55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838"/>
            <a:ext cx="6675419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596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807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838"/>
            <a:ext cx="6675419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60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838"/>
            <a:ext cx="6675419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033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838"/>
            <a:ext cx="6675419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361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838"/>
            <a:ext cx="6675419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815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838"/>
            <a:ext cx="6675419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866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838"/>
            <a:ext cx="6675419" cy="342918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C97AE-CF7A-44C6-9816-F54E334C3D0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21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Master" Target="../slideMasters/slideMaster3.xml"/><Relationship Id="rId7" Type="http://schemas.openxmlformats.org/officeDocument/2006/relationships/image" Target="../media/image9.png"/><Relationship Id="rId2" Type="http://schemas.openxmlformats.org/officeDocument/2006/relationships/tags" Target="../tags/tag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4D7381B-9E71-0E48-AD4B-6C8B2D964AA8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276543" y="1884363"/>
            <a:ext cx="6088696" cy="487362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300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algn="l"/>
            <a:r>
              <a:rPr lang="en-US" sz="3000" dirty="0" smtClean="0">
                <a:solidFill>
                  <a:schemeClr val="tx1"/>
                </a:solidFill>
                <a:latin typeface="Arial Narrow"/>
                <a:cs typeface="Arial Narrow"/>
              </a:rPr>
              <a:t>TITLE PAGE (30pt Arial Narrow)</a:t>
            </a:r>
            <a:endParaRPr lang="en-US" sz="3000" dirty="0">
              <a:solidFill>
                <a:schemeClr val="tx1"/>
              </a:solidFill>
              <a:latin typeface="Arial Narrow"/>
              <a:cs typeface="Arial Narrow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76542" y="2646680"/>
            <a:ext cx="6088697" cy="487363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800" baseline="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pPr algn="l"/>
            <a:r>
              <a:rPr lang="en-GB" sz="1800" baseline="30000" dirty="0" smtClean="0">
                <a:solidFill>
                  <a:srgbClr val="000000"/>
                </a:solidFill>
                <a:latin typeface="Arial Narrow"/>
                <a:cs typeface="Arial Narrow"/>
              </a:rPr>
              <a:t>SUB HEADLINE / PRESENTER (18pt Arial Narrow)</a:t>
            </a:r>
            <a:endParaRPr lang="en-GB" sz="1800" baseline="300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967993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1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199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2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589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192"/>
                        <a:ext cx="1587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8"/>
          <p:cNvGrpSpPr>
            <a:grpSpLocks/>
          </p:cNvGrpSpPr>
          <p:nvPr userDrawn="1"/>
        </p:nvGrpSpPr>
        <p:grpSpPr bwMode="auto">
          <a:xfrm>
            <a:off x="0" y="-9525"/>
            <a:ext cx="9144000" cy="160735"/>
            <a:chOff x="0" y="-12553"/>
            <a:chExt cx="9144000" cy="214810"/>
          </a:xfrm>
        </p:grpSpPr>
        <p:sp>
          <p:nvSpPr>
            <p:cNvPr id="6" name="Rectangle 1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7" name="Rectangle 17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pic>
        <p:nvPicPr>
          <p:cNvPr id="8" name="Picture 12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6588224" y="201459"/>
            <a:ext cx="2390676" cy="446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23"/>
          <p:cNvGrpSpPr>
            <a:grpSpLocks/>
          </p:cNvGrpSpPr>
          <p:nvPr userDrawn="1"/>
        </p:nvGrpSpPr>
        <p:grpSpPr bwMode="auto">
          <a:xfrm>
            <a:off x="0" y="4986338"/>
            <a:ext cx="9144000" cy="160735"/>
            <a:chOff x="0" y="-12553"/>
            <a:chExt cx="9144000" cy="214810"/>
          </a:xfrm>
        </p:grpSpPr>
        <p:sp>
          <p:nvSpPr>
            <p:cNvPr id="10" name="Rectangle 24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11" name="Rectangle 25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sp>
        <p:nvSpPr>
          <p:cNvPr id="12" name="Working Draft Text" hidden="1"/>
          <p:cNvSpPr txBox="1">
            <a:spLocks noChangeArrowheads="1"/>
          </p:cNvSpPr>
          <p:nvPr/>
        </p:nvSpPr>
        <p:spPr bwMode="auto">
          <a:xfrm>
            <a:off x="274638" y="254794"/>
            <a:ext cx="993862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smtClean="0">
                <a:solidFill>
                  <a:srgbClr val="000000"/>
                </a:solidFill>
                <a:latin typeface="Arial"/>
              </a:rPr>
              <a:t>WORKING DRAFT</a:t>
            </a:r>
          </a:p>
        </p:txBody>
      </p:sp>
      <p:sp>
        <p:nvSpPr>
          <p:cNvPr id="13" name="doc id"/>
          <p:cNvSpPr txBox="1">
            <a:spLocks noChangeArrowheads="1"/>
          </p:cNvSpPr>
          <p:nvPr/>
        </p:nvSpPr>
        <p:spPr bwMode="auto">
          <a:xfrm>
            <a:off x="8680451" y="-21431"/>
            <a:ext cx="301625" cy="940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 smtClean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" name="Working Draft" hidden="1"/>
          <p:cNvSpPr txBox="1">
            <a:spLocks noChangeArrowheads="1"/>
          </p:cNvSpPr>
          <p:nvPr/>
        </p:nvSpPr>
        <p:spPr bwMode="auto">
          <a:xfrm>
            <a:off x="274638" y="373856"/>
            <a:ext cx="2693045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smtClean="0">
                <a:solidFill>
                  <a:srgbClr val="000000"/>
                </a:solidFill>
                <a:latin typeface="Arial"/>
              </a:rPr>
              <a:t>Last Modified 14/08/2013 17:48 GMT Standard Time</a:t>
            </a:r>
            <a:endParaRPr lang="en-US" sz="90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rinted" hidden="1"/>
          <p:cNvSpPr txBox="1">
            <a:spLocks noChangeArrowheads="1"/>
          </p:cNvSpPr>
          <p:nvPr/>
        </p:nvSpPr>
        <p:spPr bwMode="auto">
          <a:xfrm>
            <a:off x="274639" y="494110"/>
            <a:ext cx="2372444" cy="1384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smtClean="0">
                <a:solidFill>
                  <a:srgbClr val="000000"/>
                </a:solidFill>
                <a:latin typeface="Arial"/>
              </a:rPr>
              <a:t>Printed 14/08/2013 09:00 GMT Standard Time</a:t>
            </a:r>
            <a:endParaRPr lang="en-US" sz="900" smtClean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6" name="McK Title Elements" hidden="1"/>
          <p:cNvGrpSpPr>
            <a:grpSpLocks/>
          </p:cNvGrpSpPr>
          <p:nvPr/>
        </p:nvGrpSpPr>
        <p:grpSpPr bwMode="auto">
          <a:xfrm>
            <a:off x="274638" y="2638656"/>
            <a:ext cx="5035550" cy="469837"/>
            <a:chOff x="1663" y="3065"/>
            <a:chExt cx="3109" cy="387"/>
          </a:xfrm>
        </p:grpSpPr>
        <p:sp>
          <p:nvSpPr>
            <p:cNvPr id="17" name="McK Document type"/>
            <p:cNvSpPr txBox="1">
              <a:spLocks noChangeArrowheads="1"/>
            </p:cNvSpPr>
            <p:nvPr/>
          </p:nvSpPr>
          <p:spPr bwMode="auto">
            <a:xfrm>
              <a:off x="1663" y="3065"/>
              <a:ext cx="3109" cy="17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8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7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74001" y="1092223"/>
            <a:ext cx="7519009" cy="492443"/>
          </a:xfrm>
          <a:prstGeom prst="rect">
            <a:avLst/>
          </a:prstGeom>
        </p:spPr>
        <p:txBody>
          <a:bodyPr/>
          <a:lstStyle>
            <a:lvl1pPr>
              <a:defRPr sz="3200" b="1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74001" y="1976809"/>
            <a:ext cx="7519009" cy="276999"/>
          </a:xfrm>
        </p:spPr>
        <p:txBody>
          <a:bodyPr/>
          <a:lstStyle>
            <a:lvl1pPr>
              <a:defRPr sz="18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21" name="Picture 20"/>
          <p:cNvPicPr/>
          <p:nvPr userDrawn="1"/>
        </p:nvPicPr>
        <p:blipFill rotWithShape="1">
          <a:blip r:embed="rId7"/>
          <a:srcRect l="5388" t="27969" r="50216" b="41379"/>
          <a:stretch/>
        </p:blipFill>
        <p:spPr bwMode="auto">
          <a:xfrm>
            <a:off x="4355976" y="162200"/>
            <a:ext cx="1691680" cy="5254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82" y="194766"/>
            <a:ext cx="1133475" cy="550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926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1490" y="292991"/>
            <a:ext cx="7274393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pic>
        <p:nvPicPr>
          <p:cNvPr id="3" name="Picture 2"/>
          <p:cNvPicPr/>
          <p:nvPr userDrawn="1"/>
        </p:nvPicPr>
        <p:blipFill rotWithShape="1">
          <a:blip r:embed="rId2"/>
          <a:srcRect l="5388" t="27969" r="50216" b="41379"/>
          <a:stretch/>
        </p:blipFill>
        <p:spPr bwMode="auto">
          <a:xfrm>
            <a:off x="179512" y="4461960"/>
            <a:ext cx="1128524" cy="3705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95" y="191793"/>
            <a:ext cx="1133475" cy="550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743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/>
          <p:nvPr userDrawn="1"/>
        </p:nvSpPr>
        <p:spPr>
          <a:xfrm>
            <a:off x="8545513" y="4826794"/>
            <a:ext cx="209550" cy="11430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38" y="292894"/>
            <a:ext cx="7273925" cy="492443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75606"/>
            <a:ext cx="7920880" cy="12311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6" name="Picture 5"/>
          <p:cNvPicPr/>
          <p:nvPr userDrawn="1"/>
        </p:nvPicPr>
        <p:blipFill rotWithShape="1">
          <a:blip r:embed="rId2"/>
          <a:srcRect l="5388" t="27969" r="50216" b="41379"/>
          <a:stretch/>
        </p:blipFill>
        <p:spPr bwMode="auto">
          <a:xfrm>
            <a:off x="179512" y="4461960"/>
            <a:ext cx="1128524" cy="3705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95486"/>
            <a:ext cx="1133475" cy="550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8935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88" y="2349109"/>
            <a:ext cx="3857625" cy="1858565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3578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201" y="1257303"/>
            <a:ext cx="8229600" cy="327898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3298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831" y="185092"/>
            <a:ext cx="8229600" cy="85725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 i="0"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30832" y="1164983"/>
            <a:ext cx="8229600" cy="327898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0532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89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914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011" y="750771"/>
            <a:ext cx="8130339" cy="517642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011" y="1424539"/>
            <a:ext cx="8130339" cy="320778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4976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65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29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1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77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2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B2D1D937-C3DB-4BC3-8B1C-2C432F372D8A}" type="datetimeFigureOut">
              <a:rPr lang="en-AU" smtClean="0">
                <a:solidFill>
                  <a:prstClr val="black"/>
                </a:solidFill>
              </a:rPr>
              <a:pPr defTabSz="457200"/>
              <a:t>11/07/2016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pPr defTabSz="457200"/>
            <a:endParaRPr lang="en-A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pPr defTabSz="457200"/>
            <a:fld id="{257EADB5-21DA-45AC-9F7D-9F9379698922}" type="slidenum">
              <a:rPr lang="en-AU" smtClean="0">
                <a:solidFill>
                  <a:prstClr val="black"/>
                </a:solidFill>
              </a:rPr>
              <a:pPr defTabSz="457200"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79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13" Type="http://schemas.openxmlformats.org/officeDocument/2006/relationships/tags" Target="../tags/tag8.xml"/><Relationship Id="rId18" Type="http://schemas.openxmlformats.org/officeDocument/2006/relationships/tags" Target="../tags/tag13.xml"/><Relationship Id="rId3" Type="http://schemas.openxmlformats.org/officeDocument/2006/relationships/slideLayout" Target="../slideLayouts/slideLayout15.xml"/><Relationship Id="rId21" Type="http://schemas.openxmlformats.org/officeDocument/2006/relationships/tags" Target="../tags/tag16.xml"/><Relationship Id="rId7" Type="http://schemas.openxmlformats.org/officeDocument/2006/relationships/tags" Target="../tags/tag2.xml"/><Relationship Id="rId12" Type="http://schemas.openxmlformats.org/officeDocument/2006/relationships/tags" Target="../tags/tag7.xml"/><Relationship Id="rId17" Type="http://schemas.openxmlformats.org/officeDocument/2006/relationships/tags" Target="../tags/tag12.xml"/><Relationship Id="rId2" Type="http://schemas.openxmlformats.org/officeDocument/2006/relationships/slideLayout" Target="../slideLayouts/slideLayout14.xml"/><Relationship Id="rId16" Type="http://schemas.openxmlformats.org/officeDocument/2006/relationships/tags" Target="../tags/tag11.xml"/><Relationship Id="rId20" Type="http://schemas.openxmlformats.org/officeDocument/2006/relationships/tags" Target="../tags/tag15.xml"/><Relationship Id="rId1" Type="http://schemas.openxmlformats.org/officeDocument/2006/relationships/slideLayout" Target="../slideLayouts/slideLayout13.xml"/><Relationship Id="rId6" Type="http://schemas.openxmlformats.org/officeDocument/2006/relationships/tags" Target="../tags/tag1.xml"/><Relationship Id="rId11" Type="http://schemas.openxmlformats.org/officeDocument/2006/relationships/tags" Target="../tags/tag6.xml"/><Relationship Id="rId24" Type="http://schemas.openxmlformats.org/officeDocument/2006/relationships/image" Target="../media/image6.png"/><Relationship Id="rId5" Type="http://schemas.openxmlformats.org/officeDocument/2006/relationships/vmlDrawing" Target="../drawings/vmlDrawing1.vml"/><Relationship Id="rId15" Type="http://schemas.openxmlformats.org/officeDocument/2006/relationships/tags" Target="../tags/tag10.xml"/><Relationship Id="rId23" Type="http://schemas.openxmlformats.org/officeDocument/2006/relationships/image" Target="../media/image5.emf"/><Relationship Id="rId10" Type="http://schemas.openxmlformats.org/officeDocument/2006/relationships/tags" Target="../tags/tag5.xml"/><Relationship Id="rId19" Type="http://schemas.openxmlformats.org/officeDocument/2006/relationships/tags" Target="../tags/tag14.xml"/><Relationship Id="rId4" Type="http://schemas.openxmlformats.org/officeDocument/2006/relationships/theme" Target="../theme/theme3.xml"/><Relationship Id="rId9" Type="http://schemas.openxmlformats.org/officeDocument/2006/relationships/tags" Target="../tags/tag4.xml"/><Relationship Id="rId14" Type="http://schemas.openxmlformats.org/officeDocument/2006/relationships/tags" Target="../tags/tag9.xml"/><Relationship Id="rId22" Type="http://schemas.openxmlformats.org/officeDocument/2006/relationships/oleObject" Target="../embeddings/oleObject1.bin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s-1-widescreen-FINAL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pic>
        <p:nvPicPr>
          <p:cNvPr id="1026" name="Picture 2" descr="http://www.behaviourworksaustralia.org/V2/wp-content/uploads/2015/12/Monash_2-RGB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9" t="14176" r="8088" b="14938"/>
          <a:stretch/>
        </p:blipFill>
        <p:spPr bwMode="auto">
          <a:xfrm>
            <a:off x="317499" y="228600"/>
            <a:ext cx="1935843" cy="69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5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838074"/>
            <a:ext cx="820896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dirty="0" smtClean="0"/>
              <a:t>Click to edit Master title style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663701"/>
            <a:ext cx="8442325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2"/>
            <a:r>
              <a:rPr lang="en-AU" altLang="en-US" smtClean="0"/>
              <a:t>Fourth level</a:t>
            </a:r>
          </a:p>
          <a:p>
            <a:pPr lvl="3"/>
            <a:r>
              <a:rPr lang="en-AU" altLang="en-US" smtClean="0"/>
              <a:t>Fifth level</a:t>
            </a:r>
          </a:p>
        </p:txBody>
      </p:sp>
      <p:pic>
        <p:nvPicPr>
          <p:cNvPr id="17" name="Picture 13" descr="Monash_logo_rgb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842131"/>
            <a:ext cx="1800225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Group 29"/>
          <p:cNvGrpSpPr>
            <a:grpSpLocks/>
          </p:cNvGrpSpPr>
          <p:nvPr userDrawn="1"/>
        </p:nvGrpSpPr>
        <p:grpSpPr bwMode="auto">
          <a:xfrm>
            <a:off x="395288" y="241300"/>
            <a:ext cx="8389937" cy="417513"/>
            <a:chOff x="249" y="232"/>
            <a:chExt cx="5285" cy="263"/>
          </a:xfrm>
        </p:grpSpPr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249" y="232"/>
              <a:ext cx="5285" cy="20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57200" eaLnBrk="1" hangingPunct="1">
                <a:spcBef>
                  <a:spcPct val="50000"/>
                </a:spcBef>
                <a:defRPr/>
              </a:pPr>
              <a:endParaRPr lang="en-US" altLang="en-US" smtClean="0">
                <a:solidFill>
                  <a:prstClr val="black"/>
                </a:solidFill>
              </a:endParaRPr>
            </a:p>
          </p:txBody>
        </p:sp>
        <p:sp>
          <p:nvSpPr>
            <p:cNvPr id="20" name="Rectangle 28"/>
            <p:cNvSpPr>
              <a:spLocks noChangeArrowheads="1"/>
            </p:cNvSpPr>
            <p:nvPr userDrawn="1"/>
          </p:nvSpPr>
          <p:spPr bwMode="auto">
            <a:xfrm rot="2700000">
              <a:off x="390" y="314"/>
              <a:ext cx="182" cy="18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defTabSz="457200" eaLnBrk="1" hangingPunct="1">
                <a:spcBef>
                  <a:spcPct val="50000"/>
                </a:spcBef>
                <a:defRPr/>
              </a:pPr>
              <a:endParaRPr lang="en-US" altLang="en-US" smtClean="0">
                <a:solidFill>
                  <a:prstClr val="black"/>
                </a:solidFill>
              </a:endParaRPr>
            </a:p>
          </p:txBody>
        </p:sp>
      </p:grpSp>
      <p:pic>
        <p:nvPicPr>
          <p:cNvPr id="10" name="Picture 10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76" t="87500" r="25034" b="2692"/>
          <a:stretch/>
        </p:blipFill>
        <p:spPr bwMode="auto">
          <a:xfrm>
            <a:off x="2133600" y="4740905"/>
            <a:ext cx="1536699" cy="3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08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1" name="Object 67"/>
          <p:cNvGraphicFramePr>
            <a:graphicFrameLocks/>
          </p:cNvGraphicFramePr>
          <p:nvPr>
            <p:custDataLst>
              <p:tags r:id="rId6"/>
            </p:custDataLst>
          </p:nvPr>
        </p:nvGraphicFramePr>
        <p:xfrm>
          <a:off x="1" y="0"/>
          <a:ext cx="161925" cy="121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think-cell Slide" r:id="rId22" imgW="360" imgH="360" progId="">
                  <p:embed/>
                </p:oleObj>
              </mc:Choice>
              <mc:Fallback>
                <p:oleObj name="think-cell Slide" r:id="rId22" imgW="360" imgH="3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61925" cy="1214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3" name="Group 57"/>
          <p:cNvGrpSpPr>
            <a:grpSpLocks/>
          </p:cNvGrpSpPr>
          <p:nvPr/>
        </p:nvGrpSpPr>
        <p:grpSpPr bwMode="auto">
          <a:xfrm>
            <a:off x="0" y="-9525"/>
            <a:ext cx="9144000" cy="160735"/>
            <a:chOff x="0" y="-12553"/>
            <a:chExt cx="9144000" cy="214810"/>
          </a:xfrm>
        </p:grpSpPr>
        <p:sp>
          <p:nvSpPr>
            <p:cNvPr id="59" name="Rectangle 58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60" name="Rectangle 59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grpSp>
        <p:nvGrpSpPr>
          <p:cNvPr id="1094" name="Group 60"/>
          <p:cNvGrpSpPr>
            <a:grpSpLocks/>
          </p:cNvGrpSpPr>
          <p:nvPr/>
        </p:nvGrpSpPr>
        <p:grpSpPr bwMode="auto">
          <a:xfrm>
            <a:off x="0" y="4986338"/>
            <a:ext cx="9144000" cy="160735"/>
            <a:chOff x="0" y="-12553"/>
            <a:chExt cx="9144000" cy="214810"/>
          </a:xfrm>
        </p:grpSpPr>
        <p:sp>
          <p:nvSpPr>
            <p:cNvPr id="62" name="Rectangle 61"/>
            <p:cNvSpPr/>
            <p:nvPr userDrawn="1"/>
          </p:nvSpPr>
          <p:spPr bwMode="auto">
            <a:xfrm>
              <a:off x="0" y="102012"/>
              <a:ext cx="9144000" cy="100245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  <p:sp>
          <p:nvSpPr>
            <p:cNvPr id="63" name="Rectangle 62"/>
            <p:cNvSpPr/>
            <p:nvPr userDrawn="1"/>
          </p:nvSpPr>
          <p:spPr bwMode="auto">
            <a:xfrm>
              <a:off x="0" y="-12553"/>
              <a:ext cx="9144000" cy="100245"/>
            </a:xfrm>
            <a:prstGeom prst="rect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 err="1">
                <a:solidFill>
                  <a:srgbClr val="000000"/>
                </a:solidFill>
              </a:endParaRPr>
            </a:p>
          </p:txBody>
        </p:sp>
      </p:grpSp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8171676" y="1796326"/>
            <a:ext cx="1801775" cy="92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600" smtClean="0">
                <a:solidFill>
                  <a:srgbClr val="000000"/>
                </a:solidFill>
                <a:latin typeface="Arial"/>
              </a:rPr>
              <a:t>Last Modified 14/08/2013 17:48 GMT Standard Time</a:t>
            </a:r>
            <a:endParaRPr lang="en-US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8279077" y="3459629"/>
            <a:ext cx="1586973" cy="92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600" smtClean="0">
                <a:solidFill>
                  <a:srgbClr val="000000"/>
                </a:solidFill>
                <a:latin typeface="Arial"/>
              </a:rPr>
              <a:t>Printed 14/08/2013 09:00 GMT Standard Time</a:t>
            </a:r>
            <a:endParaRPr lang="en-US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7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3150" y="1927622"/>
            <a:ext cx="438943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98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2238" y="292894"/>
            <a:ext cx="72739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2239" y="148829"/>
            <a:ext cx="85921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2238" y="513160"/>
            <a:ext cx="7273925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101" name="McK Slide Elements" hidden="1"/>
          <p:cNvGrpSpPr>
            <a:grpSpLocks/>
          </p:cNvGrpSpPr>
          <p:nvPr/>
        </p:nvGrpSpPr>
        <p:grpSpPr bwMode="auto">
          <a:xfrm>
            <a:off x="122238" y="4636798"/>
            <a:ext cx="8564562" cy="310243"/>
            <a:chOff x="75" y="3897"/>
            <a:chExt cx="557" cy="256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7"/>
              <a:ext cx="557" cy="12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26"/>
              <a:ext cx="557" cy="12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/>
            <a:p>
              <a:pPr marL="471488" indent="-471488" defTabSz="913526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</a:rPr>
                <a:t>Source:	Source</a:t>
              </a:r>
            </a:p>
          </p:txBody>
        </p:sp>
      </p:grpSp>
      <p:grpSp>
        <p:nvGrpSpPr>
          <p:cNvPr id="1102" name="ACET" hidden="1"/>
          <p:cNvGrpSpPr>
            <a:grpSpLocks/>
          </p:cNvGrpSpPr>
          <p:nvPr/>
        </p:nvGrpSpPr>
        <p:grpSpPr bwMode="auto">
          <a:xfrm>
            <a:off x="2343150" y="1374949"/>
            <a:ext cx="4351338" cy="511001"/>
            <a:chOff x="915" y="610"/>
            <a:chExt cx="2686" cy="420"/>
          </a:xfrm>
        </p:grpSpPr>
        <p:cxnSp>
          <p:nvCxnSpPr>
            <p:cNvPr id="114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610"/>
              <a:ext cx="2686" cy="4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b="1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1103" name="LegendBoxes" hidden="1"/>
          <p:cNvGrpSpPr>
            <a:grpSpLocks/>
          </p:cNvGrpSpPr>
          <p:nvPr/>
        </p:nvGrpSpPr>
        <p:grpSpPr bwMode="auto">
          <a:xfrm>
            <a:off x="8194676" y="602456"/>
            <a:ext cx="769740" cy="805682"/>
            <a:chOff x="4936" y="176"/>
            <a:chExt cx="475" cy="664"/>
          </a:xfrm>
        </p:grpSpPr>
        <p:sp>
          <p:nvSpPr>
            <p:cNvPr id="2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1104" name="LegendLines" hidden="1"/>
          <p:cNvGrpSpPr>
            <a:grpSpLocks/>
          </p:cNvGrpSpPr>
          <p:nvPr/>
        </p:nvGrpSpPr>
        <p:grpSpPr bwMode="auto">
          <a:xfrm>
            <a:off x="7880347" y="602456"/>
            <a:ext cx="1084065" cy="602105"/>
            <a:chOff x="4750" y="176"/>
            <a:chExt cx="669" cy="496"/>
          </a:xfrm>
        </p:grpSpPr>
        <p:sp>
          <p:nvSpPr>
            <p:cNvPr id="3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15" cy="1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1105" name="McKSticker" hidden="1"/>
          <p:cNvGrpSpPr>
            <a:grpSpLocks/>
          </p:cNvGrpSpPr>
          <p:nvPr/>
        </p:nvGrpSpPr>
        <p:grpSpPr bwMode="auto">
          <a:xfrm>
            <a:off x="7907243" y="602456"/>
            <a:ext cx="1066894" cy="212366"/>
            <a:chOff x="7695562" y="285750"/>
            <a:chExt cx="1045213" cy="278520"/>
          </a:xfrm>
        </p:grpSpPr>
        <p:sp>
          <p:nvSpPr>
            <p:cNvPr id="40" name="StickerRectangle"/>
            <p:cNvSpPr>
              <a:spLocks noChangeArrowheads="1"/>
            </p:cNvSpPr>
            <p:nvPr/>
          </p:nvSpPr>
          <p:spPr bwMode="auto">
            <a:xfrm>
              <a:off x="7695562" y="285750"/>
              <a:ext cx="1045213" cy="2785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1130" name="AutoShape 31"/>
            <p:cNvCxnSpPr>
              <a:cxnSpLocks noChangeShapeType="1"/>
              <a:stCxn id="40" idx="2"/>
              <a:endCxn id="40" idx="4"/>
            </p:cNvCxnSpPr>
            <p:nvPr/>
          </p:nvCxnSpPr>
          <p:spPr bwMode="auto">
            <a:xfrm>
              <a:off x="7695562" y="285750"/>
              <a:ext cx="0" cy="27852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cxnSp>
          <p:nvCxnSpPr>
            <p:cNvPr id="1131" name="AutoShape 32"/>
            <p:cNvCxnSpPr>
              <a:cxnSpLocks noChangeShapeType="1"/>
              <a:stCxn id="40" idx="4"/>
              <a:endCxn id="40" idx="6"/>
            </p:cNvCxnSpPr>
            <p:nvPr/>
          </p:nvCxnSpPr>
          <p:spPr bwMode="auto">
            <a:xfrm>
              <a:off x="7695562" y="564270"/>
              <a:ext cx="1045213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</p:cxnSp>
      </p:grpSp>
      <p:grpSp>
        <p:nvGrpSpPr>
          <p:cNvPr id="1106" name="LegendMoons" hidden="1"/>
          <p:cNvGrpSpPr>
            <a:grpSpLocks/>
          </p:cNvGrpSpPr>
          <p:nvPr/>
        </p:nvGrpSpPr>
        <p:grpSpPr bwMode="auto">
          <a:xfrm>
            <a:off x="8126417" y="602457"/>
            <a:ext cx="836780" cy="1033582"/>
            <a:chOff x="7769225" y="2105025"/>
            <a:chExt cx="819708" cy="1351831"/>
          </a:xfrm>
        </p:grpSpPr>
        <p:grpSp>
          <p:nvGrpSpPr>
            <p:cNvPr id="1109" name="MoonLegend1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7769225" y="2105025"/>
              <a:ext cx="209550" cy="209551"/>
              <a:chOff x="4533" y="183"/>
              <a:chExt cx="144" cy="144"/>
            </a:xfrm>
          </p:grpSpPr>
          <p:sp>
            <p:nvSpPr>
              <p:cNvPr id="83" name="Oval 38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84" name="Arc 39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10" name="MoonLegend2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7769225" y="2379266"/>
              <a:ext cx="209550" cy="209551"/>
              <a:chOff x="1694" y="2044"/>
              <a:chExt cx="160" cy="160"/>
            </a:xfrm>
          </p:grpSpPr>
          <p:sp>
            <p:nvSpPr>
              <p:cNvPr id="81" name="Oval 41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82" name="Arc 42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4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11" name="MoonLegend4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7769225" y="2927748"/>
              <a:ext cx="209550" cy="209551"/>
              <a:chOff x="4495" y="1198"/>
              <a:chExt cx="160" cy="160"/>
            </a:xfrm>
          </p:grpSpPr>
          <p:sp>
            <p:nvSpPr>
              <p:cNvPr id="79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80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12" name="MoonLegend5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7769225" y="3201990"/>
              <a:ext cx="209550" cy="209551"/>
              <a:chOff x="4495" y="1440"/>
              <a:chExt cx="160" cy="160"/>
            </a:xfrm>
          </p:grpSpPr>
          <p:sp>
            <p:nvSpPr>
              <p:cNvPr id="77" name="Oval 50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78" name="Oval 51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36"/>
                <a:ext cx="160" cy="164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9" name="Legend1"/>
            <p:cNvSpPr>
              <a:spLocks noChangeArrowheads="1"/>
            </p:cNvSpPr>
            <p:nvPr/>
          </p:nvSpPr>
          <p:spPr bwMode="auto">
            <a:xfrm>
              <a:off x="8089578" y="2117483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0" name="Legend2"/>
            <p:cNvSpPr>
              <a:spLocks noChangeArrowheads="1"/>
            </p:cNvSpPr>
            <p:nvPr/>
          </p:nvSpPr>
          <p:spPr bwMode="auto">
            <a:xfrm>
              <a:off x="8089578" y="2393113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3"/>
            <p:cNvSpPr>
              <a:spLocks noChangeArrowheads="1"/>
            </p:cNvSpPr>
            <p:nvPr/>
          </p:nvSpPr>
          <p:spPr bwMode="auto">
            <a:xfrm>
              <a:off x="8089578" y="2667185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2" name="Legend4"/>
            <p:cNvSpPr>
              <a:spLocks noChangeArrowheads="1"/>
            </p:cNvSpPr>
            <p:nvPr/>
          </p:nvSpPr>
          <p:spPr bwMode="auto">
            <a:xfrm>
              <a:off x="8089578" y="2938143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3" name="Legend5"/>
            <p:cNvSpPr>
              <a:spLocks noChangeArrowheads="1"/>
            </p:cNvSpPr>
            <p:nvPr/>
          </p:nvSpPr>
          <p:spPr bwMode="auto">
            <a:xfrm>
              <a:off x="8089578" y="3215330"/>
              <a:ext cx="499355" cy="2415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371B9"/>
                </a:buClr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1118" name="MoonLegend3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7769225" y="2653507"/>
              <a:ext cx="209550" cy="209551"/>
              <a:chOff x="4495" y="1198"/>
              <a:chExt cx="160" cy="160"/>
            </a:xfrm>
          </p:grpSpPr>
          <p:sp>
            <p:nvSpPr>
              <p:cNvPr id="75" name="Oval 47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76" name="Arc 48"/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</p:grpSp>
      <p:pic>
        <p:nvPicPr>
          <p:cNvPr id="1107" name="Picture 85"/>
          <p:cNvPicPr>
            <a:picLocks noChangeAspect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7478714" y="279798"/>
            <a:ext cx="1506537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" name="Slide Number"/>
          <p:cNvSpPr txBox="1">
            <a:spLocks/>
          </p:cNvSpPr>
          <p:nvPr userDrawn="1"/>
        </p:nvSpPr>
        <p:spPr>
          <a:xfrm>
            <a:off x="8902700" y="4826794"/>
            <a:ext cx="209550" cy="114300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3CDD92-9E5A-47BA-BE3B-1C7D5569D97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09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2"/>
          </a:solidFill>
          <a:latin typeface="Arial" charset="0"/>
          <a:ea typeface="ＭＳ Ｐゴシック"/>
          <a:cs typeface="ＭＳ Ｐゴシック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196850" indent="-195263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2pPr>
      <a:lvl3pPr marL="465138" indent="-266700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3pPr>
      <a:lvl4pPr marL="625475" indent="-157163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00000"/>
        <a:buFont typeface="Arial" charset="0"/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4pPr>
      <a:lvl5pPr marL="763588" indent="-131763" algn="l" defTabSz="91281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graphic-corner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4320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5" descr="page-1_X.png"/>
          <p:cNvPicPr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263" y="0"/>
            <a:ext cx="374173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 descr="0810154 SpeeDx log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220663"/>
            <a:ext cx="2214562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28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sosceles Triangle 23"/>
          <p:cNvSpPr/>
          <p:nvPr userDrawn="1"/>
        </p:nvSpPr>
        <p:spPr>
          <a:xfrm>
            <a:off x="-6350" y="3508375"/>
            <a:ext cx="755650" cy="1641475"/>
          </a:xfrm>
          <a:prstGeom prst="triangle">
            <a:avLst>
              <a:gd name="adj" fmla="val 0"/>
            </a:avLst>
          </a:prstGeom>
          <a:solidFill>
            <a:srgbClr val="ED1C29"/>
          </a:solidFill>
          <a:ln w="63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AU">
              <a:solidFill>
                <a:prstClr val="white"/>
              </a:solidFill>
            </a:endParaRPr>
          </a:p>
        </p:txBody>
      </p:sp>
      <p:sp>
        <p:nvSpPr>
          <p:cNvPr id="1126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195263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endParaRPr lang="en-AU" smtClean="0"/>
          </a:p>
        </p:txBody>
      </p:sp>
      <p:sp>
        <p:nvSpPr>
          <p:cNvPr id="11268" name="Text Placeholder 4"/>
          <p:cNvSpPr>
            <a:spLocks noGrp="1"/>
          </p:cNvSpPr>
          <p:nvPr>
            <p:ph type="body" idx="1"/>
          </p:nvPr>
        </p:nvSpPr>
        <p:spPr bwMode="auto">
          <a:xfrm>
            <a:off x="371475" y="1176338"/>
            <a:ext cx="810895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pic>
        <p:nvPicPr>
          <p:cNvPr id="11269" name="Picture 10" descr="0810154 SpeeDx 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123825"/>
            <a:ext cx="11525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rapezoid 8"/>
          <p:cNvSpPr/>
          <p:nvPr userDrawn="1"/>
        </p:nvSpPr>
        <p:spPr>
          <a:xfrm>
            <a:off x="-1588" y="0"/>
            <a:ext cx="2270126" cy="146050"/>
          </a:xfrm>
          <a:prstGeom prst="trapezoid">
            <a:avLst>
              <a:gd name="adj" fmla="val 40615"/>
            </a:avLst>
          </a:prstGeom>
          <a:solidFill>
            <a:srgbClr val="ED1C29"/>
          </a:solidFill>
          <a:ln w="63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AU">
              <a:solidFill>
                <a:prstClr val="white"/>
              </a:solidFill>
            </a:endParaRPr>
          </a:p>
        </p:txBody>
      </p:sp>
      <p:sp>
        <p:nvSpPr>
          <p:cNvPr id="28" name="Trapezoid 27"/>
          <p:cNvSpPr/>
          <p:nvPr userDrawn="1"/>
        </p:nvSpPr>
        <p:spPr>
          <a:xfrm rot="5400000">
            <a:off x="-723900" y="722312"/>
            <a:ext cx="1590675" cy="146051"/>
          </a:xfrm>
          <a:prstGeom prst="trapezoid">
            <a:avLst>
              <a:gd name="adj" fmla="val 102571"/>
            </a:avLst>
          </a:prstGeom>
          <a:solidFill>
            <a:srgbClr val="ED1C29"/>
          </a:solidFill>
          <a:ln w="63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AU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1588" y="0"/>
            <a:ext cx="146051" cy="146050"/>
          </a:xfrm>
          <a:prstGeom prst="rect">
            <a:avLst/>
          </a:prstGeom>
          <a:solidFill>
            <a:srgbClr val="ED1C29"/>
          </a:solidFill>
          <a:ln w="63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AU">
              <a:solidFill>
                <a:prstClr val="white"/>
              </a:solidFill>
            </a:endParaRPr>
          </a:p>
        </p:txBody>
      </p:sp>
      <p:sp>
        <p:nvSpPr>
          <p:cNvPr id="29" name="Parallelogram 28"/>
          <p:cNvSpPr/>
          <p:nvPr userDrawn="1"/>
        </p:nvSpPr>
        <p:spPr>
          <a:xfrm rot="10800000" flipV="1">
            <a:off x="4538663" y="4878388"/>
            <a:ext cx="1408112" cy="265112"/>
          </a:xfrm>
          <a:prstGeom prst="parallelogram">
            <a:avLst>
              <a:gd name="adj" fmla="val 25690"/>
            </a:avLst>
          </a:prstGeom>
          <a:solidFill>
            <a:srgbClr val="003D46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AU" kern="0">
              <a:solidFill>
                <a:sysClr val="window" lastClr="FFFFFF"/>
              </a:solidFill>
              <a:cs typeface="Arial" pitchFamily="34" charset="0"/>
            </a:endParaRPr>
          </a:p>
        </p:txBody>
      </p:sp>
      <p:sp>
        <p:nvSpPr>
          <p:cNvPr id="30" name="Parallelogram 29"/>
          <p:cNvSpPr/>
          <p:nvPr userDrawn="1"/>
        </p:nvSpPr>
        <p:spPr>
          <a:xfrm rot="10800000" flipV="1">
            <a:off x="5905500" y="4878388"/>
            <a:ext cx="1408113" cy="265112"/>
          </a:xfrm>
          <a:prstGeom prst="parallelogram">
            <a:avLst>
              <a:gd name="adj" fmla="val 25690"/>
            </a:avLst>
          </a:prstGeom>
          <a:solidFill>
            <a:srgbClr val="B1DFDF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AU" kern="0">
              <a:solidFill>
                <a:sysClr val="window" lastClr="FFFFFF"/>
              </a:solidFill>
              <a:cs typeface="Arial" pitchFamily="34" charset="0"/>
            </a:endParaRPr>
          </a:p>
        </p:txBody>
      </p:sp>
      <p:sp>
        <p:nvSpPr>
          <p:cNvPr id="31" name="Parallelogram 30"/>
          <p:cNvSpPr/>
          <p:nvPr userDrawn="1"/>
        </p:nvSpPr>
        <p:spPr>
          <a:xfrm rot="10800000" flipV="1">
            <a:off x="7273925" y="4878388"/>
            <a:ext cx="1408113" cy="265112"/>
          </a:xfrm>
          <a:prstGeom prst="parallelogram">
            <a:avLst>
              <a:gd name="adj" fmla="val 25690"/>
            </a:avLst>
          </a:prstGeom>
          <a:solidFill>
            <a:srgbClr val="B1DFDF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AU" kern="0">
              <a:solidFill>
                <a:sysClr val="window" lastClr="FFFFFF"/>
              </a:solidFill>
              <a:cs typeface="Arial" pitchFamily="34" charset="0"/>
            </a:endParaRPr>
          </a:p>
        </p:txBody>
      </p:sp>
      <p:sp>
        <p:nvSpPr>
          <p:cNvPr id="33" name="Parallelogram 32"/>
          <p:cNvSpPr/>
          <p:nvPr userDrawn="1"/>
        </p:nvSpPr>
        <p:spPr>
          <a:xfrm rot="10800000" flipV="1">
            <a:off x="8640763" y="4878388"/>
            <a:ext cx="503237" cy="265112"/>
          </a:xfrm>
          <a:prstGeom prst="parallelogram">
            <a:avLst>
              <a:gd name="adj" fmla="val 25690"/>
            </a:avLst>
          </a:prstGeom>
          <a:solidFill>
            <a:srgbClr val="ED1C29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AU" kern="0">
              <a:solidFill>
                <a:sysClr val="window" lastClr="FFFFFF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8983663" y="4878388"/>
            <a:ext cx="160337" cy="265112"/>
          </a:xfrm>
          <a:prstGeom prst="rect">
            <a:avLst/>
          </a:prstGeom>
          <a:solidFill>
            <a:srgbClr val="ED1C29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85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i="1" kern="1200">
          <a:solidFill>
            <a:schemeClr val="tx1"/>
          </a:solidFill>
          <a:latin typeface="Calibri" panose="020F0502020204030204" pitchFamily="34" charset="0"/>
          <a:ea typeface="Open Sans" pitchFamily="34" charset="0"/>
          <a:cs typeface="Open Sans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 i="1">
          <a:solidFill>
            <a:schemeClr val="tx1"/>
          </a:solidFill>
          <a:latin typeface="Calibri" pitchFamily="34" charset="0"/>
          <a:ea typeface="Open Sans"/>
          <a:cs typeface="Open Sans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Blip>
          <a:blip r:embed="rId5"/>
        </a:buBlip>
        <a:defRPr sz="2800" kern="1200">
          <a:solidFill>
            <a:schemeClr val="tx1"/>
          </a:solidFill>
          <a:latin typeface="Calibri" panose="020F0502020204030204" pitchFamily="34" charset="0"/>
          <a:ea typeface="Open Sans" pitchFamily="34" charset="0"/>
          <a:cs typeface="Open Sans" pitchFamily="34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Open Sans" pitchFamily="34" charset="0"/>
          <a:cs typeface="Open Sans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sz="2200" kern="1200">
          <a:solidFill>
            <a:schemeClr val="tx1"/>
          </a:solidFill>
          <a:latin typeface="Calibri" panose="020F0502020204030204" pitchFamily="34" charset="0"/>
          <a:ea typeface="Open Sans" pitchFamily="34" charset="0"/>
          <a:cs typeface="Open Sans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Calibri" panose="020F0502020204030204" pitchFamily="34" charset="0"/>
          <a:ea typeface="Open Sans" pitchFamily="34" charset="0"/>
          <a:cs typeface="Open Sans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Calibri" panose="020F0502020204030204" pitchFamily="34" charset="0"/>
          <a:ea typeface="Open Sans" pitchFamily="34" charset="0"/>
          <a:cs typeface="Open Sans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1131590"/>
            <a:ext cx="7253457" cy="357020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i="1" dirty="0"/>
              <a:t>Mycoplasma genitalium</a:t>
            </a:r>
            <a:r>
              <a:rPr lang="en-GB" dirty="0"/>
              <a:t> and macrolide resistance in pelvic inflammatory disease (PID)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400" b="0" dirty="0"/>
              <a:t>Gillian Dean</a:t>
            </a:r>
            <a:r>
              <a:rPr lang="en-GB" sz="2400" b="0" baseline="30000" dirty="0"/>
              <a:t>1</a:t>
            </a:r>
            <a:r>
              <a:rPr lang="en-GB" sz="2400" b="0" dirty="0"/>
              <a:t>, </a:t>
            </a:r>
            <a:r>
              <a:rPr lang="en-GB" sz="2400" b="0" dirty="0" smtClean="0"/>
              <a:t>Jennifer </a:t>
            </a:r>
            <a:r>
              <a:rPr lang="en-GB" sz="2400" b="0" dirty="0"/>
              <a:t>Whetham</a:t>
            </a:r>
            <a:r>
              <a:rPr lang="en-GB" sz="2400" b="0" baseline="30000" dirty="0"/>
              <a:t>1</a:t>
            </a:r>
            <a:r>
              <a:rPr lang="en-GB" sz="2400" b="0" dirty="0"/>
              <a:t>, Suneeta Soni</a:t>
            </a:r>
            <a:r>
              <a:rPr lang="en-GB" sz="2400" b="0" baseline="30000" dirty="0"/>
              <a:t>1</a:t>
            </a:r>
            <a:r>
              <a:rPr lang="en-GB" sz="2400" b="0" dirty="0"/>
              <a:t>, </a:t>
            </a:r>
            <a:r>
              <a:rPr lang="en-GB" sz="2400" b="0" dirty="0" smtClean="0"/>
              <a:t/>
            </a:r>
            <a:br>
              <a:rPr lang="en-GB" sz="2400" b="0" dirty="0" smtClean="0"/>
            </a:br>
            <a:r>
              <a:rPr lang="en-GB" sz="2400" dirty="0" smtClean="0"/>
              <a:t>Rachel </a:t>
            </a:r>
            <a:r>
              <a:rPr lang="en-GB" sz="2400" dirty="0"/>
              <a:t>Pitt</a:t>
            </a:r>
            <a:r>
              <a:rPr lang="en-GB" sz="2400" baseline="30000" dirty="0"/>
              <a:t>2</a:t>
            </a:r>
            <a:r>
              <a:rPr lang="en-GB" sz="2400" b="0" dirty="0"/>
              <a:t>, Sarah </a:t>
            </a:r>
            <a:r>
              <a:rPr lang="en-GB" sz="2400" b="0" dirty="0" smtClean="0"/>
              <a:t>Alexander</a:t>
            </a:r>
            <a:r>
              <a:rPr lang="en-GB" sz="2400" b="0" baseline="30000" dirty="0" smtClean="0"/>
              <a:t>2</a:t>
            </a:r>
            <a:br>
              <a:rPr lang="en-GB" sz="2400" b="0" baseline="30000" dirty="0" smtClean="0"/>
            </a:br>
            <a:r>
              <a:rPr lang="en-GB" sz="2400" b="0" dirty="0"/>
              <a:t/>
            </a:r>
            <a:br>
              <a:rPr lang="en-GB" sz="2400" b="0" dirty="0"/>
            </a:br>
            <a:r>
              <a:rPr lang="en-GB" sz="1600" b="0" baseline="30000" dirty="0" smtClean="0"/>
              <a:t>1</a:t>
            </a:r>
            <a:r>
              <a:rPr lang="en-GB" sz="1600" b="0" dirty="0" smtClean="0"/>
              <a:t>Brighton &amp; Sussex University Hospitals NHS Trust, Brighton</a:t>
            </a:r>
            <a:r>
              <a:rPr lang="en-GB" sz="1600" b="0" i="1" dirty="0"/>
              <a:t/>
            </a:r>
            <a:br>
              <a:rPr lang="en-GB" sz="1600" b="0" i="1" dirty="0"/>
            </a:br>
            <a:r>
              <a:rPr lang="en-GB" sz="1600" b="0" baseline="30000" dirty="0" smtClean="0"/>
              <a:t>2</a:t>
            </a:r>
            <a:r>
              <a:rPr lang="en-GB" sz="1600" b="0" dirty="0" smtClean="0"/>
              <a:t>Sexually Transmitted Bacteria Reference Unit (STRBU), Public Health England</a:t>
            </a:r>
            <a:endParaRPr lang="en-GB" sz="1600" b="0" dirty="0"/>
          </a:p>
        </p:txBody>
      </p:sp>
      <p:sp>
        <p:nvSpPr>
          <p:cNvPr id="3" name="AutoShape 2" descr="http://brightonsexualhealth.com/wp-content/themes/brighton-sexual-health/img/logo--primary.svg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03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81541"/>
            <a:ext cx="7992888" cy="430887"/>
          </a:xfrm>
        </p:spPr>
        <p:txBody>
          <a:bodyPr/>
          <a:lstStyle/>
          <a:p>
            <a:r>
              <a:rPr lang="en-GB" sz="2800" dirty="0" smtClean="0"/>
              <a:t>Macrolide resistance - clinical outcome</a:t>
            </a:r>
            <a:endParaRPr lang="en-GB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89425"/>
              </p:ext>
            </p:extLst>
          </p:nvPr>
        </p:nvGraphicFramePr>
        <p:xfrm>
          <a:off x="611560" y="1059582"/>
          <a:ext cx="8136904" cy="35298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8032"/>
                <a:gridCol w="792088"/>
                <a:gridCol w="1224136"/>
                <a:gridCol w="1368152"/>
                <a:gridCol w="1237229"/>
                <a:gridCol w="1211043"/>
                <a:gridCol w="2016224"/>
              </a:tblGrid>
              <a:tr h="514350"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Patient</a:t>
                      </a:r>
                      <a:endParaRPr lang="en-GB" sz="10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1</a:t>
                      </a:r>
                      <a:r>
                        <a:rPr lang="en-GB" sz="1000" baseline="30000" dirty="0" smtClean="0"/>
                        <a:t>st</a:t>
                      </a:r>
                      <a:r>
                        <a:rPr lang="en-GB" sz="1000" dirty="0" smtClean="0"/>
                        <a:t> </a:t>
                      </a:r>
                      <a:r>
                        <a:rPr lang="en-GB" sz="1000" dirty="0" err="1" smtClean="0"/>
                        <a:t>rx</a:t>
                      </a:r>
                      <a:r>
                        <a:rPr lang="en-GB" sz="1000" dirty="0" smtClean="0"/>
                        <a:t> at first visit</a:t>
                      </a:r>
                      <a:endParaRPr lang="en-GB" sz="10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2</a:t>
                      </a:r>
                      <a:r>
                        <a:rPr lang="en-GB" sz="1000" baseline="30000" dirty="0" smtClean="0"/>
                        <a:t>nd</a:t>
                      </a:r>
                      <a:r>
                        <a:rPr lang="en-GB" sz="1000" dirty="0" smtClean="0"/>
                        <a:t> </a:t>
                      </a:r>
                      <a:r>
                        <a:rPr lang="en-GB" sz="1000" dirty="0" err="1" smtClean="0"/>
                        <a:t>rx</a:t>
                      </a:r>
                      <a:r>
                        <a:rPr lang="en-GB" sz="1000" dirty="0" smtClean="0"/>
                        <a:t> after M gen </a:t>
                      </a:r>
                      <a:r>
                        <a:rPr lang="en-GB" sz="1000" dirty="0" err="1" smtClean="0"/>
                        <a:t>pos</a:t>
                      </a:r>
                      <a:r>
                        <a:rPr lang="en-GB" sz="1000" baseline="0" dirty="0" smtClean="0"/>
                        <a:t> test</a:t>
                      </a:r>
                      <a:endParaRPr lang="en-GB" sz="10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Symptoms</a:t>
                      </a:r>
                      <a:r>
                        <a:rPr lang="en-GB" sz="1000" b="1" baseline="0" dirty="0" smtClean="0"/>
                        <a:t> resolved at 6 weeks?</a:t>
                      </a:r>
                      <a:endParaRPr lang="en-GB" sz="10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TOC at 6 weeks</a:t>
                      </a:r>
                      <a:endParaRPr lang="en-GB" sz="10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Outcome</a:t>
                      </a:r>
                      <a:endParaRPr lang="en-GB" sz="1000" dirty="0"/>
                    </a:p>
                  </a:txBody>
                  <a:tcPr marT="34290" marB="34290"/>
                </a:tc>
              </a:tr>
              <a:tr h="273093"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ARM1</a:t>
                      </a:r>
                      <a:endParaRPr lang="en-GB" sz="1100" dirty="0"/>
                    </a:p>
                  </a:txBody>
                  <a:tcPr marT="34290" marB="3429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1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Ofloxacin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-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Yes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not</a:t>
                      </a:r>
                      <a:r>
                        <a:rPr lang="en-GB" sz="1100" baseline="0" dirty="0" smtClean="0"/>
                        <a:t> available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Returned to Japan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2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Ofloxacin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Azithromycin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Yes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positive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LTFU?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3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Ofloxacin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?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?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not</a:t>
                      </a:r>
                      <a:r>
                        <a:rPr lang="en-GB" sz="1100" baseline="0" dirty="0" smtClean="0"/>
                        <a:t> available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4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Ofloxacin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Moxifloxacin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Yes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negative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rowSpan="7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ARM2</a:t>
                      </a:r>
                      <a:endParaRPr lang="en-GB" sz="1100" dirty="0"/>
                    </a:p>
                  </a:txBody>
                  <a:tcPr marT="34290" marB="3429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5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Azithromycin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Azithromycin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Yes (UPSI)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positive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6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Azithromycin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-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positive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</a:pPr>
                      <a:r>
                        <a:rPr lang="en-GB" sz="1100" dirty="0" smtClean="0"/>
                        <a:t>Moxifloxacin, pain</a:t>
                      </a:r>
                      <a:r>
                        <a:rPr lang="en-GB" sz="1100" baseline="0" dirty="0" smtClean="0"/>
                        <a:t> free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7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Azithromycin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 smtClean="0"/>
                        <a:t>Azith</a:t>
                      </a:r>
                      <a:r>
                        <a:rPr lang="en-GB" sz="1100" dirty="0" smtClean="0"/>
                        <a:t>/</a:t>
                      </a:r>
                      <a:r>
                        <a:rPr lang="en-GB" sz="1100" dirty="0" err="1" smtClean="0"/>
                        <a:t>oflox</a:t>
                      </a:r>
                      <a:r>
                        <a:rPr lang="en-GB" sz="1100" dirty="0" smtClean="0"/>
                        <a:t>/</a:t>
                      </a:r>
                      <a:r>
                        <a:rPr lang="en-GB" sz="1100" dirty="0" err="1" smtClean="0"/>
                        <a:t>mtz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positive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8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Azithromycin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not</a:t>
                      </a:r>
                      <a:r>
                        <a:rPr lang="en-GB" sz="1100" baseline="0" dirty="0" smtClean="0"/>
                        <a:t> available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9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Azithromycin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-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Yes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not</a:t>
                      </a:r>
                      <a:r>
                        <a:rPr lang="en-GB" sz="1100" baseline="0" dirty="0" smtClean="0"/>
                        <a:t> available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10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Azithromycin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Doxy/</a:t>
                      </a:r>
                      <a:r>
                        <a:rPr lang="en-GB" sz="1100" dirty="0" err="1" smtClean="0"/>
                        <a:t>mtz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not</a:t>
                      </a:r>
                      <a:r>
                        <a:rPr lang="en-GB" sz="1100" baseline="0" dirty="0" smtClean="0"/>
                        <a:t> available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11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Azithromycin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-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Yes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not</a:t>
                      </a:r>
                      <a:r>
                        <a:rPr lang="en-GB" sz="1100" baseline="0" dirty="0" smtClean="0"/>
                        <a:t> available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899592" y="1761660"/>
            <a:ext cx="7776863" cy="37804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dirty="0" err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0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81541"/>
            <a:ext cx="7992888" cy="430887"/>
          </a:xfrm>
        </p:spPr>
        <p:txBody>
          <a:bodyPr/>
          <a:lstStyle/>
          <a:p>
            <a:r>
              <a:rPr lang="en-GB" sz="2800" dirty="0" smtClean="0"/>
              <a:t>Macrolide resistance - clinical outcome</a:t>
            </a:r>
            <a:endParaRPr lang="en-GB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665512"/>
              </p:ext>
            </p:extLst>
          </p:nvPr>
        </p:nvGraphicFramePr>
        <p:xfrm>
          <a:off x="611560" y="1059582"/>
          <a:ext cx="8136904" cy="35298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8032"/>
                <a:gridCol w="792088"/>
                <a:gridCol w="1224136"/>
                <a:gridCol w="1368152"/>
                <a:gridCol w="1237229"/>
                <a:gridCol w="1211043"/>
                <a:gridCol w="2016224"/>
              </a:tblGrid>
              <a:tr h="514350"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Patient</a:t>
                      </a:r>
                      <a:endParaRPr lang="en-GB" sz="10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1</a:t>
                      </a:r>
                      <a:r>
                        <a:rPr lang="en-GB" sz="1000" baseline="30000" dirty="0" smtClean="0"/>
                        <a:t>st</a:t>
                      </a:r>
                      <a:r>
                        <a:rPr lang="en-GB" sz="1000" dirty="0" smtClean="0"/>
                        <a:t> </a:t>
                      </a:r>
                      <a:r>
                        <a:rPr lang="en-GB" sz="1000" dirty="0" err="1" smtClean="0"/>
                        <a:t>rx</a:t>
                      </a:r>
                      <a:r>
                        <a:rPr lang="en-GB" sz="1000" dirty="0" smtClean="0"/>
                        <a:t> at first visit</a:t>
                      </a:r>
                      <a:endParaRPr lang="en-GB" sz="10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2</a:t>
                      </a:r>
                      <a:r>
                        <a:rPr lang="en-GB" sz="1000" baseline="30000" dirty="0" smtClean="0"/>
                        <a:t>nd</a:t>
                      </a:r>
                      <a:r>
                        <a:rPr lang="en-GB" sz="1000" dirty="0" smtClean="0"/>
                        <a:t> </a:t>
                      </a:r>
                      <a:r>
                        <a:rPr lang="en-GB" sz="1000" dirty="0" err="1" smtClean="0"/>
                        <a:t>rx</a:t>
                      </a:r>
                      <a:r>
                        <a:rPr lang="en-GB" sz="1000" dirty="0" smtClean="0"/>
                        <a:t> after M gen </a:t>
                      </a:r>
                      <a:r>
                        <a:rPr lang="en-GB" sz="1000" dirty="0" err="1" smtClean="0"/>
                        <a:t>pos</a:t>
                      </a:r>
                      <a:r>
                        <a:rPr lang="en-GB" sz="1000" baseline="0" dirty="0" smtClean="0"/>
                        <a:t> test</a:t>
                      </a:r>
                      <a:endParaRPr lang="en-GB" sz="10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Symptoms</a:t>
                      </a:r>
                      <a:r>
                        <a:rPr lang="en-GB" sz="1000" b="1" baseline="0" dirty="0" smtClean="0"/>
                        <a:t> resolved at 6 weeks?</a:t>
                      </a:r>
                      <a:endParaRPr lang="en-GB" sz="10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TOC at 6 weeks</a:t>
                      </a:r>
                      <a:endParaRPr lang="en-GB" sz="10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Outcome</a:t>
                      </a:r>
                      <a:endParaRPr lang="en-GB" sz="1000" dirty="0"/>
                    </a:p>
                  </a:txBody>
                  <a:tcPr marT="34290" marB="34290"/>
                </a:tc>
              </a:tr>
              <a:tr h="273093"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ARM1</a:t>
                      </a:r>
                      <a:endParaRPr lang="en-GB" sz="1100" dirty="0"/>
                    </a:p>
                  </a:txBody>
                  <a:tcPr marT="34290" marB="3429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1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Ofloxacin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-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Yes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not</a:t>
                      </a:r>
                      <a:r>
                        <a:rPr lang="en-GB" sz="1100" baseline="0" dirty="0" smtClean="0"/>
                        <a:t> available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Returned to Japan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2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Ofloxacin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Azithromycin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Yes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positive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LTFU?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3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Ofloxacin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?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?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not</a:t>
                      </a:r>
                      <a:r>
                        <a:rPr lang="en-GB" sz="1100" baseline="0" dirty="0" smtClean="0"/>
                        <a:t> available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4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Ofloxacin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Moxifloxacin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Yes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negative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rowSpan="7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ARM2</a:t>
                      </a:r>
                      <a:endParaRPr lang="en-GB" sz="1100" dirty="0"/>
                    </a:p>
                  </a:txBody>
                  <a:tcPr marT="34290" marB="3429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5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Azithromycin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Azithromycin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Yes (UPSI)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positive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6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Azithromycin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-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positive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</a:pPr>
                      <a:r>
                        <a:rPr lang="en-GB" sz="1100" dirty="0" smtClean="0"/>
                        <a:t>Moxifloxacin, pain</a:t>
                      </a:r>
                      <a:r>
                        <a:rPr lang="en-GB" sz="1100" baseline="0" dirty="0" smtClean="0"/>
                        <a:t> free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7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Azithromycin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 smtClean="0"/>
                        <a:t>Azith</a:t>
                      </a:r>
                      <a:r>
                        <a:rPr lang="en-GB" sz="1100" dirty="0" smtClean="0"/>
                        <a:t>/</a:t>
                      </a:r>
                      <a:r>
                        <a:rPr lang="en-GB" sz="1100" dirty="0" err="1" smtClean="0"/>
                        <a:t>oflox</a:t>
                      </a:r>
                      <a:r>
                        <a:rPr lang="en-GB" sz="1100" dirty="0" smtClean="0"/>
                        <a:t>/</a:t>
                      </a:r>
                      <a:r>
                        <a:rPr lang="en-GB" sz="1100" dirty="0" err="1" smtClean="0"/>
                        <a:t>mtz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positive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8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Azithromycin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not</a:t>
                      </a:r>
                      <a:r>
                        <a:rPr lang="en-GB" sz="1100" baseline="0" dirty="0" smtClean="0"/>
                        <a:t> available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9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Azithromycin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-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Yes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not</a:t>
                      </a:r>
                      <a:r>
                        <a:rPr lang="en-GB" sz="1100" baseline="0" dirty="0" smtClean="0"/>
                        <a:t> available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10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Azithromycin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Doxy/</a:t>
                      </a:r>
                      <a:r>
                        <a:rPr lang="en-GB" sz="1100" dirty="0" err="1" smtClean="0"/>
                        <a:t>mtz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not</a:t>
                      </a:r>
                      <a:r>
                        <a:rPr lang="en-GB" sz="1100" baseline="0" dirty="0" smtClean="0"/>
                        <a:t> available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LTFU</a:t>
                      </a:r>
                      <a:endParaRPr lang="en-GB" sz="1100" dirty="0"/>
                    </a:p>
                  </a:txBody>
                  <a:tcPr marT="34290" marB="34290"/>
                </a:tc>
              </a:tr>
              <a:tr h="27309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11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329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Azithromycin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-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Yes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not</a:t>
                      </a:r>
                      <a:r>
                        <a:rPr lang="en-GB" sz="1100" baseline="0" dirty="0" smtClean="0"/>
                        <a:t> available</a:t>
                      </a:r>
                      <a:endParaRPr lang="en-GB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899592" y="2625756"/>
            <a:ext cx="7848872" cy="97210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dirty="0" err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5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3" y="843559"/>
            <a:ext cx="7273925" cy="492443"/>
          </a:xfrm>
        </p:spPr>
        <p:txBody>
          <a:bodyPr/>
          <a:lstStyle/>
          <a:p>
            <a:r>
              <a:rPr lang="en-GB" dirty="0" smtClean="0"/>
              <a:t>Fluoroquinolone AMR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83618"/>
            <a:ext cx="7920880" cy="22159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Also looked at </a:t>
            </a:r>
            <a:r>
              <a:rPr lang="en-GB" i="1" dirty="0" smtClean="0"/>
              <a:t>gyrA</a:t>
            </a:r>
            <a:r>
              <a:rPr lang="en-GB" dirty="0" smtClean="0"/>
              <a:t> &amp; </a:t>
            </a:r>
            <a:r>
              <a:rPr lang="en-GB" i="1" dirty="0" smtClean="0"/>
              <a:t>parC</a:t>
            </a:r>
            <a:r>
              <a:rPr lang="en-GB" dirty="0" smtClean="0"/>
              <a:t>, involved in fluoroquinolone resistance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Two patients carried isolates with mutations in the QRDR of </a:t>
            </a:r>
            <a:r>
              <a:rPr lang="en-GB" i="1" dirty="0" smtClean="0"/>
              <a:t>gyrA</a:t>
            </a:r>
            <a:endParaRPr lang="en-GB" dirty="0"/>
          </a:p>
          <a:p>
            <a:pPr marL="707879" lvl="6" indent="-285750">
              <a:buFont typeface="Arial" panose="020B0604020202020204" pitchFamily="34" charset="0"/>
              <a:buChar char="−"/>
            </a:pPr>
            <a:r>
              <a:rPr lang="en-GB" dirty="0" smtClean="0"/>
              <a:t>One isolate also carried macrolide AMR mutation (A2059G)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Significance?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One patient carried an isolate with a mutation in </a:t>
            </a:r>
            <a:r>
              <a:rPr lang="en-GB" i="1" dirty="0" smtClean="0"/>
              <a:t>parC</a:t>
            </a:r>
            <a:r>
              <a:rPr lang="en-GB" dirty="0" smtClean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GB" dirty="0" smtClean="0"/>
              <a:t>Previously reported in moxifloxacin resistant strains</a:t>
            </a:r>
            <a:r>
              <a:rPr lang="en-GB" baseline="30000" dirty="0" smtClean="0"/>
              <a:t>1,2,3</a:t>
            </a:r>
            <a:endParaRPr lang="en-GB" dirty="0" smtClean="0"/>
          </a:p>
          <a:p>
            <a:pPr lvl="4">
              <a:buFont typeface="Arial" panose="020B0604020202020204" pitchFamily="34" charset="0"/>
              <a:buChar char="•"/>
            </a:pPr>
            <a:r>
              <a:rPr lang="en-GB" dirty="0" smtClean="0"/>
              <a:t>Isolate also carried macrolide AMR mutation (A2059G)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4299942"/>
            <a:ext cx="61926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1.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Gesink</a:t>
            </a:r>
            <a:r>
              <a:rPr lang="en-GB" sz="1000" dirty="0">
                <a:solidFill>
                  <a:srgbClr val="000000"/>
                </a:solidFill>
              </a:rPr>
              <a:t> D. </a:t>
            </a:r>
            <a:r>
              <a:rPr lang="en-GB" sz="1000" i="1" dirty="0">
                <a:solidFill>
                  <a:srgbClr val="000000"/>
                </a:solidFill>
              </a:rPr>
              <a:t>et al</a:t>
            </a:r>
            <a:r>
              <a:rPr lang="en-GB" sz="1000" dirty="0">
                <a:solidFill>
                  <a:srgbClr val="000000"/>
                </a:solidFill>
              </a:rPr>
              <a:t>. (2016) Canadian Family </a:t>
            </a:r>
            <a:r>
              <a:rPr lang="en-GB" sz="1000" dirty="0" smtClean="0">
                <a:solidFill>
                  <a:srgbClr val="000000"/>
                </a:solidFill>
              </a:rPr>
              <a:t>Physician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2. </a:t>
            </a:r>
            <a:r>
              <a:rPr lang="en-GB" sz="1000" dirty="0" err="1" smtClean="0">
                <a:solidFill>
                  <a:srgbClr val="000000"/>
                </a:solidFill>
              </a:rPr>
              <a:t>Couldwell</a:t>
            </a:r>
            <a:r>
              <a:rPr lang="en-GB" sz="1000" dirty="0" smtClean="0">
                <a:solidFill>
                  <a:srgbClr val="000000"/>
                </a:solidFill>
              </a:rPr>
              <a:t> </a:t>
            </a:r>
            <a:r>
              <a:rPr lang="en-GB" sz="1000" dirty="0">
                <a:solidFill>
                  <a:srgbClr val="000000"/>
                </a:solidFill>
              </a:rPr>
              <a:t>DL. </a:t>
            </a:r>
            <a:r>
              <a:rPr lang="en-GB" sz="1000" i="1" dirty="0">
                <a:solidFill>
                  <a:srgbClr val="000000"/>
                </a:solidFill>
              </a:rPr>
              <a:t>et al. </a:t>
            </a:r>
            <a:r>
              <a:rPr lang="en-GB" sz="1000" dirty="0">
                <a:solidFill>
                  <a:srgbClr val="000000"/>
                </a:solidFill>
              </a:rPr>
              <a:t>(2013)  International Journal of STD and </a:t>
            </a:r>
            <a:r>
              <a:rPr lang="en-GB" sz="1000" dirty="0" smtClean="0">
                <a:solidFill>
                  <a:srgbClr val="000000"/>
                </a:solidFill>
              </a:rPr>
              <a:t>AIDs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3. </a:t>
            </a:r>
            <a:r>
              <a:rPr lang="en-GB" sz="1000" dirty="0" err="1" smtClean="0">
                <a:solidFill>
                  <a:srgbClr val="000000"/>
                </a:solidFill>
              </a:rPr>
              <a:t>Tagg</a:t>
            </a:r>
            <a:r>
              <a:rPr lang="en-GB" sz="1000" dirty="0" smtClean="0">
                <a:solidFill>
                  <a:srgbClr val="000000"/>
                </a:solidFill>
              </a:rPr>
              <a:t> KA. </a:t>
            </a:r>
            <a:r>
              <a:rPr lang="en-GB" sz="1000" i="1" dirty="0">
                <a:solidFill>
                  <a:srgbClr val="000000"/>
                </a:solidFill>
              </a:rPr>
              <a:t>e</a:t>
            </a:r>
            <a:r>
              <a:rPr lang="en-GB" sz="1000" i="1" dirty="0" smtClean="0">
                <a:solidFill>
                  <a:srgbClr val="000000"/>
                </a:solidFill>
              </a:rPr>
              <a:t>t al. </a:t>
            </a:r>
            <a:r>
              <a:rPr lang="en-GB" sz="1000" dirty="0" smtClean="0">
                <a:solidFill>
                  <a:srgbClr val="000000"/>
                </a:solidFill>
              </a:rPr>
              <a:t>(2013) Journal of Clinical Microbiology</a:t>
            </a:r>
            <a:endParaRPr lang="en-GB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49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681541"/>
            <a:ext cx="7273925" cy="492443"/>
          </a:xfrm>
        </p:spPr>
        <p:txBody>
          <a:bodyPr/>
          <a:lstStyle/>
          <a:p>
            <a:r>
              <a:rPr lang="en-GB" dirty="0" smtClean="0"/>
              <a:t>Discussion &amp;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03598"/>
            <a:ext cx="8496944" cy="3366374"/>
          </a:xfrm>
        </p:spPr>
        <p:txBody>
          <a:bodyPr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dirty="0" smtClean="0"/>
              <a:t>10% (27/265) of patients with mild to moderate PID were positive for </a:t>
            </a:r>
            <a:r>
              <a:rPr lang="en-GB" i="1" dirty="0" smtClean="0"/>
              <a:t>M</a:t>
            </a:r>
            <a:r>
              <a:rPr lang="en-GB" i="1" dirty="0"/>
              <a:t>. </a:t>
            </a:r>
            <a:r>
              <a:rPr lang="en-GB" i="1" dirty="0" smtClean="0"/>
              <a:t>genitalium</a:t>
            </a:r>
            <a:endParaRPr lang="en-GB" dirty="0" smtClean="0"/>
          </a:p>
          <a:p>
            <a:pPr marL="0" indent="0"/>
            <a:endParaRPr lang="en-GB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dirty="0" smtClean="0"/>
              <a:t>Of the 19 patients (70%) for whom </a:t>
            </a:r>
            <a:r>
              <a:rPr lang="en-GB" i="1" dirty="0" smtClean="0"/>
              <a:t>23S </a:t>
            </a:r>
            <a:r>
              <a:rPr lang="en-GB" i="1" dirty="0" err="1" smtClean="0"/>
              <a:t>rRNA</a:t>
            </a:r>
            <a:r>
              <a:rPr lang="en-GB" i="1" dirty="0" smtClean="0"/>
              <a:t> </a:t>
            </a:r>
            <a:r>
              <a:rPr lang="en-GB" dirty="0" smtClean="0"/>
              <a:t>sequencing data available </a:t>
            </a:r>
            <a:r>
              <a:rPr lang="en-GB" b="1" dirty="0" smtClean="0"/>
              <a:t>58%</a:t>
            </a:r>
            <a:r>
              <a:rPr lang="en-GB" dirty="0" smtClean="0"/>
              <a:t> (11/19) carried AMR associated mutations </a:t>
            </a:r>
          </a:p>
          <a:p>
            <a:pPr marL="468312" lvl="3" indent="0">
              <a:buNone/>
            </a:pPr>
            <a:endParaRPr lang="en-GB" dirty="0" smtClean="0"/>
          </a:p>
          <a:p>
            <a:pPr marL="173038" lvl="2" indent="-173038">
              <a:buFont typeface="Arial" panose="020B0604020202020204" pitchFamily="34" charset="0"/>
              <a:buChar char="•"/>
            </a:pPr>
            <a:r>
              <a:rPr lang="en-GB" dirty="0" smtClean="0"/>
              <a:t>3 </a:t>
            </a:r>
            <a:r>
              <a:rPr lang="en-GB" dirty="0"/>
              <a:t>patients treated with azithromycin </a:t>
            </a:r>
            <a:r>
              <a:rPr lang="en-GB" dirty="0" smtClean="0"/>
              <a:t>had </a:t>
            </a:r>
            <a:r>
              <a:rPr lang="en-GB" dirty="0"/>
              <a:t>positive TOCs</a:t>
            </a:r>
          </a:p>
          <a:p>
            <a:pPr lvl="3"/>
            <a:r>
              <a:rPr lang="en-GB" dirty="0"/>
              <a:t>All </a:t>
            </a:r>
            <a:r>
              <a:rPr lang="en-GB" dirty="0" smtClean="0"/>
              <a:t>isolates from these patients carried </a:t>
            </a:r>
            <a:r>
              <a:rPr lang="en-GB" dirty="0"/>
              <a:t>macrolide AMR associated mutations at base-line and </a:t>
            </a:r>
            <a:r>
              <a:rPr lang="en-GB" dirty="0" smtClean="0"/>
              <a:t>TOC</a:t>
            </a:r>
            <a:endParaRPr lang="en-GB" dirty="0"/>
          </a:p>
          <a:p>
            <a:pPr lvl="3"/>
            <a:r>
              <a:rPr lang="en-GB" dirty="0"/>
              <a:t>No evidence </a:t>
            </a:r>
            <a:r>
              <a:rPr lang="en-GB" dirty="0" smtClean="0"/>
              <a:t>that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AMR was selected for</a:t>
            </a:r>
          </a:p>
          <a:p>
            <a:pPr marL="468312" lvl="3" indent="0">
              <a:buNone/>
            </a:pPr>
            <a:endParaRPr lang="en-GB" dirty="0"/>
          </a:p>
          <a:p>
            <a:pPr marL="173038" lvl="2" indent="-173038">
              <a:buFont typeface="Arial" panose="020B0604020202020204" pitchFamily="34" charset="0"/>
              <a:buChar char="•"/>
            </a:pPr>
            <a:r>
              <a:rPr lang="en-GB" dirty="0" smtClean="0"/>
              <a:t>3 isolates exhibited mutations in fluoroquinolone associated genes. Two of these isolates also showed macrolide resistance associated mutations</a:t>
            </a:r>
            <a:endParaRPr lang="en-GB" dirty="0"/>
          </a:p>
          <a:p>
            <a:pPr lvl="3"/>
            <a:r>
              <a:rPr lang="en-GB" dirty="0"/>
              <a:t> neither regimen may have cleared infection</a:t>
            </a:r>
            <a:r>
              <a:rPr lang="en-GB" dirty="0" smtClean="0"/>
              <a:t>??</a:t>
            </a:r>
          </a:p>
          <a:p>
            <a:pPr marL="1587" lvl="1" indent="0">
              <a:buNone/>
            </a:pP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05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9542"/>
            <a:ext cx="7273925" cy="492443"/>
          </a:xfrm>
        </p:spPr>
        <p:txBody>
          <a:bodyPr/>
          <a:lstStyle/>
          <a:p>
            <a:r>
              <a:rPr lang="en-GB" dirty="0"/>
              <a:t>Discussion &amp;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During the study </a:t>
            </a:r>
            <a:r>
              <a:rPr lang="en-GB" i="1" dirty="0"/>
              <a:t>M. genitalium </a:t>
            </a:r>
            <a:r>
              <a:rPr lang="en-GB" dirty="0"/>
              <a:t>positive patients were thought to be treated appropriately (5 day course of azithromycin or moxifloxacin) but… </a:t>
            </a:r>
          </a:p>
          <a:p>
            <a:pPr marL="198438" lvl="2" indent="0">
              <a:buNone/>
            </a:pPr>
            <a:endParaRPr lang="en-GB" dirty="0"/>
          </a:p>
          <a:p>
            <a:pPr marL="173038" lvl="2" indent="-173038">
              <a:buFont typeface="Arial" panose="020B0604020202020204" pitchFamily="34" charset="0"/>
              <a:buChar char="•"/>
            </a:pPr>
            <a:r>
              <a:rPr lang="en-GB" b="1" dirty="0"/>
              <a:t>Highlights the need for diagnostic and AMR testing prior to treatment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11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81541"/>
            <a:ext cx="7273925" cy="492443"/>
          </a:xfrm>
        </p:spPr>
        <p:txBody>
          <a:bodyPr/>
          <a:lstStyle/>
          <a:p>
            <a:r>
              <a:rPr lang="en-GB" dirty="0" smtClean="0"/>
              <a:t>Acknowledgments</a:t>
            </a:r>
            <a:endParaRPr lang="en-GB" dirty="0"/>
          </a:p>
        </p:txBody>
      </p:sp>
      <p:pic>
        <p:nvPicPr>
          <p:cNvPr id="261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1113589"/>
            <a:ext cx="8208911" cy="3794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97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746260"/>
            <a:ext cx="7273925" cy="492443"/>
          </a:xfrm>
        </p:spPr>
        <p:txBody>
          <a:bodyPr/>
          <a:lstStyle/>
          <a:p>
            <a:r>
              <a:rPr lang="en-GB" dirty="0" smtClean="0"/>
              <a:t>Introduction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7614"/>
            <a:ext cx="7920880" cy="2736304"/>
          </a:xfrm>
        </p:spPr>
        <p:txBody>
          <a:bodyPr>
            <a:normAutofit fontScale="3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900" dirty="0"/>
              <a:t>Pelvic inflammatory disease (PID</a:t>
            </a:r>
            <a:r>
              <a:rPr lang="en-GB" sz="4900" dirty="0" smtClean="0"/>
              <a:t>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4900" dirty="0"/>
          </a:p>
          <a:p>
            <a:pPr lvl="4"/>
            <a:r>
              <a:rPr lang="en-GB" sz="4900" dirty="0"/>
              <a:t>Caused by spread of STIs and endogenous flora from the lower genital </a:t>
            </a:r>
            <a:r>
              <a:rPr lang="en-GB" sz="4900" dirty="0" smtClean="0"/>
              <a:t>tract</a:t>
            </a:r>
          </a:p>
          <a:p>
            <a:pPr lvl="4"/>
            <a:endParaRPr lang="en-GB" sz="4900" dirty="0"/>
          </a:p>
          <a:p>
            <a:pPr lvl="4"/>
            <a:r>
              <a:rPr lang="en-GB" sz="4900" i="1" dirty="0"/>
              <a:t>Chlamydia trachomatis</a:t>
            </a:r>
            <a:r>
              <a:rPr lang="en-GB" sz="4900" dirty="0"/>
              <a:t> and </a:t>
            </a:r>
            <a:r>
              <a:rPr lang="en-GB" sz="4900" i="1" dirty="0"/>
              <a:t>Neisseria gonorrhoeae </a:t>
            </a:r>
            <a:r>
              <a:rPr lang="en-GB" sz="4900" dirty="0"/>
              <a:t>are</a:t>
            </a:r>
            <a:r>
              <a:rPr lang="en-GB" sz="4900" i="1" dirty="0"/>
              <a:t> </a:t>
            </a:r>
            <a:r>
              <a:rPr lang="en-GB" sz="4900" dirty="0"/>
              <a:t>known </a:t>
            </a:r>
            <a:r>
              <a:rPr lang="en-GB" sz="4900" dirty="0" smtClean="0"/>
              <a:t>causative agents</a:t>
            </a:r>
          </a:p>
          <a:p>
            <a:pPr lvl="4"/>
            <a:endParaRPr lang="en-GB" sz="4900" dirty="0"/>
          </a:p>
          <a:p>
            <a:pPr lvl="4"/>
            <a:r>
              <a:rPr lang="en-GB" sz="4900" i="1" dirty="0"/>
              <a:t>Mycoplasma genitalium </a:t>
            </a:r>
            <a:r>
              <a:rPr lang="en-GB" sz="4900" dirty="0"/>
              <a:t>infection </a:t>
            </a:r>
            <a:r>
              <a:rPr lang="en-GB" sz="4900" dirty="0" smtClean="0"/>
              <a:t>is associated</a:t>
            </a:r>
          </a:p>
          <a:p>
            <a:pPr lvl="4"/>
            <a:endParaRPr lang="en-GB" sz="4900" dirty="0"/>
          </a:p>
          <a:p>
            <a:pPr lvl="4"/>
            <a:r>
              <a:rPr lang="en-GB" sz="4900" dirty="0"/>
              <a:t>Inadequately treated infections can result in tubal scarring, chronic pelvic pain, ectopic pregnancy and infertility</a:t>
            </a:r>
          </a:p>
          <a:p>
            <a:endParaRPr lang="en-GB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1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7614"/>
            <a:ext cx="7920880" cy="2092881"/>
          </a:xfrm>
        </p:spPr>
        <p:txBody>
          <a:bodyPr/>
          <a:lstStyle/>
          <a:p>
            <a:pPr marL="363538" lvl="2" indent="-363538">
              <a:buFont typeface="Arial" panose="020B0604020202020204" pitchFamily="34" charset="0"/>
              <a:buChar char="•"/>
              <a:tabLst>
                <a:tab pos="363538" algn="l"/>
              </a:tabLst>
            </a:pPr>
            <a:r>
              <a:rPr lang="en-GB" dirty="0"/>
              <a:t>Diagnostic assays are widely available for </a:t>
            </a:r>
            <a:r>
              <a:rPr lang="en-GB" i="1" dirty="0"/>
              <a:t>C. trachomatis </a:t>
            </a:r>
            <a:r>
              <a:rPr lang="en-GB" dirty="0"/>
              <a:t>and </a:t>
            </a:r>
            <a:r>
              <a:rPr lang="en-GB" i="1" dirty="0"/>
              <a:t>N. </a:t>
            </a:r>
            <a:r>
              <a:rPr lang="en-GB" i="1" dirty="0" smtClean="0"/>
              <a:t>gonorrhoeae</a:t>
            </a:r>
          </a:p>
          <a:p>
            <a:pPr marL="363538" lvl="2" indent="-363538">
              <a:buFont typeface="Arial" panose="020B0604020202020204" pitchFamily="34" charset="0"/>
              <a:buChar char="•"/>
              <a:tabLst>
                <a:tab pos="363538" algn="l"/>
              </a:tabLst>
            </a:pPr>
            <a:endParaRPr lang="en-GB" dirty="0"/>
          </a:p>
          <a:p>
            <a:pPr marL="363538" lvl="2" indent="-363538">
              <a:buFont typeface="Arial" panose="020B0604020202020204" pitchFamily="34" charset="0"/>
              <a:buChar char="•"/>
              <a:tabLst>
                <a:tab pos="363538" algn="l"/>
              </a:tabLst>
            </a:pPr>
            <a:r>
              <a:rPr lang="en-GB" dirty="0"/>
              <a:t>In some studies</a:t>
            </a:r>
            <a:r>
              <a:rPr lang="en-GB" baseline="30000" dirty="0"/>
              <a:t>1,2</a:t>
            </a:r>
            <a:r>
              <a:rPr lang="en-GB" dirty="0"/>
              <a:t> the incidence of </a:t>
            </a:r>
            <a:r>
              <a:rPr lang="en-GB" i="1" dirty="0"/>
              <a:t>M. genitalium </a:t>
            </a:r>
            <a:r>
              <a:rPr lang="en-GB" dirty="0"/>
              <a:t>found to be similar to </a:t>
            </a:r>
            <a:r>
              <a:rPr lang="en-GB" i="1" dirty="0"/>
              <a:t>C. trachomatis </a:t>
            </a:r>
            <a:r>
              <a:rPr lang="en-GB" dirty="0"/>
              <a:t>in high risk patients but</a:t>
            </a:r>
            <a:r>
              <a:rPr lang="en-GB" dirty="0" smtClean="0"/>
              <a:t>…</a:t>
            </a:r>
          </a:p>
          <a:p>
            <a:pPr marL="363538" lvl="2" indent="-363538">
              <a:buFont typeface="Arial" panose="020B0604020202020204" pitchFamily="34" charset="0"/>
              <a:buChar char="•"/>
              <a:tabLst>
                <a:tab pos="363538" algn="l"/>
              </a:tabLst>
            </a:pPr>
            <a:endParaRPr lang="en-GB" dirty="0"/>
          </a:p>
          <a:p>
            <a:pPr marL="363538" lvl="2" indent="-363538">
              <a:buFont typeface="Arial" panose="020B0604020202020204" pitchFamily="34" charset="0"/>
              <a:buChar char="•"/>
              <a:tabLst>
                <a:tab pos="363538" algn="l"/>
              </a:tabLst>
            </a:pPr>
            <a:r>
              <a:rPr lang="en-GB" i="1" dirty="0"/>
              <a:t>M. genitalium</a:t>
            </a:r>
            <a:r>
              <a:rPr lang="en-GB" dirty="0"/>
              <a:t> not routinely </a:t>
            </a:r>
            <a:r>
              <a:rPr lang="en-GB" dirty="0" smtClean="0"/>
              <a:t>tested </a:t>
            </a:r>
            <a:r>
              <a:rPr lang="en-GB" dirty="0"/>
              <a:t>for (unknown burden in PID)</a:t>
            </a:r>
            <a:endParaRPr lang="en-GB" i="1" dirty="0"/>
          </a:p>
          <a:p>
            <a:endParaRPr lang="en-GB" sz="2400" dirty="0">
              <a:latin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473970" y="4407954"/>
            <a:ext cx="7668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GB" sz="1000" dirty="0" err="1" smtClean="0">
                <a:solidFill>
                  <a:srgbClr val="000000"/>
                </a:solidFill>
              </a:rPr>
              <a:t>Bjartling</a:t>
            </a:r>
            <a:r>
              <a:rPr lang="en-GB" sz="1000" dirty="0" smtClean="0">
                <a:solidFill>
                  <a:srgbClr val="000000"/>
                </a:solidFill>
              </a:rPr>
              <a:t> C. </a:t>
            </a:r>
            <a:r>
              <a:rPr lang="en-GB" sz="1000" i="1" dirty="0" smtClean="0">
                <a:solidFill>
                  <a:srgbClr val="000000"/>
                </a:solidFill>
              </a:rPr>
              <a:t>et al</a:t>
            </a:r>
            <a:r>
              <a:rPr lang="en-GB" sz="1000" dirty="0" smtClean="0">
                <a:solidFill>
                  <a:srgbClr val="000000"/>
                </a:solidFill>
              </a:rPr>
              <a:t>. (2012) American Journal of Obstetrics and </a:t>
            </a:r>
            <a:r>
              <a:rPr lang="en-GB" sz="1000" dirty="0" err="1" smtClean="0">
                <a:solidFill>
                  <a:srgbClr val="000000"/>
                </a:solidFill>
              </a:rPr>
              <a:t>Gynecology</a:t>
            </a:r>
            <a:endParaRPr lang="en-GB" sz="1000" dirty="0" smtClean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GB" sz="1000" dirty="0" smtClean="0">
                <a:solidFill>
                  <a:srgbClr val="000000"/>
                </a:solidFill>
              </a:rPr>
              <a:t>Haggerty CL. </a:t>
            </a:r>
            <a:r>
              <a:rPr lang="en-GB" sz="1000" i="1" dirty="0" smtClean="0">
                <a:solidFill>
                  <a:srgbClr val="000000"/>
                </a:solidFill>
              </a:rPr>
              <a:t>et al</a:t>
            </a:r>
            <a:r>
              <a:rPr lang="en-GB" sz="1000" dirty="0" smtClean="0">
                <a:solidFill>
                  <a:srgbClr val="000000"/>
                </a:solidFill>
              </a:rPr>
              <a:t>. (2011) Infectious Diseases in Obstetrics &amp; </a:t>
            </a:r>
            <a:r>
              <a:rPr lang="en-GB" sz="1000" dirty="0" err="1" smtClean="0">
                <a:solidFill>
                  <a:srgbClr val="000000"/>
                </a:solidFill>
              </a:rPr>
              <a:t>Gynecology</a:t>
            </a: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5" y="746260"/>
            <a:ext cx="7273925" cy="492443"/>
          </a:xfrm>
        </p:spPr>
        <p:txBody>
          <a:bodyPr/>
          <a:lstStyle/>
          <a:p>
            <a:r>
              <a:rPr lang="en-GB" dirty="0" smtClean="0"/>
              <a:t>Introduction 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8228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75606"/>
            <a:ext cx="8064896" cy="295465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One of the main obstacles to treatment success is </a:t>
            </a:r>
            <a:r>
              <a:rPr lang="en-GB" dirty="0" smtClean="0"/>
              <a:t>adherence to </a:t>
            </a:r>
            <a:r>
              <a:rPr lang="en-GB" dirty="0"/>
              <a:t>a 14 day treatment regimen 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Current UK </a:t>
            </a:r>
            <a:r>
              <a:rPr lang="en-GB" dirty="0" smtClean="0"/>
              <a:t>PID treatment </a:t>
            </a:r>
            <a:r>
              <a:rPr lang="en-GB" dirty="0"/>
              <a:t>guidelines recommend 2 weeks of </a:t>
            </a:r>
            <a:r>
              <a:rPr lang="en-GB" dirty="0" smtClean="0"/>
              <a:t>antibiotics:</a:t>
            </a:r>
          </a:p>
          <a:p>
            <a:pPr marL="707879" lvl="5" indent="-285750">
              <a:buFont typeface="Arial" panose="020B0604020202020204" pitchFamily="34" charset="0"/>
              <a:buChar char="•"/>
            </a:pPr>
            <a:r>
              <a:rPr lang="en-GB" dirty="0"/>
              <a:t>ofloxacin </a:t>
            </a:r>
            <a:r>
              <a:rPr lang="en-GB" dirty="0" smtClean="0"/>
              <a:t>400mg </a:t>
            </a:r>
            <a:r>
              <a:rPr lang="en-GB" dirty="0" err="1" smtClean="0"/>
              <a:t>bd</a:t>
            </a:r>
            <a:r>
              <a:rPr lang="en-GB" dirty="0" smtClean="0"/>
              <a:t> plus 400mg metronidazole or</a:t>
            </a:r>
          </a:p>
          <a:p>
            <a:pPr marL="707879" lvl="5" indent="-285750">
              <a:buFont typeface="Arial" panose="020B0604020202020204" pitchFamily="34" charset="0"/>
              <a:buChar char="•"/>
            </a:pPr>
            <a:r>
              <a:rPr lang="en-GB" dirty="0"/>
              <a:t>doxycycline </a:t>
            </a:r>
            <a:r>
              <a:rPr lang="en-GB" dirty="0" smtClean="0"/>
              <a:t>100mg </a:t>
            </a:r>
            <a:r>
              <a:rPr lang="en-GB" dirty="0" err="1" smtClean="0"/>
              <a:t>bd</a:t>
            </a:r>
            <a:r>
              <a:rPr lang="en-GB" dirty="0" smtClean="0"/>
              <a:t> plus 400mg metronidazole plus 500mg ceftriaxone IM</a:t>
            </a:r>
          </a:p>
          <a:p>
            <a:pPr marL="139700" lvl="1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3970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Neither regimen appropriate for treating </a:t>
            </a:r>
            <a:r>
              <a:rPr lang="en-GB" i="1" dirty="0" smtClean="0"/>
              <a:t>M. genitalium</a:t>
            </a:r>
            <a:r>
              <a:rPr lang="en-GB" dirty="0" smtClean="0"/>
              <a:t> </a:t>
            </a:r>
            <a:endParaRPr lang="en-GB" dirty="0"/>
          </a:p>
          <a:p>
            <a:pPr marL="730250" lvl="4" indent="0">
              <a:buNone/>
            </a:pPr>
            <a:endParaRPr lang="en-GB" dirty="0"/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GB" dirty="0"/>
              <a:t>O</a:t>
            </a:r>
            <a:r>
              <a:rPr lang="en-GB" dirty="0" smtClean="0"/>
              <a:t>floxacin and doxycycline </a:t>
            </a:r>
            <a:r>
              <a:rPr lang="en-GB" dirty="0"/>
              <a:t>show poor activity against </a:t>
            </a:r>
            <a:r>
              <a:rPr lang="en-GB" i="1" dirty="0"/>
              <a:t>Mycoplasma </a:t>
            </a:r>
            <a:r>
              <a:rPr lang="en-GB" dirty="0"/>
              <a:t>sp. compared with newer fluoroquinolones and macrolide </a:t>
            </a:r>
            <a:r>
              <a:rPr lang="en-GB" dirty="0" smtClean="0"/>
              <a:t>antibiotics</a:t>
            </a:r>
            <a:r>
              <a:rPr lang="en-GB" baseline="30000" dirty="0"/>
              <a:t>1</a:t>
            </a:r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467955" y="4462399"/>
            <a:ext cx="720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srgbClr val="000000"/>
                </a:solidFill>
              </a:rPr>
              <a:t>1</a:t>
            </a:r>
            <a:r>
              <a:rPr lang="en-GB" sz="1000" dirty="0" smtClean="0">
                <a:solidFill>
                  <a:srgbClr val="000000"/>
                </a:solidFill>
              </a:rPr>
              <a:t>. Manhart LE. </a:t>
            </a:r>
            <a:r>
              <a:rPr lang="en-GB" sz="1000" i="1" dirty="0">
                <a:solidFill>
                  <a:srgbClr val="000000"/>
                </a:solidFill>
              </a:rPr>
              <a:t>e</a:t>
            </a:r>
            <a:r>
              <a:rPr lang="en-GB" sz="1000" i="1" dirty="0" smtClean="0">
                <a:solidFill>
                  <a:srgbClr val="000000"/>
                </a:solidFill>
              </a:rPr>
              <a:t>t al</a:t>
            </a:r>
            <a:r>
              <a:rPr lang="en-GB" sz="1000" dirty="0" smtClean="0">
                <a:solidFill>
                  <a:srgbClr val="000000"/>
                </a:solidFill>
              </a:rPr>
              <a:t>. (2011) Clinical Infectious Diseases</a:t>
            </a: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5" y="746260"/>
            <a:ext cx="7273925" cy="492443"/>
          </a:xfrm>
        </p:spPr>
        <p:txBody>
          <a:bodyPr/>
          <a:lstStyle/>
          <a:p>
            <a:r>
              <a:rPr lang="en-GB" dirty="0" smtClean="0"/>
              <a:t>Introduction 3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2583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105" y="735546"/>
            <a:ext cx="7273925" cy="461665"/>
          </a:xfrm>
        </p:spPr>
        <p:txBody>
          <a:bodyPr/>
          <a:lstStyle/>
          <a:p>
            <a:r>
              <a:rPr lang="en-GB" sz="3000" dirty="0" smtClean="0"/>
              <a:t>Antimicrobial Resistance (AMR)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75606"/>
            <a:ext cx="7920880" cy="320087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Resistance to antimicrobials is of growing concern in bacterial infectious diseases, including </a:t>
            </a:r>
            <a:r>
              <a:rPr lang="en-GB" i="1" dirty="0"/>
              <a:t>M. genitalium</a:t>
            </a:r>
            <a:r>
              <a:rPr lang="en-GB" dirty="0"/>
              <a:t> </a:t>
            </a:r>
            <a:endParaRPr lang="en-GB" dirty="0" smtClean="0"/>
          </a:p>
          <a:p>
            <a:pPr marL="0" indent="0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</a:t>
            </a:r>
            <a:r>
              <a:rPr lang="en-GB" dirty="0" smtClean="0"/>
              <a:t>olecular </a:t>
            </a:r>
            <a:r>
              <a:rPr lang="en-GB" dirty="0"/>
              <a:t>markers of macrolide resistance have been described in up to </a:t>
            </a:r>
            <a:r>
              <a:rPr lang="en-GB" dirty="0" smtClean="0"/>
              <a:t>58%</a:t>
            </a:r>
            <a:r>
              <a:rPr lang="en-GB" baseline="30000" dirty="0"/>
              <a:t>1</a:t>
            </a:r>
            <a:r>
              <a:rPr lang="en-GB" dirty="0" smtClean="0"/>
              <a:t> </a:t>
            </a:r>
            <a:r>
              <a:rPr lang="en-GB" dirty="0"/>
              <a:t>of patients positive for </a:t>
            </a:r>
            <a:r>
              <a:rPr lang="en-GB" i="1" dirty="0"/>
              <a:t>M. genitalium</a:t>
            </a:r>
            <a:r>
              <a:rPr lang="en-GB" dirty="0"/>
              <a:t> in some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Macrolide </a:t>
            </a:r>
            <a:r>
              <a:rPr lang="en-GB" dirty="0"/>
              <a:t>AMR can be </a:t>
            </a:r>
            <a:r>
              <a:rPr lang="en-GB" dirty="0" smtClean="0"/>
              <a:t>selected for </a:t>
            </a:r>
            <a:r>
              <a:rPr lang="en-GB" dirty="0"/>
              <a:t>or transmitted</a:t>
            </a:r>
          </a:p>
          <a:p>
            <a:pPr marL="717550" lvl="2" indent="-285750"/>
            <a:r>
              <a:rPr lang="en-GB" dirty="0"/>
              <a:t>1 g stat dose of azithromycin known to select for AMR in </a:t>
            </a:r>
            <a:r>
              <a:rPr lang="en-GB" i="1" dirty="0"/>
              <a:t>M. genitalium</a:t>
            </a:r>
          </a:p>
          <a:p>
            <a:pPr marL="717550" lvl="2" indent="-285750"/>
            <a:r>
              <a:rPr lang="en-GB" dirty="0"/>
              <a:t>5 day course should not </a:t>
            </a:r>
            <a:r>
              <a:rPr lang="en-GB" dirty="0" smtClean="0"/>
              <a:t>select for </a:t>
            </a:r>
            <a:r>
              <a:rPr lang="en-GB" dirty="0"/>
              <a:t>AMR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Molecular markers associated with resistance </a:t>
            </a:r>
            <a:r>
              <a:rPr lang="en-GB" dirty="0"/>
              <a:t>to fluoroquinolones </a:t>
            </a:r>
            <a:r>
              <a:rPr lang="en-GB" dirty="0" smtClean="0"/>
              <a:t>have </a:t>
            </a:r>
            <a:r>
              <a:rPr lang="en-GB" dirty="0"/>
              <a:t>also been reported in between </a:t>
            </a:r>
            <a:r>
              <a:rPr lang="en-GB" dirty="0" smtClean="0"/>
              <a:t>5%</a:t>
            </a:r>
            <a:r>
              <a:rPr lang="en-GB" baseline="30000" dirty="0"/>
              <a:t>2</a:t>
            </a:r>
            <a:r>
              <a:rPr lang="en-GB" i="1" dirty="0" smtClean="0"/>
              <a:t> </a:t>
            </a:r>
            <a:r>
              <a:rPr lang="en-GB" dirty="0"/>
              <a:t>and </a:t>
            </a:r>
            <a:r>
              <a:rPr lang="en-GB" dirty="0" smtClean="0"/>
              <a:t>15%</a:t>
            </a:r>
            <a:r>
              <a:rPr lang="en-GB" baseline="30000" dirty="0"/>
              <a:t>3</a:t>
            </a:r>
            <a:r>
              <a:rPr lang="en-GB" dirty="0" smtClean="0"/>
              <a:t> </a:t>
            </a:r>
            <a:r>
              <a:rPr lang="en-GB" dirty="0"/>
              <a:t>of positive specimens in some studies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491403" y="4371950"/>
            <a:ext cx="61926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srgbClr val="000000"/>
                </a:solidFill>
              </a:rPr>
              <a:t>1</a:t>
            </a:r>
            <a:r>
              <a:rPr lang="en-GB" sz="1000" dirty="0" smtClean="0">
                <a:solidFill>
                  <a:srgbClr val="000000"/>
                </a:solidFill>
              </a:rPr>
              <a:t>. </a:t>
            </a:r>
            <a:r>
              <a:rPr lang="en-GB" sz="1000" dirty="0" err="1" smtClean="0">
                <a:solidFill>
                  <a:srgbClr val="000000"/>
                </a:solidFill>
              </a:rPr>
              <a:t>Gesink</a:t>
            </a:r>
            <a:r>
              <a:rPr lang="en-GB" sz="1000" dirty="0" smtClean="0">
                <a:solidFill>
                  <a:srgbClr val="000000"/>
                </a:solidFill>
              </a:rPr>
              <a:t> D. </a:t>
            </a:r>
            <a:r>
              <a:rPr lang="en-GB" sz="1000" i="1" dirty="0" smtClean="0">
                <a:solidFill>
                  <a:srgbClr val="000000"/>
                </a:solidFill>
              </a:rPr>
              <a:t>et al</a:t>
            </a:r>
            <a:r>
              <a:rPr lang="en-GB" sz="1000" dirty="0" smtClean="0">
                <a:solidFill>
                  <a:srgbClr val="000000"/>
                </a:solidFill>
              </a:rPr>
              <a:t>. (2016) Canadian Family Physician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srgbClr val="000000"/>
                </a:solidFill>
              </a:rPr>
              <a:t>2</a:t>
            </a:r>
            <a:r>
              <a:rPr lang="en-GB" sz="1000" dirty="0" smtClean="0">
                <a:solidFill>
                  <a:srgbClr val="000000"/>
                </a:solidFill>
              </a:rPr>
              <a:t>. Pond MJ. </a:t>
            </a:r>
            <a:r>
              <a:rPr lang="en-GB" sz="1000" i="1" dirty="0" smtClean="0">
                <a:solidFill>
                  <a:srgbClr val="000000"/>
                </a:solidFill>
              </a:rPr>
              <a:t>et al</a:t>
            </a:r>
            <a:r>
              <a:rPr lang="en-GB" sz="1000" dirty="0" smtClean="0">
                <a:solidFill>
                  <a:srgbClr val="000000"/>
                </a:solidFill>
              </a:rPr>
              <a:t>. (2014) Clinical Infectious Diseases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srgbClr val="000000"/>
                </a:solidFill>
              </a:rPr>
              <a:t>3</a:t>
            </a:r>
            <a:r>
              <a:rPr lang="en-GB" sz="1000" dirty="0" smtClean="0">
                <a:solidFill>
                  <a:srgbClr val="000000"/>
                </a:solidFill>
              </a:rPr>
              <a:t>. </a:t>
            </a:r>
            <a:r>
              <a:rPr lang="en-GB" sz="1000" dirty="0" err="1" smtClean="0">
                <a:solidFill>
                  <a:srgbClr val="000000"/>
                </a:solidFill>
              </a:rPr>
              <a:t>Couldwell</a:t>
            </a:r>
            <a:r>
              <a:rPr lang="en-GB" sz="1000" dirty="0" smtClean="0">
                <a:solidFill>
                  <a:srgbClr val="000000"/>
                </a:solidFill>
              </a:rPr>
              <a:t> DL. </a:t>
            </a:r>
            <a:r>
              <a:rPr lang="en-GB" sz="1000" i="1" dirty="0" smtClean="0">
                <a:solidFill>
                  <a:srgbClr val="000000"/>
                </a:solidFill>
              </a:rPr>
              <a:t>et al. </a:t>
            </a:r>
            <a:r>
              <a:rPr lang="en-GB" sz="1000" dirty="0" smtClean="0">
                <a:solidFill>
                  <a:srgbClr val="000000"/>
                </a:solidFill>
              </a:rPr>
              <a:t>(2013)  International Journal of STD and AIDs</a:t>
            </a:r>
            <a:endParaRPr lang="en-GB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05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745555"/>
            <a:ext cx="7273925" cy="492443"/>
          </a:xfrm>
        </p:spPr>
        <p:txBody>
          <a:bodyPr/>
          <a:lstStyle/>
          <a:p>
            <a:r>
              <a:rPr lang="en-GB" dirty="0" smtClean="0"/>
              <a:t>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06755"/>
            <a:ext cx="8352928" cy="381642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Randomised controlled trial for women with mild to moderate PID </a:t>
            </a:r>
            <a:r>
              <a:rPr lang="en-GB" sz="1400" dirty="0"/>
              <a:t>(oral presentation 06)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Comparing standard of care to a short course of antibiotics </a:t>
            </a:r>
          </a:p>
          <a:p>
            <a:pPr lvl="4" indent="-342900">
              <a:buFont typeface="Calibri" panose="020F0502020204030204" pitchFamily="34" charset="0"/>
              <a:buChar char="̶"/>
            </a:pPr>
            <a:r>
              <a:rPr lang="en-GB" dirty="0"/>
              <a:t>Arm </a:t>
            </a:r>
            <a:r>
              <a:rPr lang="en-GB" dirty="0" smtClean="0"/>
              <a:t>1: standard </a:t>
            </a:r>
            <a:r>
              <a:rPr lang="en-GB" dirty="0"/>
              <a:t>14 day regimen ofloxacin </a:t>
            </a:r>
            <a:r>
              <a:rPr lang="en-GB" dirty="0" smtClean="0"/>
              <a:t>&amp; metronidazole</a:t>
            </a:r>
            <a:endParaRPr lang="en-GB" dirty="0"/>
          </a:p>
          <a:p>
            <a:pPr lvl="4" indent="-342900">
              <a:buFont typeface="Calibri" panose="020F0502020204030204" pitchFamily="34" charset="0"/>
              <a:buChar char="̶"/>
            </a:pPr>
            <a:r>
              <a:rPr lang="en-GB" dirty="0"/>
              <a:t>Arm  </a:t>
            </a:r>
            <a:r>
              <a:rPr lang="en-GB" dirty="0" smtClean="0"/>
              <a:t>2: 1g </a:t>
            </a:r>
            <a:r>
              <a:rPr lang="en-GB" dirty="0"/>
              <a:t>azithromycin on day 1 then 500 mg od for 4 days, </a:t>
            </a:r>
            <a:r>
              <a:rPr lang="en-GB" dirty="0" smtClean="0"/>
              <a:t>400 </a:t>
            </a:r>
            <a:r>
              <a:rPr lang="en-GB" dirty="0"/>
              <a:t>mg metronidazole </a:t>
            </a:r>
            <a:r>
              <a:rPr lang="en-GB" dirty="0" err="1"/>
              <a:t>bd</a:t>
            </a:r>
            <a:r>
              <a:rPr lang="en-GB" dirty="0"/>
              <a:t> 5 </a:t>
            </a:r>
            <a:r>
              <a:rPr lang="en-GB" dirty="0" smtClean="0"/>
              <a:t>days, stat 500mg </a:t>
            </a:r>
            <a:r>
              <a:rPr lang="en-GB" dirty="0"/>
              <a:t>ceftriaxone IM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Clinical specimens were tested for </a:t>
            </a:r>
            <a:r>
              <a:rPr lang="en-GB" i="1" dirty="0" smtClean="0"/>
              <a:t>C</a:t>
            </a:r>
            <a:r>
              <a:rPr lang="en-GB" i="1" dirty="0"/>
              <a:t>. trachomatis, N. gonorrhoeae </a:t>
            </a:r>
            <a:r>
              <a:rPr lang="en-GB" dirty="0"/>
              <a:t>and </a:t>
            </a:r>
            <a:r>
              <a:rPr lang="en-GB" i="1" dirty="0"/>
              <a:t>M. genitalium (M. genitalium</a:t>
            </a:r>
            <a:r>
              <a:rPr lang="en-GB" dirty="0"/>
              <a:t> </a:t>
            </a:r>
            <a:r>
              <a:rPr lang="en-GB" dirty="0" smtClean="0"/>
              <a:t> testing </a:t>
            </a:r>
            <a:r>
              <a:rPr lang="en-GB" dirty="0"/>
              <a:t>done at </a:t>
            </a:r>
            <a:r>
              <a:rPr lang="en-GB" dirty="0" smtClean="0"/>
              <a:t>STBRU*) - TOC </a:t>
            </a:r>
            <a:r>
              <a:rPr lang="en-GB" dirty="0"/>
              <a:t>at 6 </a:t>
            </a:r>
            <a:r>
              <a:rPr lang="en-GB" dirty="0" smtClean="0"/>
              <a:t>weeks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FF0000"/>
              </a:solidFill>
            </a:endParaRPr>
          </a:p>
          <a:p>
            <a:pPr marL="361950" lvl="2" indent="-361950">
              <a:buFont typeface="Arial" panose="020B0604020202020204" pitchFamily="34" charset="0"/>
              <a:buChar char="•"/>
            </a:pPr>
            <a:r>
              <a:rPr lang="en-GB" i="1" dirty="0"/>
              <a:t>M. genitalium</a:t>
            </a:r>
            <a:r>
              <a:rPr lang="en-GB" dirty="0"/>
              <a:t> positive specimens were analysed retrospectively for the presence of macrolide resistance associated mutations </a:t>
            </a:r>
          </a:p>
          <a:p>
            <a:pPr lvl="4"/>
            <a:r>
              <a:rPr lang="en-GB" i="1" dirty="0"/>
              <a:t>23S </a:t>
            </a:r>
            <a:r>
              <a:rPr lang="en-GB" i="1" dirty="0" err="1"/>
              <a:t>rRNA</a:t>
            </a:r>
            <a:r>
              <a:rPr lang="en-GB" dirty="0"/>
              <a:t> gene sequencing</a:t>
            </a:r>
          </a:p>
          <a:p>
            <a:pPr marL="0" lvl="1" indent="0">
              <a:buNone/>
            </a:pPr>
            <a:endParaRPr lang="en-GB" sz="2000" dirty="0">
              <a:solidFill>
                <a:srgbClr val="FF0000"/>
              </a:solidFill>
            </a:endParaRPr>
          </a:p>
          <a:p>
            <a:pPr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4554937"/>
            <a:ext cx="5976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*Sexually Transmitted Bacteria Reference Unit</a:t>
            </a:r>
            <a:endParaRPr lang="en-GB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26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735547"/>
            <a:ext cx="7273925" cy="492443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75606"/>
            <a:ext cx="8280920" cy="20467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Specimens were received from 265 patients between 2011 and 2015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10% (27/265) were positive for </a:t>
            </a:r>
            <a:r>
              <a:rPr lang="en-GB" i="1" dirty="0" smtClean="0"/>
              <a:t>M. genitalium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TOC </a:t>
            </a:r>
            <a:r>
              <a:rPr lang="en-GB" dirty="0"/>
              <a:t>were received for 12 (44%) </a:t>
            </a:r>
            <a:r>
              <a:rPr lang="en-GB" i="1" dirty="0"/>
              <a:t>M. genitalium </a:t>
            </a:r>
            <a:r>
              <a:rPr lang="en-GB" dirty="0"/>
              <a:t>positive patients</a:t>
            </a:r>
          </a:p>
          <a:p>
            <a:pPr lvl="4"/>
            <a:r>
              <a:rPr lang="en-GB" dirty="0" smtClean="0"/>
              <a:t>67% (8/12) negative</a:t>
            </a:r>
            <a:endParaRPr lang="en-GB" i="1" dirty="0"/>
          </a:p>
          <a:p>
            <a:pPr lvl="4"/>
            <a:r>
              <a:rPr lang="en-GB" dirty="0" smtClean="0"/>
              <a:t>33% (4/12) positive </a:t>
            </a:r>
            <a:r>
              <a:rPr lang="en-GB" dirty="0"/>
              <a:t>(at least </a:t>
            </a:r>
            <a:r>
              <a:rPr lang="en-GB" dirty="0" smtClean="0"/>
              <a:t>once</a:t>
            </a:r>
            <a:r>
              <a:rPr lang="en-GB" dirty="0"/>
              <a:t>)</a:t>
            </a:r>
          </a:p>
          <a:p>
            <a:pPr marL="361950" lvl="2" indent="-3619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61950" lvl="2" indent="-361950">
              <a:buFont typeface="Arial" panose="020B0604020202020204" pitchFamily="34" charset="0"/>
              <a:buChar char="•"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345910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81541"/>
            <a:ext cx="7273925" cy="492443"/>
          </a:xfrm>
        </p:spPr>
        <p:txBody>
          <a:bodyPr/>
          <a:lstStyle/>
          <a:p>
            <a:r>
              <a:rPr lang="en-GB" i="1" dirty="0" smtClean="0"/>
              <a:t>23S rRNA</a:t>
            </a:r>
            <a:r>
              <a:rPr lang="en-GB" dirty="0" smtClean="0"/>
              <a:t> sequencing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75606"/>
            <a:ext cx="7920880" cy="31085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Results available </a:t>
            </a:r>
            <a:r>
              <a:rPr lang="en-GB" dirty="0" smtClean="0"/>
              <a:t>for isolates from 19 </a:t>
            </a:r>
            <a:r>
              <a:rPr lang="en-GB" dirty="0"/>
              <a:t>patients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	</a:t>
            </a:r>
            <a:endParaRPr lang="en-GB" dirty="0" smtClean="0"/>
          </a:p>
          <a:p>
            <a:pPr marL="0" indent="0"/>
            <a:r>
              <a:rPr lang="en-GB" dirty="0"/>
              <a:t>	</a:t>
            </a:r>
            <a:r>
              <a:rPr lang="en-GB" dirty="0" smtClean="0"/>
              <a:t>*A2058, A2059</a:t>
            </a:r>
          </a:p>
          <a:p>
            <a:pPr marL="0" indent="0"/>
            <a:endParaRPr lang="en-GB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All macrolide (AZI) AMR mutations present at base-line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650076"/>
              </p:ext>
            </p:extLst>
          </p:nvPr>
        </p:nvGraphicFramePr>
        <p:xfrm>
          <a:off x="1475656" y="1677684"/>
          <a:ext cx="6096000" cy="19735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27813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No. patients</a:t>
                      </a:r>
                      <a:endParaRPr lang="en-GB" sz="1400" b="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Genotype</a:t>
                      </a:r>
                      <a:endParaRPr lang="en-GB" sz="1400" b="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% of total</a:t>
                      </a:r>
                      <a:endParaRPr lang="en-GB" sz="1400" b="0" dirty="0"/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Wild-type*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8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Susceptible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42%</a:t>
                      </a:r>
                      <a:endParaRPr lang="en-GB" sz="1400" dirty="0"/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AMR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11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Resistant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58%</a:t>
                      </a:r>
                      <a:endParaRPr lang="en-GB" sz="1400" dirty="0"/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A2058G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 (18%)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Resistant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A2058T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 (9%)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Resistant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A2059C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 (27%)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Resistant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A2059G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 (45%)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Resistant</a:t>
                      </a:r>
                      <a:endParaRPr lang="en-GB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2987824" y="2211710"/>
            <a:ext cx="4608512" cy="39152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dirty="0" err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31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3" y="469591"/>
            <a:ext cx="7273925" cy="492443"/>
          </a:xfrm>
        </p:spPr>
        <p:txBody>
          <a:bodyPr/>
          <a:lstStyle/>
          <a:p>
            <a:r>
              <a:rPr lang="en-GB" dirty="0" smtClean="0"/>
              <a:t>Treatment received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627784" y="951570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i="1" dirty="0" smtClean="0">
                <a:solidFill>
                  <a:srgbClr val="000000"/>
                </a:solidFill>
              </a:rPr>
              <a:t>M. </a:t>
            </a:r>
            <a:r>
              <a:rPr lang="en-GB" i="1" dirty="0">
                <a:solidFill>
                  <a:srgbClr val="000000"/>
                </a:solidFill>
              </a:rPr>
              <a:t>g</a:t>
            </a:r>
            <a:r>
              <a:rPr lang="en-GB" i="1" dirty="0" smtClean="0">
                <a:solidFill>
                  <a:srgbClr val="000000"/>
                </a:solidFill>
              </a:rPr>
              <a:t>enitalium </a:t>
            </a:r>
            <a:r>
              <a:rPr lang="en-GB" sz="2000" dirty="0" smtClean="0">
                <a:solidFill>
                  <a:srgbClr val="000000"/>
                </a:solidFill>
              </a:rPr>
              <a:t>positive (19)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627784" y="1297819"/>
            <a:ext cx="792088" cy="32403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004048" y="1297819"/>
            <a:ext cx="648072" cy="32403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97007" y="1640837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</a:rPr>
              <a:t>ARM1- ofloxacin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</a:rPr>
              <a:t>(8, 42%)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8024" y="1640837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</a:rPr>
              <a:t>ARM2 - azithromycin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</a:rPr>
              <a:t>(11, 58%)</a:t>
            </a:r>
            <a:endParaRPr lang="en-GB" sz="2000" dirty="0">
              <a:solidFill>
                <a:srgbClr val="0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907704" y="2339757"/>
            <a:ext cx="144016" cy="1779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023828" y="2339757"/>
            <a:ext cx="180020" cy="1779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436096" y="2339757"/>
            <a:ext cx="144016" cy="1779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588224" y="2348723"/>
            <a:ext cx="144016" cy="1690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99592" y="252717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Susceptible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(4, 50%)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0" y="2531983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Susceptible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(4, 36%)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83768" y="2548629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AZI-resistant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(4, 50%)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00192" y="253198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AZI-resistant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(7, 64%)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366108" y="3189279"/>
            <a:ext cx="0" cy="16813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912260" y="3173507"/>
            <a:ext cx="0" cy="17779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375998" y="3379444"/>
            <a:ext cx="1980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FF0000"/>
                </a:solidFill>
              </a:rPr>
              <a:t>1 TOC +</a:t>
            </a:r>
            <a:r>
              <a:rPr lang="en-GB" dirty="0" err="1" smtClean="0">
                <a:solidFill>
                  <a:srgbClr val="FF0000"/>
                </a:solidFill>
              </a:rPr>
              <a:t>ve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2 TOC –</a:t>
            </a:r>
            <a:r>
              <a:rPr lang="en-GB" dirty="0" err="1" smtClean="0">
                <a:solidFill>
                  <a:srgbClr val="000000"/>
                </a:solidFill>
              </a:rPr>
              <a:t>ve</a:t>
            </a:r>
            <a:r>
              <a:rPr lang="en-GB" dirty="0" smtClean="0">
                <a:solidFill>
                  <a:srgbClr val="000000"/>
                </a:solidFill>
              </a:rPr>
              <a:t>,</a:t>
            </a:r>
            <a:endParaRPr lang="en-GB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FF0000"/>
                </a:solidFill>
              </a:rPr>
              <a:t>A2058G</a:t>
            </a:r>
            <a:r>
              <a:rPr lang="en-GB" dirty="0" smtClean="0">
                <a:solidFill>
                  <a:srgbClr val="000000"/>
                </a:solidFill>
              </a:rPr>
              <a:t>/A2059G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16116" y="338382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FF0000"/>
                </a:solidFill>
              </a:rPr>
              <a:t>3</a:t>
            </a:r>
            <a:r>
              <a:rPr lang="en-GB" dirty="0" smtClean="0">
                <a:solidFill>
                  <a:srgbClr val="FF0000"/>
                </a:solidFill>
              </a:rPr>
              <a:t> TOC +</a:t>
            </a:r>
            <a:r>
              <a:rPr lang="en-GB" dirty="0" err="1" smtClean="0">
                <a:solidFill>
                  <a:srgbClr val="FF0000"/>
                </a:solidFill>
              </a:rPr>
              <a:t>ve</a:t>
            </a:r>
            <a:r>
              <a:rPr lang="en-GB" dirty="0" smtClean="0">
                <a:solidFill>
                  <a:srgbClr val="FF0000"/>
                </a:solidFill>
              </a:rPr>
              <a:t>, all A2059G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1 TOC –</a:t>
            </a:r>
            <a:r>
              <a:rPr lang="en-GB" dirty="0" err="1" smtClean="0">
                <a:solidFill>
                  <a:srgbClr val="000000"/>
                </a:solidFill>
              </a:rPr>
              <a:t>ve</a:t>
            </a:r>
            <a:r>
              <a:rPr lang="en-GB" dirty="0" smtClean="0">
                <a:solidFill>
                  <a:srgbClr val="000000"/>
                </a:solidFill>
              </a:rPr>
              <a:t>, A2059C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43512" y="4227934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0000"/>
                </a:solidFill>
              </a:rPr>
              <a:t>No recorded treatment failures in ARM2 susceptible specimens </a:t>
            </a:r>
            <a:endParaRPr lang="en-GB" sz="1600" dirty="0">
              <a:solidFill>
                <a:srgbClr val="000000"/>
              </a:solidFill>
            </a:endParaRPr>
          </a:p>
        </p:txBody>
      </p:sp>
      <p:cxnSp>
        <p:nvCxnSpPr>
          <p:cNvPr id="23" name="Straight Arrow Connector 22"/>
          <p:cNvCxnSpPr>
            <a:stCxn id="14" idx="2"/>
            <a:endCxn id="24" idx="0"/>
          </p:cNvCxnSpPr>
          <p:nvPr/>
        </p:nvCxnSpPr>
        <p:spPr>
          <a:xfrm>
            <a:off x="1619672" y="3173507"/>
            <a:ext cx="0" cy="18390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99592" y="3357413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2 TOC -</a:t>
            </a:r>
            <a:r>
              <a:rPr lang="en-GB" dirty="0" err="1" smtClean="0">
                <a:solidFill>
                  <a:srgbClr val="000000"/>
                </a:solidFill>
              </a:rPr>
              <a:t>ve</a:t>
            </a:r>
            <a:r>
              <a:rPr lang="en-GB" dirty="0" smtClean="0">
                <a:solidFill>
                  <a:srgbClr val="000000"/>
                </a:solidFill>
              </a:rPr>
              <a:t>, WT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54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5" grpId="0"/>
      <p:bldP spid="16" grpId="0"/>
      <p:bldP spid="17" grpId="0"/>
      <p:bldP spid="20" grpId="0"/>
      <p:bldP spid="21" grpId="0"/>
      <p:bldP spid="22" grpId="0"/>
      <p:bldP spid="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NHS_CF_LN9471">
  <a:themeElements>
    <a:clrScheme name="Current">
      <a:dk1>
        <a:srgbClr val="000000"/>
      </a:dk1>
      <a:lt1>
        <a:srgbClr val="FFFFFF"/>
      </a:lt1>
      <a:dk2>
        <a:srgbClr val="0371B9"/>
      </a:dk2>
      <a:lt2>
        <a:srgbClr val="FFFFFF"/>
      </a:lt2>
      <a:accent1>
        <a:srgbClr val="DBDECD"/>
      </a:accent1>
      <a:accent2>
        <a:srgbClr val="00B28C"/>
      </a:accent2>
      <a:accent3>
        <a:srgbClr val="0371B9"/>
      </a:accent3>
      <a:accent4>
        <a:srgbClr val="2D4B64"/>
      </a:accent4>
      <a:accent5>
        <a:srgbClr val="FF6600"/>
      </a:accent5>
      <a:accent6>
        <a:srgbClr val="808080"/>
      </a:accent6>
      <a:hlink>
        <a:srgbClr val="0371B9"/>
      </a:hlink>
      <a:folHlink>
        <a:srgbClr val="2D4B64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HS_CF_LN9471 1">
        <a:dk1>
          <a:srgbClr val="000000"/>
        </a:dk1>
        <a:lt1>
          <a:srgbClr val="FFFFFF"/>
        </a:lt1>
        <a:dk2>
          <a:srgbClr val="0371B9"/>
        </a:dk2>
        <a:lt2>
          <a:srgbClr val="FFFFFF"/>
        </a:lt2>
        <a:accent1>
          <a:srgbClr val="DBDECD"/>
        </a:accent1>
        <a:accent2>
          <a:srgbClr val="00B28C"/>
        </a:accent2>
        <a:accent3>
          <a:srgbClr val="FFFFFF"/>
        </a:accent3>
        <a:accent4>
          <a:srgbClr val="000000"/>
        </a:accent4>
        <a:accent5>
          <a:srgbClr val="EAECE3"/>
        </a:accent5>
        <a:accent6>
          <a:srgbClr val="00A17E"/>
        </a:accent6>
        <a:hlink>
          <a:srgbClr val="0371B9"/>
        </a:hlink>
        <a:folHlink>
          <a:srgbClr val="2D4B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slide">
  <a:themeElements>
    <a:clrScheme name="SpeeDx">
      <a:dk1>
        <a:srgbClr val="003D46"/>
      </a:dk1>
      <a:lt1>
        <a:sysClr val="window" lastClr="FFFFFF"/>
      </a:lt1>
      <a:dk2>
        <a:srgbClr val="1F497D"/>
      </a:dk2>
      <a:lt2>
        <a:srgbClr val="EEECE1"/>
      </a:lt2>
      <a:accent1>
        <a:srgbClr val="EC1C29"/>
      </a:accent1>
      <a:accent2>
        <a:srgbClr val="7F7F7F"/>
      </a:accent2>
      <a:accent3>
        <a:srgbClr val="009187"/>
      </a:accent3>
      <a:accent4>
        <a:srgbClr val="8064A2"/>
      </a:accent4>
      <a:accent5>
        <a:srgbClr val="B1DFDF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Body 1">
  <a:themeElements>
    <a:clrScheme name="SpeeDx">
      <a:dk1>
        <a:srgbClr val="003D46"/>
      </a:dk1>
      <a:lt1>
        <a:sysClr val="window" lastClr="FFFFFF"/>
      </a:lt1>
      <a:dk2>
        <a:srgbClr val="1F497D"/>
      </a:dk2>
      <a:lt2>
        <a:srgbClr val="EEECE1"/>
      </a:lt2>
      <a:accent1>
        <a:srgbClr val="EC1C29"/>
      </a:accent1>
      <a:accent2>
        <a:srgbClr val="7F7F7F"/>
      </a:accent2>
      <a:accent3>
        <a:srgbClr val="009187"/>
      </a:accent3>
      <a:accent4>
        <a:srgbClr val="B1DFDF"/>
      </a:accent4>
      <a:accent5>
        <a:srgbClr val="080808"/>
      </a:accent5>
      <a:accent6>
        <a:srgbClr val="0000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6350">
          <a:solidFill>
            <a:schemeClr val="tx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1157</Words>
  <Application>Microsoft Office PowerPoint</Application>
  <PresentationFormat>On-screen Show (16:9)</PresentationFormat>
  <Paragraphs>307</Paragraphs>
  <Slides>15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Custom Design</vt:lpstr>
      <vt:lpstr>6_Custom Design</vt:lpstr>
      <vt:lpstr>NHS_CF_LN9471</vt:lpstr>
      <vt:lpstr>Title slide</vt:lpstr>
      <vt:lpstr>Body 1</vt:lpstr>
      <vt:lpstr>think-cell Slide</vt:lpstr>
      <vt:lpstr>Mycoplasma genitalium and macrolide resistance in pelvic inflammatory disease (PID)  Gillian Dean1, Jennifer Whetham1, Suneeta Soni1,  Rachel Pitt2, Sarah Alexander2  1Brighton &amp; Sussex University Hospitals NHS Trust, Brighton 2Sexually Transmitted Bacteria Reference Unit (STRBU), Public Health England</vt:lpstr>
      <vt:lpstr>Introduction</vt:lpstr>
      <vt:lpstr>Introduction 2</vt:lpstr>
      <vt:lpstr>Introduction 3</vt:lpstr>
      <vt:lpstr>Antimicrobial Resistance (AMR)</vt:lpstr>
      <vt:lpstr>Methods</vt:lpstr>
      <vt:lpstr>Results</vt:lpstr>
      <vt:lpstr>23S rRNA sequencing</vt:lpstr>
      <vt:lpstr>Treatment received</vt:lpstr>
      <vt:lpstr>Macrolide resistance - clinical outcome</vt:lpstr>
      <vt:lpstr>Macrolide resistance - clinical outcome</vt:lpstr>
      <vt:lpstr>Fluoroquinolone AMR</vt:lpstr>
      <vt:lpstr>Discussion &amp; Conclusions</vt:lpstr>
      <vt:lpstr>Discussion &amp; Conclusions</vt:lpstr>
      <vt:lpstr>Acknowledgments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57</cp:revision>
  <dcterms:created xsi:type="dcterms:W3CDTF">2015-05-13T13:06:46Z</dcterms:created>
  <dcterms:modified xsi:type="dcterms:W3CDTF">2016-07-11T15:49:18Z</dcterms:modified>
</cp:coreProperties>
</file>