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 id="2147483747" r:id="rId3"/>
    <p:sldMasterId id="2147483808" r:id="rId4"/>
    <p:sldMasterId id="2147483832" r:id="rId5"/>
    <p:sldMasterId id="2147483835" r:id="rId6"/>
  </p:sldMasterIdLst>
  <p:notesMasterIdLst>
    <p:notesMasterId r:id="rId19"/>
  </p:notesMasterIdLst>
  <p:sldIdLst>
    <p:sldId id="512" r:id="rId7"/>
    <p:sldId id="513" r:id="rId8"/>
    <p:sldId id="514" r:id="rId9"/>
    <p:sldId id="515" r:id="rId10"/>
    <p:sldId id="516" r:id="rId11"/>
    <p:sldId id="517" r:id="rId12"/>
    <p:sldId id="518" r:id="rId13"/>
    <p:sldId id="519" r:id="rId14"/>
    <p:sldId id="520" r:id="rId15"/>
    <p:sldId id="521" r:id="rId16"/>
    <p:sldId id="522" r:id="rId17"/>
    <p:sldId id="523"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544" autoAdjust="0"/>
    <p:restoredTop sz="94660"/>
  </p:normalViewPr>
  <p:slideViewPr>
    <p:cSldViewPr>
      <p:cViewPr varScale="1">
        <p:scale>
          <a:sx n="87" d="100"/>
          <a:sy n="87" d="100"/>
        </p:scale>
        <p:origin x="-546" y="-7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E8629D-CD5A-4C49-9CDA-EEAC74C8623D}" type="datetimeFigureOut">
              <a:rPr lang="en-GB" smtClean="0"/>
              <a:t>11/07/2016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F67B0F-8899-4363-B1FF-1F9166B639AC}" type="slidenum">
              <a:rPr lang="en-GB" smtClean="0"/>
              <a:t>‹#›</a:t>
            </a:fld>
            <a:endParaRPr lang="en-GB"/>
          </a:p>
        </p:txBody>
      </p:sp>
    </p:spTree>
    <p:extLst>
      <p:ext uri="{BB962C8B-B14F-4D97-AF65-F5344CB8AC3E}">
        <p14:creationId xmlns:p14="http://schemas.microsoft.com/office/powerpoint/2010/main" val="2813696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Migrants_around_Calai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en.wikipedia.org/wiki/Containerized_housing_unit" TargetMode="External"/><Relationship Id="rId5" Type="http://schemas.openxmlformats.org/officeDocument/2006/relationships/hyperlink" Target="https://en.wikipedia.org/wiki/The_Guardian" TargetMode="External"/><Relationship Id="rId4" Type="http://schemas.openxmlformats.org/officeDocument/2006/relationships/hyperlink" Target="https://en.wikipedia.org/wiki/Squatt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The emergence of the “jungle” camp in Calais has been described as a humanitarian emergency. </a:t>
            </a:r>
            <a:r>
              <a:rPr lang="en-US" dirty="0" smtClean="0"/>
              <a:t>Between 1 January and 31 December 2015, an estimated 1,008,616 people fled to Europe </a:t>
            </a:r>
          </a:p>
          <a:p>
            <a:pPr marL="0" indent="0">
              <a:buNone/>
            </a:pPr>
            <a:endParaRPr lang="en-US" dirty="0" smtClean="0"/>
          </a:p>
          <a:p>
            <a:pPr marL="0" indent="0">
              <a:buNone/>
            </a:pPr>
            <a:r>
              <a:rPr lang="en-US" dirty="0" smtClean="0"/>
              <a:t>49% from </a:t>
            </a:r>
            <a:r>
              <a:rPr lang="en-US" dirty="0" err="1" smtClean="0"/>
              <a:t>syria</a:t>
            </a:r>
            <a:r>
              <a:rPr lang="en-US" dirty="0" smtClean="0"/>
              <a:t>, 21% from Afghanistan and 9% from Iraq </a:t>
            </a:r>
          </a:p>
          <a:p>
            <a:pPr marL="0" indent="0">
              <a:buNone/>
            </a:pPr>
            <a:endParaRPr lang="en-US" dirty="0" smtClean="0"/>
          </a:p>
          <a:p>
            <a:pPr marL="0" indent="0">
              <a:buNone/>
            </a:pPr>
            <a:r>
              <a:rPr lang="en-US" dirty="0" smtClean="0">
                <a:solidFill>
                  <a:srgbClr val="FF0000"/>
                </a:solidFill>
              </a:rPr>
              <a:t>17% were women and 25% were children under the age of 18 </a:t>
            </a:r>
          </a:p>
          <a:p>
            <a:pPr marL="0" indent="0">
              <a:buNone/>
            </a:pPr>
            <a:endParaRPr lang="en-US" dirty="0" smtClean="0"/>
          </a:p>
          <a:p>
            <a:pPr marL="0" indent="0">
              <a:buNone/>
            </a:pPr>
            <a:r>
              <a:rPr lang="en-US" dirty="0" smtClean="0"/>
              <a:t>An Estimated 7000 people living in Calais (February 2016)</a:t>
            </a:r>
          </a:p>
          <a:p>
            <a:pPr marL="0" indent="0">
              <a:buNone/>
            </a:pPr>
            <a:endParaRPr lang="en-US" dirty="0" smtClean="0"/>
          </a:p>
          <a:p>
            <a:r>
              <a:rPr lang="en-US" dirty="0" smtClean="0"/>
              <a:t>Calais – </a:t>
            </a:r>
            <a:r>
              <a:rPr lang="en-US" dirty="0" err="1" smtClean="0"/>
              <a:t>calais</a:t>
            </a:r>
            <a:r>
              <a:rPr lang="en-US" baseline="0" dirty="0" smtClean="0"/>
              <a:t> has housed refugees for a long time with a previous red cross reception </a:t>
            </a:r>
            <a:r>
              <a:rPr lang="en-US" baseline="0" dirty="0" err="1" smtClean="0"/>
              <a:t>centre</a:t>
            </a:r>
            <a:r>
              <a:rPr lang="en-US" baseline="0" dirty="0" smtClean="0"/>
              <a:t> opened in 1999 called the </a:t>
            </a:r>
            <a:r>
              <a:rPr lang="en-US" baseline="0" dirty="0" err="1" smtClean="0"/>
              <a:t>sangatte</a:t>
            </a:r>
            <a:r>
              <a:rPr lang="en-US" baseline="0" dirty="0" smtClean="0"/>
              <a:t> which was shut down by </a:t>
            </a:r>
            <a:r>
              <a:rPr lang="en-US" baseline="0" dirty="0" err="1" smtClean="0"/>
              <a:t>sarcozy</a:t>
            </a:r>
            <a:r>
              <a:rPr lang="en-US" baseline="0" dirty="0" smtClean="0"/>
              <a:t> in 2002. </a:t>
            </a:r>
          </a:p>
          <a:p>
            <a:endParaRPr lang="en-US" u="none" baseline="0" dirty="0" smtClean="0"/>
          </a:p>
          <a:p>
            <a:r>
              <a:rPr lang="en-US" sz="1200" u="none" kern="1200" dirty="0" smtClean="0">
                <a:solidFill>
                  <a:schemeClr val="tx1"/>
                </a:solidFill>
                <a:latin typeface="+mn-lt"/>
                <a:ea typeface="+mn-ea"/>
                <a:cs typeface="+mn-cs"/>
              </a:rPr>
              <a:t>There </a:t>
            </a:r>
            <a:r>
              <a:rPr lang="en-US" sz="1200" u="none" kern="1200" dirty="0" smtClean="0">
                <a:solidFill>
                  <a:schemeClr val="bg1"/>
                </a:solidFill>
                <a:latin typeface="+mn-lt"/>
                <a:ea typeface="+mn-ea"/>
                <a:cs typeface="+mn-cs"/>
              </a:rPr>
              <a:t>have been </a:t>
            </a:r>
            <a:r>
              <a:rPr lang="en-US" sz="1200" u="none" kern="1200" dirty="0" smtClean="0">
                <a:solidFill>
                  <a:schemeClr val="bg1"/>
                </a:solidFill>
                <a:latin typeface="+mn-lt"/>
                <a:ea typeface="+mn-ea"/>
                <a:cs typeface="+mn-cs"/>
                <a:hlinkClick r:id="rId3"/>
              </a:rPr>
              <a:t>various "jungle" camps around Calais since 2002, where migrants set up camp on unoccupied land, moving to new locations when camps are closed down by the French authorities. At the same time other migrants </a:t>
            </a:r>
            <a:r>
              <a:rPr lang="en-US" sz="1200" u="none" kern="1200" dirty="0" smtClean="0">
                <a:solidFill>
                  <a:schemeClr val="bg1"/>
                </a:solidFill>
                <a:latin typeface="+mn-lt"/>
                <a:ea typeface="+mn-ea"/>
                <a:cs typeface="+mn-cs"/>
                <a:hlinkClick r:id="rId4"/>
              </a:rPr>
              <a:t>squat in abandoned buildings. In April 2015, </a:t>
            </a:r>
            <a:r>
              <a:rPr lang="en-US" sz="1200" i="1" u="none" kern="1200" dirty="0" smtClean="0">
                <a:solidFill>
                  <a:schemeClr val="bg1"/>
                </a:solidFill>
                <a:latin typeface="+mn-lt"/>
                <a:ea typeface="+mn-ea"/>
                <a:cs typeface="+mn-cs"/>
                <a:hlinkClick r:id="rId5"/>
              </a:rPr>
              <a:t>The Guardian reported that the "official" and principal "jungle" in Calais was located at a former landfill site, three miles from the centre of town, and occupied by 1,000 of the 6,000 migrants in Calais. According to the paper, it was one of nine camps then existing in Calais. This jungle for the first time had showers, electricity and toilets, plus one hot meal served per day, but without proper accommodation</a:t>
            </a:r>
            <a:endParaRPr lang="en-US" u="none" baseline="0" dirty="0" smtClean="0">
              <a:solidFill>
                <a:schemeClr val="bg1"/>
              </a:solidFill>
            </a:endParaRPr>
          </a:p>
          <a:p>
            <a:r>
              <a:rPr lang="en-US" baseline="0" dirty="0" smtClean="0"/>
              <a:t>Calais and the surrounding areas are a good place for refugees to try and get to the UK so the number swelled IN APRIL 2015 again </a:t>
            </a:r>
          </a:p>
          <a:p>
            <a:r>
              <a:rPr lang="en-US" baseline="0" dirty="0" smtClean="0"/>
              <a:t>In response, the </a:t>
            </a:r>
            <a:r>
              <a:rPr lang="en-US" baseline="0" dirty="0" err="1" smtClean="0"/>
              <a:t>french</a:t>
            </a:r>
            <a:r>
              <a:rPr lang="en-US" baseline="0" dirty="0" smtClean="0"/>
              <a:t> </a:t>
            </a:r>
            <a:r>
              <a:rPr lang="en-US" baseline="0" dirty="0" err="1" smtClean="0"/>
              <a:t>govt</a:t>
            </a:r>
            <a:r>
              <a:rPr lang="en-US" baseline="0" dirty="0" smtClean="0"/>
              <a:t> opened the </a:t>
            </a:r>
            <a:r>
              <a:rPr lang="en-US" baseline="0" dirty="0" err="1" smtClean="0"/>
              <a:t>jULES</a:t>
            </a:r>
            <a:r>
              <a:rPr lang="en-US" baseline="0" dirty="0" smtClean="0"/>
              <a:t> ferry </a:t>
            </a:r>
            <a:r>
              <a:rPr lang="en-US" baseline="0" dirty="0" err="1" smtClean="0"/>
              <a:t>centre</a:t>
            </a:r>
            <a:r>
              <a:rPr lang="en-US" baseline="0" dirty="0" smtClean="0"/>
              <a:t> to provide housing. However, this only provides </a:t>
            </a:r>
            <a:r>
              <a:rPr lang="en-US" baseline="0" dirty="0" err="1" smtClean="0"/>
              <a:t>accomodation</a:t>
            </a:r>
            <a:r>
              <a:rPr lang="en-US" baseline="0" dirty="0" smtClean="0"/>
              <a:t> for 100 or so women and children. </a:t>
            </a:r>
          </a:p>
          <a:p>
            <a:r>
              <a:rPr lang="en-US" baseline="0" dirty="0" smtClean="0"/>
              <a:t>The camp sprung up and was home to </a:t>
            </a:r>
            <a:r>
              <a:rPr lang="en-US" baseline="0" dirty="0" err="1" smtClean="0"/>
              <a:t>approx</a:t>
            </a:r>
            <a:r>
              <a:rPr lang="en-US" baseline="0" dirty="0" smtClean="0"/>
              <a:t> 7000 refugees in </a:t>
            </a:r>
            <a:r>
              <a:rPr lang="en-US" baseline="0" dirty="0" err="1" smtClean="0"/>
              <a:t>Febrauary</a:t>
            </a:r>
            <a:endParaRPr lang="en-US" baseline="0" dirty="0" smtClean="0"/>
          </a:p>
          <a:p>
            <a:r>
              <a:rPr lang="en-US" baseline="0" dirty="0" smtClean="0"/>
              <a:t>Refugees are mostly men, and young. They are fit and strong and there are a number of unaccompanied children and adolescents. That figure is estimated at a 1000</a:t>
            </a:r>
          </a:p>
          <a:p>
            <a:r>
              <a:rPr lang="en-US" baseline="0" dirty="0" smtClean="0"/>
              <a:t>A mini city sprung up with a night club, church, book shop and restaurants. The conditions are squalid and abysmal.</a:t>
            </a:r>
          </a:p>
          <a:p>
            <a:endParaRPr lang="en-US" baseline="0" dirty="0" smtClean="0"/>
          </a:p>
          <a:p>
            <a:r>
              <a:rPr lang="en-US" dirty="0" smtClean="0"/>
              <a:t>There</a:t>
            </a:r>
            <a:r>
              <a:rPr lang="en-US" baseline="0" dirty="0" smtClean="0"/>
              <a:t> are limited showering facilities, there are few toilets and no access to </a:t>
            </a:r>
            <a:r>
              <a:rPr lang="en-US" baseline="0" dirty="0" err="1" smtClean="0"/>
              <a:t>laundary</a:t>
            </a:r>
            <a:r>
              <a:rPr lang="en-US" baseline="0" dirty="0" smtClean="0"/>
              <a:t> facilities. MSF run a clinic from MONDAY – FRIDAY and they have 4 doctors, several nurses, a </a:t>
            </a:r>
            <a:r>
              <a:rPr lang="en-US" baseline="0" dirty="0" err="1" smtClean="0"/>
              <a:t>physio</a:t>
            </a:r>
            <a:r>
              <a:rPr lang="en-US" baseline="0" dirty="0" smtClean="0"/>
              <a:t> and a field </a:t>
            </a:r>
            <a:r>
              <a:rPr lang="en-US" baseline="0" dirty="0" err="1" smtClean="0"/>
              <a:t>pharmact</a:t>
            </a:r>
            <a:r>
              <a:rPr lang="en-US" baseline="0" dirty="0" smtClean="0"/>
              <a:t>. There is a hospital near by. There is currently a vaccination program run by a UK based charity called hands international who are </a:t>
            </a:r>
            <a:r>
              <a:rPr lang="en-US" baseline="0" dirty="0" err="1" smtClean="0"/>
              <a:t>focussing</a:t>
            </a:r>
            <a:r>
              <a:rPr lang="en-US" baseline="0" dirty="0" smtClean="0"/>
              <a:t> efforts on measles following  the recent outbreak. </a:t>
            </a:r>
          </a:p>
          <a:p>
            <a:endParaRPr lang="en-US" baseline="0" dirty="0" smtClean="0"/>
          </a:p>
          <a:p>
            <a:r>
              <a:rPr lang="en-US" sz="1200" kern="1200" dirty="0" smtClean="0">
                <a:solidFill>
                  <a:schemeClr val="tx1"/>
                </a:solidFill>
                <a:latin typeface="+mn-lt"/>
                <a:ea typeface="+mn-ea"/>
                <a:cs typeface="+mn-cs"/>
              </a:rPr>
              <a:t>in January 2016, a complex of 125 </a:t>
            </a:r>
            <a:r>
              <a:rPr lang="en-US" sz="1200" kern="1200" dirty="0" smtClean="0">
                <a:solidFill>
                  <a:schemeClr val="tx1"/>
                </a:solidFill>
                <a:latin typeface="+mn-lt"/>
                <a:ea typeface="+mn-ea"/>
                <a:cs typeface="+mn-cs"/>
                <a:hlinkClick r:id="rId6"/>
              </a:rPr>
              <a:t>container housing units for 1500 people was opened by the French government, to increase sanitary conditions in the area. But because registration is mandatory for migrants who want to live in the units, the units are mostly vacant, as migrants fear that registration will prevent them from living in the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0FF7797-14A2-2348-A286-C66D9F568E9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7232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661DAF-3A54-AD42-BCD8-11DE009697B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979667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Croatia, Serbia, Slovenia and Hungary are all on the west Balkan route to western Europe, which begins on the shores of Turkey, crosses the Aegean to the Greek islands and then moves north through the Greek mainland and Macedonia – with a destination of either Austria or Germany. According to the EU border agency it has surpassed the central Mediterranean route from Libya to Italy as the main entry point for refugees into Europe.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Progress has been slow towards an agreement over how to accommodate tens of thousands of refugees. Germany has led calls for the EU to accept mandatory quotas but central and eastern European members are resisting. Meanwhile, Germany, Austria and Slovakia have suspended the EU's Schengen zone by introducing border checks, while Hungary has built a razor-wire fence on its frontier with Serbia. Croatia and Slovenia have also regularly opened and closed their borders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indent="0" defTabSz="457200">
              <a:spcBef>
                <a:spcPts val="0"/>
              </a:spcBef>
              <a:buNone/>
              <a:defRPr/>
            </a:pPr>
            <a:r>
              <a:rPr lang="en-US" sz="1200" dirty="0" smtClean="0"/>
              <a:t>European countries have been overwhelmed in all aspects by recent events</a:t>
            </a:r>
          </a:p>
          <a:p>
            <a:pPr marL="0" indent="0" defTabSz="457200">
              <a:spcBef>
                <a:spcPts val="0"/>
              </a:spcBef>
              <a:buNone/>
              <a:defRPr/>
            </a:pPr>
            <a:endParaRPr lang="en-US" sz="1200" dirty="0" smtClean="0"/>
          </a:p>
          <a:p>
            <a:pPr marL="0" indent="0" defTabSz="457200">
              <a:spcBef>
                <a:spcPts val="0"/>
              </a:spcBef>
              <a:buNone/>
              <a:defRPr/>
            </a:pPr>
            <a:r>
              <a:rPr lang="en-US" sz="1200" dirty="0" smtClean="0"/>
              <a:t>Europe is facing unprecedented challenges with large influxes of people</a:t>
            </a:r>
          </a:p>
          <a:p>
            <a:pPr marL="0" indent="0" defTabSz="457200">
              <a:spcBef>
                <a:spcPts val="0"/>
              </a:spcBef>
              <a:buNone/>
              <a:defRPr/>
            </a:pPr>
            <a:endParaRPr lang="en-US" sz="1200" dirty="0" smtClean="0"/>
          </a:p>
          <a:p>
            <a:pPr marL="0" indent="0" defTabSz="457200">
              <a:spcBef>
                <a:spcPts val="0"/>
              </a:spcBef>
              <a:buNone/>
              <a:defRPr/>
            </a:pPr>
            <a:r>
              <a:rPr lang="en-US" sz="1200" dirty="0" smtClean="0"/>
              <a:t>The future of refugees in Europe is very uncertain</a:t>
            </a:r>
          </a:p>
          <a:p>
            <a:pPr marL="0" indent="0" defTabSz="457200">
              <a:spcBef>
                <a:spcPts val="0"/>
              </a:spcBef>
              <a:buNone/>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2015 will be remembered as the year in which </a:t>
            </a:r>
            <a:r>
              <a:rPr lang="en-US" dirty="0" err="1" smtClean="0"/>
              <a:t>europe</a:t>
            </a:r>
            <a:r>
              <a:rPr lang="en-US" dirty="0" smtClean="0"/>
              <a:t> catastrophically failed in its responsibility to respond to the urgent needs of assistance and protection of hundreds of thousands of vulnerable people. not only did the </a:t>
            </a:r>
            <a:r>
              <a:rPr lang="en-US" dirty="0" err="1" smtClean="0"/>
              <a:t>european</a:t>
            </a:r>
            <a:r>
              <a:rPr lang="en-US" dirty="0" smtClean="0"/>
              <a:t> countries and its member states collectively fail to address the urgent humanitarian and medical needs of refugees and migrants arriving at external or internal </a:t>
            </a:r>
            <a:r>
              <a:rPr lang="en-US" dirty="0" err="1" smtClean="0"/>
              <a:t>eU</a:t>
            </a:r>
            <a:r>
              <a:rPr lang="en-US" dirty="0" smtClean="0"/>
              <a:t> borders, but the </a:t>
            </a:r>
            <a:r>
              <a:rPr lang="en-US" dirty="0" err="1" smtClean="0"/>
              <a:t>european</a:t>
            </a:r>
            <a:r>
              <a:rPr lang="en-US" dirty="0" smtClean="0"/>
              <a:t> Union’s deterrence and anti-immigration policies – developed over the last 15 years and further strengthened in 2015 – have increased the demand for migrant smuggling networks and pushed people towards ever more dangerous routes which </a:t>
            </a:r>
            <a:r>
              <a:rPr lang="en-US" dirty="0" err="1" smtClean="0"/>
              <a:t>jeopardise</a:t>
            </a:r>
            <a:r>
              <a:rPr lang="en-US" dirty="0" smtClean="0"/>
              <a:t> their health and lives. these policies have largely contributed to the patterns of the reception crisis we are witnessing today : with those desperate to come to </a:t>
            </a:r>
            <a:r>
              <a:rPr lang="en-US" dirty="0" err="1" smtClean="0"/>
              <a:t>europe</a:t>
            </a:r>
            <a:r>
              <a:rPr lang="en-US" dirty="0" smtClean="0"/>
              <a:t> forced to cross the sea and southern </a:t>
            </a:r>
            <a:r>
              <a:rPr lang="en-US" dirty="0" err="1" smtClean="0"/>
              <a:t>eU</a:t>
            </a:r>
            <a:r>
              <a:rPr lang="en-US" dirty="0" smtClean="0"/>
              <a:t> countries failing to respond to their needs. </a:t>
            </a:r>
          </a:p>
          <a:p>
            <a:pPr marL="0" indent="0" defTabSz="457200">
              <a:spcBef>
                <a:spcPts val="0"/>
              </a:spcBef>
              <a:buNone/>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D0FF7797-14A2-2348-A286-C66D9F568E9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912564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F7797-14A2-2348-A286-C66D9F568E9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401958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 specific focus on women in the camp, there</a:t>
            </a:r>
            <a:r>
              <a:rPr lang="en-US" baseline="0" dirty="0" smtClean="0"/>
              <a:t> has been a recent head count conducted by a group called Refugee Rights. As you can see from the </a:t>
            </a:r>
            <a:r>
              <a:rPr lang="en-US" baseline="0" dirty="0" err="1" smtClean="0"/>
              <a:t>infographic</a:t>
            </a:r>
            <a:r>
              <a:rPr lang="en-US" baseline="0" dirty="0" smtClean="0"/>
              <a:t>, 56% of women interviewed, had experiences health problems, </a:t>
            </a:r>
            <a:r>
              <a:rPr lang="en-US" baseline="0" dirty="0" err="1" smtClean="0"/>
              <a:t>inccluding</a:t>
            </a:r>
            <a:r>
              <a:rPr lang="en-US" baseline="0" dirty="0" smtClean="0"/>
              <a:t> RH issues, and only 40% knew where they could go for healthcare services if pregnant. The overall theme of lack of security, inadequate provision of basic healthcare. </a:t>
            </a:r>
            <a:endParaRPr lang="en-US" dirty="0"/>
          </a:p>
        </p:txBody>
      </p:sp>
      <p:sp>
        <p:nvSpPr>
          <p:cNvPr id="4" name="Slide Number Placeholder 3"/>
          <p:cNvSpPr>
            <a:spLocks noGrp="1"/>
          </p:cNvSpPr>
          <p:nvPr>
            <p:ph type="sldNum" sz="quarter" idx="10"/>
          </p:nvPr>
        </p:nvSpPr>
        <p:spPr/>
        <p:txBody>
          <a:bodyPr/>
          <a:lstStyle/>
          <a:p>
            <a:fld id="{D0FF7797-14A2-2348-A286-C66D9F568E9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869296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The Minimum Initial Service Package (MISP) for Reproductive Health (RH)</a:t>
            </a:r>
            <a:br>
              <a:rPr lang="en-US" sz="1200" b="0" kern="1200" dirty="0" smtClean="0">
                <a:solidFill>
                  <a:schemeClr val="tx1"/>
                </a:solidFill>
                <a:effectLst/>
                <a:latin typeface="+mn-lt"/>
                <a:ea typeface="+mn-ea"/>
                <a:cs typeface="+mn-cs"/>
              </a:rPr>
            </a:br>
            <a:r>
              <a:rPr lang="en-US" sz="1200" b="0" kern="1200" dirty="0" smtClean="0">
                <a:solidFill>
                  <a:schemeClr val="tx1"/>
                </a:solidFill>
                <a:effectLst/>
                <a:latin typeface="+mn-lt"/>
                <a:ea typeface="+mn-ea"/>
                <a:cs typeface="+mn-cs"/>
              </a:rPr>
              <a:t>is a coordinated set of priority activities designed to: prevent and manage the consequences of sexual violence; prevent excess neonatal and maternal morbidity and mortality; reduce HIV transmission; and plan for comprehensive RH services in the early days and weeks of an emergency. </a:t>
            </a:r>
          </a:p>
          <a:p>
            <a:endParaRPr lang="en-US" dirty="0" smtClean="0"/>
          </a:p>
          <a:p>
            <a:r>
              <a:rPr lang="en-US" sz="1200" b="0" kern="1200" dirty="0" smtClean="0">
                <a:solidFill>
                  <a:schemeClr val="tx1"/>
                </a:solidFill>
                <a:effectLst/>
                <a:latin typeface="+mn-lt"/>
                <a:ea typeface="+mn-ea"/>
                <a:cs typeface="+mn-cs"/>
              </a:rPr>
              <a:t>This set of activities must be implemented at the onset of an emergency in a coordinated manner by trained staff. The MISP can be implemented without a new needs assessment because documented evidence already justifies its use. The MISP is a standard in the 2004 revision of the </a:t>
            </a:r>
            <a:r>
              <a:rPr lang="en-US" sz="1200" i="1" kern="1200" dirty="0" smtClean="0">
                <a:solidFill>
                  <a:schemeClr val="tx1"/>
                </a:solidFill>
                <a:effectLst/>
                <a:latin typeface="+mn-lt"/>
                <a:ea typeface="+mn-ea"/>
                <a:cs typeface="+mn-cs"/>
              </a:rPr>
              <a:t>Sphere Humanitarian Charter and Minimum Standards in Disaster Response</a:t>
            </a:r>
            <a:r>
              <a:rPr lang="en-US" sz="1200" b="0" kern="1200" dirty="0" smtClean="0">
                <a:solidFill>
                  <a:schemeClr val="tx1"/>
                </a:solidFill>
                <a:effectLst/>
                <a:latin typeface="+mn-lt"/>
                <a:ea typeface="+mn-ea"/>
                <a:cs typeface="+mn-cs"/>
              </a:rPr>
              <a:t>.</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The components of the MISP form a minimum requirement and it is expected that comprehensive RH services will be provided as soon as the situation allows. The implementation of the MISP requires essential equipment and supplies, which are available in pre- packaged kits for emergency deployment. </a:t>
            </a:r>
            <a:endParaRPr lang="en-US" dirty="0" smtClean="0"/>
          </a:p>
          <a:p>
            <a:endParaRPr lang="en-US" dirty="0"/>
          </a:p>
        </p:txBody>
      </p:sp>
      <p:sp>
        <p:nvSpPr>
          <p:cNvPr id="4" name="Slide Number Placeholder 3"/>
          <p:cNvSpPr>
            <a:spLocks noGrp="1"/>
          </p:cNvSpPr>
          <p:nvPr>
            <p:ph type="sldNum" sz="quarter" idx="10"/>
          </p:nvPr>
        </p:nvSpPr>
        <p:spPr/>
        <p:txBody>
          <a:bodyPr/>
          <a:lstStyle/>
          <a:p>
            <a:fld id="{D0FF7797-14A2-2348-A286-C66D9F568E9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966751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forget to talk about the clinic</a:t>
            </a:r>
            <a:endParaRPr lang="en-US" dirty="0"/>
          </a:p>
        </p:txBody>
      </p:sp>
      <p:sp>
        <p:nvSpPr>
          <p:cNvPr id="4" name="Slide Number Placeholder 3"/>
          <p:cNvSpPr>
            <a:spLocks noGrp="1"/>
          </p:cNvSpPr>
          <p:nvPr>
            <p:ph type="sldNum" sz="quarter" idx="10"/>
          </p:nvPr>
        </p:nvSpPr>
        <p:spPr/>
        <p:txBody>
          <a:bodyPr/>
          <a:lstStyle/>
          <a:p>
            <a:fld id="{D0FF7797-14A2-2348-A286-C66D9F568E9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892838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394 women and 6118 men aged 15-44 attended the primary care clinic during the study period. </a:t>
            </a:r>
          </a:p>
          <a:p>
            <a:endParaRPr lang="en-GB" dirty="0" smtClean="0"/>
          </a:p>
          <a:p>
            <a:r>
              <a:rPr lang="en-GB" dirty="0" smtClean="0"/>
              <a:t>Of these, 22 men (0.4%) and 39 women (10%) women sought a consultation regarding SRH. </a:t>
            </a:r>
          </a:p>
          <a:p>
            <a:endParaRPr lang="en-GB" dirty="0" smtClean="0"/>
          </a:p>
          <a:p>
            <a:r>
              <a:rPr lang="en-GB" dirty="0" smtClean="0"/>
              <a:t>There were 17 requests for pregnancy tests (1.8 per week), 9 termination of pregnancy requests (1 per week) and 2 consultations where sexual violence in women was disclosed, (0.7 per week). 22/6118 men (0.4%) sought advice or treatment for a sexually transmitted infection during the study period.</a:t>
            </a:r>
            <a:endParaRPr lang="en-US" dirty="0" smtClean="0"/>
          </a:p>
          <a:p>
            <a:endParaRPr lang="en-US" dirty="0"/>
          </a:p>
        </p:txBody>
      </p:sp>
      <p:sp>
        <p:nvSpPr>
          <p:cNvPr id="4" name="Slide Number Placeholder 3"/>
          <p:cNvSpPr>
            <a:spLocks noGrp="1"/>
          </p:cNvSpPr>
          <p:nvPr>
            <p:ph type="sldNum" sz="quarter" idx="10"/>
          </p:nvPr>
        </p:nvSpPr>
        <p:spPr/>
        <p:txBody>
          <a:bodyPr/>
          <a:lstStyle/>
          <a:p>
            <a:fld id="{D0FF7797-14A2-2348-A286-C66D9F568E9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97447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Women who present to the clinic are the tip of the iceberg</a:t>
            </a:r>
          </a:p>
          <a:p>
            <a:endParaRPr lang="en-US" dirty="0" smtClean="0"/>
          </a:p>
          <a:p>
            <a:r>
              <a:rPr lang="en-US" dirty="0" smtClean="0"/>
              <a:t>No data on MSM’s</a:t>
            </a:r>
          </a:p>
          <a:p>
            <a:endParaRPr lang="en-US" dirty="0"/>
          </a:p>
        </p:txBody>
      </p:sp>
      <p:sp>
        <p:nvSpPr>
          <p:cNvPr id="4" name="Slide Number Placeholder 3"/>
          <p:cNvSpPr>
            <a:spLocks noGrp="1"/>
          </p:cNvSpPr>
          <p:nvPr>
            <p:ph type="sldNum" sz="quarter" idx="10"/>
          </p:nvPr>
        </p:nvSpPr>
        <p:spPr/>
        <p:txBody>
          <a:bodyPr/>
          <a:lstStyle/>
          <a:p>
            <a:fld id="{D0FF7797-14A2-2348-A286-C66D9F568E9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456459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2.bin"/></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767263"/>
            <a:ext cx="2133600" cy="274637"/>
          </a:xfrm>
          <a:prstGeom prst="rect">
            <a:avLst/>
          </a:prstGeom>
        </p:spPr>
        <p:txBody>
          <a:bodyPr/>
          <a:lstStyle/>
          <a:p>
            <a:pPr defTabSz="457200"/>
            <a:fld id="{24D7381B-9E71-0E48-AD4B-6C8B2D964AA8}" type="slidenum">
              <a:rPr lang="en-US" smtClean="0">
                <a:solidFill>
                  <a:prstClr val="black"/>
                </a:solidFill>
              </a:rPr>
              <a:pPr defTabSz="457200"/>
              <a:t>‹#›</a:t>
            </a:fld>
            <a:endParaRPr lang="en-US">
              <a:solidFill>
                <a:prstClr val="black"/>
              </a:solidFill>
            </a:endParaRPr>
          </a:p>
        </p:txBody>
      </p:sp>
      <p:sp>
        <p:nvSpPr>
          <p:cNvPr id="10" name="Text Placeholder 9"/>
          <p:cNvSpPr>
            <a:spLocks noGrp="1"/>
          </p:cNvSpPr>
          <p:nvPr>
            <p:ph type="body" sz="quarter" idx="15" hasCustomPrompt="1"/>
          </p:nvPr>
        </p:nvSpPr>
        <p:spPr>
          <a:xfrm>
            <a:off x="276543" y="1884363"/>
            <a:ext cx="6088696" cy="487362"/>
          </a:xfrm>
          <a:prstGeom prst="rect">
            <a:avLst/>
          </a:prstGeom>
        </p:spPr>
        <p:txBody>
          <a:bodyPr vert="horz"/>
          <a:lstStyle>
            <a:lvl1pPr marL="0" indent="0" algn="l">
              <a:buNone/>
              <a:defRPr sz="3000">
                <a:solidFill>
                  <a:schemeClr val="tx1"/>
                </a:solidFill>
                <a:latin typeface="Arial Narrow"/>
                <a:cs typeface="Arial Narrow"/>
              </a:defRPr>
            </a:lvl1pPr>
          </a:lstStyle>
          <a:p>
            <a:pPr algn="l"/>
            <a:r>
              <a:rPr lang="en-US" sz="3000" dirty="0" smtClean="0">
                <a:solidFill>
                  <a:schemeClr val="tx1"/>
                </a:solidFill>
                <a:latin typeface="Arial Narrow"/>
                <a:cs typeface="Arial Narrow"/>
              </a:rPr>
              <a:t>TITLE PAGE (30pt Arial Narrow)</a:t>
            </a:r>
            <a:endParaRPr lang="en-US" sz="3000" dirty="0">
              <a:solidFill>
                <a:schemeClr val="tx1"/>
              </a:solidFill>
              <a:latin typeface="Arial Narrow"/>
              <a:cs typeface="Arial Narrow"/>
            </a:endParaRPr>
          </a:p>
        </p:txBody>
      </p:sp>
      <p:sp>
        <p:nvSpPr>
          <p:cNvPr id="12" name="Text Placeholder 11"/>
          <p:cNvSpPr>
            <a:spLocks noGrp="1"/>
          </p:cNvSpPr>
          <p:nvPr>
            <p:ph type="body" sz="quarter" idx="16" hasCustomPrompt="1"/>
          </p:nvPr>
        </p:nvSpPr>
        <p:spPr>
          <a:xfrm>
            <a:off x="276542" y="2646680"/>
            <a:ext cx="6088697" cy="487363"/>
          </a:xfrm>
          <a:prstGeom prst="rect">
            <a:avLst/>
          </a:prstGeom>
        </p:spPr>
        <p:txBody>
          <a:bodyPr vert="horz"/>
          <a:lstStyle>
            <a:lvl1pPr marL="0" indent="0" algn="l">
              <a:buNone/>
              <a:defRPr sz="1800" baseline="0">
                <a:solidFill>
                  <a:srgbClr val="000000"/>
                </a:solidFill>
                <a:latin typeface="Arial Narrow"/>
                <a:cs typeface="Arial Narrow"/>
              </a:defRPr>
            </a:lvl1pPr>
          </a:lstStyle>
          <a:p>
            <a:pPr algn="l"/>
            <a:r>
              <a:rPr lang="en-GB" sz="1800" baseline="30000" dirty="0" smtClean="0">
                <a:solidFill>
                  <a:srgbClr val="000000"/>
                </a:solidFill>
                <a:latin typeface="Arial Narrow"/>
                <a:cs typeface="Arial Narrow"/>
              </a:rPr>
              <a:t>SUB HEADLINE / PRESENTER (18pt Arial Narrow)</a:t>
            </a:r>
            <a:endParaRPr lang="en-GB" sz="1800" baseline="30000" dirty="0">
              <a:solidFill>
                <a:srgbClr val="000000"/>
              </a:solidFill>
              <a:latin typeface="Arial Narrow"/>
              <a:cs typeface="Arial Narrow"/>
            </a:endParaRPr>
          </a:p>
        </p:txBody>
      </p:sp>
    </p:spTree>
    <p:extLst>
      <p:ext uri="{BB962C8B-B14F-4D97-AF65-F5344CB8AC3E}">
        <p14:creationId xmlns:p14="http://schemas.microsoft.com/office/powerpoint/2010/main" val="39679937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a:prstGeom prst="rect">
            <a:avLst/>
          </a:prstGeo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6" name="Footer Placeholder 5"/>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7" name="Slide Number Placeholder 6"/>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18031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628650" y="1370013"/>
            <a:ext cx="7886700" cy="32623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1255199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28650" y="274638"/>
            <a:ext cx="5762625" cy="435768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42122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2"/>
          <p:cNvGraphicFramePr>
            <a:graphicFrameLocks/>
          </p:cNvGraphicFramePr>
          <p:nvPr>
            <p:custDataLst>
              <p:tags r:id="rId2"/>
            </p:custData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5150" name="think-cell Slide" r:id="rId4" imgW="360" imgH="360" progId="">
                  <p:embed/>
                </p:oleObj>
              </mc:Choice>
              <mc:Fallback>
                <p:oleObj name="think-cell Slide" r:id="rId4" imgW="360" imgH="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18"/>
          <p:cNvGrpSpPr>
            <a:grpSpLocks/>
          </p:cNvGrpSpPr>
          <p:nvPr userDrawn="1"/>
        </p:nvGrpSpPr>
        <p:grpSpPr bwMode="auto">
          <a:xfrm>
            <a:off x="0" y="-9525"/>
            <a:ext cx="9144000" cy="160735"/>
            <a:chOff x="0" y="-12553"/>
            <a:chExt cx="9144000" cy="214810"/>
          </a:xfrm>
        </p:grpSpPr>
        <p:sp>
          <p:nvSpPr>
            <p:cNvPr id="6" name="Rectangle 1"/>
            <p:cNvSpPr/>
            <p:nvPr userDrawn="1"/>
          </p:nvSpPr>
          <p:spPr bwMode="auto">
            <a:xfrm>
              <a:off x="0" y="102012"/>
              <a:ext cx="9144000" cy="10024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sp>
          <p:nvSpPr>
            <p:cNvPr id="7" name="Rectangle 17"/>
            <p:cNvSpPr/>
            <p:nvPr userDrawn="1"/>
          </p:nvSpPr>
          <p:spPr bwMode="auto">
            <a:xfrm>
              <a:off x="0" y="-12553"/>
              <a:ext cx="9144000" cy="10024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grpSp>
      <p:pic>
        <p:nvPicPr>
          <p:cNvPr id="8" name="Picture 12"/>
          <p:cNvPicPr>
            <a:picLocks noChangeAspect="1"/>
          </p:cNvPicPr>
          <p:nvPr userDrawn="1"/>
        </p:nvPicPr>
        <p:blipFill>
          <a:blip r:embed="rId6"/>
          <a:srcRect/>
          <a:stretch>
            <a:fillRect/>
          </a:stretch>
        </p:blipFill>
        <p:spPr bwMode="auto">
          <a:xfrm>
            <a:off x="6588224" y="201459"/>
            <a:ext cx="2390676" cy="446940"/>
          </a:xfrm>
          <a:prstGeom prst="rect">
            <a:avLst/>
          </a:prstGeom>
          <a:noFill/>
          <a:ln w="9525">
            <a:noFill/>
            <a:miter lim="800000"/>
            <a:headEnd/>
            <a:tailEnd/>
          </a:ln>
        </p:spPr>
      </p:pic>
      <p:grpSp>
        <p:nvGrpSpPr>
          <p:cNvPr id="9" name="Group 23"/>
          <p:cNvGrpSpPr>
            <a:grpSpLocks/>
          </p:cNvGrpSpPr>
          <p:nvPr userDrawn="1"/>
        </p:nvGrpSpPr>
        <p:grpSpPr bwMode="auto">
          <a:xfrm>
            <a:off x="0" y="4986338"/>
            <a:ext cx="9144000" cy="160735"/>
            <a:chOff x="0" y="-12553"/>
            <a:chExt cx="9144000" cy="214810"/>
          </a:xfrm>
        </p:grpSpPr>
        <p:sp>
          <p:nvSpPr>
            <p:cNvPr id="10" name="Rectangle 24"/>
            <p:cNvSpPr/>
            <p:nvPr userDrawn="1"/>
          </p:nvSpPr>
          <p:spPr bwMode="auto">
            <a:xfrm>
              <a:off x="0" y="102012"/>
              <a:ext cx="9144000" cy="10024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sp>
          <p:nvSpPr>
            <p:cNvPr id="11" name="Rectangle 25"/>
            <p:cNvSpPr/>
            <p:nvPr userDrawn="1"/>
          </p:nvSpPr>
          <p:spPr bwMode="auto">
            <a:xfrm>
              <a:off x="0" y="-12553"/>
              <a:ext cx="9144000" cy="10024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grpSp>
      <p:sp>
        <p:nvSpPr>
          <p:cNvPr id="12" name="Working Draft Text" hidden="1"/>
          <p:cNvSpPr txBox="1">
            <a:spLocks noChangeArrowheads="1"/>
          </p:cNvSpPr>
          <p:nvPr/>
        </p:nvSpPr>
        <p:spPr bwMode="auto">
          <a:xfrm>
            <a:off x="274638" y="254794"/>
            <a:ext cx="993862"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900" b="1" smtClean="0">
                <a:solidFill>
                  <a:srgbClr val="000000"/>
                </a:solidFill>
                <a:latin typeface="Arial"/>
              </a:rPr>
              <a:t>WORKING DRAFT</a:t>
            </a:r>
          </a:p>
        </p:txBody>
      </p:sp>
      <p:sp>
        <p:nvSpPr>
          <p:cNvPr id="13" name="doc id"/>
          <p:cNvSpPr txBox="1">
            <a:spLocks noChangeArrowheads="1"/>
          </p:cNvSpPr>
          <p:nvPr/>
        </p:nvSpPr>
        <p:spPr bwMode="auto">
          <a:xfrm>
            <a:off x="8680451" y="-21431"/>
            <a:ext cx="301625" cy="94060"/>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800" dirty="0" smtClean="0">
              <a:solidFill>
                <a:srgbClr val="FFFFFF"/>
              </a:solidFill>
              <a:latin typeface="Arial"/>
            </a:endParaRPr>
          </a:p>
        </p:txBody>
      </p:sp>
      <p:sp>
        <p:nvSpPr>
          <p:cNvPr id="14" name="Working Draft" hidden="1"/>
          <p:cNvSpPr txBox="1">
            <a:spLocks noChangeArrowheads="1"/>
          </p:cNvSpPr>
          <p:nvPr/>
        </p:nvSpPr>
        <p:spPr bwMode="auto">
          <a:xfrm>
            <a:off x="274638" y="373856"/>
            <a:ext cx="2693045"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900" smtClean="0">
                <a:solidFill>
                  <a:srgbClr val="000000"/>
                </a:solidFill>
                <a:latin typeface="Arial"/>
              </a:rPr>
              <a:t>Last Modified 14/08/2013 17:48 GMT Standard Time</a:t>
            </a:r>
            <a:endParaRPr lang="en-US" sz="900" smtClean="0">
              <a:solidFill>
                <a:srgbClr val="000000"/>
              </a:solidFill>
              <a:latin typeface="Arial"/>
            </a:endParaRPr>
          </a:p>
        </p:txBody>
      </p:sp>
      <p:sp>
        <p:nvSpPr>
          <p:cNvPr id="15" name="Printed" hidden="1"/>
          <p:cNvSpPr txBox="1">
            <a:spLocks noChangeArrowheads="1"/>
          </p:cNvSpPr>
          <p:nvPr/>
        </p:nvSpPr>
        <p:spPr bwMode="auto">
          <a:xfrm>
            <a:off x="274639" y="494110"/>
            <a:ext cx="2372444"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900" smtClean="0">
                <a:solidFill>
                  <a:srgbClr val="000000"/>
                </a:solidFill>
                <a:latin typeface="Arial"/>
              </a:rPr>
              <a:t>Printed 14/08/2013 09:00 GMT Standard Time</a:t>
            </a:r>
            <a:endParaRPr lang="en-US" sz="900" smtClean="0">
              <a:solidFill>
                <a:srgbClr val="000000"/>
              </a:solidFill>
              <a:latin typeface="Arial"/>
            </a:endParaRPr>
          </a:p>
        </p:txBody>
      </p:sp>
      <p:grpSp>
        <p:nvGrpSpPr>
          <p:cNvPr id="16" name="McK Title Elements" hidden="1"/>
          <p:cNvGrpSpPr>
            <a:grpSpLocks/>
          </p:cNvGrpSpPr>
          <p:nvPr/>
        </p:nvGrpSpPr>
        <p:grpSpPr bwMode="auto">
          <a:xfrm>
            <a:off x="274638" y="2638656"/>
            <a:ext cx="5035550" cy="469837"/>
            <a:chOff x="1663" y="3065"/>
            <a:chExt cx="3109" cy="387"/>
          </a:xfrm>
        </p:grpSpPr>
        <p:sp>
          <p:nvSpPr>
            <p:cNvPr id="17" name="McK Document type"/>
            <p:cNvSpPr txBox="1">
              <a:spLocks noChangeArrowheads="1"/>
            </p:cNvSpPr>
            <p:nvPr/>
          </p:nvSpPr>
          <p:spPr bwMode="auto">
            <a:xfrm>
              <a:off x="1663" y="3065"/>
              <a:ext cx="3109" cy="177"/>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smtClean="0">
                  <a:solidFill>
                    <a:srgbClr val="000000"/>
                  </a:solidFill>
                  <a:latin typeface="Arial"/>
                </a:rPr>
                <a:t>Document type</a:t>
              </a:r>
            </a:p>
          </p:txBody>
        </p:sp>
        <p:sp>
          <p:nvSpPr>
            <p:cNvPr id="18" name="McK Date"/>
            <p:cNvSpPr txBox="1">
              <a:spLocks noChangeArrowheads="1"/>
            </p:cNvSpPr>
            <p:nvPr/>
          </p:nvSpPr>
          <p:spPr bwMode="auto">
            <a:xfrm>
              <a:off x="1663" y="3275"/>
              <a:ext cx="3109" cy="177"/>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smtClean="0">
                  <a:solidFill>
                    <a:srgbClr val="000000"/>
                  </a:solidFill>
                  <a:latin typeface="Arial"/>
                </a:rPr>
                <a:t>Date</a:t>
              </a:r>
            </a:p>
          </p:txBody>
        </p:sp>
      </p:grpSp>
      <p:sp>
        <p:nvSpPr>
          <p:cNvPr id="13314" name="Rectangle 1026"/>
          <p:cNvSpPr>
            <a:spLocks noGrp="1" noChangeArrowheads="1"/>
          </p:cNvSpPr>
          <p:nvPr>
            <p:ph type="ctrTitle"/>
          </p:nvPr>
        </p:nvSpPr>
        <p:spPr bwMode="auto">
          <a:xfrm>
            <a:off x="274001" y="1092223"/>
            <a:ext cx="7519009" cy="492443"/>
          </a:xfrm>
          <a:prstGeom prst="rect">
            <a:avLst/>
          </a:prstGeom>
        </p:spPr>
        <p:txBody>
          <a:bodyPr/>
          <a:lstStyle>
            <a:lvl1pPr>
              <a:defRPr sz="3200" b="1" baseline="0">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274001" y="1976809"/>
            <a:ext cx="7519009" cy="276999"/>
          </a:xfrm>
        </p:spPr>
        <p:txBody>
          <a:bodyPr/>
          <a:lstStyle>
            <a:lvl1pPr>
              <a:defRPr sz="1800" baseline="0">
                <a:latin typeface="+mj-lt"/>
                <a:ea typeface="+mj-ea"/>
              </a:defRPr>
            </a:lvl1pPr>
          </a:lstStyle>
          <a:p>
            <a:pPr lvl="0"/>
            <a:r>
              <a:rPr lang="en-US" noProof="0" smtClean="0"/>
              <a:t>Click to edit Master subtitle style</a:t>
            </a:r>
          </a:p>
        </p:txBody>
      </p:sp>
      <p:pic>
        <p:nvPicPr>
          <p:cNvPr id="21" name="Picture 20"/>
          <p:cNvPicPr/>
          <p:nvPr userDrawn="1"/>
        </p:nvPicPr>
        <p:blipFill rotWithShape="1">
          <a:blip r:embed="rId7"/>
          <a:srcRect l="5388" t="27969" r="50216" b="41379"/>
          <a:stretch/>
        </p:blipFill>
        <p:spPr bwMode="auto">
          <a:xfrm>
            <a:off x="4355976" y="162200"/>
            <a:ext cx="1691680" cy="525459"/>
          </a:xfrm>
          <a:prstGeom prst="rect">
            <a:avLst/>
          </a:prstGeom>
          <a:ln>
            <a:noFill/>
          </a:ln>
          <a:extLst>
            <a:ext uri="{53640926-AAD7-44D8-BBD7-CCE9431645EC}">
              <a14:shadowObscured xmlns:a14="http://schemas.microsoft.com/office/drawing/2010/main"/>
            </a:ext>
          </a:extLst>
        </p:spPr>
      </p:pic>
      <p:pic>
        <p:nvPicPr>
          <p:cNvPr id="20"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96182" y="194766"/>
            <a:ext cx="1133475" cy="550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9269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2"/>
          <p:cNvSpPr>
            <a:spLocks noGrp="1" noChangeArrowheads="1"/>
          </p:cNvSpPr>
          <p:nvPr>
            <p:ph type="title"/>
          </p:nvPr>
        </p:nvSpPr>
        <p:spPr bwMode="auto">
          <a:xfrm>
            <a:off x="121490" y="292991"/>
            <a:ext cx="7274393" cy="307777"/>
          </a:xfrm>
          <a:prstGeom prst="rect">
            <a:avLst/>
          </a:prstGeom>
          <a:noFill/>
          <a:ln>
            <a:noFill/>
          </a:ln>
          <a:effectLst/>
          <a:extLst/>
        </p:spPr>
        <p:txBody>
          <a:bodyPr/>
          <a:lstStyle/>
          <a:p>
            <a:pPr lvl="0"/>
            <a:r>
              <a:rPr lang="en-US" noProof="0" smtClean="0"/>
              <a:t>Click to edit Master title style</a:t>
            </a:r>
            <a:endParaRPr lang="en-US" noProof="0" dirty="0" smtClean="0"/>
          </a:p>
        </p:txBody>
      </p:sp>
      <p:pic>
        <p:nvPicPr>
          <p:cNvPr id="3" name="Picture 2"/>
          <p:cNvPicPr/>
          <p:nvPr userDrawn="1"/>
        </p:nvPicPr>
        <p:blipFill rotWithShape="1">
          <a:blip r:embed="rId2"/>
          <a:srcRect l="5388" t="27969" r="50216" b="41379"/>
          <a:stretch/>
        </p:blipFill>
        <p:spPr bwMode="auto">
          <a:xfrm>
            <a:off x="179512" y="4461960"/>
            <a:ext cx="1128524" cy="370523"/>
          </a:xfrm>
          <a:prstGeom prst="rect">
            <a:avLst/>
          </a:prstGeom>
          <a:ln>
            <a:noFill/>
          </a:ln>
          <a:extLst>
            <a:ext uri="{53640926-AAD7-44D8-BBD7-CCE9431645EC}">
              <a14:shadowObscured xmlns:a14="http://schemas.microsoft.com/office/drawing/2010/main"/>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0295" y="191793"/>
            <a:ext cx="1133475" cy="550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7432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30694007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89986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65169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65086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5685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16419140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991533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01513556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14634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99917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330849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27992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33388" y="2349109"/>
            <a:ext cx="3857625" cy="1858565"/>
          </a:xfrm>
          <a:prstGeom prst="rect">
            <a:avLst/>
          </a:prstGeom>
        </p:spPr>
        <p:txBody>
          <a:bodyPr/>
          <a:lstStyle>
            <a:lvl1pPr>
              <a:defRPr sz="2800" b="1">
                <a:latin typeface="+mj-lt"/>
                <a:ea typeface="Open Sans" pitchFamily="34" charset="0"/>
                <a:cs typeface="Open Sans" pitchFamily="34" charset="0"/>
              </a:defRPr>
            </a:lvl1pPr>
          </a:lstStyle>
          <a:p>
            <a:r>
              <a:rPr lang="en-US" smtClean="0"/>
              <a:t>Click to edit Master title style</a:t>
            </a:r>
            <a:endParaRPr lang="en-AU"/>
          </a:p>
        </p:txBody>
      </p:sp>
    </p:spTree>
    <p:extLst>
      <p:ext uri="{BB962C8B-B14F-4D97-AF65-F5344CB8AC3E}">
        <p14:creationId xmlns:p14="http://schemas.microsoft.com/office/powerpoint/2010/main" val="723578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ody 1">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57201" y="1257303"/>
            <a:ext cx="8229600" cy="32789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63298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2" name="Title 1"/>
          <p:cNvSpPr>
            <a:spLocks noGrp="1"/>
          </p:cNvSpPr>
          <p:nvPr>
            <p:ph type="title"/>
          </p:nvPr>
        </p:nvSpPr>
        <p:spPr>
          <a:xfrm>
            <a:off x="230831" y="185092"/>
            <a:ext cx="8229600" cy="857250"/>
          </a:xfrm>
          <a:prstGeom prst="rect">
            <a:avLst/>
          </a:prstGeom>
        </p:spPr>
        <p:txBody>
          <a:bodyPr>
            <a:noAutofit/>
          </a:bodyPr>
          <a:lstStyle>
            <a:lvl1pPr>
              <a:defRPr sz="2800" i="0"/>
            </a:lvl1pPr>
          </a:lstStyle>
          <a:p>
            <a:r>
              <a:rPr lang="en-US" dirty="0" smtClean="0"/>
              <a:t>Click to edit Master title style</a:t>
            </a:r>
            <a:endParaRPr lang="en-AU" dirty="0"/>
          </a:p>
        </p:txBody>
      </p:sp>
      <p:sp>
        <p:nvSpPr>
          <p:cNvPr id="6" name="Text Placeholder 5"/>
          <p:cNvSpPr>
            <a:spLocks noGrp="1"/>
          </p:cNvSpPr>
          <p:nvPr>
            <p:ph type="body" sz="quarter" idx="10"/>
          </p:nvPr>
        </p:nvSpPr>
        <p:spPr>
          <a:xfrm>
            <a:off x="230832" y="1164983"/>
            <a:ext cx="8229600" cy="3278981"/>
          </a:xfrm>
        </p:spPr>
        <p:txBody>
          <a:bodyPr/>
          <a:lstStyle>
            <a:lvl1pPr>
              <a:defRPr sz="2000"/>
            </a:lvl1pPr>
            <a:lvl2pPr>
              <a:defRPr sz="18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890532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899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5011" y="750771"/>
            <a:ext cx="8130339" cy="517642"/>
          </a:xfrm>
          <a:prstGeom prst="rect">
            <a:avLst/>
          </a:prstGeom>
        </p:spPr>
        <p:txBody>
          <a:bodyPr/>
          <a:lstStyle>
            <a:lvl1pPr>
              <a:defRPr sz="3200" b="1">
                <a:solidFill>
                  <a:schemeClr val="accent5">
                    <a:lumMod val="7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a:xfrm>
            <a:off x="385011" y="1424539"/>
            <a:ext cx="8130339" cy="3207786"/>
          </a:xfrm>
          <a:prstGeom prst="rect">
            <a:avLst/>
          </a:prstGeom>
        </p:spPr>
        <p:txBody>
          <a:bodyPr/>
          <a:lstStyle>
            <a:lvl1pPr>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0249760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a:prstGeom prst="rect">
            <a:avLst/>
          </a:prstGeo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924657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370013"/>
            <a:ext cx="3867150" cy="32623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6" name="Footer Placeholder 5"/>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7" name="Slide Number Placeholder 6"/>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324929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a:prstGeom prst="rect">
            <a:avLst/>
          </a:prstGeom>
        </p:spPr>
        <p:txBody>
          <a:bodyPr/>
          <a:lstStyle/>
          <a:p>
            <a:r>
              <a:rPr lang="en-US" smtClean="0"/>
              <a:t>Click to edit Master title style</a:t>
            </a:r>
            <a:endParaRPr lang="en-AU"/>
          </a:p>
        </p:txBody>
      </p:sp>
      <p:sp>
        <p:nvSpPr>
          <p:cNvPr id="3" name="Text Placeholder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8" name="Footer Placeholder 7"/>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9" name="Slide Number Placeholder 8"/>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272301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4" name="Footer Placeholder 3"/>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5" name="Slide Number Placeholder 4"/>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2564778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3" name="Footer Placeholder 2"/>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4" name="Slide Number Placeholder 3"/>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410929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a:prstGeom prst="rect">
            <a:avLst/>
          </a:prstGeo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6" name="Footer Placeholder 5"/>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7" name="Slide Number Placeholder 6"/>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4053791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3" Type="http://schemas.openxmlformats.org/officeDocument/2006/relationships/theme" Target="../theme/theme3.xml"/><Relationship Id="rId21" Type="http://schemas.openxmlformats.org/officeDocument/2006/relationships/oleObject" Target="../embeddings/oleObject1.bin"/><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 Type="http://schemas.openxmlformats.org/officeDocument/2006/relationships/slideLayout" Target="../slideLayouts/slideLayout14.xml"/><Relationship Id="rId16" Type="http://schemas.openxmlformats.org/officeDocument/2006/relationships/tags" Target="../tags/tag12.xml"/><Relationship Id="rId20" Type="http://schemas.openxmlformats.org/officeDocument/2006/relationships/tags" Target="../tags/tag16.xml"/><Relationship Id="rId1" Type="http://schemas.openxmlformats.org/officeDocument/2006/relationships/slideLayout" Target="../slideLayouts/slideLayout13.xml"/><Relationship Id="rId6" Type="http://schemas.openxmlformats.org/officeDocument/2006/relationships/tags" Target="../tags/tag2.xml"/><Relationship Id="rId11" Type="http://schemas.openxmlformats.org/officeDocument/2006/relationships/tags" Target="../tags/tag7.xml"/><Relationship Id="rId5" Type="http://schemas.openxmlformats.org/officeDocument/2006/relationships/tags" Target="../tags/tag1.xml"/><Relationship Id="rId15" Type="http://schemas.openxmlformats.org/officeDocument/2006/relationships/tags" Target="../tags/tag11.xml"/><Relationship Id="rId23" Type="http://schemas.openxmlformats.org/officeDocument/2006/relationships/image" Target="../media/image6.png"/><Relationship Id="rId10" Type="http://schemas.openxmlformats.org/officeDocument/2006/relationships/tags" Target="../tags/tag6.xml"/><Relationship Id="rId19" Type="http://schemas.openxmlformats.org/officeDocument/2006/relationships/tags" Target="../tags/tag15.xml"/><Relationship Id="rId4" Type="http://schemas.openxmlformats.org/officeDocument/2006/relationships/vmlDrawing" Target="../drawings/vmlDrawing1.v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image" Target="../media/image5.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6"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18.png"/><Relationship Id="rId4"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T templates-1-widescreen-FINAL.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pic>
        <p:nvPicPr>
          <p:cNvPr id="1026" name="Picture 2" descr="http://www.behaviourworksaustralia.org/V2/wp-content/uploads/2015/12/Monash_2-RGB.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7099" t="14176" r="8088" b="14938"/>
          <a:stretch/>
        </p:blipFill>
        <p:spPr bwMode="auto">
          <a:xfrm>
            <a:off x="317499" y="228600"/>
            <a:ext cx="1935843" cy="69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510641"/>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bwMode="auto">
          <a:xfrm>
            <a:off x="395288" y="838074"/>
            <a:ext cx="8208962"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AU" altLang="en-US" dirty="0" smtClean="0"/>
              <a:t>Click to edit Master title style</a:t>
            </a:r>
          </a:p>
        </p:txBody>
      </p:sp>
      <p:sp>
        <p:nvSpPr>
          <p:cNvPr id="16" name="Rectangle 3"/>
          <p:cNvSpPr>
            <a:spLocks noGrp="1" noChangeArrowheads="1"/>
          </p:cNvSpPr>
          <p:nvPr>
            <p:ph type="body" idx="1"/>
          </p:nvPr>
        </p:nvSpPr>
        <p:spPr bwMode="auto">
          <a:xfrm>
            <a:off x="395288" y="1663701"/>
            <a:ext cx="84423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2"/>
            <a:r>
              <a:rPr lang="en-AU" altLang="en-US" smtClean="0"/>
              <a:t>Fourth level</a:t>
            </a:r>
          </a:p>
          <a:p>
            <a:pPr lvl="3"/>
            <a:r>
              <a:rPr lang="en-AU" altLang="en-US" smtClean="0"/>
              <a:t>Fifth level</a:t>
            </a:r>
          </a:p>
        </p:txBody>
      </p:sp>
      <p:pic>
        <p:nvPicPr>
          <p:cNvPr id="17" name="Picture 13" descr="Monash_logo_rgb"/>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79388" y="4842131"/>
            <a:ext cx="18002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29"/>
          <p:cNvGrpSpPr>
            <a:grpSpLocks/>
          </p:cNvGrpSpPr>
          <p:nvPr userDrawn="1"/>
        </p:nvGrpSpPr>
        <p:grpSpPr bwMode="auto">
          <a:xfrm>
            <a:off x="395288" y="241300"/>
            <a:ext cx="8389937" cy="417513"/>
            <a:chOff x="249" y="232"/>
            <a:chExt cx="5285" cy="263"/>
          </a:xfrm>
        </p:grpSpPr>
        <p:sp>
          <p:nvSpPr>
            <p:cNvPr id="19" name="Rectangle 16"/>
            <p:cNvSpPr>
              <a:spLocks noChangeArrowheads="1"/>
            </p:cNvSpPr>
            <p:nvPr/>
          </p:nvSpPr>
          <p:spPr bwMode="auto">
            <a:xfrm>
              <a:off x="249" y="232"/>
              <a:ext cx="5285" cy="20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ctr" defTabSz="457200" eaLnBrk="1" hangingPunct="1">
                <a:spcBef>
                  <a:spcPct val="50000"/>
                </a:spcBef>
                <a:defRPr/>
              </a:pPr>
              <a:endParaRPr lang="en-US" altLang="en-US" smtClean="0">
                <a:solidFill>
                  <a:prstClr val="black"/>
                </a:solidFill>
              </a:endParaRPr>
            </a:p>
          </p:txBody>
        </p:sp>
        <p:sp>
          <p:nvSpPr>
            <p:cNvPr id="20" name="Rectangle 28"/>
            <p:cNvSpPr>
              <a:spLocks noChangeArrowheads="1"/>
            </p:cNvSpPr>
            <p:nvPr userDrawn="1"/>
          </p:nvSpPr>
          <p:spPr bwMode="auto">
            <a:xfrm rot="2700000">
              <a:off x="390" y="314"/>
              <a:ext cx="182" cy="18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ctr" defTabSz="457200" eaLnBrk="1" hangingPunct="1">
                <a:spcBef>
                  <a:spcPct val="50000"/>
                </a:spcBef>
                <a:defRPr/>
              </a:pPr>
              <a:endParaRPr lang="en-US" altLang="en-US" smtClean="0">
                <a:solidFill>
                  <a:prstClr val="black"/>
                </a:solidFill>
              </a:endParaRPr>
            </a:p>
          </p:txBody>
        </p:sp>
      </p:grpSp>
      <p:pic>
        <p:nvPicPr>
          <p:cNvPr id="10" name="Picture 10"/>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44476" t="87500" r="25034" b="2692"/>
          <a:stretch/>
        </p:blipFill>
        <p:spPr bwMode="auto">
          <a:xfrm>
            <a:off x="2133600" y="4740905"/>
            <a:ext cx="1536699" cy="37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00821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1091" name="Object 67"/>
          <p:cNvGraphicFramePr>
            <a:graphicFrameLocks/>
          </p:cNvGraphicFramePr>
          <p:nvPr>
            <p:custDataLst>
              <p:tags r:id="rId5"/>
            </p:custDataLst>
          </p:nvPr>
        </p:nvGraphicFramePr>
        <p:xfrm>
          <a:off x="1" y="0"/>
          <a:ext cx="161925" cy="121444"/>
        </p:xfrm>
        <a:graphic>
          <a:graphicData uri="http://schemas.openxmlformats.org/presentationml/2006/ole">
            <mc:AlternateContent xmlns:mc="http://schemas.openxmlformats.org/markup-compatibility/2006">
              <mc:Choice xmlns:v="urn:schemas-microsoft-com:vml" Requires="v">
                <p:oleObj spid="_x0000_s4126" name="think-cell Slide" r:id="rId21" imgW="360" imgH="360" progId="">
                  <p:embed/>
                </p:oleObj>
              </mc:Choice>
              <mc:Fallback>
                <p:oleObj name="think-cell Slide" r:id="rId21" imgW="360" imgH="360" progId="">
                  <p:embed/>
                  <p:pic>
                    <p:nvPicPr>
                      <p:cNvPr id="0" name=""/>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 y="0"/>
                        <a:ext cx="161925" cy="1214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93" name="Group 57"/>
          <p:cNvGrpSpPr>
            <a:grpSpLocks/>
          </p:cNvGrpSpPr>
          <p:nvPr/>
        </p:nvGrpSpPr>
        <p:grpSpPr bwMode="auto">
          <a:xfrm>
            <a:off x="0" y="-9525"/>
            <a:ext cx="9144000" cy="160735"/>
            <a:chOff x="0" y="-12553"/>
            <a:chExt cx="9144000" cy="214810"/>
          </a:xfrm>
        </p:grpSpPr>
        <p:sp>
          <p:nvSpPr>
            <p:cNvPr id="59" name="Rectangle 58"/>
            <p:cNvSpPr/>
            <p:nvPr userDrawn="1"/>
          </p:nvSpPr>
          <p:spPr bwMode="auto">
            <a:xfrm>
              <a:off x="0" y="102012"/>
              <a:ext cx="9144000" cy="10024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sp>
          <p:nvSpPr>
            <p:cNvPr id="60" name="Rectangle 59"/>
            <p:cNvSpPr/>
            <p:nvPr userDrawn="1"/>
          </p:nvSpPr>
          <p:spPr bwMode="auto">
            <a:xfrm>
              <a:off x="0" y="-12553"/>
              <a:ext cx="9144000" cy="10024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grpSp>
      <p:grpSp>
        <p:nvGrpSpPr>
          <p:cNvPr id="1094" name="Group 60"/>
          <p:cNvGrpSpPr>
            <a:grpSpLocks/>
          </p:cNvGrpSpPr>
          <p:nvPr/>
        </p:nvGrpSpPr>
        <p:grpSpPr bwMode="auto">
          <a:xfrm>
            <a:off x="0" y="4986338"/>
            <a:ext cx="9144000" cy="160735"/>
            <a:chOff x="0" y="-12553"/>
            <a:chExt cx="9144000" cy="214810"/>
          </a:xfrm>
        </p:grpSpPr>
        <p:sp>
          <p:nvSpPr>
            <p:cNvPr id="62" name="Rectangle 61"/>
            <p:cNvSpPr/>
            <p:nvPr userDrawn="1"/>
          </p:nvSpPr>
          <p:spPr bwMode="auto">
            <a:xfrm>
              <a:off x="0" y="102012"/>
              <a:ext cx="9144000" cy="10024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sp>
          <p:nvSpPr>
            <p:cNvPr id="63" name="Rectangle 62"/>
            <p:cNvSpPr/>
            <p:nvPr userDrawn="1"/>
          </p:nvSpPr>
          <p:spPr bwMode="auto">
            <a:xfrm>
              <a:off x="0" y="-12553"/>
              <a:ext cx="9144000" cy="10024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grpSp>
      <p:sp>
        <p:nvSpPr>
          <p:cNvPr id="1034" name="Working Draft" hidden="1"/>
          <p:cNvSpPr txBox="1">
            <a:spLocks noChangeArrowheads="1"/>
          </p:cNvSpPr>
          <p:nvPr/>
        </p:nvSpPr>
        <p:spPr bwMode="auto">
          <a:xfrm rot="5400000">
            <a:off x="8171676" y="1796326"/>
            <a:ext cx="1801775" cy="92333"/>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600" smtClean="0">
                <a:solidFill>
                  <a:srgbClr val="000000"/>
                </a:solidFill>
                <a:latin typeface="Arial"/>
              </a:rPr>
              <a:t>Last Modified 14/08/2013 17:48 GMT Standard Time</a:t>
            </a:r>
            <a:endParaRPr lang="en-US" dirty="0" smtClean="0">
              <a:solidFill>
                <a:srgbClr val="000000"/>
              </a:solidFill>
              <a:latin typeface="Arial"/>
            </a:endParaRPr>
          </a:p>
        </p:txBody>
      </p:sp>
      <p:sp>
        <p:nvSpPr>
          <p:cNvPr id="1035" name="Printed" hidden="1"/>
          <p:cNvSpPr txBox="1">
            <a:spLocks noChangeArrowheads="1"/>
          </p:cNvSpPr>
          <p:nvPr/>
        </p:nvSpPr>
        <p:spPr bwMode="auto">
          <a:xfrm rot="5400000">
            <a:off x="8279077" y="3459629"/>
            <a:ext cx="1586973" cy="92333"/>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600" smtClean="0">
                <a:solidFill>
                  <a:srgbClr val="000000"/>
                </a:solidFill>
                <a:latin typeface="Arial"/>
              </a:rPr>
              <a:t>Printed 14/08/2013 09:00 GMT Standard Time</a:t>
            </a:r>
            <a:endParaRPr lang="en-US" smtClean="0">
              <a:solidFill>
                <a:srgbClr val="000000"/>
              </a:solidFill>
              <a:latin typeface="Arial"/>
            </a:endParaRPr>
          </a:p>
        </p:txBody>
      </p:sp>
      <p:sp>
        <p:nvSpPr>
          <p:cNvPr id="1097" name="Rectangle 286"/>
          <p:cNvSpPr>
            <a:spLocks noGrp="1" noChangeArrowheads="1"/>
          </p:cNvSpPr>
          <p:nvPr>
            <p:ph type="body" idx="1"/>
          </p:nvPr>
        </p:nvSpPr>
        <p:spPr bwMode="auto">
          <a:xfrm>
            <a:off x="2343150" y="1927622"/>
            <a:ext cx="4389438"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98" name="Title Placeholder 2"/>
          <p:cNvSpPr>
            <a:spLocks noGrp="1" noChangeArrowheads="1"/>
          </p:cNvSpPr>
          <p:nvPr>
            <p:ph type="title"/>
          </p:nvPr>
        </p:nvSpPr>
        <p:spPr bwMode="auto">
          <a:xfrm>
            <a:off x="122238" y="292894"/>
            <a:ext cx="7273925"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nvSpPr>
        <p:spPr bwMode="auto">
          <a:xfrm>
            <a:off x="122239" y="148829"/>
            <a:ext cx="859210" cy="215444"/>
          </a:xfrm>
          <a:prstGeom prst="rect">
            <a:avLst/>
          </a:prstGeom>
          <a:noFill/>
          <a:ln>
            <a:noFill/>
          </a:ln>
          <a:effectLst/>
          <a:extLst/>
        </p:spPr>
        <p:txBody>
          <a:bodyPr wrap="none" lIns="0" tIns="0" rIns="0" bIns="0">
            <a:spAutoFit/>
          </a:bodyPr>
          <a:lstStyle/>
          <a:p>
            <a:pPr fontAlgn="base">
              <a:spcBef>
                <a:spcPct val="0"/>
              </a:spcBef>
              <a:spcAft>
                <a:spcPct val="0"/>
              </a:spcAft>
              <a:defRPr/>
            </a:pPr>
            <a:r>
              <a:rPr lang="en-US" sz="1400" dirty="0">
                <a:solidFill>
                  <a:srgbClr val="808080"/>
                </a:solidFill>
              </a:rPr>
              <a:t>TRACKER</a:t>
            </a:r>
          </a:p>
        </p:txBody>
      </p:sp>
      <p:sp>
        <p:nvSpPr>
          <p:cNvPr id="11" name="McK 3. Unit of measure" hidden="1"/>
          <p:cNvSpPr txBox="1">
            <a:spLocks noChangeArrowheads="1"/>
          </p:cNvSpPr>
          <p:nvPr/>
        </p:nvSpPr>
        <p:spPr bwMode="auto">
          <a:xfrm>
            <a:off x="122238" y="513160"/>
            <a:ext cx="7273925" cy="246221"/>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101" name="McK Slide Elements" hidden="1"/>
          <p:cNvGrpSpPr>
            <a:grpSpLocks/>
          </p:cNvGrpSpPr>
          <p:nvPr/>
        </p:nvGrpSpPr>
        <p:grpSpPr bwMode="auto">
          <a:xfrm>
            <a:off x="122238" y="4636798"/>
            <a:ext cx="8564562" cy="310243"/>
            <a:chOff x="75" y="3897"/>
            <a:chExt cx="557" cy="256"/>
          </a:xfrm>
        </p:grpSpPr>
        <p:sp>
          <p:nvSpPr>
            <p:cNvPr id="13" name="McK 4. Footnote"/>
            <p:cNvSpPr txBox="1">
              <a:spLocks noChangeArrowheads="1"/>
            </p:cNvSpPr>
            <p:nvPr/>
          </p:nvSpPr>
          <p:spPr bwMode="auto">
            <a:xfrm>
              <a:off x="75" y="3897"/>
              <a:ext cx="557" cy="127"/>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auto">
            <a:xfrm>
              <a:off x="75" y="4026"/>
              <a:ext cx="557" cy="127"/>
            </a:xfrm>
            <a:prstGeom prst="rect">
              <a:avLst/>
            </a:prstGeom>
            <a:noFill/>
            <a:ln>
              <a:noFill/>
            </a:ln>
            <a:effectLst/>
            <a:extLst/>
          </p:spPr>
          <p:txBody>
            <a:bodyPr lIns="0" tIns="0" rIns="0" bIns="0" anchor="b">
              <a:spAutoFit/>
            </a:bodyPr>
            <a:lstStyle/>
            <a:p>
              <a:pPr marL="471488" indent="-471488" defTabSz="913526" fontAlgn="base">
                <a:spcBef>
                  <a:spcPct val="0"/>
                </a:spcBef>
                <a:spcAft>
                  <a:spcPct val="0"/>
                </a:spcAft>
                <a:defRPr/>
              </a:pPr>
              <a:r>
                <a:rPr lang="en-US" sz="1000" dirty="0">
                  <a:solidFill>
                    <a:srgbClr val="000000"/>
                  </a:solidFill>
                </a:rPr>
                <a:t>Source:	Source</a:t>
              </a:r>
            </a:p>
          </p:txBody>
        </p:sp>
      </p:grpSp>
      <p:grpSp>
        <p:nvGrpSpPr>
          <p:cNvPr id="1102" name="ACET" hidden="1"/>
          <p:cNvGrpSpPr>
            <a:grpSpLocks/>
          </p:cNvGrpSpPr>
          <p:nvPr/>
        </p:nvGrpSpPr>
        <p:grpSpPr bwMode="auto">
          <a:xfrm>
            <a:off x="2343150" y="1374949"/>
            <a:ext cx="4351338" cy="511001"/>
            <a:chOff x="915" y="610"/>
            <a:chExt cx="2686" cy="420"/>
          </a:xfrm>
        </p:grpSpPr>
        <p:cxnSp>
          <p:nvCxnSpPr>
            <p:cNvPr id="114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610"/>
              <a:ext cx="2686" cy="420"/>
            </a:xfrm>
            <a:prstGeom prst="leftRightArrow">
              <a:avLst>
                <a:gd name="adj1" fmla="val 100000"/>
                <a:gd name="adj2" fmla="val 0"/>
              </a:avLst>
            </a:prstGeom>
            <a:noFill/>
            <a:ln>
              <a:noFill/>
            </a:ln>
            <a:effectLst/>
            <a:extLst/>
          </p:spPr>
          <p:txBody>
            <a:bodyPr lIns="0" tIns="0" rIns="0" bIns="18288" anchor="b">
              <a:spAutoFit/>
            </a:bodyPr>
            <a:lstStyle/>
            <a:p>
              <a:pPr fontAlgn="base">
                <a:spcBef>
                  <a:spcPct val="0"/>
                </a:spcBef>
                <a:spcAft>
                  <a:spcPct val="0"/>
                </a:spcAft>
                <a:defRPr/>
              </a:pPr>
              <a:r>
                <a:rPr lang="en-US" sz="1600" b="1">
                  <a:solidFill>
                    <a:srgbClr val="000000"/>
                  </a:solidFill>
                </a:rPr>
                <a:t>Title</a:t>
              </a:r>
            </a:p>
            <a:p>
              <a:pPr fontAlgn="base">
                <a:spcBef>
                  <a:spcPct val="0"/>
                </a:spcBef>
                <a:spcAft>
                  <a:spcPct val="0"/>
                </a:spcAft>
                <a:defRPr/>
              </a:pPr>
              <a:r>
                <a:rPr lang="en-US" sz="1600" dirty="0">
                  <a:solidFill>
                    <a:srgbClr val="808080"/>
                  </a:solidFill>
                </a:rPr>
                <a:t>Unit of measure</a:t>
              </a:r>
            </a:p>
          </p:txBody>
        </p:sp>
      </p:grpSp>
      <p:grpSp>
        <p:nvGrpSpPr>
          <p:cNvPr id="1103" name="LegendBoxes" hidden="1"/>
          <p:cNvGrpSpPr>
            <a:grpSpLocks/>
          </p:cNvGrpSpPr>
          <p:nvPr/>
        </p:nvGrpSpPr>
        <p:grpSpPr bwMode="auto">
          <a:xfrm>
            <a:off x="8194676" y="602456"/>
            <a:ext cx="769740" cy="805682"/>
            <a:chOff x="4936" y="176"/>
            <a:chExt cx="475" cy="664"/>
          </a:xfrm>
        </p:grpSpPr>
        <p:sp>
          <p:nvSpPr>
            <p:cNvPr id="24" name="Legend1"/>
            <p:cNvSpPr>
              <a:spLocks noChangeArrowheads="1"/>
            </p:cNvSpPr>
            <p:nvPr/>
          </p:nvSpPr>
          <p:spPr bwMode="auto">
            <a:xfrm>
              <a:off x="5096" y="176"/>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2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26" name="Legend2"/>
            <p:cNvSpPr>
              <a:spLocks noChangeArrowheads="1"/>
            </p:cNvSpPr>
            <p:nvPr/>
          </p:nvSpPr>
          <p:spPr bwMode="auto">
            <a:xfrm>
              <a:off x="5096" y="346"/>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2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28" name="Legend3"/>
            <p:cNvSpPr>
              <a:spLocks noChangeArrowheads="1"/>
            </p:cNvSpPr>
            <p:nvPr/>
          </p:nvSpPr>
          <p:spPr bwMode="auto">
            <a:xfrm>
              <a:off x="5096" y="517"/>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2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30" name="Legend4"/>
            <p:cNvSpPr>
              <a:spLocks noChangeArrowheads="1"/>
            </p:cNvSpPr>
            <p:nvPr/>
          </p:nvSpPr>
          <p:spPr bwMode="auto">
            <a:xfrm>
              <a:off x="5096" y="688"/>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3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nvGrpSpPr>
          <p:cNvPr id="1104" name="LegendLines" hidden="1"/>
          <p:cNvGrpSpPr>
            <a:grpSpLocks/>
          </p:cNvGrpSpPr>
          <p:nvPr/>
        </p:nvGrpSpPr>
        <p:grpSpPr bwMode="auto">
          <a:xfrm>
            <a:off x="7880347" y="602456"/>
            <a:ext cx="1084065" cy="602105"/>
            <a:chOff x="4750" y="176"/>
            <a:chExt cx="669" cy="496"/>
          </a:xfrm>
        </p:grpSpPr>
        <p:sp>
          <p:nvSpPr>
            <p:cNvPr id="3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p:spPr>
          <p:txBody>
            <a:bodyPr/>
            <a:lstStyle/>
            <a:p>
              <a:pPr fontAlgn="base">
                <a:spcBef>
                  <a:spcPct val="0"/>
                </a:spcBef>
                <a:spcAft>
                  <a:spcPct val="0"/>
                </a:spcAft>
                <a:defRPr/>
              </a:pPr>
              <a:endParaRPr lang="en-US" sz="1600">
                <a:solidFill>
                  <a:srgbClr val="000000"/>
                </a:solidFill>
              </a:endParaRPr>
            </a:p>
          </p:txBody>
        </p:sp>
        <p:sp>
          <p:nvSpPr>
            <p:cNvPr id="3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p:spPr>
          <p:txBody>
            <a:bodyPr/>
            <a:lstStyle/>
            <a:p>
              <a:pPr fontAlgn="base">
                <a:spcBef>
                  <a:spcPct val="0"/>
                </a:spcBef>
                <a:spcAft>
                  <a:spcPct val="0"/>
                </a:spcAft>
                <a:defRPr/>
              </a:pPr>
              <a:endParaRPr lang="en-US" sz="1600">
                <a:solidFill>
                  <a:srgbClr val="000000"/>
                </a:solidFill>
              </a:endParaRPr>
            </a:p>
          </p:txBody>
        </p:sp>
        <p:sp>
          <p:nvSpPr>
            <p:cNvPr id="3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p:spPr>
          <p:txBody>
            <a:bodyPr/>
            <a:lstStyle/>
            <a:p>
              <a:pPr fontAlgn="base">
                <a:spcBef>
                  <a:spcPct val="0"/>
                </a:spcBef>
                <a:spcAft>
                  <a:spcPct val="0"/>
                </a:spcAft>
                <a:defRPr/>
              </a:pPr>
              <a:endParaRPr lang="en-US" sz="1600">
                <a:solidFill>
                  <a:srgbClr val="000000"/>
                </a:solidFill>
              </a:endParaRPr>
            </a:p>
          </p:txBody>
        </p:sp>
        <p:sp>
          <p:nvSpPr>
            <p:cNvPr id="36" name="Legend1"/>
            <p:cNvSpPr>
              <a:spLocks noChangeArrowheads="1"/>
            </p:cNvSpPr>
            <p:nvPr/>
          </p:nvSpPr>
          <p:spPr bwMode="auto">
            <a:xfrm>
              <a:off x="5104" y="176"/>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37" name="Legend2"/>
            <p:cNvSpPr>
              <a:spLocks noChangeArrowheads="1"/>
            </p:cNvSpPr>
            <p:nvPr/>
          </p:nvSpPr>
          <p:spPr bwMode="auto">
            <a:xfrm>
              <a:off x="5104" y="344"/>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38" name="Legend3"/>
            <p:cNvSpPr>
              <a:spLocks noChangeArrowheads="1"/>
            </p:cNvSpPr>
            <p:nvPr/>
          </p:nvSpPr>
          <p:spPr bwMode="auto">
            <a:xfrm>
              <a:off x="5104" y="520"/>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grpSp>
      <p:grpSp>
        <p:nvGrpSpPr>
          <p:cNvPr id="1105" name="McKSticker" hidden="1"/>
          <p:cNvGrpSpPr>
            <a:grpSpLocks/>
          </p:cNvGrpSpPr>
          <p:nvPr/>
        </p:nvGrpSpPr>
        <p:grpSpPr bwMode="auto">
          <a:xfrm>
            <a:off x="7907243" y="602456"/>
            <a:ext cx="1066894" cy="212366"/>
            <a:chOff x="7695562" y="285750"/>
            <a:chExt cx="1045213" cy="278520"/>
          </a:xfrm>
        </p:grpSpPr>
        <p:sp>
          <p:nvSpPr>
            <p:cNvPr id="40" name="StickerRectangle"/>
            <p:cNvSpPr>
              <a:spLocks noChangeArrowheads="1"/>
            </p:cNvSpPr>
            <p:nvPr/>
          </p:nvSpPr>
          <p:spPr bwMode="auto">
            <a:xfrm>
              <a:off x="7695562" y="285750"/>
              <a:ext cx="1045213" cy="278520"/>
            </a:xfrm>
            <a:prstGeom prst="leftRightArrow">
              <a:avLst>
                <a:gd name="adj1" fmla="val 100000"/>
                <a:gd name="adj2" fmla="val 0"/>
              </a:avLst>
            </a:prstGeom>
            <a:noFill/>
            <a:ln>
              <a:noFill/>
            </a:ln>
            <a:effectLst/>
            <a:extLst/>
          </p:spPr>
          <p:txBody>
            <a:bodyPr wrap="none" lIns="27432" tIns="0" rIns="0" bIns="27432">
              <a:spAutoFit/>
            </a:bodyPr>
            <a:lstStyle/>
            <a:p>
              <a:pPr algn="r" defTabSz="913526" fontAlgn="base">
                <a:spcBef>
                  <a:spcPct val="0"/>
                </a:spcBef>
                <a:spcAft>
                  <a:spcPct val="0"/>
                </a:spcAft>
                <a:buClr>
                  <a:srgbClr val="0371B9"/>
                </a:buClr>
                <a:defRPr/>
              </a:pPr>
              <a:r>
                <a:rPr lang="en-US" sz="1200" dirty="0">
                  <a:solidFill>
                    <a:srgbClr val="808080"/>
                  </a:solidFill>
                </a:rPr>
                <a:t>PRELIMINARY</a:t>
              </a:r>
            </a:p>
          </p:txBody>
        </p:sp>
        <p:cxnSp>
          <p:nvCxnSpPr>
            <p:cNvPr id="1130" name="AutoShape 31"/>
            <p:cNvCxnSpPr>
              <a:cxnSpLocks noChangeShapeType="1"/>
              <a:stCxn id="40" idx="2"/>
              <a:endCxn id="40" idx="4"/>
            </p:cNvCxnSpPr>
            <p:nvPr/>
          </p:nvCxnSpPr>
          <p:spPr bwMode="auto">
            <a:xfrm>
              <a:off x="7695562" y="285750"/>
              <a:ext cx="0" cy="278520"/>
            </a:xfrm>
            <a:prstGeom prst="straightConnector1">
              <a:avLst/>
            </a:prstGeom>
            <a:noFill/>
            <a:ln w="9525">
              <a:solidFill>
                <a:srgbClr val="808080"/>
              </a:solidFill>
              <a:round/>
              <a:headEnd/>
              <a:tailEnd/>
            </a:ln>
          </p:spPr>
        </p:cxnSp>
        <p:cxnSp>
          <p:nvCxnSpPr>
            <p:cNvPr id="1131" name="AutoShape 32"/>
            <p:cNvCxnSpPr>
              <a:cxnSpLocks noChangeShapeType="1"/>
              <a:stCxn id="40" idx="4"/>
              <a:endCxn id="40" idx="6"/>
            </p:cNvCxnSpPr>
            <p:nvPr/>
          </p:nvCxnSpPr>
          <p:spPr bwMode="auto">
            <a:xfrm>
              <a:off x="7695562" y="564270"/>
              <a:ext cx="1045213" cy="0"/>
            </a:xfrm>
            <a:prstGeom prst="straightConnector1">
              <a:avLst/>
            </a:prstGeom>
            <a:noFill/>
            <a:ln w="25400">
              <a:solidFill>
                <a:srgbClr val="808080"/>
              </a:solidFill>
              <a:round/>
              <a:headEnd/>
              <a:tailEnd/>
            </a:ln>
          </p:spPr>
        </p:cxnSp>
      </p:grpSp>
      <p:grpSp>
        <p:nvGrpSpPr>
          <p:cNvPr id="1106" name="LegendMoons" hidden="1"/>
          <p:cNvGrpSpPr>
            <a:grpSpLocks/>
          </p:cNvGrpSpPr>
          <p:nvPr/>
        </p:nvGrpSpPr>
        <p:grpSpPr bwMode="auto">
          <a:xfrm>
            <a:off x="8126417" y="602457"/>
            <a:ext cx="836780" cy="1033582"/>
            <a:chOff x="7769225" y="2105025"/>
            <a:chExt cx="819708" cy="1351831"/>
          </a:xfrm>
        </p:grpSpPr>
        <p:grpSp>
          <p:nvGrpSpPr>
            <p:cNvPr id="1109" name="MoonLegend1"/>
            <p:cNvGrpSpPr>
              <a:grpSpLocks noChangeAspect="1"/>
            </p:cNvGrpSpPr>
            <p:nvPr>
              <p:custDataLst>
                <p:tags r:id="rId6"/>
              </p:custDataLst>
            </p:nvPr>
          </p:nvGrpSpPr>
          <p:grpSpPr bwMode="auto">
            <a:xfrm>
              <a:off x="7769225" y="2105025"/>
              <a:ext cx="209550" cy="209551"/>
              <a:chOff x="4533" y="183"/>
              <a:chExt cx="144" cy="144"/>
            </a:xfrm>
          </p:grpSpPr>
          <p:sp>
            <p:nvSpPr>
              <p:cNvPr id="83" name="Oval 38"/>
              <p:cNvSpPr>
                <a:spLocks noChangeAspect="1" noChangeArrowheads="1"/>
              </p:cNvSpPr>
              <p:nvPr>
                <p:custDataLst>
                  <p:tags r:id="rId19"/>
                </p:custDataLst>
              </p:nvPr>
            </p:nvSpPr>
            <p:spPr bwMode="auto">
              <a:xfrm>
                <a:off x="4533" y="183"/>
                <a:ext cx="144" cy="144"/>
              </a:xfrm>
              <a:prstGeom prst="ellipse">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84" name="Arc 39"/>
              <p:cNvSpPr>
                <a:spLocks noChangeAspect="1"/>
              </p:cNvSpPr>
              <p:nvPr>
                <p:custDataLst>
                  <p:tags r:id="rId20"/>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nvGrpSpPr>
            <p:cNvPr id="1110" name="MoonLegend2"/>
            <p:cNvGrpSpPr>
              <a:grpSpLocks noChangeAspect="1"/>
            </p:cNvGrpSpPr>
            <p:nvPr>
              <p:custDataLst>
                <p:tags r:id="rId7"/>
              </p:custDataLst>
            </p:nvPr>
          </p:nvGrpSpPr>
          <p:grpSpPr bwMode="auto">
            <a:xfrm>
              <a:off x="7769225" y="2379266"/>
              <a:ext cx="209550" cy="209551"/>
              <a:chOff x="1694" y="2044"/>
              <a:chExt cx="160" cy="160"/>
            </a:xfrm>
          </p:grpSpPr>
          <p:sp>
            <p:nvSpPr>
              <p:cNvPr id="81" name="Oval 41"/>
              <p:cNvSpPr>
                <a:spLocks noChangeAspect="1" noChangeArrowheads="1"/>
              </p:cNvSpPr>
              <p:nvPr>
                <p:custDataLst>
                  <p:tags r:id="rId17"/>
                </p:custDataLst>
              </p:nvPr>
            </p:nvSpPr>
            <p:spPr bwMode="auto">
              <a:xfrm>
                <a:off x="1694" y="2044"/>
                <a:ext cx="160" cy="164"/>
              </a:xfrm>
              <a:prstGeom prst="ellipse">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82" name="Arc 42"/>
              <p:cNvSpPr>
                <a:spLocks noChangeAspect="1"/>
              </p:cNvSpPr>
              <p:nvPr>
                <p:custDataLst>
                  <p:tags r:id="rId18"/>
                </p:custDataLst>
              </p:nvPr>
            </p:nvSpPr>
            <p:spPr bwMode="auto">
              <a:xfrm>
                <a:off x="1694" y="2044"/>
                <a:ext cx="160" cy="164"/>
              </a:xfrm>
              <a:prstGeom prst="arc">
                <a:avLst/>
              </a:prstGeom>
              <a:solidFill>
                <a:schemeClr val="accent4"/>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nvGrpSpPr>
            <p:cNvPr id="1111" name="MoonLegend4"/>
            <p:cNvGrpSpPr>
              <a:grpSpLocks noChangeAspect="1"/>
            </p:cNvGrpSpPr>
            <p:nvPr>
              <p:custDataLst>
                <p:tags r:id="rId8"/>
              </p:custDataLst>
            </p:nvPr>
          </p:nvGrpSpPr>
          <p:grpSpPr bwMode="auto">
            <a:xfrm>
              <a:off x="7769225" y="2927748"/>
              <a:ext cx="209550" cy="209551"/>
              <a:chOff x="4495" y="1198"/>
              <a:chExt cx="160" cy="160"/>
            </a:xfrm>
          </p:grpSpPr>
          <p:sp>
            <p:nvSpPr>
              <p:cNvPr id="79" name="Oval 47"/>
              <p:cNvSpPr>
                <a:spLocks noChangeAspect="1" noChangeArrowheads="1"/>
              </p:cNvSpPr>
              <p:nvPr>
                <p:custDataLst>
                  <p:tags r:id="rId15"/>
                </p:custDataLst>
              </p:nvPr>
            </p:nvSpPr>
            <p:spPr bwMode="auto">
              <a:xfrm>
                <a:off x="4495" y="1198"/>
                <a:ext cx="160" cy="164"/>
              </a:xfrm>
              <a:prstGeom prst="ellipse">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80" name="Arc 48"/>
              <p:cNvSpPr>
                <a:spLocks noChangeAspect="1"/>
              </p:cNvSpPr>
              <p:nvPr>
                <p:custDataLst>
                  <p:tags r:id="rId16"/>
                </p:custDataLst>
              </p:nvPr>
            </p:nvSpPr>
            <p:spPr bwMode="auto">
              <a:xfrm>
                <a:off x="4495" y="1198"/>
                <a:ext cx="160" cy="164"/>
              </a:xfrm>
              <a:prstGeom prst="arc">
                <a:avLst>
                  <a:gd name="adj1" fmla="val 16200000"/>
                  <a:gd name="adj2" fmla="val 10800000"/>
                </a:avLst>
              </a:prstGeom>
              <a:solidFill>
                <a:schemeClr val="accent4"/>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nvGrpSpPr>
            <p:cNvPr id="1112" name="MoonLegend5"/>
            <p:cNvGrpSpPr>
              <a:grpSpLocks noChangeAspect="1"/>
            </p:cNvGrpSpPr>
            <p:nvPr>
              <p:custDataLst>
                <p:tags r:id="rId9"/>
              </p:custDataLst>
            </p:nvPr>
          </p:nvGrpSpPr>
          <p:grpSpPr bwMode="auto">
            <a:xfrm>
              <a:off x="7769225" y="3201990"/>
              <a:ext cx="209550" cy="209551"/>
              <a:chOff x="4495" y="1440"/>
              <a:chExt cx="160" cy="160"/>
            </a:xfrm>
          </p:grpSpPr>
          <p:sp>
            <p:nvSpPr>
              <p:cNvPr id="77" name="Oval 50"/>
              <p:cNvSpPr>
                <a:spLocks noChangeAspect="1" noChangeArrowheads="1"/>
              </p:cNvSpPr>
              <p:nvPr>
                <p:custDataLst>
                  <p:tags r:id="rId13"/>
                </p:custDataLst>
              </p:nvPr>
            </p:nvSpPr>
            <p:spPr bwMode="auto">
              <a:xfrm>
                <a:off x="4495" y="1436"/>
                <a:ext cx="160" cy="164"/>
              </a:xfrm>
              <a:prstGeom prst="ellipse">
                <a:avLst/>
              </a:prstGeom>
              <a:solidFill>
                <a:schemeClr val="accent1"/>
              </a:solidFill>
              <a:ln w="9525">
                <a:solidFill>
                  <a:schemeClr val="tx1"/>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78" name="Oval 51"/>
              <p:cNvSpPr>
                <a:spLocks noChangeAspect="1" noChangeArrowheads="1"/>
              </p:cNvSpPr>
              <p:nvPr>
                <p:custDataLst>
                  <p:tags r:id="rId14"/>
                </p:custDataLst>
              </p:nvPr>
            </p:nvSpPr>
            <p:spPr bwMode="auto">
              <a:xfrm>
                <a:off x="4495" y="1436"/>
                <a:ext cx="160" cy="164"/>
              </a:xfrm>
              <a:prstGeom prst="arc">
                <a:avLst>
                  <a:gd name="adj1" fmla="val 16200000"/>
                  <a:gd name="adj2" fmla="val 16200000"/>
                </a:avLst>
              </a:prstGeom>
              <a:solidFill>
                <a:schemeClr val="accent4"/>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sp>
          <p:nvSpPr>
            <p:cNvPr id="69" name="Legend1"/>
            <p:cNvSpPr>
              <a:spLocks noChangeArrowheads="1"/>
            </p:cNvSpPr>
            <p:nvPr/>
          </p:nvSpPr>
          <p:spPr bwMode="auto">
            <a:xfrm>
              <a:off x="8089578" y="2117483"/>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sp>
          <p:nvSpPr>
            <p:cNvPr id="70" name="Legend2"/>
            <p:cNvSpPr>
              <a:spLocks noChangeArrowheads="1"/>
            </p:cNvSpPr>
            <p:nvPr/>
          </p:nvSpPr>
          <p:spPr bwMode="auto">
            <a:xfrm>
              <a:off x="8089578" y="2393113"/>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sp>
          <p:nvSpPr>
            <p:cNvPr id="71" name="Legend3"/>
            <p:cNvSpPr>
              <a:spLocks noChangeArrowheads="1"/>
            </p:cNvSpPr>
            <p:nvPr/>
          </p:nvSpPr>
          <p:spPr bwMode="auto">
            <a:xfrm>
              <a:off x="8089578" y="2667185"/>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sp>
          <p:nvSpPr>
            <p:cNvPr id="72" name="Legend4"/>
            <p:cNvSpPr>
              <a:spLocks noChangeArrowheads="1"/>
            </p:cNvSpPr>
            <p:nvPr/>
          </p:nvSpPr>
          <p:spPr bwMode="auto">
            <a:xfrm>
              <a:off x="8089578" y="2938143"/>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sp>
          <p:nvSpPr>
            <p:cNvPr id="73" name="Legend5"/>
            <p:cNvSpPr>
              <a:spLocks noChangeArrowheads="1"/>
            </p:cNvSpPr>
            <p:nvPr/>
          </p:nvSpPr>
          <p:spPr bwMode="auto">
            <a:xfrm>
              <a:off x="8089578" y="3215330"/>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grpSp>
          <p:nvGrpSpPr>
            <p:cNvPr id="1118" name="MoonLegend3"/>
            <p:cNvGrpSpPr>
              <a:grpSpLocks noChangeAspect="1"/>
            </p:cNvGrpSpPr>
            <p:nvPr>
              <p:custDataLst>
                <p:tags r:id="rId10"/>
              </p:custDataLst>
            </p:nvPr>
          </p:nvGrpSpPr>
          <p:grpSpPr bwMode="auto">
            <a:xfrm>
              <a:off x="7769225" y="2653507"/>
              <a:ext cx="209550" cy="209551"/>
              <a:chOff x="4495" y="1198"/>
              <a:chExt cx="160" cy="160"/>
            </a:xfrm>
          </p:grpSpPr>
          <p:sp>
            <p:nvSpPr>
              <p:cNvPr id="75" name="Oval 47"/>
              <p:cNvSpPr>
                <a:spLocks noChangeAspect="1" noChangeArrowheads="1"/>
              </p:cNvSpPr>
              <p:nvPr>
                <p:custDataLst>
                  <p:tags r:id="rId11"/>
                </p:custDataLst>
              </p:nvPr>
            </p:nvSpPr>
            <p:spPr bwMode="auto">
              <a:xfrm>
                <a:off x="4495" y="1198"/>
                <a:ext cx="160" cy="164"/>
              </a:xfrm>
              <a:prstGeom prst="ellipse">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76" name="Arc 48"/>
              <p:cNvSpPr>
                <a:spLocks noChangeAspect="1"/>
              </p:cNvSpPr>
              <p:nvPr>
                <p:custDataLst>
                  <p:tags r:id="rId12"/>
                </p:custDataLst>
              </p:nvPr>
            </p:nvSpPr>
            <p:spPr bwMode="auto">
              <a:xfrm>
                <a:off x="4495" y="1198"/>
                <a:ext cx="160" cy="164"/>
              </a:xfrm>
              <a:prstGeom prst="arc">
                <a:avLst>
                  <a:gd name="adj1" fmla="val 16200000"/>
                  <a:gd name="adj2" fmla="val 5400000"/>
                </a:avLst>
              </a:prstGeom>
              <a:solidFill>
                <a:schemeClr val="accent4"/>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pic>
        <p:nvPicPr>
          <p:cNvPr id="1107" name="Picture 85"/>
          <p:cNvPicPr>
            <a:picLocks noChangeAspect="1"/>
          </p:cNvPicPr>
          <p:nvPr/>
        </p:nvPicPr>
        <p:blipFill>
          <a:blip r:embed="rId23"/>
          <a:srcRect/>
          <a:stretch>
            <a:fillRect/>
          </a:stretch>
        </p:blipFill>
        <p:spPr bwMode="auto">
          <a:xfrm>
            <a:off x="7478714" y="279798"/>
            <a:ext cx="1506537" cy="282178"/>
          </a:xfrm>
          <a:prstGeom prst="rect">
            <a:avLst/>
          </a:prstGeom>
          <a:noFill/>
          <a:ln w="9525">
            <a:noFill/>
            <a:miter lim="800000"/>
            <a:headEnd/>
            <a:tailEnd/>
          </a:ln>
        </p:spPr>
      </p:pic>
      <p:sp>
        <p:nvSpPr>
          <p:cNvPr id="87" name="Slide Number"/>
          <p:cNvSpPr txBox="1">
            <a:spLocks/>
          </p:cNvSpPr>
          <p:nvPr userDrawn="1"/>
        </p:nvSpPr>
        <p:spPr>
          <a:xfrm>
            <a:off x="8902700" y="4826794"/>
            <a:ext cx="209550" cy="114300"/>
          </a:xfrm>
          <a:prstGeom prst="rect">
            <a:avLst/>
          </a:prstGeom>
        </p:spPr>
        <p:txBody>
          <a:bodyPr wrap="none" lIns="0" tIns="0" rIns="0" bIns="0" anchor="ctr"/>
          <a:lstStyle>
            <a:defPPr>
              <a:defRPr lang="en-US"/>
            </a:defPPr>
            <a:lvl1pPr>
              <a:defRPr sz="1000" baseline="0">
                <a:latin typeface="+mn-lt"/>
              </a:defRPr>
            </a:lvl1pPr>
          </a:lstStyle>
          <a:p>
            <a:pPr fontAlgn="base">
              <a:spcBef>
                <a:spcPct val="0"/>
              </a:spcBef>
              <a:spcAft>
                <a:spcPct val="0"/>
              </a:spcAft>
              <a:defRPr/>
            </a:pPr>
            <a:fld id="{A43CDD92-9E5A-47BA-BE3B-1C7D5569D972}"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391094827"/>
      </p:ext>
    </p:extLst>
  </p:cSld>
  <p:clrMap bg1="lt1" tx1="dk1" bg2="lt2" tx2="dk2" accent1="accent1" accent2="accent2" accent3="accent3" accent4="accent4" accent5="accent5" accent6="accent6" hlink="hlink" folHlink="folHlink"/>
  <p:sldLayoutIdLst>
    <p:sldLayoutId id="2147483748" r:id="rId1"/>
    <p:sldLayoutId id="2147483749" r:id="rId2"/>
  </p:sldLayoutIdLst>
  <p:timing>
    <p:tnLst>
      <p:par>
        <p:cTn id="1" dur="indefinite" restart="never" nodeType="tmRoot"/>
      </p:par>
    </p:tnLst>
  </p:timing>
  <p:hf hdr="0" ftr="0" dt="0"/>
  <p:txStyles>
    <p:titleStyle>
      <a:lvl1pPr algn="l" defTabSz="912813" rtl="0" eaLnBrk="0" fontAlgn="base" hangingPunct="0">
        <a:spcBef>
          <a:spcPct val="0"/>
        </a:spcBef>
        <a:spcAft>
          <a:spcPct val="0"/>
        </a:spcAft>
        <a:tabLst>
          <a:tab pos="274638" algn="l"/>
        </a:tabLst>
        <a:defRPr sz="2000" b="1">
          <a:solidFill>
            <a:schemeClr val="tx2"/>
          </a:solidFill>
          <a:latin typeface="+mj-lt"/>
          <a:ea typeface="+mj-ea"/>
          <a:cs typeface="ＭＳ Ｐゴシック"/>
        </a:defRPr>
      </a:lvl1pPr>
      <a:lvl2pPr algn="l" defTabSz="912813" rtl="0" eaLnBrk="0" fontAlgn="base" hangingPunct="0">
        <a:spcBef>
          <a:spcPct val="0"/>
        </a:spcBef>
        <a:spcAft>
          <a:spcPct val="0"/>
        </a:spcAft>
        <a:tabLst>
          <a:tab pos="274638" algn="l"/>
        </a:tabLst>
        <a:defRPr sz="2000" b="1">
          <a:solidFill>
            <a:schemeClr val="tx2"/>
          </a:solidFill>
          <a:latin typeface="Arial" charset="0"/>
          <a:ea typeface="ＭＳ Ｐゴシック"/>
          <a:cs typeface="ＭＳ Ｐゴシック"/>
        </a:defRPr>
      </a:lvl2pPr>
      <a:lvl3pPr algn="l" defTabSz="912813" rtl="0" eaLnBrk="0" fontAlgn="base" hangingPunct="0">
        <a:spcBef>
          <a:spcPct val="0"/>
        </a:spcBef>
        <a:spcAft>
          <a:spcPct val="0"/>
        </a:spcAft>
        <a:tabLst>
          <a:tab pos="274638" algn="l"/>
        </a:tabLst>
        <a:defRPr sz="2000" b="1">
          <a:solidFill>
            <a:schemeClr val="tx2"/>
          </a:solidFill>
          <a:latin typeface="Arial" charset="0"/>
          <a:ea typeface="ＭＳ Ｐゴシック"/>
          <a:cs typeface="ＭＳ Ｐゴシック"/>
        </a:defRPr>
      </a:lvl3pPr>
      <a:lvl4pPr algn="l" defTabSz="912813" rtl="0" eaLnBrk="0" fontAlgn="base" hangingPunct="0">
        <a:spcBef>
          <a:spcPct val="0"/>
        </a:spcBef>
        <a:spcAft>
          <a:spcPct val="0"/>
        </a:spcAft>
        <a:tabLst>
          <a:tab pos="274638" algn="l"/>
        </a:tabLst>
        <a:defRPr sz="2000" b="1">
          <a:solidFill>
            <a:schemeClr val="tx2"/>
          </a:solidFill>
          <a:latin typeface="Arial" charset="0"/>
          <a:ea typeface="ＭＳ Ｐゴシック"/>
          <a:cs typeface="ＭＳ Ｐゴシック"/>
        </a:defRPr>
      </a:lvl4pPr>
      <a:lvl5pPr algn="l" defTabSz="912813" rtl="0" eaLnBrk="0" fontAlgn="base" hangingPunct="0">
        <a:spcBef>
          <a:spcPct val="0"/>
        </a:spcBef>
        <a:spcAft>
          <a:spcPct val="0"/>
        </a:spcAft>
        <a:tabLst>
          <a:tab pos="274638" algn="l"/>
        </a:tabLst>
        <a:defRPr sz="2000" b="1">
          <a:solidFill>
            <a:schemeClr val="tx2"/>
          </a:solidFill>
          <a:latin typeface="Arial" charset="0"/>
          <a:ea typeface="ＭＳ Ｐゴシック"/>
          <a:cs typeface="ＭＳ Ｐゴシック"/>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342900" indent="-342900" algn="l" defTabSz="912813" rtl="0" eaLnBrk="0" fontAlgn="base" hangingPunct="0">
        <a:spcBef>
          <a:spcPct val="0"/>
        </a:spcBef>
        <a:spcAft>
          <a:spcPct val="0"/>
        </a:spcAft>
        <a:buClr>
          <a:schemeClr val="tx2"/>
        </a:buClr>
        <a:defRPr sz="1600">
          <a:solidFill>
            <a:schemeClr val="tx1"/>
          </a:solidFill>
          <a:latin typeface="+mn-lt"/>
          <a:ea typeface="+mn-ea"/>
          <a:cs typeface="ＭＳ Ｐゴシック"/>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a:cs typeface="ＭＳ Ｐゴシック"/>
        </a:defRPr>
      </a:lvl2pPr>
      <a:lvl3pPr marL="465138" indent="-26670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a:cs typeface="ＭＳ Ｐゴシック"/>
        </a:defRPr>
      </a:lvl3pPr>
      <a:lvl4pPr marL="625475" indent="-157163" algn="l" defTabSz="912813" rtl="0" eaLnBrk="0" fontAlgn="base" hangingPunct="0">
        <a:spcBef>
          <a:spcPct val="0"/>
        </a:spcBef>
        <a:spcAft>
          <a:spcPct val="0"/>
        </a:spcAft>
        <a:buClr>
          <a:schemeClr val="tx2"/>
        </a:buClr>
        <a:buSzPct val="100000"/>
        <a:buFont typeface="Arial" charset="0"/>
        <a:buChar char="•"/>
        <a:defRPr sz="1600">
          <a:solidFill>
            <a:schemeClr val="tx1"/>
          </a:solidFill>
          <a:latin typeface="+mn-lt"/>
          <a:ea typeface="ＭＳ Ｐゴシック"/>
          <a:cs typeface="ＭＳ Ｐゴシック"/>
        </a:defRPr>
      </a:lvl4pPr>
      <a:lvl5pPr marL="763588" indent="-131763"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a:cs typeface="ＭＳ Ｐゴシック"/>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9"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100392" y="4155926"/>
            <a:ext cx="731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userDrawn="1"/>
        </p:nvPicPr>
        <p:blipFill rotWithShape="1">
          <a:blip r:embed="rId14"/>
          <a:srcRect l="5388" t="27969" r="50216" b="41379"/>
          <a:stretch/>
        </p:blipFill>
        <p:spPr bwMode="auto">
          <a:xfrm>
            <a:off x="76200" y="4629150"/>
            <a:ext cx="1295400" cy="514350"/>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a:blip r:embed="rId15"/>
          <a:stretch>
            <a:fillRect/>
          </a:stretch>
        </p:blipFill>
        <p:spPr>
          <a:xfrm>
            <a:off x="1524000" y="4705350"/>
            <a:ext cx="1377950" cy="337322"/>
          </a:xfrm>
          <a:prstGeom prst="rect">
            <a:avLst/>
          </a:prstGeom>
        </p:spPr>
      </p:pic>
      <p:pic>
        <p:nvPicPr>
          <p:cNvPr id="11" name="Picture 10"/>
          <p:cNvPicPr>
            <a:picLocks noChangeAspect="1"/>
          </p:cNvPicPr>
          <p:nvPr/>
        </p:nvPicPr>
        <p:blipFill>
          <a:blip r:embed="rId16"/>
          <a:stretch>
            <a:fillRect/>
          </a:stretch>
        </p:blipFill>
        <p:spPr>
          <a:xfrm>
            <a:off x="3200400" y="4705350"/>
            <a:ext cx="1455632" cy="438150"/>
          </a:xfrm>
          <a:prstGeom prst="rect">
            <a:avLst/>
          </a:prstGeom>
        </p:spPr>
      </p:pic>
    </p:spTree>
    <p:extLst>
      <p:ext uri="{BB962C8B-B14F-4D97-AF65-F5344CB8AC3E}">
        <p14:creationId xmlns:p14="http://schemas.microsoft.com/office/powerpoint/2010/main" val="299575563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3" descr="graphic-corne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7432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page-1_X.png"/>
          <p:cNvPicPr>
            <a:picLocks/>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402263" y="0"/>
            <a:ext cx="37417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0810154 SpeeDx logo.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28613" y="220663"/>
            <a:ext cx="22145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1284148"/>
      </p:ext>
    </p:extLst>
  </p:cSld>
  <p:clrMap bg1="lt1" tx1="dk1" bg2="lt2" tx2="dk2" accent1="accent1" accent2="accent2" accent3="accent3" accent4="accent4" accent5="accent5" accent6="accent6" hlink="hlink" folHlink="folHlink"/>
  <p:sldLayoutIdLst>
    <p:sldLayoutId id="2147483833" r:id="rId1"/>
    <p:sldLayoutId id="2147483834" r:id="rId2"/>
  </p:sldLayoutIdLst>
  <p:timing>
    <p:tnLst>
      <p:par>
        <p:cT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Isosceles Triangle 23"/>
          <p:cNvSpPr/>
          <p:nvPr userDrawn="1"/>
        </p:nvSpPr>
        <p:spPr>
          <a:xfrm>
            <a:off x="-6350" y="3508375"/>
            <a:ext cx="755650" cy="1641475"/>
          </a:xfrm>
          <a:prstGeom prst="triangle">
            <a:avLst>
              <a:gd name="adj" fmla="val 0"/>
            </a:avLst>
          </a:prstGeom>
          <a:solidFill>
            <a:srgbClr val="ED1C29"/>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AU">
              <a:solidFill>
                <a:prstClr val="white"/>
              </a:solidFill>
            </a:endParaRPr>
          </a:p>
        </p:txBody>
      </p:sp>
      <p:sp>
        <p:nvSpPr>
          <p:cNvPr id="11267" name="Title Placeholder 1"/>
          <p:cNvSpPr>
            <a:spLocks noGrp="1"/>
          </p:cNvSpPr>
          <p:nvPr>
            <p:ph type="title"/>
          </p:nvPr>
        </p:nvSpPr>
        <p:spPr bwMode="auto">
          <a:xfrm>
            <a:off x="250825" y="195263"/>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br>
              <a:rPr lang="en-US" smtClean="0"/>
            </a:br>
            <a:endParaRPr lang="en-AU" smtClean="0"/>
          </a:p>
        </p:txBody>
      </p:sp>
      <p:sp>
        <p:nvSpPr>
          <p:cNvPr id="11268" name="Text Placeholder 4"/>
          <p:cNvSpPr>
            <a:spLocks noGrp="1"/>
          </p:cNvSpPr>
          <p:nvPr>
            <p:ph type="body" idx="1"/>
          </p:nvPr>
        </p:nvSpPr>
        <p:spPr bwMode="auto">
          <a:xfrm>
            <a:off x="371475" y="1176338"/>
            <a:ext cx="81089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pic>
        <p:nvPicPr>
          <p:cNvPr id="11269" name="Picture 10" descr="0810154 SpeeDx logo.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83525" y="123825"/>
            <a:ext cx="11525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rapezoid 8"/>
          <p:cNvSpPr/>
          <p:nvPr userDrawn="1"/>
        </p:nvSpPr>
        <p:spPr>
          <a:xfrm>
            <a:off x="-1588" y="0"/>
            <a:ext cx="2270126" cy="146050"/>
          </a:xfrm>
          <a:prstGeom prst="trapezoid">
            <a:avLst>
              <a:gd name="adj" fmla="val 40615"/>
            </a:avLst>
          </a:prstGeom>
          <a:solidFill>
            <a:srgbClr val="ED1C29"/>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AU">
              <a:solidFill>
                <a:prstClr val="white"/>
              </a:solidFill>
            </a:endParaRPr>
          </a:p>
        </p:txBody>
      </p:sp>
      <p:sp>
        <p:nvSpPr>
          <p:cNvPr id="28" name="Trapezoid 27"/>
          <p:cNvSpPr/>
          <p:nvPr userDrawn="1"/>
        </p:nvSpPr>
        <p:spPr>
          <a:xfrm rot="5400000">
            <a:off x="-723900" y="722312"/>
            <a:ext cx="1590675" cy="146051"/>
          </a:xfrm>
          <a:prstGeom prst="trapezoid">
            <a:avLst>
              <a:gd name="adj" fmla="val 102571"/>
            </a:avLst>
          </a:prstGeom>
          <a:solidFill>
            <a:srgbClr val="ED1C29"/>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AU">
              <a:solidFill>
                <a:prstClr val="white"/>
              </a:solidFill>
            </a:endParaRPr>
          </a:p>
        </p:txBody>
      </p:sp>
      <p:sp>
        <p:nvSpPr>
          <p:cNvPr id="10" name="Rectangle 9"/>
          <p:cNvSpPr/>
          <p:nvPr userDrawn="1"/>
        </p:nvSpPr>
        <p:spPr>
          <a:xfrm>
            <a:off x="-1588" y="0"/>
            <a:ext cx="146051" cy="146050"/>
          </a:xfrm>
          <a:prstGeom prst="rect">
            <a:avLst/>
          </a:prstGeom>
          <a:solidFill>
            <a:srgbClr val="ED1C29"/>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AU">
              <a:solidFill>
                <a:prstClr val="white"/>
              </a:solidFill>
            </a:endParaRPr>
          </a:p>
        </p:txBody>
      </p:sp>
      <p:sp>
        <p:nvSpPr>
          <p:cNvPr id="29" name="Parallelogram 28"/>
          <p:cNvSpPr/>
          <p:nvPr userDrawn="1"/>
        </p:nvSpPr>
        <p:spPr>
          <a:xfrm rot="10800000" flipV="1">
            <a:off x="4538663" y="4878388"/>
            <a:ext cx="1408112" cy="265112"/>
          </a:xfrm>
          <a:prstGeom prst="parallelogram">
            <a:avLst>
              <a:gd name="adj" fmla="val 25690"/>
            </a:avLst>
          </a:prstGeom>
          <a:solidFill>
            <a:srgbClr val="003D46"/>
          </a:solidFill>
          <a:ln w="9525" cap="flat" cmpd="sng" algn="ctr">
            <a:noFill/>
            <a:prstDash val="solid"/>
          </a:ln>
          <a:effectLst/>
        </p:spPr>
        <p:txBody>
          <a:bodyPr anchor="ctr"/>
          <a:lstStyle/>
          <a:p>
            <a:pPr algn="ctr">
              <a:defRPr/>
            </a:pPr>
            <a:endParaRPr lang="en-AU" kern="0">
              <a:solidFill>
                <a:sysClr val="window" lastClr="FFFFFF"/>
              </a:solidFill>
              <a:cs typeface="Arial" pitchFamily="34" charset="0"/>
            </a:endParaRPr>
          </a:p>
        </p:txBody>
      </p:sp>
      <p:sp>
        <p:nvSpPr>
          <p:cNvPr id="30" name="Parallelogram 29"/>
          <p:cNvSpPr/>
          <p:nvPr userDrawn="1"/>
        </p:nvSpPr>
        <p:spPr>
          <a:xfrm rot="10800000" flipV="1">
            <a:off x="5905500" y="4878388"/>
            <a:ext cx="1408113" cy="265112"/>
          </a:xfrm>
          <a:prstGeom prst="parallelogram">
            <a:avLst>
              <a:gd name="adj" fmla="val 25690"/>
            </a:avLst>
          </a:prstGeom>
          <a:solidFill>
            <a:srgbClr val="B1DFDF"/>
          </a:solidFill>
          <a:ln w="9525" cap="flat" cmpd="sng" algn="ctr">
            <a:noFill/>
            <a:prstDash val="solid"/>
          </a:ln>
          <a:effectLst/>
        </p:spPr>
        <p:txBody>
          <a:bodyPr anchor="ctr"/>
          <a:lstStyle/>
          <a:p>
            <a:pPr algn="ctr">
              <a:defRPr/>
            </a:pPr>
            <a:endParaRPr lang="en-AU" kern="0">
              <a:solidFill>
                <a:sysClr val="window" lastClr="FFFFFF"/>
              </a:solidFill>
              <a:cs typeface="Arial" pitchFamily="34" charset="0"/>
            </a:endParaRPr>
          </a:p>
        </p:txBody>
      </p:sp>
      <p:sp>
        <p:nvSpPr>
          <p:cNvPr id="31" name="Parallelogram 30"/>
          <p:cNvSpPr/>
          <p:nvPr userDrawn="1"/>
        </p:nvSpPr>
        <p:spPr>
          <a:xfrm rot="10800000" flipV="1">
            <a:off x="7273925" y="4878388"/>
            <a:ext cx="1408113" cy="265112"/>
          </a:xfrm>
          <a:prstGeom prst="parallelogram">
            <a:avLst>
              <a:gd name="adj" fmla="val 25690"/>
            </a:avLst>
          </a:prstGeom>
          <a:solidFill>
            <a:srgbClr val="B1DFDF"/>
          </a:solidFill>
          <a:ln w="9525" cap="flat" cmpd="sng" algn="ctr">
            <a:noFill/>
            <a:prstDash val="solid"/>
          </a:ln>
          <a:effectLst/>
        </p:spPr>
        <p:txBody>
          <a:bodyPr anchor="ctr"/>
          <a:lstStyle/>
          <a:p>
            <a:pPr algn="ctr">
              <a:defRPr/>
            </a:pPr>
            <a:endParaRPr lang="en-AU" kern="0">
              <a:solidFill>
                <a:sysClr val="window" lastClr="FFFFFF"/>
              </a:solidFill>
              <a:cs typeface="Arial" pitchFamily="34" charset="0"/>
            </a:endParaRPr>
          </a:p>
        </p:txBody>
      </p:sp>
      <p:sp>
        <p:nvSpPr>
          <p:cNvPr id="33" name="Parallelogram 32"/>
          <p:cNvSpPr/>
          <p:nvPr userDrawn="1"/>
        </p:nvSpPr>
        <p:spPr>
          <a:xfrm rot="10800000" flipV="1">
            <a:off x="8640763" y="4878388"/>
            <a:ext cx="503237" cy="265112"/>
          </a:xfrm>
          <a:prstGeom prst="parallelogram">
            <a:avLst>
              <a:gd name="adj" fmla="val 25690"/>
            </a:avLst>
          </a:prstGeom>
          <a:solidFill>
            <a:srgbClr val="ED1C29"/>
          </a:solidFill>
          <a:ln w="9525" cap="flat" cmpd="sng" algn="ctr">
            <a:noFill/>
            <a:prstDash val="solid"/>
          </a:ln>
          <a:effectLst/>
        </p:spPr>
        <p:txBody>
          <a:bodyPr anchor="ctr"/>
          <a:lstStyle/>
          <a:p>
            <a:pPr algn="ctr">
              <a:defRPr/>
            </a:pPr>
            <a:endParaRPr lang="en-AU" kern="0">
              <a:solidFill>
                <a:sysClr val="window" lastClr="FFFFFF"/>
              </a:solidFill>
              <a:cs typeface="Arial" pitchFamily="34" charset="0"/>
            </a:endParaRPr>
          </a:p>
        </p:txBody>
      </p:sp>
      <p:sp>
        <p:nvSpPr>
          <p:cNvPr id="16" name="Rectangle 15"/>
          <p:cNvSpPr/>
          <p:nvPr userDrawn="1"/>
        </p:nvSpPr>
        <p:spPr>
          <a:xfrm>
            <a:off x="8983663" y="4878388"/>
            <a:ext cx="160337" cy="265112"/>
          </a:xfrm>
          <a:prstGeom prst="rect">
            <a:avLst/>
          </a:prstGeom>
          <a:solidFill>
            <a:srgbClr val="ED1C29"/>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AU">
              <a:solidFill>
                <a:prstClr val="white"/>
              </a:solidFill>
            </a:endParaRPr>
          </a:p>
        </p:txBody>
      </p:sp>
    </p:spTree>
    <p:extLst>
      <p:ext uri="{BB962C8B-B14F-4D97-AF65-F5344CB8AC3E}">
        <p14:creationId xmlns:p14="http://schemas.microsoft.com/office/powerpoint/2010/main" val="1779855295"/>
      </p:ext>
    </p:extLst>
  </p:cSld>
  <p:clrMap bg1="lt1" tx1="dk1" bg2="lt2" tx2="dk2" accent1="accent1" accent2="accent2" accent3="accent3" accent4="accent4" accent5="accent5" accent6="accent6" hlink="hlink" folHlink="folHlink"/>
  <p:sldLayoutIdLst>
    <p:sldLayoutId id="2147483836" r:id="rId1"/>
    <p:sldLayoutId id="2147483837" r:id="rId2"/>
  </p:sldLayoutIdLst>
  <p:timing>
    <p:tnLst>
      <p:par>
        <p:cTn id="1" dur="indefinite" restart="never" nodeType="tmRoot"/>
      </p:par>
    </p:tnLst>
  </p:timing>
  <p:hf hdr="0" ftr="0" dt="0"/>
  <p:txStyles>
    <p:titleStyle>
      <a:lvl1pPr algn="l" defTabSz="457200" rtl="0" fontAlgn="base">
        <a:spcBef>
          <a:spcPct val="0"/>
        </a:spcBef>
        <a:spcAft>
          <a:spcPct val="0"/>
        </a:spcAft>
        <a:defRPr sz="3200" b="1" i="1" kern="1200">
          <a:solidFill>
            <a:schemeClr val="tx1"/>
          </a:solidFill>
          <a:latin typeface="Calibri" panose="020F0502020204030204" pitchFamily="34" charset="0"/>
          <a:ea typeface="Open Sans" pitchFamily="34" charset="0"/>
          <a:cs typeface="Open Sans" pitchFamily="34" charset="0"/>
        </a:defRPr>
      </a:lvl1pPr>
      <a:lvl2pPr algn="l" defTabSz="457200" rtl="0" fontAlgn="base">
        <a:spcBef>
          <a:spcPct val="0"/>
        </a:spcBef>
        <a:spcAft>
          <a:spcPct val="0"/>
        </a:spcAft>
        <a:defRPr sz="3200" b="1" i="1">
          <a:solidFill>
            <a:schemeClr val="tx1"/>
          </a:solidFill>
          <a:latin typeface="Calibri" pitchFamily="34" charset="0"/>
          <a:ea typeface="Open Sans"/>
          <a:cs typeface="Open Sans"/>
        </a:defRPr>
      </a:lvl2pPr>
      <a:lvl3pPr algn="l" defTabSz="457200" rtl="0" fontAlgn="base">
        <a:spcBef>
          <a:spcPct val="0"/>
        </a:spcBef>
        <a:spcAft>
          <a:spcPct val="0"/>
        </a:spcAft>
        <a:defRPr sz="3200" b="1" i="1">
          <a:solidFill>
            <a:schemeClr val="tx1"/>
          </a:solidFill>
          <a:latin typeface="Calibri" pitchFamily="34" charset="0"/>
          <a:ea typeface="Open Sans"/>
          <a:cs typeface="Open Sans"/>
        </a:defRPr>
      </a:lvl3pPr>
      <a:lvl4pPr algn="l" defTabSz="457200" rtl="0" fontAlgn="base">
        <a:spcBef>
          <a:spcPct val="0"/>
        </a:spcBef>
        <a:spcAft>
          <a:spcPct val="0"/>
        </a:spcAft>
        <a:defRPr sz="3200" b="1" i="1">
          <a:solidFill>
            <a:schemeClr val="tx1"/>
          </a:solidFill>
          <a:latin typeface="Calibri" pitchFamily="34" charset="0"/>
          <a:ea typeface="Open Sans"/>
          <a:cs typeface="Open Sans"/>
        </a:defRPr>
      </a:lvl4pPr>
      <a:lvl5pPr algn="l" defTabSz="457200" rtl="0" fontAlgn="base">
        <a:spcBef>
          <a:spcPct val="0"/>
        </a:spcBef>
        <a:spcAft>
          <a:spcPct val="0"/>
        </a:spcAft>
        <a:defRPr sz="3200" b="1" i="1">
          <a:solidFill>
            <a:schemeClr val="tx1"/>
          </a:solidFill>
          <a:latin typeface="Calibri" pitchFamily="34" charset="0"/>
          <a:ea typeface="Open Sans"/>
          <a:cs typeface="Open Sans"/>
        </a:defRPr>
      </a:lvl5pPr>
      <a:lvl6pPr marL="457200" algn="l" defTabSz="457200" rtl="0" fontAlgn="base">
        <a:spcBef>
          <a:spcPct val="0"/>
        </a:spcBef>
        <a:spcAft>
          <a:spcPct val="0"/>
        </a:spcAft>
        <a:defRPr sz="3200" b="1" i="1">
          <a:solidFill>
            <a:schemeClr val="tx1"/>
          </a:solidFill>
          <a:latin typeface="Calibri" pitchFamily="34" charset="0"/>
          <a:ea typeface="Open Sans"/>
          <a:cs typeface="Open Sans"/>
        </a:defRPr>
      </a:lvl6pPr>
      <a:lvl7pPr marL="914400" algn="l" defTabSz="457200" rtl="0" fontAlgn="base">
        <a:spcBef>
          <a:spcPct val="0"/>
        </a:spcBef>
        <a:spcAft>
          <a:spcPct val="0"/>
        </a:spcAft>
        <a:defRPr sz="3200" b="1" i="1">
          <a:solidFill>
            <a:schemeClr val="tx1"/>
          </a:solidFill>
          <a:latin typeface="Calibri" pitchFamily="34" charset="0"/>
          <a:ea typeface="Open Sans"/>
          <a:cs typeface="Open Sans"/>
        </a:defRPr>
      </a:lvl7pPr>
      <a:lvl8pPr marL="1371600" algn="l" defTabSz="457200" rtl="0" fontAlgn="base">
        <a:spcBef>
          <a:spcPct val="0"/>
        </a:spcBef>
        <a:spcAft>
          <a:spcPct val="0"/>
        </a:spcAft>
        <a:defRPr sz="3200" b="1" i="1">
          <a:solidFill>
            <a:schemeClr val="tx1"/>
          </a:solidFill>
          <a:latin typeface="Calibri" pitchFamily="34" charset="0"/>
          <a:ea typeface="Open Sans"/>
          <a:cs typeface="Open Sans"/>
        </a:defRPr>
      </a:lvl8pPr>
      <a:lvl9pPr marL="1828800" algn="l" defTabSz="457200" rtl="0" fontAlgn="base">
        <a:spcBef>
          <a:spcPct val="0"/>
        </a:spcBef>
        <a:spcAft>
          <a:spcPct val="0"/>
        </a:spcAft>
        <a:defRPr sz="3200" b="1" i="1">
          <a:solidFill>
            <a:schemeClr val="tx1"/>
          </a:solidFill>
          <a:latin typeface="Calibri" pitchFamily="34" charset="0"/>
          <a:ea typeface="Open Sans"/>
          <a:cs typeface="Open Sans"/>
        </a:defRPr>
      </a:lvl9pPr>
    </p:titleStyle>
    <p:bodyStyle>
      <a:lvl1pPr marL="342900" indent="-342900" algn="l" defTabSz="457200" rtl="0" fontAlgn="base">
        <a:spcBef>
          <a:spcPct val="20000"/>
        </a:spcBef>
        <a:spcAft>
          <a:spcPct val="0"/>
        </a:spcAft>
        <a:buBlip>
          <a:blip r:embed="rId5"/>
        </a:buBlip>
        <a:defRPr sz="2800" kern="1200">
          <a:solidFill>
            <a:schemeClr val="tx1"/>
          </a:solidFill>
          <a:latin typeface="Calibri" panose="020F0502020204030204" pitchFamily="34" charset="0"/>
          <a:ea typeface="Open Sans" pitchFamily="34" charset="0"/>
          <a:cs typeface="Open Sans" pitchFamily="34" charset="0"/>
        </a:defRPr>
      </a:lvl1pPr>
      <a:lvl2pPr marL="742950" indent="-285750" algn="l" defTabSz="457200" rtl="0" fontAlgn="base">
        <a:spcBef>
          <a:spcPct val="20000"/>
        </a:spcBef>
        <a:spcAft>
          <a:spcPct val="0"/>
        </a:spcAft>
        <a:buFont typeface="Arial" pitchFamily="34" charset="0"/>
        <a:buChar char="•"/>
        <a:defRPr sz="2400" kern="1200">
          <a:solidFill>
            <a:schemeClr val="tx1"/>
          </a:solidFill>
          <a:latin typeface="Calibri" panose="020F0502020204030204" pitchFamily="34" charset="0"/>
          <a:ea typeface="Open Sans" pitchFamily="34" charset="0"/>
          <a:cs typeface="Open Sans" pitchFamily="34" charset="0"/>
        </a:defRPr>
      </a:lvl2pPr>
      <a:lvl3pPr marL="1143000" indent="-228600" algn="l" defTabSz="457200" rtl="0" fontAlgn="base">
        <a:spcBef>
          <a:spcPct val="20000"/>
        </a:spcBef>
        <a:spcAft>
          <a:spcPct val="0"/>
        </a:spcAft>
        <a:buFont typeface="Calibri" pitchFamily="34" charset="0"/>
        <a:buChar char="–"/>
        <a:defRPr sz="2200" kern="1200">
          <a:solidFill>
            <a:schemeClr val="tx1"/>
          </a:solidFill>
          <a:latin typeface="Calibri" panose="020F0502020204030204" pitchFamily="34" charset="0"/>
          <a:ea typeface="Open Sans" pitchFamily="34" charset="0"/>
          <a:cs typeface="Open Sans" pitchFamily="34" charset="0"/>
        </a:defRPr>
      </a:lvl3pPr>
      <a:lvl4pPr marL="1600200" indent="-228600" algn="l" defTabSz="457200" rtl="0" fontAlgn="base">
        <a:spcBef>
          <a:spcPct val="20000"/>
        </a:spcBef>
        <a:spcAft>
          <a:spcPct val="0"/>
        </a:spcAft>
        <a:buFont typeface="Courier New" pitchFamily="49" charset="0"/>
        <a:buChar char="o"/>
        <a:defRPr sz="2000" kern="1200">
          <a:solidFill>
            <a:schemeClr val="tx1"/>
          </a:solidFill>
          <a:latin typeface="Calibri" panose="020F0502020204030204" pitchFamily="34" charset="0"/>
          <a:ea typeface="Open Sans" pitchFamily="34" charset="0"/>
          <a:cs typeface="Open Sans" pitchFamily="34" charset="0"/>
        </a:defRPr>
      </a:lvl4pPr>
      <a:lvl5pPr marL="2057400" indent="-228600" algn="l" defTabSz="457200" rtl="0" fontAlgn="base">
        <a:spcBef>
          <a:spcPct val="20000"/>
        </a:spcBef>
        <a:spcAft>
          <a:spcPct val="0"/>
        </a:spcAft>
        <a:buFont typeface="Arial" pitchFamily="34" charset="0"/>
        <a:buChar char="»"/>
        <a:defRPr kern="1200">
          <a:solidFill>
            <a:schemeClr val="tx1"/>
          </a:solidFill>
          <a:latin typeface="Calibri" panose="020F0502020204030204" pitchFamily="34" charset="0"/>
          <a:ea typeface="Open Sans" pitchFamily="34" charset="0"/>
          <a:cs typeface="Open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67544" y="3003798"/>
            <a:ext cx="8208912" cy="1314450"/>
          </a:xfrm>
        </p:spPr>
        <p:txBody>
          <a:bodyPr>
            <a:normAutofit fontScale="70000" lnSpcReduction="20000"/>
          </a:bodyPr>
          <a:lstStyle/>
          <a:p>
            <a:pPr algn="l"/>
            <a:endParaRPr lang="en-GB" sz="2000" dirty="0" smtClean="0"/>
          </a:p>
          <a:p>
            <a:pPr algn="l"/>
            <a:endParaRPr lang="en-GB" sz="2000" dirty="0"/>
          </a:p>
          <a:p>
            <a:r>
              <a:rPr lang="en-GB" sz="2900" dirty="0" smtClean="0"/>
              <a:t> Charline Bradshaw</a:t>
            </a:r>
            <a:r>
              <a:rPr lang="en-GB" sz="2900" baseline="30000" dirty="0" smtClean="0"/>
              <a:t>1,2</a:t>
            </a:r>
            <a:r>
              <a:rPr lang="en-GB" sz="2900" dirty="0" smtClean="0"/>
              <a:t> </a:t>
            </a:r>
            <a:r>
              <a:rPr lang="en-GB" sz="2900" dirty="0" err="1" smtClean="0"/>
              <a:t>Fionnuala</a:t>
            </a:r>
            <a:r>
              <a:rPr lang="en-GB" sz="2900" dirty="0" smtClean="0"/>
              <a:t> Finnerty</a:t>
            </a:r>
            <a:r>
              <a:rPr lang="en-GB" sz="2900" baseline="30000" dirty="0" smtClean="0"/>
              <a:t>1,2 </a:t>
            </a:r>
            <a:r>
              <a:rPr lang="en-GB" sz="2900" dirty="0" smtClean="0"/>
              <a:t> Elaine Ortiz</a:t>
            </a:r>
            <a:r>
              <a:rPr lang="en-GB" sz="2900" baseline="30000" dirty="0" smtClean="0"/>
              <a:t> 1 </a:t>
            </a:r>
            <a:r>
              <a:rPr lang="en-GB" sz="2900" dirty="0" smtClean="0"/>
              <a:t>Daniel Richardson</a:t>
            </a:r>
            <a:r>
              <a:rPr lang="en-GB" sz="2900" baseline="30000" dirty="0" smtClean="0"/>
              <a:t>2,3</a:t>
            </a:r>
          </a:p>
          <a:p>
            <a:r>
              <a:rPr lang="en-GB" sz="1600" dirty="0" smtClean="0"/>
              <a:t>1. The Hummingbird Project, 2. Brighton &amp; Sussex University NHS Trust, 3. Brighton &amp; Sussex Medical School</a:t>
            </a:r>
          </a:p>
          <a:p>
            <a:pPr algn="l"/>
            <a:endParaRPr lang="en-GB" sz="2000" baseline="30000" dirty="0"/>
          </a:p>
          <a:p>
            <a:endParaRPr lang="en-GB" dirty="0"/>
          </a:p>
        </p:txBody>
      </p:sp>
      <p:sp>
        <p:nvSpPr>
          <p:cNvPr id="5" name="Title 4"/>
          <p:cNvSpPr>
            <a:spLocks noGrp="1"/>
          </p:cNvSpPr>
          <p:nvPr>
            <p:ph type="ctrTitle"/>
          </p:nvPr>
        </p:nvSpPr>
        <p:spPr>
          <a:xfrm>
            <a:off x="683568" y="1563638"/>
            <a:ext cx="7772400" cy="1856782"/>
          </a:xfrm>
        </p:spPr>
        <p:txBody>
          <a:bodyPr>
            <a:normAutofit fontScale="90000"/>
          </a:bodyPr>
          <a:lstStyle/>
          <a:p>
            <a:r>
              <a:rPr lang="en-GB" dirty="0"/>
              <a:t>Sexual and </a:t>
            </a:r>
            <a:r>
              <a:rPr lang="en-GB" dirty="0" smtClean="0"/>
              <a:t>reproductive </a:t>
            </a:r>
            <a:r>
              <a:rPr lang="en-GB" dirty="0"/>
              <a:t>health consultations in an NGO primary care facility over a nine week period.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67494"/>
            <a:ext cx="4055230"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250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2</a:t>
            </a:r>
            <a:endParaRPr lang="en-US" dirty="0"/>
          </a:p>
        </p:txBody>
      </p:sp>
      <p:sp>
        <p:nvSpPr>
          <p:cNvPr id="5" name="Content Placeholder 4"/>
          <p:cNvSpPr>
            <a:spLocks noGrp="1"/>
          </p:cNvSpPr>
          <p:nvPr>
            <p:ph idx="1"/>
          </p:nvPr>
        </p:nvSpPr>
        <p:spPr/>
        <p:txBody>
          <a:bodyPr>
            <a:normAutofit fontScale="55000" lnSpcReduction="20000"/>
          </a:bodyPr>
          <a:lstStyle/>
          <a:p>
            <a:pPr marL="0" indent="0" fontAlgn="t">
              <a:buNone/>
            </a:pPr>
            <a:r>
              <a:rPr lang="en-GB" dirty="0" smtClean="0"/>
              <a:t>Standard</a:t>
            </a:r>
            <a:endParaRPr lang="en-GB" dirty="0"/>
          </a:p>
          <a:p>
            <a:pPr marL="514350" indent="-514350" fontAlgn="t">
              <a:buAutoNum type="arabicPeriod"/>
            </a:pPr>
            <a:r>
              <a:rPr lang="en-GB" dirty="0" smtClean="0"/>
              <a:t>    Leader </a:t>
            </a:r>
            <a:r>
              <a:rPr lang="en-GB" dirty="0"/>
              <a:t>to implement MISP – reproductive health officer in </a:t>
            </a:r>
            <a:r>
              <a:rPr lang="en-GB" dirty="0" smtClean="0"/>
              <a:t>place     </a:t>
            </a:r>
            <a:r>
              <a:rPr lang="en-GB" b="1" dirty="0" smtClean="0">
                <a:solidFill>
                  <a:srgbClr val="FF0000"/>
                </a:solidFill>
              </a:rPr>
              <a:t>NOT MET</a:t>
            </a:r>
            <a:endParaRPr lang="en-GB" dirty="0">
              <a:solidFill>
                <a:srgbClr val="FF0000"/>
              </a:solidFill>
            </a:endParaRPr>
          </a:p>
          <a:p>
            <a:pPr marL="514350" indent="-514350" fontAlgn="t">
              <a:buAutoNum type="arabicPeriod"/>
            </a:pPr>
            <a:endParaRPr lang="en-GB" dirty="0"/>
          </a:p>
          <a:p>
            <a:pPr marL="514350" indent="-514350" fontAlgn="t">
              <a:buAutoNum type="arabicPeriod"/>
            </a:pPr>
            <a:r>
              <a:rPr lang="en-GB" dirty="0" smtClean="0"/>
              <a:t>    Prevent </a:t>
            </a:r>
            <a:r>
              <a:rPr lang="en-GB" dirty="0"/>
              <a:t>sexual violence and assist </a:t>
            </a:r>
            <a:r>
              <a:rPr lang="en-GB" dirty="0" smtClean="0"/>
              <a:t>survivors    </a:t>
            </a:r>
            <a:r>
              <a:rPr lang="en-GB" b="1" dirty="0" smtClean="0">
                <a:solidFill>
                  <a:srgbClr val="FF0000"/>
                </a:solidFill>
              </a:rPr>
              <a:t>NOT MET</a:t>
            </a:r>
            <a:endParaRPr lang="en-GB" dirty="0">
              <a:solidFill>
                <a:srgbClr val="FF0000"/>
              </a:solidFill>
            </a:endParaRPr>
          </a:p>
          <a:p>
            <a:pPr marL="0" indent="0" fontAlgn="t">
              <a:buNone/>
            </a:pPr>
            <a:endParaRPr lang="en-GB" dirty="0"/>
          </a:p>
          <a:p>
            <a:pPr marL="514350" indent="-514350" fontAlgn="t">
              <a:buAutoNum type="arabicPeriod"/>
            </a:pPr>
            <a:r>
              <a:rPr lang="en-GB" dirty="0" smtClean="0"/>
              <a:t>    Reduce </a:t>
            </a:r>
            <a:r>
              <a:rPr lang="en-GB" dirty="0"/>
              <a:t>transmission of </a:t>
            </a:r>
            <a:r>
              <a:rPr lang="en-GB" dirty="0" smtClean="0"/>
              <a:t>HIV  </a:t>
            </a:r>
            <a:r>
              <a:rPr lang="en-GB" b="1" dirty="0" smtClean="0">
                <a:solidFill>
                  <a:srgbClr val="FF0000"/>
                </a:solidFill>
              </a:rPr>
              <a:t>NOT MET</a:t>
            </a:r>
            <a:endParaRPr lang="en-GB" dirty="0">
              <a:solidFill>
                <a:srgbClr val="FF0000"/>
              </a:solidFill>
            </a:endParaRPr>
          </a:p>
          <a:p>
            <a:pPr marL="514350" indent="-514350" fontAlgn="t">
              <a:buAutoNum type="arabicPeriod"/>
            </a:pPr>
            <a:endParaRPr lang="en-GB" dirty="0"/>
          </a:p>
          <a:p>
            <a:pPr marL="514350" indent="-514350" fontAlgn="t">
              <a:buAutoNum type="arabicPeriod"/>
            </a:pPr>
            <a:r>
              <a:rPr lang="en-GB" dirty="0" smtClean="0"/>
              <a:t>    Prevent </a:t>
            </a:r>
            <a:r>
              <a:rPr lang="en-GB" dirty="0"/>
              <a:t>obstetric and </a:t>
            </a:r>
            <a:r>
              <a:rPr lang="en-GB" dirty="0" err="1"/>
              <a:t>newborn</a:t>
            </a:r>
            <a:r>
              <a:rPr lang="en-GB" dirty="0"/>
              <a:t> morbidity/</a:t>
            </a:r>
            <a:r>
              <a:rPr lang="en-GB" dirty="0" smtClean="0"/>
              <a:t>mortality </a:t>
            </a:r>
            <a:r>
              <a:rPr lang="en-GB" b="1" dirty="0" smtClean="0">
                <a:solidFill>
                  <a:srgbClr val="FF0000"/>
                </a:solidFill>
              </a:rPr>
              <a:t>Partially met</a:t>
            </a:r>
            <a:endParaRPr lang="en-GB" dirty="0">
              <a:solidFill>
                <a:srgbClr val="FF0000"/>
              </a:solidFill>
            </a:endParaRPr>
          </a:p>
          <a:p>
            <a:pPr marL="514350" indent="-514350" fontAlgn="t">
              <a:buAutoNum type="arabicPeriod"/>
            </a:pPr>
            <a:endParaRPr lang="en-GB" dirty="0"/>
          </a:p>
          <a:p>
            <a:pPr marL="514350" indent="-514350" fontAlgn="t">
              <a:buAutoNum type="arabicPeriod"/>
            </a:pPr>
            <a:r>
              <a:rPr lang="en-GB" dirty="0" smtClean="0"/>
              <a:t>    Plan </a:t>
            </a:r>
            <a:r>
              <a:rPr lang="en-GB" dirty="0"/>
              <a:t>for comprehensive sexual health services integrated into primary </a:t>
            </a:r>
            <a:r>
              <a:rPr lang="en-GB" dirty="0" smtClean="0"/>
              <a:t>health care     </a:t>
            </a:r>
            <a:r>
              <a:rPr lang="en-GB" b="1" dirty="0" smtClean="0">
                <a:solidFill>
                  <a:srgbClr val="FF0000"/>
                </a:solidFill>
              </a:rPr>
              <a:t>NOT </a:t>
            </a:r>
            <a:r>
              <a:rPr lang="en-GB" b="1" dirty="0">
                <a:solidFill>
                  <a:srgbClr val="FF0000"/>
                </a:solidFill>
              </a:rPr>
              <a:t>MET</a:t>
            </a:r>
            <a:endParaRPr lang="en-GB" dirty="0">
              <a:solidFill>
                <a:srgbClr val="FF0000"/>
              </a:solidFill>
            </a:endParaRPr>
          </a:p>
          <a:p>
            <a:pPr marL="0" indent="0">
              <a:buNone/>
            </a:pPr>
            <a:endParaRPr lang="en-US" dirty="0"/>
          </a:p>
        </p:txBody>
      </p:sp>
    </p:spTree>
    <p:extLst>
      <p:ext uri="{BB962C8B-B14F-4D97-AF65-F5344CB8AC3E}">
        <p14:creationId xmlns:p14="http://schemas.microsoft.com/office/powerpoint/2010/main" val="126097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Conclusion</a:t>
            </a:r>
            <a:endParaRPr lang="en-US" b="1" dirty="0"/>
          </a:p>
        </p:txBody>
      </p:sp>
      <p:sp>
        <p:nvSpPr>
          <p:cNvPr id="3" name="Content Placeholder 2"/>
          <p:cNvSpPr>
            <a:spLocks noGrp="1"/>
          </p:cNvSpPr>
          <p:nvPr>
            <p:ph idx="1"/>
          </p:nvPr>
        </p:nvSpPr>
        <p:spPr/>
        <p:txBody>
          <a:bodyPr>
            <a:normAutofit fontScale="70000" lnSpcReduction="20000"/>
          </a:bodyPr>
          <a:lstStyle/>
          <a:p>
            <a:r>
              <a:rPr lang="en-GB" dirty="0" smtClean="0"/>
              <a:t>Provision </a:t>
            </a:r>
            <a:r>
              <a:rPr lang="en-GB" dirty="0"/>
              <a:t>of (sexual) &amp; reproductive health in Calais is </a:t>
            </a:r>
            <a:r>
              <a:rPr lang="en-GB" dirty="0" smtClean="0"/>
              <a:t>limited</a:t>
            </a:r>
          </a:p>
          <a:p>
            <a:endParaRPr lang="en-GB" dirty="0"/>
          </a:p>
          <a:p>
            <a:r>
              <a:rPr lang="en-GB" dirty="0"/>
              <a:t>D</a:t>
            </a:r>
            <a:r>
              <a:rPr lang="en-GB" dirty="0" smtClean="0"/>
              <a:t>emand </a:t>
            </a:r>
            <a:r>
              <a:rPr lang="en-GB" dirty="0"/>
              <a:t>is high: men do not access the service leaving women particularly vulnerable to poor sexual health and possibly violence. </a:t>
            </a:r>
            <a:endParaRPr lang="en-GB" dirty="0" smtClean="0"/>
          </a:p>
          <a:p>
            <a:endParaRPr lang="en-GB" dirty="0"/>
          </a:p>
          <a:p>
            <a:r>
              <a:rPr lang="en-GB" dirty="0" smtClean="0"/>
              <a:t>The </a:t>
            </a:r>
            <a:r>
              <a:rPr lang="en-GB" dirty="0"/>
              <a:t>data is likely to represent the tip of an iceberg. Given the extent of the current refugee crisis and the increase in transit camps around </a:t>
            </a:r>
            <a:r>
              <a:rPr lang="en-GB" dirty="0" smtClean="0"/>
              <a:t>Europe.</a:t>
            </a:r>
          </a:p>
          <a:p>
            <a:endParaRPr lang="en-GB" dirty="0"/>
          </a:p>
          <a:p>
            <a:r>
              <a:rPr lang="en-GB" dirty="0" smtClean="0"/>
              <a:t>Lessons </a:t>
            </a:r>
            <a:r>
              <a:rPr lang="en-GB" dirty="0"/>
              <a:t>need to be learned from the Calais “jungle” camp.</a:t>
            </a:r>
            <a:endParaRPr lang="en-US" dirty="0"/>
          </a:p>
          <a:p>
            <a:endParaRPr lang="en-US" dirty="0"/>
          </a:p>
        </p:txBody>
      </p:sp>
    </p:spTree>
    <p:extLst>
      <p:ext uri="{BB962C8B-B14F-4D97-AF65-F5344CB8AC3E}">
        <p14:creationId xmlns:p14="http://schemas.microsoft.com/office/powerpoint/2010/main" val="3443810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Untitled.pdf"/>
          <p:cNvPicPr>
            <a:picLocks noGrp="1" noChangeAspect="1"/>
          </p:cNvPicPr>
          <p:nvPr>
            <p:ph idx="1"/>
          </p:nvPr>
        </p:nvPicPr>
        <p:blipFill rotWithShape="1">
          <a:blip r:embed="rId3">
            <a:extLst>
              <a:ext uri="{28A0092B-C50C-407E-A947-70E740481C1C}">
                <a14:useLocalDpi xmlns:a14="http://schemas.microsoft.com/office/drawing/2010/main" val="0"/>
              </a:ext>
            </a:extLst>
          </a:blip>
          <a:srcRect l="-131615" t="-1241" r="-139884"/>
          <a:stretch/>
        </p:blipFill>
        <p:spPr>
          <a:xfrm>
            <a:off x="-1764704" y="-92546"/>
            <a:ext cx="13272476" cy="5452070"/>
          </a:xfrm>
        </p:spPr>
      </p:pic>
    </p:spTree>
    <p:extLst>
      <p:ext uri="{BB962C8B-B14F-4D97-AF65-F5344CB8AC3E}">
        <p14:creationId xmlns:p14="http://schemas.microsoft.com/office/powerpoint/2010/main" val="3604714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GB" dirty="0"/>
          </a:p>
          <a:p>
            <a:pPr marL="0" indent="0">
              <a:buNone/>
            </a:pPr>
            <a:endParaRPr lang="en-GB" dirty="0"/>
          </a:p>
        </p:txBody>
      </p:sp>
      <p:pic>
        <p:nvPicPr>
          <p:cNvPr id="4" name="Picture 3" descr="calais pict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67494"/>
            <a:ext cx="7029152" cy="4268192"/>
          </a:xfrm>
          <a:prstGeom prst="rect">
            <a:avLst/>
          </a:prstGeom>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4188271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IMG_198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267494"/>
            <a:ext cx="3580706" cy="4176464"/>
          </a:xfrm>
          <a:prstGeom prst="rect">
            <a:avLst/>
          </a:prstGeom>
        </p:spPr>
      </p:pic>
      <p:pic>
        <p:nvPicPr>
          <p:cNvPr id="6" name="Picture 5" descr="IMG_095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968" y="267495"/>
            <a:ext cx="3997252" cy="4176464"/>
          </a:xfrm>
          <a:prstGeom prst="rect">
            <a:avLst/>
          </a:prstGeom>
        </p:spPr>
      </p:pic>
    </p:spTree>
    <p:extLst>
      <p:ext uri="{BB962C8B-B14F-4D97-AF65-F5344CB8AC3E}">
        <p14:creationId xmlns:p14="http://schemas.microsoft.com/office/powerpoint/2010/main" val="1714125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113410" r="-113410"/>
          <a:stretch>
            <a:fillRect/>
          </a:stretch>
        </p:blipFill>
        <p:spPr bwMode="auto">
          <a:xfrm>
            <a:off x="-900608" y="267494"/>
            <a:ext cx="1130525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650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8773" r="-68773"/>
          <a:stretch/>
        </p:blipFill>
        <p:spPr bwMode="auto">
          <a:xfrm>
            <a:off x="-2268760" y="195486"/>
            <a:ext cx="9396536" cy="4254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IMG_095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1920" y="843558"/>
            <a:ext cx="5063761" cy="3018092"/>
          </a:xfrm>
          <a:prstGeom prst="rect">
            <a:avLst/>
          </a:prstGeom>
        </p:spPr>
      </p:pic>
    </p:spTree>
    <p:extLst>
      <p:ext uri="{BB962C8B-B14F-4D97-AF65-F5344CB8AC3E}">
        <p14:creationId xmlns:p14="http://schemas.microsoft.com/office/powerpoint/2010/main" val="324757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nfographic.jpg"/>
          <p:cNvPicPr>
            <a:picLocks noGrp="1" noChangeAspect="1"/>
          </p:cNvPicPr>
          <p:nvPr>
            <p:ph idx="1"/>
          </p:nvPr>
        </p:nvPicPr>
        <p:blipFill>
          <a:blip r:embed="rId3" cstate="print">
            <a:extLst>
              <a:ext uri="{28A0092B-C50C-407E-A947-70E740481C1C}">
                <a14:useLocalDpi xmlns:a14="http://schemas.microsoft.com/office/drawing/2010/main" val="0"/>
              </a:ext>
            </a:extLst>
          </a:blip>
          <a:srcRect l="-40753" r="-40753"/>
          <a:stretch>
            <a:fillRect/>
          </a:stretch>
        </p:blipFill>
        <p:spPr>
          <a:xfrm>
            <a:off x="2987824" y="30933"/>
            <a:ext cx="6563072" cy="5112567"/>
          </a:xfrm>
        </p:spPr>
      </p:pic>
      <p:pic>
        <p:nvPicPr>
          <p:cNvPr id="5" name="Picture 4" descr="refugee right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0"/>
            <a:ext cx="3636226" cy="5143500"/>
          </a:xfrm>
          <a:prstGeom prst="rect">
            <a:avLst/>
          </a:prstGeom>
        </p:spPr>
      </p:pic>
    </p:spTree>
    <p:extLst>
      <p:ext uri="{BB962C8B-B14F-4D97-AF65-F5344CB8AC3E}">
        <p14:creationId xmlns:p14="http://schemas.microsoft.com/office/powerpoint/2010/main" val="260552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ISP-Cheat-Sheet.pdf"/>
          <p:cNvPicPr>
            <a:picLocks noGrp="1" noChangeAspect="1"/>
          </p:cNvPicPr>
          <p:nvPr>
            <p:ph idx="1"/>
          </p:nvPr>
        </p:nvPicPr>
        <p:blipFill rotWithShape="1">
          <a:blip r:embed="rId3">
            <a:extLst>
              <a:ext uri="{28A0092B-C50C-407E-A947-70E740481C1C}">
                <a14:useLocalDpi xmlns:a14="http://schemas.microsoft.com/office/drawing/2010/main" val="0"/>
              </a:ext>
            </a:extLst>
          </a:blip>
          <a:srcRect l="-4279" t="12541" r="-5560" b="16120"/>
          <a:stretch/>
        </p:blipFill>
        <p:spPr>
          <a:xfrm>
            <a:off x="683568" y="-452586"/>
            <a:ext cx="8004628" cy="5976664"/>
          </a:xfrm>
        </p:spPr>
      </p:pic>
    </p:spTree>
    <p:extLst>
      <p:ext uri="{BB962C8B-B14F-4D97-AF65-F5344CB8AC3E}">
        <p14:creationId xmlns:p14="http://schemas.microsoft.com/office/powerpoint/2010/main" val="939102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Method</a:t>
            </a:r>
            <a:endParaRPr lang="en-US" dirty="0"/>
          </a:p>
        </p:txBody>
      </p:sp>
      <p:sp>
        <p:nvSpPr>
          <p:cNvPr id="3" name="Content Placeholder 2"/>
          <p:cNvSpPr>
            <a:spLocks noGrp="1"/>
          </p:cNvSpPr>
          <p:nvPr>
            <p:ph idx="1"/>
          </p:nvPr>
        </p:nvSpPr>
        <p:spPr/>
        <p:txBody>
          <a:bodyPr>
            <a:normAutofit/>
          </a:bodyPr>
          <a:lstStyle/>
          <a:p>
            <a:pPr marL="0" indent="0">
              <a:buNone/>
            </a:pPr>
            <a:r>
              <a:rPr lang="en-GB" dirty="0" smtClean="0"/>
              <a:t>All clinic attendances over 9 weeks reviewed</a:t>
            </a:r>
          </a:p>
          <a:p>
            <a:pPr marL="0" indent="0">
              <a:buNone/>
            </a:pPr>
            <a:endParaRPr lang="en-GB" dirty="0"/>
          </a:p>
          <a:p>
            <a:pPr marL="0" indent="0">
              <a:buNone/>
            </a:pPr>
            <a:r>
              <a:rPr lang="en-GB" dirty="0" smtClean="0"/>
              <a:t>Data regarding sexual health attendances were extracted.</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349686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3433018"/>
              </p:ext>
            </p:extLst>
          </p:nvPr>
        </p:nvGraphicFramePr>
        <p:xfrm>
          <a:off x="0" y="2787774"/>
          <a:ext cx="9144000" cy="2232250"/>
        </p:xfrm>
        <a:graphic>
          <a:graphicData uri="http://schemas.openxmlformats.org/drawingml/2006/table">
            <a:tbl>
              <a:tblPr bandRow="1">
                <a:tableStyleId>{5C22544A-7EE6-4342-B048-85BDC9FD1C3A}</a:tableStyleId>
              </a:tblPr>
              <a:tblGrid>
                <a:gridCol w="4572000"/>
                <a:gridCol w="4572000"/>
              </a:tblGrid>
              <a:tr h="446450">
                <a:tc>
                  <a:txBody>
                    <a:bodyPr/>
                    <a:lstStyle/>
                    <a:p>
                      <a:pPr algn="ctr"/>
                      <a:r>
                        <a:rPr lang="en-US" dirty="0" smtClean="0"/>
                        <a:t>17</a:t>
                      </a:r>
                      <a:r>
                        <a:rPr lang="en-US" baseline="0" dirty="0" smtClean="0"/>
                        <a:t> </a:t>
                      </a:r>
                      <a:r>
                        <a:rPr lang="en-US" dirty="0" smtClean="0"/>
                        <a:t>women (1.8 per week)</a:t>
                      </a:r>
                      <a:endParaRPr lang="en-US" dirty="0"/>
                    </a:p>
                  </a:txBody>
                  <a:tcPr/>
                </a:tc>
                <a:tc>
                  <a:txBody>
                    <a:bodyPr/>
                    <a:lstStyle/>
                    <a:p>
                      <a:r>
                        <a:rPr lang="en-US" dirty="0" smtClean="0"/>
                        <a:t>Requested pregnancy tests</a:t>
                      </a:r>
                      <a:endParaRPr lang="en-US" dirty="0"/>
                    </a:p>
                  </a:txBody>
                  <a:tcPr/>
                </a:tc>
              </a:tr>
              <a:tr h="446450">
                <a:tc>
                  <a:txBody>
                    <a:bodyPr/>
                    <a:lstStyle/>
                    <a:p>
                      <a:pPr algn="ctr"/>
                      <a:r>
                        <a:rPr lang="en-US" dirty="0" smtClean="0"/>
                        <a:t>9 women (1 per week)</a:t>
                      </a:r>
                      <a:endParaRPr lang="en-US" dirty="0"/>
                    </a:p>
                  </a:txBody>
                  <a:tcPr/>
                </a:tc>
                <a:tc>
                  <a:txBody>
                    <a:bodyPr/>
                    <a:lstStyle/>
                    <a:p>
                      <a:r>
                        <a:rPr lang="en-US" dirty="0" smtClean="0"/>
                        <a:t>Requested termination of pregnancy</a:t>
                      </a:r>
                      <a:endParaRPr lang="en-US" dirty="0"/>
                    </a:p>
                  </a:txBody>
                  <a:tcPr/>
                </a:tc>
              </a:tr>
              <a:tr h="446450">
                <a:tc>
                  <a:txBody>
                    <a:bodyPr/>
                    <a:lstStyle/>
                    <a:p>
                      <a:pPr algn="ctr"/>
                      <a:r>
                        <a:rPr lang="en-US" dirty="0" smtClean="0"/>
                        <a:t>2 women (0.7 per week)</a:t>
                      </a:r>
                      <a:endParaRPr lang="en-US" dirty="0"/>
                    </a:p>
                  </a:txBody>
                  <a:tcPr/>
                </a:tc>
                <a:tc>
                  <a:txBody>
                    <a:bodyPr/>
                    <a:lstStyle/>
                    <a:p>
                      <a:r>
                        <a:rPr lang="en-US" dirty="0" smtClean="0"/>
                        <a:t>Consultation</a:t>
                      </a:r>
                      <a:r>
                        <a:rPr lang="en-US" baseline="0" dirty="0" smtClean="0"/>
                        <a:t> where sexual violence disclosed</a:t>
                      </a:r>
                      <a:endParaRPr lang="en-US" dirty="0"/>
                    </a:p>
                  </a:txBody>
                  <a:tcPr/>
                </a:tc>
              </a:tr>
              <a:tr h="446450">
                <a:tc>
                  <a:txBody>
                    <a:bodyPr/>
                    <a:lstStyle/>
                    <a:p>
                      <a:pPr algn="ctr"/>
                      <a:r>
                        <a:rPr lang="en-US" dirty="0" smtClean="0"/>
                        <a:t>22 men (0.4%</a:t>
                      </a:r>
                      <a:r>
                        <a:rPr lang="en-US" baseline="0" dirty="0" smtClean="0"/>
                        <a:t> overall population)</a:t>
                      </a:r>
                      <a:endParaRPr lang="en-US" dirty="0"/>
                    </a:p>
                  </a:txBody>
                  <a:tcPr/>
                </a:tc>
                <a:tc>
                  <a:txBody>
                    <a:bodyPr/>
                    <a:lstStyle/>
                    <a:p>
                      <a:r>
                        <a:rPr lang="en-US" dirty="0" smtClean="0"/>
                        <a:t>Advice</a:t>
                      </a:r>
                      <a:r>
                        <a:rPr lang="en-US" baseline="0" dirty="0" smtClean="0"/>
                        <a:t> or treatment for STI</a:t>
                      </a:r>
                      <a:endParaRPr lang="en-US" dirty="0"/>
                    </a:p>
                  </a:txBody>
                  <a:tcPr/>
                </a:tc>
              </a:tr>
              <a:tr h="446450">
                <a:tc>
                  <a:txBody>
                    <a:bodyPr/>
                    <a:lstStyle/>
                    <a:p>
                      <a:pPr algn="ctr"/>
                      <a:r>
                        <a:rPr lang="en-US" dirty="0" smtClean="0"/>
                        <a:t>12 (1.3 per week)</a:t>
                      </a:r>
                      <a:endParaRPr lang="en-US" dirty="0"/>
                    </a:p>
                  </a:txBody>
                  <a:tcPr/>
                </a:tc>
                <a:tc>
                  <a:txBody>
                    <a:bodyPr/>
                    <a:lstStyle/>
                    <a:p>
                      <a:r>
                        <a:rPr lang="en-US" dirty="0" smtClean="0"/>
                        <a:t>Requests for contraception</a:t>
                      </a:r>
                      <a:endParaRPr lang="en-US" dirty="0"/>
                    </a:p>
                  </a:txBody>
                  <a:tcPr/>
                </a:tc>
              </a:tr>
            </a:tbl>
          </a:graphicData>
        </a:graphic>
      </p:graphicFrame>
      <p:graphicFrame>
        <p:nvGraphicFramePr>
          <p:cNvPr id="6" name="Content Placeholder 5"/>
          <p:cNvGraphicFramePr>
            <a:graphicFrameLocks/>
          </p:cNvGraphicFramePr>
          <p:nvPr>
            <p:extLst>
              <p:ext uri="{D42A27DB-BD31-4B8C-83A1-F6EECF244321}">
                <p14:modId xmlns:p14="http://schemas.microsoft.com/office/powerpoint/2010/main" val="3573771333"/>
              </p:ext>
            </p:extLst>
          </p:nvPr>
        </p:nvGraphicFramePr>
        <p:xfrm>
          <a:off x="251520" y="1131590"/>
          <a:ext cx="8229600" cy="813688"/>
        </p:xfrm>
        <a:graphic>
          <a:graphicData uri="http://schemas.openxmlformats.org/drawingml/2006/table">
            <a:tbl>
              <a:tblPr firstRow="1" bandRow="1">
                <a:tableStyleId>{1FECB4D8-DB02-4DC6-A0A2-4F2EBAE1DC90}</a:tableStyleId>
              </a:tblPr>
              <a:tblGrid>
                <a:gridCol w="4114800"/>
                <a:gridCol w="4114800"/>
              </a:tblGrid>
              <a:tr h="406844">
                <a:tc>
                  <a:txBody>
                    <a:bodyPr/>
                    <a:lstStyle/>
                    <a:p>
                      <a:pPr algn="ctr"/>
                      <a:r>
                        <a:rPr lang="en-US" dirty="0" smtClean="0"/>
                        <a:t>Women aged</a:t>
                      </a:r>
                      <a:r>
                        <a:rPr lang="en-US" baseline="0" dirty="0" smtClean="0"/>
                        <a:t> 15-44</a:t>
                      </a:r>
                      <a:endParaRPr lang="en-US" dirty="0"/>
                    </a:p>
                  </a:txBody>
                  <a:tcPr/>
                </a:tc>
                <a:tc>
                  <a:txBody>
                    <a:bodyPr/>
                    <a:lstStyle/>
                    <a:p>
                      <a:pPr algn="ctr"/>
                      <a:r>
                        <a:rPr lang="en-US" dirty="0" smtClean="0"/>
                        <a:t>Men aged 15-44</a:t>
                      </a:r>
                      <a:endParaRPr lang="en-US" dirty="0"/>
                    </a:p>
                  </a:txBody>
                  <a:tcPr/>
                </a:tc>
              </a:tr>
              <a:tr h="406844">
                <a:tc>
                  <a:txBody>
                    <a:bodyPr/>
                    <a:lstStyle/>
                    <a:p>
                      <a:pPr algn="ctr"/>
                      <a:r>
                        <a:rPr lang="en-US" dirty="0" smtClean="0"/>
                        <a:t>394</a:t>
                      </a:r>
                      <a:endParaRPr lang="en-US" dirty="0"/>
                    </a:p>
                  </a:txBody>
                  <a:tcPr/>
                </a:tc>
                <a:tc>
                  <a:txBody>
                    <a:bodyPr/>
                    <a:lstStyle/>
                    <a:p>
                      <a:pPr algn="ctr"/>
                      <a:r>
                        <a:rPr lang="en-US" dirty="0" smtClean="0"/>
                        <a:t>6118</a:t>
                      </a:r>
                      <a:endParaRPr lang="en-US" dirty="0"/>
                    </a:p>
                  </a:txBody>
                  <a:tcPr/>
                </a:tc>
              </a:tr>
            </a:tbl>
          </a:graphicData>
        </a:graphic>
      </p:graphicFrame>
    </p:spTree>
    <p:extLst>
      <p:ext uri="{BB962C8B-B14F-4D97-AF65-F5344CB8AC3E}">
        <p14:creationId xmlns:p14="http://schemas.microsoft.com/office/powerpoint/2010/main" val="22520864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HS_CF_LN9471">
  <a:themeElements>
    <a:clrScheme name="Current">
      <a:dk1>
        <a:srgbClr val="000000"/>
      </a:dk1>
      <a:lt1>
        <a:srgbClr val="FFFFFF"/>
      </a:lt1>
      <a:dk2>
        <a:srgbClr val="0371B9"/>
      </a:dk2>
      <a:lt2>
        <a:srgbClr val="FFFFFF"/>
      </a:lt2>
      <a:accent1>
        <a:srgbClr val="DBDECD"/>
      </a:accent1>
      <a:accent2>
        <a:srgbClr val="00B28C"/>
      </a:accent2>
      <a:accent3>
        <a:srgbClr val="0371B9"/>
      </a:accent3>
      <a:accent4>
        <a:srgbClr val="2D4B64"/>
      </a:accent4>
      <a:accent5>
        <a:srgbClr val="FF6600"/>
      </a:accent5>
      <a:accent6>
        <a:srgbClr val="808080"/>
      </a:accent6>
      <a:hlink>
        <a:srgbClr val="0371B9"/>
      </a:hlink>
      <a:folHlink>
        <a:srgbClr val="2D4B64"/>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NHS_CF_LN9471 1">
        <a:dk1>
          <a:srgbClr val="000000"/>
        </a:dk1>
        <a:lt1>
          <a:srgbClr val="FFFFFF"/>
        </a:lt1>
        <a:dk2>
          <a:srgbClr val="0371B9"/>
        </a:dk2>
        <a:lt2>
          <a:srgbClr val="FFFFFF"/>
        </a:lt2>
        <a:accent1>
          <a:srgbClr val="DBDECD"/>
        </a:accent1>
        <a:accent2>
          <a:srgbClr val="00B28C"/>
        </a:accent2>
        <a:accent3>
          <a:srgbClr val="FFFFFF"/>
        </a:accent3>
        <a:accent4>
          <a:srgbClr val="000000"/>
        </a:accent4>
        <a:accent5>
          <a:srgbClr val="EAECE3"/>
        </a:accent5>
        <a:accent6>
          <a:srgbClr val="00A17E"/>
        </a:accent6>
        <a:hlink>
          <a:srgbClr val="0371B9"/>
        </a:hlink>
        <a:folHlink>
          <a:srgbClr val="2D4B6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itle slide">
  <a:themeElements>
    <a:clrScheme name="SpeeDx">
      <a:dk1>
        <a:srgbClr val="003D46"/>
      </a:dk1>
      <a:lt1>
        <a:sysClr val="window" lastClr="FFFFFF"/>
      </a:lt1>
      <a:dk2>
        <a:srgbClr val="1F497D"/>
      </a:dk2>
      <a:lt2>
        <a:srgbClr val="EEECE1"/>
      </a:lt2>
      <a:accent1>
        <a:srgbClr val="EC1C29"/>
      </a:accent1>
      <a:accent2>
        <a:srgbClr val="7F7F7F"/>
      </a:accent2>
      <a:accent3>
        <a:srgbClr val="009187"/>
      </a:accent3>
      <a:accent4>
        <a:srgbClr val="8064A2"/>
      </a:accent4>
      <a:accent5>
        <a:srgbClr val="B1DFDF"/>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Body 1">
  <a:themeElements>
    <a:clrScheme name="SpeeDx">
      <a:dk1>
        <a:srgbClr val="003D46"/>
      </a:dk1>
      <a:lt1>
        <a:sysClr val="window" lastClr="FFFFFF"/>
      </a:lt1>
      <a:dk2>
        <a:srgbClr val="1F497D"/>
      </a:dk2>
      <a:lt2>
        <a:srgbClr val="EEECE1"/>
      </a:lt2>
      <a:accent1>
        <a:srgbClr val="EC1C29"/>
      </a:accent1>
      <a:accent2>
        <a:srgbClr val="7F7F7F"/>
      </a:accent2>
      <a:accent3>
        <a:srgbClr val="009187"/>
      </a:accent3>
      <a:accent4>
        <a:srgbClr val="B1DFDF"/>
      </a:accent4>
      <a:accent5>
        <a:srgbClr val="080808"/>
      </a:accent5>
      <a:accent6>
        <a:srgbClr val="0000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1313</Words>
  <Application>Microsoft Office PowerPoint</Application>
  <PresentationFormat>On-screen Show (16:9)</PresentationFormat>
  <Paragraphs>104</Paragraphs>
  <Slides>12</Slides>
  <Notes>9</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12</vt:i4>
      </vt:variant>
    </vt:vector>
  </HeadingPairs>
  <TitlesOfParts>
    <vt:vector size="19" baseType="lpstr">
      <vt:lpstr>Custom Design</vt:lpstr>
      <vt:lpstr>6_Custom Design</vt:lpstr>
      <vt:lpstr>NHS_CF_LN9471</vt:lpstr>
      <vt:lpstr>9_Office Theme</vt:lpstr>
      <vt:lpstr>Title slide</vt:lpstr>
      <vt:lpstr>Body 1</vt:lpstr>
      <vt:lpstr>think-cell Slide</vt:lpstr>
      <vt:lpstr>Sexual and reproductive health consultations in an NGO primary care facility over a nine week period. </vt:lpstr>
      <vt:lpstr>PowerPoint Presentation</vt:lpstr>
      <vt:lpstr>PowerPoint Presentation</vt:lpstr>
      <vt:lpstr>PowerPoint Presentation</vt:lpstr>
      <vt:lpstr>PowerPoint Presentation</vt:lpstr>
      <vt:lpstr>PowerPoint Presentation</vt:lpstr>
      <vt:lpstr>PowerPoint Presentation</vt:lpstr>
      <vt:lpstr>Method</vt:lpstr>
      <vt:lpstr>Results </vt:lpstr>
      <vt:lpstr>Results 2</vt:lpstr>
      <vt:lpstr>Conclusion</vt:lpstr>
      <vt:lpstr>PowerPoint Presentation</vt:lpstr>
    </vt:vector>
  </TitlesOfParts>
  <Company>Kingston Smith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Candi Bond Gunning</dc:creator>
  <cp:lastModifiedBy>Startech</cp:lastModifiedBy>
  <cp:revision>57</cp:revision>
  <dcterms:created xsi:type="dcterms:W3CDTF">2015-05-13T13:06:46Z</dcterms:created>
  <dcterms:modified xsi:type="dcterms:W3CDTF">2016-07-11T15:48:34Z</dcterms:modified>
</cp:coreProperties>
</file>