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  <p:sldMasterId id="2147483799" r:id="rId2"/>
  </p:sldMasterIdLst>
  <p:notesMasterIdLst>
    <p:notesMasterId r:id="rId13"/>
  </p:notesMasterIdLst>
  <p:sldIdLst>
    <p:sldId id="412" r:id="rId3"/>
    <p:sldId id="413" r:id="rId4"/>
    <p:sldId id="414" r:id="rId5"/>
    <p:sldId id="415" r:id="rId6"/>
    <p:sldId id="416" r:id="rId7"/>
    <p:sldId id="417" r:id="rId8"/>
    <p:sldId id="418" r:id="rId9"/>
    <p:sldId id="419" r:id="rId10"/>
    <p:sldId id="420" r:id="rId11"/>
    <p:sldId id="421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3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84CCA-A30A-4CCC-85D0-3C00C612586A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72A3E-D622-4E59-A9CA-97E05D784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79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Good morning. </a:t>
            </a:r>
          </a:p>
          <a:p>
            <a:endParaRPr/>
          </a:p>
          <a:p>
            <a:r>
              <a:t>On behalf of the authors, I would like to thank the organizers for accepting our paper at BASSH. </a:t>
            </a:r>
          </a:p>
          <a:p>
            <a:endParaRPr/>
          </a:p>
          <a:p>
            <a:r>
              <a:t>It is indeed a privilege to present at this prestigious conference.</a:t>
            </a:r>
          </a:p>
          <a:p>
            <a:endParaRPr/>
          </a:p>
          <a:p>
            <a:r>
              <a:t>I hope that this study will lead to a lively discourse about reducing ano-rectal gonococcal transmission.</a:t>
            </a:r>
          </a:p>
          <a:p>
            <a:endParaRPr/>
          </a:p>
          <a:p>
            <a:r>
              <a:t>It is timely as well, seeing that we are looking at global worldwide antibiotic resistant strains of the gonococcus.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Understanding the transmission of gonorrhoea in MSM is the key to its successful control.</a:t>
            </a:r>
          </a:p>
          <a:p>
            <a:endParaRPr/>
          </a:p>
          <a:p>
            <a:r>
              <a:t>Gonorrhoea transmission is still occurring in the absence of UPAS</a:t>
            </a:r>
          </a:p>
          <a:p>
            <a:endParaRPr/>
          </a:p>
          <a:p>
            <a:r>
              <a:t>If however, the penis is not solely involved in the acquisition of anal gonorrhoea, an alternative explanation is required</a:t>
            </a:r>
          </a:p>
          <a:p>
            <a:endParaRPr/>
          </a:p>
          <a:p>
            <a:r>
              <a:t>Saliva use as a lubricant for anal sex is common practice among MSM</a:t>
            </a:r>
          </a:p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Very little is known about the role of saliva in the transmission of STIs</a:t>
            </a:r>
          </a:p>
          <a:p>
            <a:endParaRPr/>
          </a:p>
          <a:p>
            <a:r>
              <a:t>We aimed to quantify the proportion of MSM engaged in other anal sexual practices (rimming, fingering and use of partner’s saliva as a lubricant for anal sex.)</a:t>
            </a:r>
          </a:p>
          <a:p>
            <a:endParaRPr/>
          </a:p>
          <a:p>
            <a:r>
              <a:t>And I am not talking about Caroline’s quite mistaken notion of wetting the rim of a glass and making a tune</a:t>
            </a:r>
          </a:p>
          <a:p>
            <a:endParaRPr/>
          </a:p>
          <a:p>
            <a:r>
              <a:t>Previous to this study, we had found that gonorrhoea was present in saliva on culture up to 14 days of positivity.</a:t>
            </a:r>
          </a:p>
          <a:p>
            <a:endParaRPr/>
          </a:p>
          <a:p>
            <a:r>
              <a:t>I invite you to view this poster on this at P085</a:t>
            </a:r>
          </a:p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This was a cross sectional study conducted at the Melbourne Sexual Health Centre for 12 mths in 2014 / 2015.</a:t>
            </a:r>
          </a:p>
          <a:p>
            <a:endParaRPr/>
          </a:p>
          <a:p>
            <a:endParaRPr/>
          </a:p>
          <a:p>
            <a:r>
              <a:t>CASI is a Computer Assisted Sexual Self Interview which is completed at initial registration and 3 monthly</a:t>
            </a:r>
          </a:p>
          <a:p>
            <a:endParaRPr/>
          </a:p>
          <a:p>
            <a:r>
              <a:t>MSM who were required to do CASI were invited to answer an additional sex questions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 the period of the study, over 6400 men completed CASI.</a:t>
            </a:r>
          </a:p>
          <a:p>
            <a:endParaRPr/>
          </a:p>
          <a:p>
            <a:r>
              <a:t>Of these half declined to participate</a:t>
            </a:r>
          </a:p>
          <a:p>
            <a:endParaRPr/>
          </a:p>
          <a:p>
            <a:r>
              <a:t>Of the remaining 2500, 1312 were tested for anal gonorrhoea.</a:t>
            </a:r>
          </a:p>
          <a:p>
            <a:endParaRPr/>
          </a:p>
          <a:p>
            <a:r>
              <a:t>The positivity of anal gono was 4.3%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Of the 1312 men, the median number of sex partners in the last 3 months was 3 (IQR 2-5).</a:t>
            </a:r>
          </a:p>
          <a:p>
            <a:endParaRPr/>
          </a:p>
          <a:p>
            <a:r>
              <a:t>75% reported receptive rimming. The median number of rimming partners in the last 3 months was 1 (IQR 0-3) </a:t>
            </a:r>
          </a:p>
          <a:p>
            <a:endParaRPr/>
          </a:p>
          <a:p>
            <a:r>
              <a:t>84.3% reported receptive fingering or penis dipping; with the median fingering / dipping was 2 (IQR 1-4)</a:t>
            </a:r>
          </a:p>
          <a:p>
            <a:endParaRPr/>
          </a:p>
          <a:p>
            <a:r>
              <a:t>Receptive rimming and fingering / dipping did not differ by age groups.</a:t>
            </a:r>
          </a:p>
          <a:p>
            <a:endParaRPr/>
          </a:p>
          <a:p>
            <a:r>
              <a:t>68.5% reported use of partner’s saliva as a lubricant for anal sex in the last 3 months.</a:t>
            </a:r>
          </a:p>
          <a:p>
            <a:endParaRPr/>
          </a:p>
          <a:p>
            <a:r>
              <a:t>Men who reported not always using condoms for RAS were more likely to have receptive rimming, receptive fingering / dipping and using partner’s saliva as lubricant compared with those who used condoms always or reported no RAS in the last three months.</a:t>
            </a:r>
          </a:p>
          <a:p>
            <a:endParaRPr/>
          </a:p>
          <a:p>
            <a:r>
              <a:t>2.5% of the sample were HIV positive and there was no significant association observed between anal sexual practices and HIV serostatus.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 the model, we adjusted for age, condom use for RAS, pharyngeal gono positivity and HIV serostatus</a:t>
            </a:r>
          </a:p>
          <a:p>
            <a:endParaRPr/>
          </a:p>
          <a:p>
            <a:r>
              <a:t>There were six factors associated with anal gonorrhoea.</a:t>
            </a:r>
          </a:p>
          <a:p>
            <a:endParaRPr/>
          </a:p>
          <a:p>
            <a:r>
              <a:t>These were younger age &lt;24 years old, saliva use as lubricant, condoms for receptive anal sex; pharyngeal gonorrhoea and HIV</a:t>
            </a:r>
          </a:p>
          <a:p>
            <a:endParaRPr/>
          </a:p>
          <a:p>
            <a:r>
              <a:t>Use of saliva as a lubricant was 2 times more likely to be associated with acquiring anal gonorhhoea.</a:t>
            </a:r>
          </a:p>
          <a:p>
            <a:r>
              <a:t>Condom use had a similar magnitude of risk.</a:t>
            </a:r>
          </a:p>
          <a:p>
            <a:endParaRPr/>
          </a:p>
          <a:p>
            <a:endParaRPr/>
          </a:p>
          <a:p>
            <a:r>
              <a:t>Rectal gonorrhoea was 2 times more likely significantly associated with using partner’s saliva as a lubricant  (OR 2.5) but not as</a:t>
            </a:r>
          </a:p>
          <a:p>
            <a:r>
              <a:t>associated with receptive rimming or fingering / dipping.</a:t>
            </a:r>
          </a:p>
          <a:p>
            <a:endParaRPr/>
          </a:p>
          <a:p>
            <a:r>
              <a:t>Rectal gonorrhoea was strongly associated with throat gonorrhoea in both univariate and multivariate analysis.</a:t>
            </a:r>
          </a:p>
          <a:p>
            <a:endParaRPr/>
          </a:p>
          <a:p>
            <a:r>
              <a:t>The adjusted odds of having rectal gono were 2 times higher among those who used partners saliva as lubricant compared those who did not after adjusting for.</a:t>
            </a:r>
          </a:p>
          <a:p>
            <a:endParaRPr/>
          </a:p>
          <a:p>
            <a:r>
              <a:t>The crude population-attributable fraction of anal gono with partner saliva as lubricant was 49%, and the adjusted PAF of anal gono was 41.4% after adjusting for age, condom use for RAS, pharyngeal gono positivity and HIV statu</a:t>
            </a:r>
          </a:p>
          <a:p>
            <a:endParaRPr/>
          </a:p>
          <a:p>
            <a:endParaRPr/>
          </a:p>
          <a:p>
            <a:r>
              <a:t>Mo</a:t>
            </a:r>
          </a:p>
          <a:p>
            <a:endParaRPr/>
          </a:p>
          <a:p>
            <a:r>
              <a:t>Age group</a:t>
            </a:r>
          </a:p>
          <a:p>
            <a:r>
              <a:t>Use of saliva</a:t>
            </a:r>
          </a:p>
          <a:p>
            <a:r>
              <a:t>Th Gono</a:t>
            </a:r>
          </a:p>
          <a:p>
            <a:r>
              <a:t>HIV</a:t>
            </a:r>
          </a:p>
          <a:p>
            <a:endParaRPr/>
          </a:p>
          <a:p>
            <a:r>
              <a:t>del 6 factors a/w rectalh\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It is possible that saliva operates as a potential medium for transmission of anal gono.</a:t>
            </a:r>
          </a:p>
          <a:p>
            <a:endParaRPr/>
          </a:p>
          <a:p>
            <a:r>
              <a:t>This is the first study to show that using partner’s saliva for anal sexual practices may be a substantial risk factor for rectal gonorrhoea, potentially contributing to about 40% of rectal infections.</a:t>
            </a:r>
          </a:p>
          <a:p>
            <a:endParaRPr/>
          </a:p>
          <a:p>
            <a:r>
              <a:t>The public health implications for a preventive message for STI is likely complex and challenging given that saliva is commonly used as part of sexual activity among MSM.</a:t>
            </a:r>
          </a:p>
          <a:p>
            <a:endParaRPr/>
          </a:p>
          <a:p>
            <a:r>
              <a:t>There are several limitations to our study:</a:t>
            </a:r>
          </a:p>
          <a:p>
            <a:endParaRPr/>
          </a:p>
          <a:p>
            <a:r>
              <a:t>Saliva use as a lubricant involves a larger volume of saliva in comparison with the exposure of saliva through rimming.</a:t>
            </a:r>
          </a:p>
          <a:p>
            <a:r>
              <a:t>The strong association with pharyngeal gono in the adjusted analysis, highlights how important the pharynx is, in the overall transmission.</a:t>
            </a:r>
          </a:p>
          <a:p>
            <a:endParaRPr/>
          </a:p>
          <a:p>
            <a:r>
              <a:t>We hope that this first study on the association between saliva use as lubricant and anal gonorrhoea, will be explored in future studies, in different settings.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Acknowlegements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png"/><Relationship Id="rId2" Type="http://schemas.openxmlformats.org/officeDocument/2006/relationships/tags" Target="../tags/tag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17811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buClrTx/>
              <a:defRPr>
                <a:solidFill>
                  <a:srgbClr val="000000"/>
                </a:solidFill>
              </a:defRPr>
            </a:lvl1pPr>
            <a:lvl2pPr>
              <a:buClrTx/>
              <a:defRPr>
                <a:solidFill>
                  <a:srgbClr val="000000"/>
                </a:solidFill>
              </a:defRPr>
            </a:lvl2pPr>
            <a:lvl3pPr>
              <a:buClrTx/>
              <a:defRPr>
                <a:solidFill>
                  <a:srgbClr val="000000"/>
                </a:solidFill>
              </a:defRPr>
            </a:lvl3pPr>
            <a:lvl4pPr>
              <a:buClrTx/>
              <a:defRPr>
                <a:solidFill>
                  <a:srgbClr val="000000"/>
                </a:solidFill>
              </a:defRPr>
            </a:lvl4pPr>
            <a:lvl5pPr>
              <a:buClrTx/>
              <a:defRPr>
                <a:solidFill>
                  <a:srgbClr val="000000"/>
                </a:solidFill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376463" y="4683919"/>
            <a:ext cx="310339" cy="30777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076808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owerPointTemplate_MSHCMelbUni.jpg" descr="powerPointTemplate_MSHCMelbUn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100" y="1"/>
            <a:ext cx="9334500" cy="5260181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xfrm>
            <a:off x="6553200" y="4767263"/>
            <a:ext cx="310339" cy="30777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28167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179387" y="86916"/>
            <a:ext cx="8856663" cy="9191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179387" y="1059657"/>
            <a:ext cx="8856663" cy="32408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979124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8"/>
          <p:cNvGrpSpPr>
            <a:grpSpLocks/>
          </p:cNvGrpSpPr>
          <p:nvPr userDrawn="1"/>
        </p:nvGrpSpPr>
        <p:grpSpPr bwMode="auto">
          <a:xfrm>
            <a:off x="0" y="-9525"/>
            <a:ext cx="9144000" cy="160735"/>
            <a:chOff x="0" y="-12553"/>
            <a:chExt cx="9144000" cy="214810"/>
          </a:xfrm>
        </p:grpSpPr>
        <p:sp>
          <p:nvSpPr>
            <p:cNvPr id="6" name="Rectangle 1"/>
            <p:cNvSpPr/>
            <p:nvPr userDrawn="1"/>
          </p:nvSpPr>
          <p:spPr bwMode="auto">
            <a:xfrm>
              <a:off x="0" y="102012"/>
              <a:ext cx="9144000" cy="100245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7" name="Rectangle 17"/>
            <p:cNvSpPr/>
            <p:nvPr userDrawn="1"/>
          </p:nvSpPr>
          <p:spPr bwMode="auto">
            <a:xfrm>
              <a:off x="0" y="-12553"/>
              <a:ext cx="9144000" cy="100245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</p:grpSp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588224" y="201459"/>
            <a:ext cx="2390676" cy="44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3"/>
          <p:cNvGrpSpPr>
            <a:grpSpLocks/>
          </p:cNvGrpSpPr>
          <p:nvPr userDrawn="1"/>
        </p:nvGrpSpPr>
        <p:grpSpPr bwMode="auto">
          <a:xfrm>
            <a:off x="0" y="4986338"/>
            <a:ext cx="9144000" cy="160735"/>
            <a:chOff x="0" y="-12553"/>
            <a:chExt cx="9144000" cy="214810"/>
          </a:xfrm>
        </p:grpSpPr>
        <p:sp>
          <p:nvSpPr>
            <p:cNvPr id="10" name="Rectangle 24"/>
            <p:cNvSpPr/>
            <p:nvPr userDrawn="1"/>
          </p:nvSpPr>
          <p:spPr bwMode="auto">
            <a:xfrm>
              <a:off x="0" y="102012"/>
              <a:ext cx="9144000" cy="100245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11" name="Rectangle 25"/>
            <p:cNvSpPr/>
            <p:nvPr userDrawn="1"/>
          </p:nvSpPr>
          <p:spPr bwMode="auto">
            <a:xfrm>
              <a:off x="0" y="-12553"/>
              <a:ext cx="9144000" cy="100245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</p:grpSp>
      <p:sp>
        <p:nvSpPr>
          <p:cNvPr id="12" name="Working Draft Text" hidden="1"/>
          <p:cNvSpPr txBox="1">
            <a:spLocks noChangeArrowheads="1"/>
          </p:cNvSpPr>
          <p:nvPr/>
        </p:nvSpPr>
        <p:spPr bwMode="auto">
          <a:xfrm>
            <a:off x="274638" y="254794"/>
            <a:ext cx="993862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Arial"/>
              </a:rPr>
              <a:t>WORKING DRAFT</a:t>
            </a:r>
          </a:p>
        </p:txBody>
      </p:sp>
      <p:sp>
        <p:nvSpPr>
          <p:cNvPr id="13" name="doc id"/>
          <p:cNvSpPr txBox="1">
            <a:spLocks noChangeArrowheads="1"/>
          </p:cNvSpPr>
          <p:nvPr/>
        </p:nvSpPr>
        <p:spPr bwMode="auto">
          <a:xfrm>
            <a:off x="8680451" y="-21431"/>
            <a:ext cx="301625" cy="940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Working Draft" hidden="1"/>
          <p:cNvSpPr txBox="1">
            <a:spLocks noChangeArrowheads="1"/>
          </p:cNvSpPr>
          <p:nvPr/>
        </p:nvSpPr>
        <p:spPr bwMode="auto">
          <a:xfrm>
            <a:off x="274638" y="373856"/>
            <a:ext cx="2693045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smtClean="0">
                <a:solidFill>
                  <a:srgbClr val="000000"/>
                </a:solidFill>
                <a:latin typeface="Arial"/>
              </a:rPr>
              <a:t>Last Modified 14/08/2013 17:48 GMT Standard Time</a:t>
            </a:r>
            <a:endParaRPr lang="en-US" sz="90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rinted" hidden="1"/>
          <p:cNvSpPr txBox="1">
            <a:spLocks noChangeArrowheads="1"/>
          </p:cNvSpPr>
          <p:nvPr/>
        </p:nvSpPr>
        <p:spPr bwMode="auto">
          <a:xfrm>
            <a:off x="274639" y="494110"/>
            <a:ext cx="2372444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smtClean="0">
                <a:solidFill>
                  <a:srgbClr val="000000"/>
                </a:solidFill>
                <a:latin typeface="Arial"/>
              </a:rPr>
              <a:t>Printed 14/08/2013 09:00 GMT Standard Time</a:t>
            </a:r>
            <a:endParaRPr lang="en-US" sz="900" smtClean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" name="McK Title Elements" hidden="1"/>
          <p:cNvGrpSpPr>
            <a:grpSpLocks/>
          </p:cNvGrpSpPr>
          <p:nvPr/>
        </p:nvGrpSpPr>
        <p:grpSpPr bwMode="auto">
          <a:xfrm>
            <a:off x="274638" y="2638656"/>
            <a:ext cx="5035550" cy="469837"/>
            <a:chOff x="1663" y="3065"/>
            <a:chExt cx="3109" cy="387"/>
          </a:xfrm>
        </p:grpSpPr>
        <p:sp>
          <p:nvSpPr>
            <p:cNvPr id="17" name="McK Document type"/>
            <p:cNvSpPr txBox="1">
              <a:spLocks noChangeArrowheads="1"/>
            </p:cNvSpPr>
            <p:nvPr/>
          </p:nvSpPr>
          <p:spPr bwMode="auto">
            <a:xfrm>
              <a:off x="1663" y="3065"/>
              <a:ext cx="3109" cy="1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8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274001" y="1092223"/>
            <a:ext cx="7519009" cy="553998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latin typeface="Calibri" panose="020F0502020204030204" pitchFamily="34" charset="0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74001" y="1976808"/>
            <a:ext cx="7519009" cy="307777"/>
          </a:xfrm>
        </p:spPr>
        <p:txBody>
          <a:bodyPr/>
          <a:lstStyle>
            <a:lvl1pPr>
              <a:defRPr sz="2000" baseline="0">
                <a:latin typeface="Calibri" panose="020F0502020204030204" pitchFamily="34" charset="0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21" name="Picture 20"/>
          <p:cNvPicPr/>
          <p:nvPr userDrawn="1"/>
        </p:nvPicPr>
        <p:blipFill rotWithShape="1">
          <a:blip r:embed="rId7"/>
          <a:srcRect l="5388" t="27969" r="50216" b="41379"/>
          <a:stretch/>
        </p:blipFill>
        <p:spPr bwMode="auto">
          <a:xfrm>
            <a:off x="116162" y="179669"/>
            <a:ext cx="1691680" cy="5254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5322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627534"/>
            <a:ext cx="7274393" cy="553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 sz="360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pic>
        <p:nvPicPr>
          <p:cNvPr id="3" name="Picture 2"/>
          <p:cNvPicPr/>
          <p:nvPr userDrawn="1"/>
        </p:nvPicPr>
        <p:blipFill rotWithShape="1">
          <a:blip r:embed="rId2"/>
          <a:srcRect l="5388" t="27969" r="50216" b="41379"/>
          <a:stretch/>
        </p:blipFill>
        <p:spPr bwMode="auto">
          <a:xfrm>
            <a:off x="179512" y="4461960"/>
            <a:ext cx="1128524" cy="3705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7674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tags" Target="../tags/tag9.xml"/><Relationship Id="rId18" Type="http://schemas.openxmlformats.org/officeDocument/2006/relationships/tags" Target="../tags/tag14.xml"/><Relationship Id="rId3" Type="http://schemas.openxmlformats.org/officeDocument/2006/relationships/theme" Target="../theme/theme2.xml"/><Relationship Id="rId21" Type="http://schemas.openxmlformats.org/officeDocument/2006/relationships/oleObject" Target="../embeddings/oleObject1.bin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" Type="http://schemas.openxmlformats.org/officeDocument/2006/relationships/slideLayout" Target="../slideLayouts/slideLayout6.xml"/><Relationship Id="rId16" Type="http://schemas.openxmlformats.org/officeDocument/2006/relationships/tags" Target="../tags/tag12.xml"/><Relationship Id="rId20" Type="http://schemas.openxmlformats.org/officeDocument/2006/relationships/tags" Target="../tags/tag16.xml"/><Relationship Id="rId1" Type="http://schemas.openxmlformats.org/officeDocument/2006/relationships/slideLayout" Target="../slideLayouts/slideLayout5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5" Type="http://schemas.openxmlformats.org/officeDocument/2006/relationships/tags" Target="../tags/tag1.xml"/><Relationship Id="rId15" Type="http://schemas.openxmlformats.org/officeDocument/2006/relationships/tags" Target="../tags/tag11.xml"/><Relationship Id="rId10" Type="http://schemas.openxmlformats.org/officeDocument/2006/relationships/tags" Target="../tags/tag6.xml"/><Relationship Id="rId19" Type="http://schemas.openxmlformats.org/officeDocument/2006/relationships/tags" Target="../tags/tag15.xml"/><Relationship Id="rId4" Type="http://schemas.openxmlformats.org/officeDocument/2006/relationships/vmlDrawing" Target="../drawings/vmlDrawing1.vml"/><Relationship Id="rId9" Type="http://schemas.openxmlformats.org/officeDocument/2006/relationships/tags" Target="../tags/tag5.xml"/><Relationship Id="rId14" Type="http://schemas.openxmlformats.org/officeDocument/2006/relationships/tags" Target="../tags/tag10.xml"/><Relationship Id="rId22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owerPointTemplate_MSHC_MelbUni_Alfred_02_Blue.jpg" descr="powerPointTemplate_MSHC_MelbUni_Alfred_02_Blue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74612" y="0"/>
            <a:ext cx="9307513" cy="524470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69056"/>
            <a:ext cx="8229600" cy="1131095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79388" y="4699397"/>
            <a:ext cx="310339" cy="30777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defTabSz="457200">
              <a:defRPr sz="1400">
                <a:solidFill>
                  <a:srgbClr val="808080"/>
                </a:solidFill>
              </a:defRPr>
            </a:lvl1pPr>
          </a:lstStyle>
          <a:p>
            <a:pPr hangingPunct="0"/>
            <a:fld id="{86CB4B4D-7CA3-9044-876B-883B54F8677D}" type="slidenum">
              <a:rPr kern="0">
                <a:latin typeface="Arial"/>
                <a:cs typeface="Arial"/>
                <a:sym typeface="Arial"/>
              </a:rPr>
              <a:pPr hangingPunct="0"/>
              <a:t>‹#›</a:t>
            </a:fld>
            <a:endParaRPr kern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48371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9966"/>
        </a:buClr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478E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9966"/>
        </a:buClr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478E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9966"/>
        </a:buClr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478E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9966"/>
        </a:buClr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478E"/>
          </a:solidFill>
          <a:uFillTx/>
          <a:latin typeface="+mj-lt"/>
          <a:ea typeface="+mj-ea"/>
          <a:cs typeface="+mj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9966"/>
        </a:buClr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478E"/>
          </a:solidFill>
          <a:uFillTx/>
          <a:latin typeface="+mj-lt"/>
          <a:ea typeface="+mj-ea"/>
          <a:cs typeface="+mj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9966"/>
        </a:buClr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478E"/>
          </a:solidFill>
          <a:uFillTx/>
          <a:latin typeface="+mj-lt"/>
          <a:ea typeface="+mj-ea"/>
          <a:cs typeface="+mj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9966"/>
        </a:buClr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478E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9966"/>
        </a:buClr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478E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9966"/>
        </a:buClr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478E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1" name="Object 67"/>
          <p:cNvGraphicFramePr>
            <a:graphicFrameLocks/>
          </p:cNvGraphicFramePr>
          <p:nvPr>
            <p:custDataLst>
              <p:tags r:id="rId5"/>
            </p:custDataLst>
          </p:nvPr>
        </p:nvGraphicFramePr>
        <p:xfrm>
          <a:off x="1" y="0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think-cell Slide" r:id="rId21" imgW="360" imgH="360" progId="">
                  <p:embed/>
                </p:oleObj>
              </mc:Choice>
              <mc:Fallback>
                <p:oleObj name="think-cell Slide" r:id="rId21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61925" cy="121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93" name="Group 57"/>
          <p:cNvGrpSpPr>
            <a:grpSpLocks/>
          </p:cNvGrpSpPr>
          <p:nvPr/>
        </p:nvGrpSpPr>
        <p:grpSpPr bwMode="auto">
          <a:xfrm>
            <a:off x="0" y="-9525"/>
            <a:ext cx="9144000" cy="160735"/>
            <a:chOff x="0" y="-12553"/>
            <a:chExt cx="9144000" cy="214810"/>
          </a:xfrm>
        </p:grpSpPr>
        <p:sp>
          <p:nvSpPr>
            <p:cNvPr id="59" name="Rectangle 58"/>
            <p:cNvSpPr/>
            <p:nvPr userDrawn="1"/>
          </p:nvSpPr>
          <p:spPr bwMode="auto">
            <a:xfrm>
              <a:off x="0" y="102012"/>
              <a:ext cx="9144000" cy="100245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60" name="Rectangle 59"/>
            <p:cNvSpPr/>
            <p:nvPr userDrawn="1"/>
          </p:nvSpPr>
          <p:spPr bwMode="auto">
            <a:xfrm>
              <a:off x="0" y="-12553"/>
              <a:ext cx="9144000" cy="100245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</p:grpSp>
      <p:grpSp>
        <p:nvGrpSpPr>
          <p:cNvPr id="1094" name="Group 60"/>
          <p:cNvGrpSpPr>
            <a:grpSpLocks/>
          </p:cNvGrpSpPr>
          <p:nvPr/>
        </p:nvGrpSpPr>
        <p:grpSpPr bwMode="auto">
          <a:xfrm>
            <a:off x="0" y="4986338"/>
            <a:ext cx="9144000" cy="160735"/>
            <a:chOff x="0" y="-12553"/>
            <a:chExt cx="9144000" cy="214810"/>
          </a:xfrm>
        </p:grpSpPr>
        <p:sp>
          <p:nvSpPr>
            <p:cNvPr id="62" name="Rectangle 61"/>
            <p:cNvSpPr/>
            <p:nvPr userDrawn="1"/>
          </p:nvSpPr>
          <p:spPr bwMode="auto">
            <a:xfrm>
              <a:off x="0" y="102012"/>
              <a:ext cx="9144000" cy="100245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 bwMode="auto">
            <a:xfrm>
              <a:off x="0" y="-12553"/>
              <a:ext cx="9144000" cy="100245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</p:grp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71676" y="1796326"/>
            <a:ext cx="1801775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smtClean="0">
                <a:solidFill>
                  <a:srgbClr val="000000"/>
                </a:solidFill>
                <a:latin typeface="Arial"/>
              </a:rPr>
              <a:t>Last Modified 14/08/2013 17:48 GMT Standard Time</a:t>
            </a:r>
            <a:endParaRPr lang="en-US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79077" y="3459629"/>
            <a:ext cx="1586973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smtClean="0">
                <a:solidFill>
                  <a:srgbClr val="000000"/>
                </a:solidFill>
                <a:latin typeface="Arial"/>
              </a:rPr>
              <a:t>Printed 14/08/2013 09:00 GMT Standard Time</a:t>
            </a: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7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43150" y="1927622"/>
            <a:ext cx="438943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98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2238" y="292894"/>
            <a:ext cx="7273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2239" y="148829"/>
            <a:ext cx="859210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2238" y="513160"/>
            <a:ext cx="7273925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101" name="McK Slide Elements" hidden="1"/>
          <p:cNvGrpSpPr>
            <a:grpSpLocks/>
          </p:cNvGrpSpPr>
          <p:nvPr/>
        </p:nvGrpSpPr>
        <p:grpSpPr bwMode="auto">
          <a:xfrm>
            <a:off x="122238" y="4636798"/>
            <a:ext cx="8564562" cy="310243"/>
            <a:chOff x="75" y="3897"/>
            <a:chExt cx="557" cy="256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97"/>
              <a:ext cx="557" cy="12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26"/>
              <a:ext cx="557" cy="12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/>
            <a:p>
              <a:pPr marL="471488" indent="-471488" defTabSz="9135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</a:rPr>
                <a:t>Source:	Source</a:t>
              </a:r>
            </a:p>
          </p:txBody>
        </p:sp>
      </p:grpSp>
      <p:grpSp>
        <p:nvGrpSpPr>
          <p:cNvPr id="1102" name="ACET" hidden="1"/>
          <p:cNvGrpSpPr>
            <a:grpSpLocks/>
          </p:cNvGrpSpPr>
          <p:nvPr/>
        </p:nvGrpSpPr>
        <p:grpSpPr bwMode="auto">
          <a:xfrm>
            <a:off x="2343150" y="1374949"/>
            <a:ext cx="4351338" cy="511001"/>
            <a:chOff x="915" y="610"/>
            <a:chExt cx="2686" cy="420"/>
          </a:xfrm>
        </p:grpSpPr>
        <p:cxnSp>
          <p:nvCxnSpPr>
            <p:cNvPr id="114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103" name="LegendBoxes" hidden="1"/>
          <p:cNvGrpSpPr>
            <a:grpSpLocks/>
          </p:cNvGrpSpPr>
          <p:nvPr/>
        </p:nvGrpSpPr>
        <p:grpSpPr bwMode="auto">
          <a:xfrm>
            <a:off x="8194676" y="602456"/>
            <a:ext cx="769740" cy="805682"/>
            <a:chOff x="4936" y="176"/>
            <a:chExt cx="475" cy="664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1104" name="LegendLines" hidden="1"/>
          <p:cNvGrpSpPr>
            <a:grpSpLocks/>
          </p:cNvGrpSpPr>
          <p:nvPr/>
        </p:nvGrpSpPr>
        <p:grpSpPr bwMode="auto">
          <a:xfrm>
            <a:off x="7880347" y="602456"/>
            <a:ext cx="1084065" cy="602105"/>
            <a:chOff x="4750" y="176"/>
            <a:chExt cx="669" cy="496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1105" name="McKSticker" hidden="1"/>
          <p:cNvGrpSpPr>
            <a:grpSpLocks/>
          </p:cNvGrpSpPr>
          <p:nvPr/>
        </p:nvGrpSpPr>
        <p:grpSpPr bwMode="auto">
          <a:xfrm>
            <a:off x="7907243" y="602456"/>
            <a:ext cx="1066894" cy="212366"/>
            <a:chOff x="7695562" y="285750"/>
            <a:chExt cx="1045213" cy="278520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695562" y="285750"/>
              <a:ext cx="1045213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1130" name="AutoShape 31"/>
            <p:cNvCxnSpPr>
              <a:cxnSpLocks noChangeShapeType="1"/>
              <a:stCxn id="40" idx="2"/>
              <a:endCxn id="40" idx="4"/>
            </p:cNvCxnSpPr>
            <p:nvPr/>
          </p:nvCxnSpPr>
          <p:spPr bwMode="auto">
            <a:xfrm>
              <a:off x="7695562" y="285750"/>
              <a:ext cx="0" cy="27852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cxnSp>
          <p:nvCxnSpPr>
            <p:cNvPr id="1131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695562" y="564270"/>
              <a:ext cx="104521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</p:cxnSp>
      </p:grpSp>
      <p:grpSp>
        <p:nvGrpSpPr>
          <p:cNvPr id="1106" name="LegendMoons" hidden="1"/>
          <p:cNvGrpSpPr>
            <a:grpSpLocks/>
          </p:cNvGrpSpPr>
          <p:nvPr/>
        </p:nvGrpSpPr>
        <p:grpSpPr bwMode="auto">
          <a:xfrm>
            <a:off x="8126417" y="602457"/>
            <a:ext cx="836780" cy="1033582"/>
            <a:chOff x="7769225" y="2105025"/>
            <a:chExt cx="819708" cy="1351831"/>
          </a:xfrm>
        </p:grpSpPr>
        <p:grpSp>
          <p:nvGrpSpPr>
            <p:cNvPr id="1109" name="MoonLegend1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83" name="Oval 38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Arc 39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10" name="MoonLegend2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81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11" name="MoonLegend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79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12" name="MoonLegend5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77" name="Oval 50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Oval 5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9" name="Legend1"/>
            <p:cNvSpPr>
              <a:spLocks noChangeArrowheads="1"/>
            </p:cNvSpPr>
            <p:nvPr/>
          </p:nvSpPr>
          <p:spPr bwMode="auto">
            <a:xfrm>
              <a:off x="8089578" y="2117483"/>
              <a:ext cx="499355" cy="2415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0" name="Legend2"/>
            <p:cNvSpPr>
              <a:spLocks noChangeArrowheads="1"/>
            </p:cNvSpPr>
            <p:nvPr/>
          </p:nvSpPr>
          <p:spPr bwMode="auto">
            <a:xfrm>
              <a:off x="8089578" y="2393113"/>
              <a:ext cx="499355" cy="2415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1" name="Legend3"/>
            <p:cNvSpPr>
              <a:spLocks noChangeArrowheads="1"/>
            </p:cNvSpPr>
            <p:nvPr/>
          </p:nvSpPr>
          <p:spPr bwMode="auto">
            <a:xfrm>
              <a:off x="8089578" y="2667185"/>
              <a:ext cx="499355" cy="2415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2" name="Legend4"/>
            <p:cNvSpPr>
              <a:spLocks noChangeArrowheads="1"/>
            </p:cNvSpPr>
            <p:nvPr/>
          </p:nvSpPr>
          <p:spPr bwMode="auto">
            <a:xfrm>
              <a:off x="8089578" y="2938143"/>
              <a:ext cx="499355" cy="2415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3" name="Legend5"/>
            <p:cNvSpPr>
              <a:spLocks noChangeArrowheads="1"/>
            </p:cNvSpPr>
            <p:nvPr/>
          </p:nvSpPr>
          <p:spPr bwMode="auto">
            <a:xfrm>
              <a:off x="8089578" y="3215330"/>
              <a:ext cx="499355" cy="2415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1118" name="MoonLegend3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75" name="Oval 47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Arc 48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87" name="Slide Number"/>
          <p:cNvSpPr txBox="1">
            <a:spLocks/>
          </p:cNvSpPr>
          <p:nvPr userDrawn="1"/>
        </p:nvSpPr>
        <p:spPr>
          <a:xfrm>
            <a:off x="8902700" y="4826794"/>
            <a:ext cx="209550" cy="1143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3CDD92-9E5A-47BA-BE3B-1C7D5569D97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3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000" b="1">
          <a:solidFill>
            <a:schemeClr val="tx2"/>
          </a:solidFill>
          <a:latin typeface="+mj-lt"/>
          <a:ea typeface="+mj-ea"/>
          <a:cs typeface="ＭＳ Ｐゴシック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000" b="1">
          <a:solidFill>
            <a:schemeClr val="tx2"/>
          </a:solidFill>
          <a:latin typeface="Arial" charset="0"/>
          <a:ea typeface="ＭＳ Ｐゴシック"/>
          <a:cs typeface="ＭＳ Ｐゴシック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000" b="1">
          <a:solidFill>
            <a:schemeClr val="tx2"/>
          </a:solidFill>
          <a:latin typeface="Arial" charset="0"/>
          <a:ea typeface="ＭＳ Ｐゴシック"/>
          <a:cs typeface="ＭＳ Ｐゴシック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000" b="1">
          <a:solidFill>
            <a:schemeClr val="tx2"/>
          </a:solidFill>
          <a:latin typeface="Arial" charset="0"/>
          <a:ea typeface="ＭＳ Ｐゴシック"/>
          <a:cs typeface="ＭＳ Ｐゴシック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000" b="1">
          <a:solidFill>
            <a:schemeClr val="tx2"/>
          </a:solidFill>
          <a:latin typeface="Arial" charset="0"/>
          <a:ea typeface="ＭＳ Ｐゴシック"/>
          <a:cs typeface="ＭＳ Ｐゴシック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196850" indent="-1952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•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2pPr>
      <a:lvl3pPr marL="465138" indent="-2667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3pPr>
      <a:lvl4pPr marL="625475" indent="-1571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charset="0"/>
        <a:buChar char="•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4pPr>
      <a:lvl5pPr marL="763588" indent="-1317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 idx="4294967295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fontScale="90000"/>
          </a:bodyPr>
          <a:lstStyle>
            <a:lvl1pPr algn="r" defTabSz="795527">
              <a:defRPr sz="2436">
                <a:solidFill>
                  <a:srgbClr val="F2F2F2"/>
                </a:solidFill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Saliva use as a lubricant for anal sex is a risk factor for rectal </a:t>
            </a:r>
            <a:r>
              <a:rPr dirty="0" err="1">
                <a:solidFill>
                  <a:schemeClr val="tx1"/>
                </a:solidFill>
              </a:rPr>
              <a:t>gonorrhoea</a:t>
            </a:r>
            <a:r>
              <a:rPr dirty="0">
                <a:solidFill>
                  <a:schemeClr val="tx1"/>
                </a:solidFill>
              </a:rPr>
              <a:t> among men-who-have-sex-with-men, a new public health message: a cross sectional survey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half" idx="4294967295"/>
          </p:nvPr>
        </p:nvSpPr>
        <p:spPr>
          <a:xfrm>
            <a:off x="250825" y="3219451"/>
            <a:ext cx="6400800" cy="17287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</a:defRPr>
            </a:pPr>
            <a:r>
              <a:rPr>
                <a:solidFill>
                  <a:schemeClr val="tx1"/>
                </a:solidFill>
              </a:rPr>
              <a:t>Eric Chow</a:t>
            </a:r>
            <a:r>
              <a:rPr baseline="30000">
                <a:solidFill>
                  <a:schemeClr val="tx1"/>
                </a:solidFill>
              </a:rPr>
              <a:t>(1)(2) </a:t>
            </a:r>
            <a:r>
              <a:rPr>
                <a:solidFill>
                  <a:schemeClr val="tx1"/>
                </a:solidFill>
              </a:rPr>
              <a:t>Vincent Cornelisse</a:t>
            </a:r>
            <a:r>
              <a:rPr baseline="30000">
                <a:solidFill>
                  <a:schemeClr val="tx1"/>
                </a:solidFill>
              </a:rPr>
              <a:t>(1)(2) </a:t>
            </a:r>
            <a:r>
              <a:rPr>
                <a:solidFill>
                  <a:schemeClr val="tx1"/>
                </a:solidFill>
              </a:rPr>
              <a:t>Tim Read</a:t>
            </a:r>
            <a:r>
              <a:rPr baseline="30000">
                <a:solidFill>
                  <a:schemeClr val="tx1"/>
                </a:solidFill>
              </a:rPr>
              <a:t>(1)(2), </a:t>
            </a:r>
            <a:r>
              <a:rPr b="1" u="sng">
                <a:solidFill>
                  <a:schemeClr val="tx1"/>
                </a:solidFill>
              </a:rPr>
              <a:t>David Lee</a:t>
            </a:r>
            <a:r>
              <a:rPr b="1" u="sng" baseline="30000">
                <a:solidFill>
                  <a:schemeClr val="tx1"/>
                </a:solidFill>
              </a:rPr>
              <a:t>(1)(2)(3)</a:t>
            </a:r>
            <a:r>
              <a:rPr baseline="30000">
                <a:solidFill>
                  <a:schemeClr val="tx1"/>
                </a:solidFill>
              </a:rPr>
              <a:t> </a:t>
            </a:r>
            <a:r>
              <a:rPr>
                <a:solidFill>
                  <a:schemeClr val="tx1"/>
                </a:solidFill>
              </a:rPr>
              <a:t>Sandra Walker </a:t>
            </a:r>
            <a:r>
              <a:rPr baseline="30000">
                <a:solidFill>
                  <a:schemeClr val="tx1"/>
                </a:solidFill>
              </a:rPr>
              <a:t>(1)(2) </a:t>
            </a:r>
            <a:r>
              <a:rPr>
                <a:solidFill>
                  <a:schemeClr val="tx1"/>
                </a:solidFill>
              </a:rPr>
              <a:t>Jane Hocking</a:t>
            </a:r>
            <a:r>
              <a:rPr baseline="30000">
                <a:solidFill>
                  <a:schemeClr val="tx1"/>
                </a:solidFill>
              </a:rPr>
              <a:t>(3) </a:t>
            </a:r>
            <a:r>
              <a:rPr>
                <a:solidFill>
                  <a:schemeClr val="tx1"/>
                </a:solidFill>
              </a:rPr>
              <a:t>Marcus Chen</a:t>
            </a:r>
            <a:r>
              <a:rPr baseline="30000">
                <a:solidFill>
                  <a:schemeClr val="tx1"/>
                </a:solidFill>
              </a:rPr>
              <a:t>(1)(2) </a:t>
            </a:r>
            <a:r>
              <a:rPr>
                <a:solidFill>
                  <a:schemeClr val="tx1"/>
                </a:solidFill>
              </a:rPr>
              <a:t>Catriona Bradshaw</a:t>
            </a:r>
            <a:r>
              <a:rPr baseline="30000">
                <a:solidFill>
                  <a:schemeClr val="tx1"/>
                </a:solidFill>
              </a:rPr>
              <a:t>(1)(2) </a:t>
            </a:r>
            <a:r>
              <a:rPr>
                <a:solidFill>
                  <a:schemeClr val="tx1"/>
                </a:solidFill>
              </a:rPr>
              <a:t>and Kit Fairley</a:t>
            </a:r>
            <a:r>
              <a:rPr baseline="30000">
                <a:solidFill>
                  <a:schemeClr val="tx1"/>
                </a:solidFill>
              </a:rPr>
              <a:t>(1)(2)</a:t>
            </a:r>
          </a:p>
          <a:p>
            <a:pPr marL="0" indent="0">
              <a:buSzTx/>
              <a:buNone/>
              <a:defRPr sz="2000">
                <a:solidFill>
                  <a:srgbClr val="FFFFFF"/>
                </a:solidFill>
              </a:defRPr>
            </a:pPr>
            <a:endParaRPr baseline="30000">
              <a:solidFill>
                <a:schemeClr val="tx1"/>
              </a:solidFill>
            </a:endParaRPr>
          </a:p>
          <a:p>
            <a:pPr marL="0" indent="0">
              <a:spcBef>
                <a:spcPts val="200"/>
              </a:spcBef>
              <a:buSzTx/>
              <a:buNone/>
              <a:defRPr sz="1200" i="1">
                <a:solidFill>
                  <a:srgbClr val="FFFFFF"/>
                </a:solidFill>
              </a:defRPr>
            </a:pPr>
            <a:r>
              <a:rPr>
                <a:solidFill>
                  <a:schemeClr val="tx1"/>
                </a:solidFill>
              </a:rPr>
              <a:t>Melbourne Sexual Health Centre</a:t>
            </a:r>
            <a:r>
              <a:rPr baseline="30000">
                <a:solidFill>
                  <a:schemeClr val="tx1"/>
                </a:solidFill>
              </a:rPr>
              <a:t>(1)</a:t>
            </a:r>
          </a:p>
          <a:p>
            <a:pPr marL="0" indent="0">
              <a:spcBef>
                <a:spcPts val="200"/>
              </a:spcBef>
              <a:buSzTx/>
              <a:buNone/>
              <a:defRPr sz="1200" i="1">
                <a:solidFill>
                  <a:srgbClr val="FFFFFF"/>
                </a:solidFill>
              </a:defRPr>
            </a:pPr>
            <a:r>
              <a:rPr>
                <a:solidFill>
                  <a:schemeClr val="tx1"/>
                </a:solidFill>
              </a:rPr>
              <a:t>Monash University, Melbourne</a:t>
            </a:r>
            <a:r>
              <a:rPr baseline="30000">
                <a:solidFill>
                  <a:schemeClr val="tx1"/>
                </a:solidFill>
              </a:rPr>
              <a:t>(2)</a:t>
            </a:r>
          </a:p>
          <a:p>
            <a:pPr marL="0" indent="0">
              <a:spcBef>
                <a:spcPts val="200"/>
              </a:spcBef>
              <a:buSzTx/>
              <a:buNone/>
              <a:defRPr sz="1200" i="1">
                <a:solidFill>
                  <a:srgbClr val="FFFFFF"/>
                </a:solidFill>
              </a:defRPr>
            </a:pPr>
            <a:r>
              <a:rPr>
                <a:solidFill>
                  <a:schemeClr val="tx1"/>
                </a:solidFill>
              </a:rPr>
              <a:t>The University of Melbourne</a:t>
            </a:r>
            <a:r>
              <a:rPr baseline="30000">
                <a:solidFill>
                  <a:schemeClr val="tx1"/>
                </a:solidFill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306742237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 idx="4294967295"/>
          </p:nvPr>
        </p:nvSpPr>
        <p:spPr>
          <a:xfrm>
            <a:off x="3200400" y="457201"/>
            <a:ext cx="5835650" cy="54887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r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4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02200" y="3350420"/>
            <a:ext cx="4241800" cy="1933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44450" y="7144"/>
            <a:ext cx="4941888" cy="2430066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97440" y="1207295"/>
            <a:ext cx="4241801" cy="2143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11350" y="2591992"/>
            <a:ext cx="2986088" cy="1814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23813" y="3813572"/>
            <a:ext cx="1905001" cy="14501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634443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 idx="4294967295"/>
          </p:nvPr>
        </p:nvSpPr>
        <p:spPr>
          <a:xfrm>
            <a:off x="250825" y="411957"/>
            <a:ext cx="3600450" cy="548879"/>
          </a:xfrm>
          <a:prstGeom prst="rect">
            <a:avLst/>
          </a:prstGeom>
          <a:solidFill>
            <a:srgbClr val="0070C0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fontScale="90000"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t>BACKGROUND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4294967295"/>
          </p:nvPr>
        </p:nvSpPr>
        <p:spPr>
          <a:xfrm>
            <a:off x="179387" y="1059657"/>
            <a:ext cx="8785226" cy="4083844"/>
          </a:xfrm>
          <a:prstGeom prst="rect">
            <a:avLst/>
          </a:prstGeom>
          <a:solidFill>
            <a:srgbClr val="9ED3D7">
              <a:alpha val="70195"/>
            </a:srgbClr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>
              <a:spcBef>
                <a:spcPts val="500"/>
              </a:spcBef>
              <a:buClr>
                <a:srgbClr val="FFFFFF"/>
              </a:buClr>
              <a:buChar char="•"/>
              <a:defRPr sz="2400">
                <a:solidFill>
                  <a:srgbClr val="003366"/>
                </a:solidFill>
              </a:defRPr>
            </a:pPr>
            <a:r>
              <a:t>Anal sexual practices apart from penile-anal sex are common in men-who-have-sex-with-men (MSM)</a:t>
            </a:r>
          </a:p>
          <a:p>
            <a:pPr>
              <a:buClr>
                <a:srgbClr val="FFFFFF"/>
              </a:buClr>
              <a:buChar char="•"/>
              <a:defRPr sz="2400">
                <a:solidFill>
                  <a:srgbClr val="003366"/>
                </a:solidFill>
              </a:defRPr>
            </a:pPr>
            <a:endParaRPr/>
          </a:p>
          <a:p>
            <a:pPr>
              <a:spcBef>
                <a:spcPts val="500"/>
              </a:spcBef>
              <a:buClr>
                <a:srgbClr val="FFFFFF"/>
              </a:buClr>
              <a:buChar char="•"/>
              <a:defRPr sz="2400">
                <a:solidFill>
                  <a:srgbClr val="003366"/>
                </a:solidFill>
              </a:defRPr>
            </a:pPr>
            <a:r>
              <a:t>Is there a plausible explanation(s) for findings that are common across many studies but hard to explain</a:t>
            </a:r>
          </a:p>
          <a:p>
            <a:pPr marL="742950" lvl="1" indent="-285750">
              <a:spcBef>
                <a:spcPts val="0"/>
              </a:spcBef>
              <a:buClr>
                <a:srgbClr val="FFFFFF"/>
              </a:buClr>
              <a:defRPr sz="2000">
                <a:solidFill>
                  <a:srgbClr val="003366"/>
                </a:solidFill>
              </a:defRPr>
            </a:pPr>
            <a:r>
              <a:t>Oral sex is associated with anal gonorrhoea (GC)</a:t>
            </a:r>
          </a:p>
          <a:p>
            <a:pPr marL="742950" lvl="1" indent="-285750">
              <a:spcBef>
                <a:spcPts val="0"/>
              </a:spcBef>
              <a:buClr>
                <a:srgbClr val="FFFFFF"/>
              </a:buClr>
              <a:defRPr sz="2000">
                <a:solidFill>
                  <a:srgbClr val="003366"/>
                </a:solidFill>
              </a:defRPr>
            </a:pPr>
            <a:r>
              <a:t>Anal GC occurs relatively frequently in men who use 100% condoms</a:t>
            </a:r>
          </a:p>
          <a:p>
            <a:pPr marL="742950" lvl="1" indent="-285750">
              <a:spcBef>
                <a:spcPts val="0"/>
              </a:spcBef>
              <a:buClr>
                <a:srgbClr val="FFFFFF"/>
              </a:buClr>
              <a:defRPr sz="2000">
                <a:solidFill>
                  <a:srgbClr val="003366"/>
                </a:solidFill>
              </a:defRPr>
            </a:pPr>
            <a:r>
              <a:t>Anal GC is so common given that urethral GC is present for such a short duration at a population level</a:t>
            </a:r>
          </a:p>
        </p:txBody>
      </p:sp>
    </p:spTree>
    <p:extLst>
      <p:ext uri="{BB962C8B-B14F-4D97-AF65-F5344CB8AC3E}">
        <p14:creationId xmlns:p14="http://schemas.microsoft.com/office/powerpoint/2010/main" val="10504812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 idx="4294967295"/>
          </p:nvPr>
        </p:nvSpPr>
        <p:spPr>
          <a:xfrm>
            <a:off x="179388" y="411957"/>
            <a:ext cx="4176713" cy="548879"/>
          </a:xfrm>
          <a:prstGeom prst="rect">
            <a:avLst/>
          </a:prstGeom>
          <a:solidFill>
            <a:srgbClr val="0070C0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fontScale="90000"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Aim of Study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4294967295"/>
          </p:nvPr>
        </p:nvSpPr>
        <p:spPr>
          <a:xfrm>
            <a:off x="-107950" y="960834"/>
            <a:ext cx="9144001" cy="4182666"/>
          </a:xfrm>
          <a:prstGeom prst="rect">
            <a:avLst/>
          </a:prstGeom>
          <a:solidFill>
            <a:schemeClr val="accent1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lr>
                <a:srgbClr val="FFFFFF"/>
              </a:buClr>
              <a:buChar char="•"/>
              <a:defRPr sz="2800">
                <a:solidFill>
                  <a:srgbClr val="003366"/>
                </a:solidFill>
              </a:defRPr>
            </a:pPr>
            <a:r>
              <a:t>Evaluate if any other anal sex practices are risk factors for An GC in MSM</a:t>
            </a:r>
          </a:p>
          <a:p>
            <a:pPr marL="742950" lvl="1" indent="-285750">
              <a:spcBef>
                <a:spcPts val="0"/>
              </a:spcBef>
              <a:buClr>
                <a:srgbClr val="FFFFFF"/>
              </a:buClr>
              <a:defRPr sz="2400">
                <a:solidFill>
                  <a:srgbClr val="003366"/>
                </a:solidFill>
              </a:defRPr>
            </a:pPr>
            <a:endParaRPr/>
          </a:p>
          <a:p>
            <a:pPr marL="742950" lvl="1" indent="-285750">
              <a:spcBef>
                <a:spcPts val="0"/>
              </a:spcBef>
              <a:buClr>
                <a:srgbClr val="FFFFFF"/>
              </a:buClr>
              <a:defRPr sz="2400">
                <a:solidFill>
                  <a:srgbClr val="003366"/>
                </a:solidFill>
              </a:defRPr>
            </a:pPr>
            <a:r>
              <a:t>Rimming (oral-anal contact / licking);</a:t>
            </a:r>
          </a:p>
          <a:p>
            <a:pPr marL="742950" lvl="1" indent="-285750">
              <a:spcBef>
                <a:spcPts val="0"/>
              </a:spcBef>
              <a:buClr>
                <a:srgbClr val="FFFFFF"/>
              </a:buClr>
              <a:defRPr sz="2400">
                <a:solidFill>
                  <a:srgbClr val="003366"/>
                </a:solidFill>
              </a:defRPr>
            </a:pPr>
            <a:r>
              <a:t>Fingering</a:t>
            </a:r>
          </a:p>
          <a:p>
            <a:pPr marL="742950" lvl="1" indent="-285750">
              <a:spcBef>
                <a:spcPts val="0"/>
              </a:spcBef>
              <a:buClr>
                <a:srgbClr val="FFFFFF"/>
              </a:buClr>
              <a:defRPr sz="2400">
                <a:solidFill>
                  <a:srgbClr val="003366"/>
                </a:solidFill>
              </a:defRPr>
            </a:pPr>
            <a:r>
              <a:t>Nudging / dipping (Penis ‘slightly inserted’ but not fully pass the anal verge)</a:t>
            </a:r>
          </a:p>
          <a:p>
            <a:pPr marL="742950" lvl="1" indent="-285750">
              <a:spcBef>
                <a:spcPts val="0"/>
              </a:spcBef>
              <a:buClr>
                <a:srgbClr val="FFFFFF"/>
              </a:buClr>
              <a:defRPr sz="2400">
                <a:solidFill>
                  <a:srgbClr val="003366"/>
                </a:solidFill>
              </a:defRPr>
            </a:pPr>
            <a:r>
              <a:t>Saliva-use (as a lubricant)</a:t>
            </a:r>
          </a:p>
          <a:p>
            <a:pPr marL="285750" lvl="1" indent="171450">
              <a:spcBef>
                <a:spcPts val="0"/>
              </a:spcBef>
              <a:buSzTx/>
              <a:buNone/>
              <a:defRPr sz="1600">
                <a:solidFill>
                  <a:srgbClr val="003366"/>
                </a:solidFill>
              </a:defRPr>
            </a:pPr>
            <a:endParaRPr/>
          </a:p>
          <a:p>
            <a:pPr marL="285750" lvl="1" indent="171450">
              <a:spcBef>
                <a:spcPts val="0"/>
              </a:spcBef>
              <a:buSzTx/>
              <a:buNone/>
              <a:defRPr sz="1600">
                <a:solidFill>
                  <a:srgbClr val="003366"/>
                </a:solidFill>
              </a:defRPr>
            </a:pPr>
            <a:r>
              <a:t>STAG Study (Poster P089)</a:t>
            </a:r>
          </a:p>
          <a:p>
            <a:pPr marL="285750" lvl="1" indent="171450">
              <a:spcBef>
                <a:spcPts val="0"/>
              </a:spcBef>
              <a:buSzTx/>
              <a:buNone/>
              <a:defRPr sz="1600">
                <a:solidFill>
                  <a:srgbClr val="003366"/>
                </a:solidFill>
              </a:defRPr>
            </a:pPr>
            <a:r>
              <a:t>The gonococcal bacterial loads in saliva are strikingly high among MSM with untreated pharyngeal gonorrhoea.</a:t>
            </a:r>
          </a:p>
        </p:txBody>
      </p:sp>
    </p:spTree>
    <p:extLst>
      <p:ext uri="{BB962C8B-B14F-4D97-AF65-F5344CB8AC3E}">
        <p14:creationId xmlns:p14="http://schemas.microsoft.com/office/powerpoint/2010/main" val="363842454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 idx="4294967295"/>
          </p:nvPr>
        </p:nvSpPr>
        <p:spPr>
          <a:xfrm>
            <a:off x="0" y="-26193"/>
            <a:ext cx="3744913" cy="548879"/>
          </a:xfrm>
          <a:prstGeom prst="rect">
            <a:avLst/>
          </a:prstGeom>
          <a:solidFill>
            <a:srgbClr val="0070C0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fontScale="90000"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Method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4294967295"/>
          </p:nvPr>
        </p:nvSpPr>
        <p:spPr>
          <a:xfrm>
            <a:off x="-1588" y="1050132"/>
            <a:ext cx="5400676" cy="4083844"/>
          </a:xfrm>
          <a:prstGeom prst="rect">
            <a:avLst/>
          </a:prstGeom>
          <a:solidFill>
            <a:srgbClr val="9ED3D7">
              <a:alpha val="70195"/>
            </a:srgbClr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fontScale="92500" lnSpcReduction="20000"/>
          </a:bodyPr>
          <a:lstStyle/>
          <a:p>
            <a:pPr>
              <a:spcBef>
                <a:spcPts val="500"/>
              </a:spcBef>
              <a:buClr>
                <a:srgbClr val="FFFFFF"/>
              </a:buClr>
              <a:buChar char="•"/>
              <a:defRPr sz="2400">
                <a:solidFill>
                  <a:srgbClr val="003366"/>
                </a:solidFill>
              </a:defRPr>
            </a:pPr>
            <a:r>
              <a:t>Cross sectional study (2014/2015)</a:t>
            </a:r>
          </a:p>
          <a:p>
            <a:pPr>
              <a:buSzTx/>
              <a:buNone/>
              <a:defRPr sz="2400">
                <a:solidFill>
                  <a:srgbClr val="003366"/>
                </a:solidFill>
              </a:defRPr>
            </a:pPr>
            <a:endParaRPr/>
          </a:p>
          <a:p>
            <a:pPr>
              <a:spcBef>
                <a:spcPts val="500"/>
              </a:spcBef>
              <a:buClr>
                <a:srgbClr val="FFFFFF"/>
              </a:buClr>
              <a:buChar char="•"/>
              <a:defRPr sz="2400">
                <a:solidFill>
                  <a:srgbClr val="003366"/>
                </a:solidFill>
              </a:defRPr>
            </a:pPr>
            <a:r>
              <a:t>Population and Sampling</a:t>
            </a:r>
          </a:p>
          <a:p>
            <a:pPr marL="742950" lvl="1" indent="-285750">
              <a:spcBef>
                <a:spcPts val="0"/>
              </a:spcBef>
              <a:buClr>
                <a:srgbClr val="FFFFFF"/>
              </a:buClr>
              <a:defRPr sz="2000">
                <a:solidFill>
                  <a:srgbClr val="003366"/>
                </a:solidFill>
              </a:defRPr>
            </a:pPr>
            <a:r>
              <a:t>MSM attending clinic requiring to do CASI*</a:t>
            </a:r>
          </a:p>
          <a:p>
            <a:pPr marL="742950" lvl="1" indent="-285750">
              <a:spcBef>
                <a:spcPts val="0"/>
              </a:spcBef>
              <a:buClr>
                <a:srgbClr val="FFFFFF"/>
              </a:buClr>
              <a:defRPr sz="2000">
                <a:solidFill>
                  <a:srgbClr val="003366"/>
                </a:solidFill>
              </a:defRPr>
            </a:pPr>
            <a:r>
              <a:t>MSM who did not have an An GC test excluded</a:t>
            </a:r>
          </a:p>
          <a:p>
            <a:pPr marL="285750" lvl="1" indent="171450">
              <a:spcBef>
                <a:spcPts val="0"/>
              </a:spcBef>
              <a:buSzTx/>
              <a:buNone/>
              <a:defRPr sz="2000">
                <a:solidFill>
                  <a:srgbClr val="003366"/>
                </a:solidFill>
              </a:defRPr>
            </a:pPr>
            <a:endParaRPr/>
          </a:p>
          <a:p>
            <a:pPr>
              <a:spcBef>
                <a:spcPts val="500"/>
              </a:spcBef>
              <a:buClr>
                <a:srgbClr val="FFFFFF"/>
              </a:buClr>
              <a:buChar char="•"/>
              <a:defRPr sz="2400">
                <a:solidFill>
                  <a:srgbClr val="003366"/>
                </a:solidFill>
              </a:defRPr>
            </a:pPr>
            <a:r>
              <a:t>Measurement</a:t>
            </a:r>
          </a:p>
          <a:p>
            <a:pPr marL="742950" lvl="1" indent="-285750">
              <a:spcBef>
                <a:spcPts val="0"/>
              </a:spcBef>
              <a:buClr>
                <a:srgbClr val="FFFFFF"/>
              </a:buClr>
              <a:defRPr sz="2000">
                <a:solidFill>
                  <a:srgbClr val="003366"/>
                </a:solidFill>
              </a:defRPr>
            </a:pPr>
            <a:r>
              <a:t>Additional 6 questions with CASI</a:t>
            </a:r>
          </a:p>
          <a:p>
            <a:pPr marL="742950" lvl="1" indent="-285750">
              <a:spcBef>
                <a:spcPts val="0"/>
              </a:spcBef>
              <a:buClr>
                <a:srgbClr val="FFFFFF"/>
              </a:buClr>
              <a:defRPr sz="2000">
                <a:solidFill>
                  <a:srgbClr val="003366"/>
                </a:solidFill>
              </a:defRPr>
            </a:pPr>
            <a:r>
              <a:t>Epidemiological risk characteristics</a:t>
            </a:r>
          </a:p>
          <a:p>
            <a:pPr marL="285750" lvl="1" indent="171450">
              <a:spcBef>
                <a:spcPts val="0"/>
              </a:spcBef>
              <a:buSzTx/>
              <a:buNone/>
              <a:defRPr sz="1000">
                <a:solidFill>
                  <a:srgbClr val="003366"/>
                </a:solidFill>
              </a:defRPr>
            </a:pPr>
            <a:endParaRPr/>
          </a:p>
          <a:p>
            <a:pPr marL="285750" lvl="1" indent="171450">
              <a:spcBef>
                <a:spcPts val="0"/>
              </a:spcBef>
              <a:buSzTx/>
              <a:buNone/>
              <a:defRPr sz="1000">
                <a:solidFill>
                  <a:srgbClr val="003366"/>
                </a:solidFill>
              </a:defRPr>
            </a:pPr>
            <a:endParaRPr/>
          </a:p>
          <a:p>
            <a:pPr marL="285750" lvl="1" indent="171450">
              <a:spcBef>
                <a:spcPts val="0"/>
              </a:spcBef>
              <a:buSzTx/>
              <a:buNone/>
              <a:defRPr sz="2000">
                <a:solidFill>
                  <a:srgbClr val="003366"/>
                </a:solidFill>
              </a:defRPr>
            </a:pPr>
            <a:endParaRPr/>
          </a:p>
          <a:p>
            <a:pPr marL="285750" lvl="1" indent="171450">
              <a:spcBef>
                <a:spcPts val="0"/>
              </a:spcBef>
              <a:buSzTx/>
              <a:buNone/>
              <a:defRPr sz="2000">
                <a:solidFill>
                  <a:srgbClr val="003366"/>
                </a:solidFill>
              </a:defRPr>
            </a:pPr>
            <a:r>
              <a:t>*</a:t>
            </a:r>
            <a:r>
              <a:rPr sz="1200"/>
              <a:t>Computer Assisted Sexual History Inventory</a:t>
            </a:r>
          </a:p>
        </p:txBody>
      </p:sp>
      <p:pic>
        <p:nvPicPr>
          <p:cNvPr id="64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35600" y="1059657"/>
            <a:ext cx="3708400" cy="40838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7167494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 idx="4294967295"/>
          </p:nvPr>
        </p:nvSpPr>
        <p:spPr>
          <a:xfrm>
            <a:off x="179388" y="357188"/>
            <a:ext cx="3313113" cy="548879"/>
          </a:xfrm>
          <a:prstGeom prst="rect">
            <a:avLst/>
          </a:prstGeom>
          <a:solidFill>
            <a:srgbClr val="0070C0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fontScale="90000"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Results</a:t>
            </a:r>
          </a:p>
        </p:txBody>
      </p:sp>
      <p:pic>
        <p:nvPicPr>
          <p:cNvPr id="69" name="image.png"/>
          <p:cNvPicPr>
            <a:picLocks noChangeAspect="1"/>
          </p:cNvPicPr>
          <p:nvPr/>
        </p:nvPicPr>
        <p:blipFill>
          <a:blip r:embed="rId3">
            <a:extLst/>
          </a:blip>
          <a:srcRect l="17759" t="16362" r="28666" b="15208"/>
          <a:stretch>
            <a:fillRect/>
          </a:stretch>
        </p:blipFill>
        <p:spPr>
          <a:xfrm>
            <a:off x="0" y="1168004"/>
            <a:ext cx="8675688" cy="38338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3972499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 idx="4294967295"/>
          </p:nvPr>
        </p:nvSpPr>
        <p:spPr>
          <a:xfrm>
            <a:off x="-50801" y="4762"/>
            <a:ext cx="5041902" cy="1134666"/>
          </a:xfrm>
          <a:prstGeom prst="rect">
            <a:avLst/>
          </a:prstGeom>
          <a:solidFill>
            <a:srgbClr val="0070C0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r>
              <a:t>Proportion of MSM who engaged in (a) receptive rimming, (b) receptive fingering or penis dipping, and (c) saliva use as a lubricant for anal sex, by age group and condom use for receptive anal intercourse. </a:t>
            </a:r>
          </a:p>
        </p:txBody>
      </p:sp>
      <p:grpSp>
        <p:nvGrpSpPr>
          <p:cNvPr id="76" name="Group 76"/>
          <p:cNvGrpSpPr/>
          <p:nvPr/>
        </p:nvGrpSpPr>
        <p:grpSpPr>
          <a:xfrm>
            <a:off x="539750" y="1163241"/>
            <a:ext cx="8496300" cy="3942160"/>
            <a:chOff x="0" y="0"/>
            <a:chExt cx="8496300" cy="5256212"/>
          </a:xfrm>
        </p:grpSpPr>
        <p:sp>
          <p:nvSpPr>
            <p:cNvPr id="74" name="Shape 74"/>
            <p:cNvSpPr/>
            <p:nvPr/>
          </p:nvSpPr>
          <p:spPr>
            <a:xfrm>
              <a:off x="0" y="0"/>
              <a:ext cx="8496300" cy="5256213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478E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75" name="image.png"/>
            <p:cNvPicPr>
              <a:picLocks noChangeAspect="1"/>
            </p:cNvPicPr>
            <p:nvPr/>
          </p:nvPicPr>
          <p:blipFill>
            <a:blip r:embed="rId3">
              <a:alphaModFix amt="70195"/>
              <a:extLst/>
            </a:blip>
            <a:stretch>
              <a:fillRect/>
            </a:stretch>
          </p:blipFill>
          <p:spPr>
            <a:xfrm>
              <a:off x="0" y="0"/>
              <a:ext cx="8496300" cy="5256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32946589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 idx="4294967295"/>
          </p:nvPr>
        </p:nvSpPr>
        <p:spPr>
          <a:xfrm>
            <a:off x="250825" y="303610"/>
            <a:ext cx="4249738" cy="548879"/>
          </a:xfrm>
          <a:prstGeom prst="rect">
            <a:avLst/>
          </a:prstGeom>
          <a:solidFill>
            <a:srgbClr val="0070C0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fontScale="90000"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t>AOR and Risk factors for An GC among MSM</a:t>
            </a:r>
          </a:p>
        </p:txBody>
      </p:sp>
      <p:pic>
        <p:nvPicPr>
          <p:cNvPr id="81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212" y="1221583"/>
            <a:ext cx="7488238" cy="34563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6778264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 idx="4294967295"/>
          </p:nvPr>
        </p:nvSpPr>
        <p:spPr>
          <a:xfrm>
            <a:off x="2" y="141684"/>
            <a:ext cx="4752975" cy="5488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fontScale="90000"/>
          </a:bodyPr>
          <a:lstStyle/>
          <a:p>
            <a:pPr defTabSz="640079">
              <a:defRPr sz="2240" b="1">
                <a:solidFill>
                  <a:srgbClr val="FFFFFF"/>
                </a:solidFill>
              </a:defRPr>
            </a:pPr>
            <a:r>
              <a:t>Limitations</a:t>
            </a:r>
            <a:br/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idx="4294967295"/>
          </p:nvPr>
        </p:nvSpPr>
        <p:spPr>
          <a:xfrm>
            <a:off x="179387" y="1059658"/>
            <a:ext cx="8428107" cy="3726656"/>
          </a:xfrm>
          <a:prstGeom prst="rect">
            <a:avLst/>
          </a:prstGeom>
          <a:solidFill>
            <a:srgbClr val="FFFFFF">
              <a:alpha val="70195"/>
            </a:srgbClr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fontScale="92500" lnSpcReduction="20000"/>
          </a:bodyPr>
          <a:lstStyle/>
          <a:p>
            <a:pPr marL="0" indent="0" defTabSz="832104">
              <a:spcBef>
                <a:spcPts val="600"/>
              </a:spcBef>
              <a:buSzTx/>
              <a:buNone/>
              <a:defRPr sz="1820">
                <a:solidFill>
                  <a:srgbClr val="003366"/>
                </a:solidFill>
              </a:defRPr>
            </a:pPr>
            <a:endParaRPr/>
          </a:p>
          <a:p>
            <a:pPr marL="0" indent="0" defTabSz="832104">
              <a:spcBef>
                <a:spcPts val="400"/>
              </a:spcBef>
              <a:buClr>
                <a:srgbClr val="FFFFFF"/>
              </a:buClr>
              <a:buChar char="•"/>
              <a:defRPr sz="1820">
                <a:solidFill>
                  <a:srgbClr val="003366"/>
                </a:solidFill>
              </a:defRPr>
            </a:pPr>
            <a:r>
              <a:t>• 	Sampling bias (low response rate ~ 41%)</a:t>
            </a:r>
          </a:p>
          <a:p>
            <a:pPr marL="0" indent="0" defTabSz="832104">
              <a:spcBef>
                <a:spcPts val="400"/>
              </a:spcBef>
              <a:buClr>
                <a:srgbClr val="FFFFFF"/>
              </a:buClr>
              <a:buChar char="•"/>
              <a:defRPr sz="1820">
                <a:solidFill>
                  <a:srgbClr val="003366"/>
                </a:solidFill>
              </a:defRPr>
            </a:pPr>
            <a:endParaRPr/>
          </a:p>
          <a:p>
            <a:pPr marL="0" indent="0" defTabSz="832104">
              <a:spcBef>
                <a:spcPts val="400"/>
              </a:spcBef>
              <a:buClr>
                <a:srgbClr val="FFFFFF"/>
              </a:buClr>
              <a:buChar char="•"/>
              <a:defRPr sz="1820">
                <a:solidFill>
                  <a:srgbClr val="003366"/>
                </a:solidFill>
              </a:defRPr>
            </a:pPr>
            <a:r>
              <a:t>•	Recall bias – data self reported</a:t>
            </a:r>
          </a:p>
          <a:p>
            <a:pPr marL="0" indent="0" defTabSz="832104">
              <a:spcBef>
                <a:spcPts val="400"/>
              </a:spcBef>
              <a:buClr>
                <a:srgbClr val="FFFFFF"/>
              </a:buClr>
              <a:buChar char="•"/>
              <a:defRPr sz="1820">
                <a:solidFill>
                  <a:srgbClr val="003366"/>
                </a:solidFill>
              </a:defRPr>
            </a:pPr>
            <a:endParaRPr/>
          </a:p>
          <a:p>
            <a:pPr marL="0" indent="0" defTabSz="832104">
              <a:spcBef>
                <a:spcPts val="400"/>
              </a:spcBef>
              <a:buClr>
                <a:srgbClr val="FFFFFF"/>
              </a:buClr>
              <a:buChar char="•"/>
              <a:defRPr sz="1820">
                <a:solidFill>
                  <a:srgbClr val="003366"/>
                </a:solidFill>
              </a:defRPr>
            </a:pPr>
            <a:r>
              <a:t>•	Setting – urban specialized clinic</a:t>
            </a:r>
          </a:p>
          <a:p>
            <a:pPr marL="0" indent="0" defTabSz="832104">
              <a:spcBef>
                <a:spcPts val="400"/>
              </a:spcBef>
              <a:buClr>
                <a:srgbClr val="FFFFFF"/>
              </a:buClr>
              <a:buChar char="•"/>
              <a:defRPr sz="1820">
                <a:solidFill>
                  <a:srgbClr val="003366"/>
                </a:solidFill>
              </a:defRPr>
            </a:pPr>
            <a:endParaRPr/>
          </a:p>
          <a:p>
            <a:pPr marL="0" indent="0" defTabSz="832104">
              <a:spcBef>
                <a:spcPts val="400"/>
              </a:spcBef>
              <a:buClr>
                <a:srgbClr val="FFFFFF"/>
              </a:buClr>
              <a:buChar char="•"/>
              <a:defRPr sz="1820">
                <a:solidFill>
                  <a:srgbClr val="003366"/>
                </a:solidFill>
              </a:defRPr>
            </a:pPr>
            <a:r>
              <a:t>•	May not be generalizable to broader community-based MSM</a:t>
            </a:r>
          </a:p>
          <a:p>
            <a:pPr marL="0" indent="0" defTabSz="832104">
              <a:spcBef>
                <a:spcPts val="400"/>
              </a:spcBef>
              <a:buClr>
                <a:srgbClr val="FFFFFF"/>
              </a:buClr>
              <a:buChar char="•"/>
              <a:defRPr sz="1820">
                <a:solidFill>
                  <a:srgbClr val="003366"/>
                </a:solidFill>
              </a:defRPr>
            </a:pPr>
            <a:endParaRPr/>
          </a:p>
          <a:p>
            <a:pPr marL="0" indent="0" defTabSz="832104">
              <a:spcBef>
                <a:spcPts val="400"/>
              </a:spcBef>
              <a:buClr>
                <a:srgbClr val="FFFFFF"/>
              </a:buClr>
              <a:buChar char="•"/>
              <a:defRPr sz="1820">
                <a:solidFill>
                  <a:srgbClr val="003366"/>
                </a:solidFill>
              </a:defRPr>
            </a:pPr>
            <a:r>
              <a:t>•	Testing - culture gono testing; poor sensitivity (~53%)</a:t>
            </a:r>
          </a:p>
          <a:p>
            <a:pPr marL="1248156" lvl="3" indent="0" defTabSz="832104">
              <a:spcBef>
                <a:spcPts val="400"/>
              </a:spcBef>
              <a:buClr>
                <a:srgbClr val="FFFFFF"/>
              </a:buClr>
              <a:buChar char="•"/>
              <a:defRPr sz="1820">
                <a:solidFill>
                  <a:srgbClr val="003366"/>
                </a:solidFill>
              </a:defRPr>
            </a:pPr>
            <a:r>
              <a:t>•Underestimate true prevalence of rectal gono (as opposed to NAAT)</a:t>
            </a:r>
          </a:p>
          <a:p>
            <a:pPr marL="416052" lvl="1" indent="0" defTabSz="832104">
              <a:spcBef>
                <a:spcPts val="400"/>
              </a:spcBef>
              <a:buClr>
                <a:srgbClr val="FFFFFF"/>
              </a:buClr>
              <a:buChar char="•"/>
              <a:defRPr sz="1820">
                <a:solidFill>
                  <a:srgbClr val="003366"/>
                </a:solidFill>
              </a:defRPr>
            </a:pPr>
            <a:endParaRPr/>
          </a:p>
          <a:p>
            <a:pPr marL="0" indent="0" defTabSz="832104">
              <a:spcBef>
                <a:spcPts val="400"/>
              </a:spcBef>
              <a:buClr>
                <a:srgbClr val="FFFFFF"/>
              </a:buClr>
              <a:buChar char="•"/>
              <a:defRPr sz="1820">
                <a:solidFill>
                  <a:srgbClr val="003366"/>
                </a:solidFill>
              </a:defRPr>
            </a:pPr>
            <a:r>
              <a:t>•	Cautious interpretation - wide CI of PAF (7-72%) and adjusted OR</a:t>
            </a:r>
          </a:p>
          <a:p>
            <a:pPr marL="832104" lvl="2" indent="0" defTabSz="832104">
              <a:spcBef>
                <a:spcPts val="400"/>
              </a:spcBef>
              <a:buClr>
                <a:srgbClr val="FFFFFF"/>
              </a:buClr>
              <a:defRPr sz="1820">
                <a:solidFill>
                  <a:srgbClr val="003366"/>
                </a:solidFill>
              </a:defRPr>
            </a:pPr>
            <a:r>
              <a:t> (1-5) of using partner’s saliva as a lubricant</a:t>
            </a:r>
          </a:p>
        </p:txBody>
      </p:sp>
    </p:spTree>
    <p:extLst>
      <p:ext uri="{BB962C8B-B14F-4D97-AF65-F5344CB8AC3E}">
        <p14:creationId xmlns:p14="http://schemas.microsoft.com/office/powerpoint/2010/main" val="234604333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 idx="4294967295"/>
          </p:nvPr>
        </p:nvSpPr>
        <p:spPr>
          <a:xfrm>
            <a:off x="179390" y="411957"/>
            <a:ext cx="4679951" cy="5488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fontScale="90000"/>
          </a:bodyPr>
          <a:lstStyle>
            <a:lvl1pPr>
              <a:defRPr sz="3200">
                <a:solidFill>
                  <a:srgbClr val="92D050"/>
                </a:solidFill>
              </a:defRPr>
            </a:lvl1pPr>
          </a:lstStyle>
          <a:p>
            <a:r>
              <a:t>Discussion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4294967295"/>
          </p:nvPr>
        </p:nvSpPr>
        <p:spPr>
          <a:xfrm>
            <a:off x="179389" y="1059658"/>
            <a:ext cx="8488977" cy="3780235"/>
          </a:xfrm>
          <a:prstGeom prst="rect">
            <a:avLst/>
          </a:prstGeom>
          <a:solidFill>
            <a:schemeClr val="accent1">
              <a:alpha val="70195"/>
            </a:schemeClr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>
              <a:spcBef>
                <a:spcPts val="500"/>
              </a:spcBef>
              <a:buClr>
                <a:srgbClr val="FFFFFF"/>
              </a:buClr>
              <a:buChar char="•"/>
              <a:defRPr sz="2400">
                <a:solidFill>
                  <a:srgbClr val="003366"/>
                </a:solidFill>
              </a:defRPr>
            </a:pPr>
            <a:r>
              <a:t>Potentially 1/3 of An GC may contribute to partner saliva use for anal sexual practices.</a:t>
            </a:r>
          </a:p>
          <a:p>
            <a:pPr>
              <a:buSzTx/>
              <a:buNone/>
              <a:defRPr sz="2400">
                <a:solidFill>
                  <a:srgbClr val="003366"/>
                </a:solidFill>
              </a:defRPr>
            </a:pPr>
            <a:endParaRPr/>
          </a:p>
          <a:p>
            <a:pPr>
              <a:spcBef>
                <a:spcPts val="500"/>
              </a:spcBef>
              <a:buClr>
                <a:srgbClr val="FFFFFF"/>
              </a:buClr>
              <a:buChar char="•"/>
              <a:defRPr sz="2400">
                <a:solidFill>
                  <a:srgbClr val="003366"/>
                </a:solidFill>
              </a:defRPr>
            </a:pPr>
            <a:r>
              <a:t>Saliva operating as a medium may be the key to understanding rectal infections</a:t>
            </a:r>
          </a:p>
          <a:p>
            <a:pPr>
              <a:buSzTx/>
              <a:buNone/>
              <a:defRPr sz="2400">
                <a:solidFill>
                  <a:srgbClr val="003366"/>
                </a:solidFill>
              </a:defRPr>
            </a:pPr>
            <a:endParaRPr/>
          </a:p>
          <a:p>
            <a:pPr>
              <a:spcBef>
                <a:spcPts val="500"/>
              </a:spcBef>
              <a:buClr>
                <a:srgbClr val="FFFFFF"/>
              </a:buClr>
              <a:buChar char="•"/>
              <a:defRPr sz="2400">
                <a:solidFill>
                  <a:srgbClr val="003366"/>
                </a:solidFill>
              </a:defRPr>
            </a:pPr>
            <a:r>
              <a:t>The public health implication is complex given that saliva is commonly used as part of sexual activity among MSM.</a:t>
            </a:r>
          </a:p>
        </p:txBody>
      </p:sp>
    </p:spTree>
    <p:extLst>
      <p:ext uri="{BB962C8B-B14F-4D97-AF65-F5344CB8AC3E}">
        <p14:creationId xmlns:p14="http://schemas.microsoft.com/office/powerpoint/2010/main" val="1222317152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heme/theme1.xml><?xml version="1.0" encoding="utf-8"?>
<a:theme xmlns:a="http://schemas.openxmlformats.org/drawingml/2006/main" name="MSHCMelbUniAlfred_PowerPointTemplate_Style3">
  <a:themeElements>
    <a:clrScheme name="MSHCMelbUniAlfred_PowerPointTemplate_Style3">
      <a:dk1>
        <a:srgbClr val="BBE0E3"/>
      </a:dk1>
      <a:lt1>
        <a:srgbClr val="00478E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SHCMelbUniAlfred_PowerPointTemplate_Style3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SHCMelbUniAlfred_PowerPointTemplate_Styl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478E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478E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HS_CF_LN9471">
  <a:themeElements>
    <a:clrScheme name="Current">
      <a:dk1>
        <a:srgbClr val="000000"/>
      </a:dk1>
      <a:lt1>
        <a:srgbClr val="FFFFFF"/>
      </a:lt1>
      <a:dk2>
        <a:srgbClr val="0371B9"/>
      </a:dk2>
      <a:lt2>
        <a:srgbClr val="FFFFFF"/>
      </a:lt2>
      <a:accent1>
        <a:srgbClr val="DBDECD"/>
      </a:accent1>
      <a:accent2>
        <a:srgbClr val="00B28C"/>
      </a:accent2>
      <a:accent3>
        <a:srgbClr val="0371B9"/>
      </a:accent3>
      <a:accent4>
        <a:srgbClr val="2D4B64"/>
      </a:accent4>
      <a:accent5>
        <a:srgbClr val="FF6600"/>
      </a:accent5>
      <a:accent6>
        <a:srgbClr val="808080"/>
      </a:accent6>
      <a:hlink>
        <a:srgbClr val="0371B9"/>
      </a:hlink>
      <a:folHlink>
        <a:srgbClr val="2D4B64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HS_CF_LN9471 1">
        <a:dk1>
          <a:srgbClr val="000000"/>
        </a:dk1>
        <a:lt1>
          <a:srgbClr val="FFFFFF"/>
        </a:lt1>
        <a:dk2>
          <a:srgbClr val="0371B9"/>
        </a:dk2>
        <a:lt2>
          <a:srgbClr val="FFFFFF"/>
        </a:lt2>
        <a:accent1>
          <a:srgbClr val="DBDECD"/>
        </a:accent1>
        <a:accent2>
          <a:srgbClr val="00B28C"/>
        </a:accent2>
        <a:accent3>
          <a:srgbClr val="FFFFFF"/>
        </a:accent3>
        <a:accent4>
          <a:srgbClr val="000000"/>
        </a:accent4>
        <a:accent5>
          <a:srgbClr val="EAECE3"/>
        </a:accent5>
        <a:accent6>
          <a:srgbClr val="00A17E"/>
        </a:accent6>
        <a:hlink>
          <a:srgbClr val="0371B9"/>
        </a:hlink>
        <a:folHlink>
          <a:srgbClr val="2D4B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1249</Words>
  <Application>Microsoft Office PowerPoint</Application>
  <PresentationFormat>On-screen Show (16:9)</PresentationFormat>
  <Paragraphs>157</Paragraphs>
  <Slides>10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MSHCMelbUniAlfred_PowerPointTemplate_Style3</vt:lpstr>
      <vt:lpstr>NHS_CF_LN9471</vt:lpstr>
      <vt:lpstr>think-cell Slide</vt:lpstr>
      <vt:lpstr>Saliva use as a lubricant for anal sex is a risk factor for rectal gonorrhoea among men-who-have-sex-with-men, a new public health message: a cross sectional survey</vt:lpstr>
      <vt:lpstr>BACKGROUND</vt:lpstr>
      <vt:lpstr>Aim of Study</vt:lpstr>
      <vt:lpstr>Method</vt:lpstr>
      <vt:lpstr>Results</vt:lpstr>
      <vt:lpstr>Proportion of MSM who engaged in (a) receptive rimming, (b) receptive fingering or penis dipping, and (c) saliva use as a lubricant for anal sex, by age group and condom use for receptive anal intercourse. </vt:lpstr>
      <vt:lpstr>AOR and Risk factors for An GC among MSM</vt:lpstr>
      <vt:lpstr>Limitations </vt:lpstr>
      <vt:lpstr>Discussion</vt:lpstr>
      <vt:lpstr>PowerPoint Presentation</vt:lpstr>
    </vt:vector>
  </TitlesOfParts>
  <Company>Kingston Smith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Candi Bond Gunning</dc:creator>
  <cp:lastModifiedBy>Startech</cp:lastModifiedBy>
  <cp:revision>55</cp:revision>
  <dcterms:created xsi:type="dcterms:W3CDTF">2015-05-13T13:06:46Z</dcterms:created>
  <dcterms:modified xsi:type="dcterms:W3CDTF">2016-07-11T13:49:25Z</dcterms:modified>
</cp:coreProperties>
</file>