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747" r:id="rId3"/>
    <p:sldMasterId id="2147483796" r:id="rId4"/>
    <p:sldMasterId id="2147483832" r:id="rId5"/>
    <p:sldMasterId id="2147483835" r:id="rId6"/>
  </p:sldMasterIdLst>
  <p:notesMasterIdLst>
    <p:notesMasterId r:id="rId26"/>
  </p:notesMasterIdLst>
  <p:sldIdLst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544" autoAdjust="0"/>
    <p:restoredTop sz="94660"/>
  </p:normalViewPr>
  <p:slideViewPr>
    <p:cSldViewPr>
      <p:cViewPr varScale="1">
        <p:scale>
          <a:sx n="87" d="100"/>
          <a:sy n="87" d="100"/>
        </p:scale>
        <p:origin x="-54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909667541557297E-2"/>
          <c:y val="5.0925925925925902E-2"/>
          <c:w val="0.53888888888888897"/>
          <c:h val="0.89814814814814803"/>
        </c:manualLayout>
      </c:layout>
      <c:pieChart>
        <c:varyColors val="1"/>
        <c:ser>
          <c:idx val="0"/>
          <c:order val="0"/>
          <c:cat>
            <c:strRef>
              <c:f>Sheet1!$A$3:$A$8</c:f>
              <c:strCache>
                <c:ptCount val="6"/>
                <c:pt idx="0">
                  <c:v>Consultation 9953</c:v>
                </c:pt>
                <c:pt idx="1">
                  <c:v>Virtual consultation 1151</c:v>
                </c:pt>
                <c:pt idx="2">
                  <c:v>Self-test 214</c:v>
                </c:pt>
                <c:pt idx="3">
                  <c:v>Did not wait 78</c:v>
                </c:pt>
                <c:pt idx="4">
                  <c:v>Turned away 28</c:v>
                </c:pt>
                <c:pt idx="5">
                  <c:v>Condoms only 8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9953</c:v>
                </c:pt>
                <c:pt idx="1">
                  <c:v>1551</c:v>
                </c:pt>
                <c:pt idx="2">
                  <c:v>214</c:v>
                </c:pt>
                <c:pt idx="3">
                  <c:v>78</c:v>
                </c:pt>
                <c:pt idx="4">
                  <c:v>28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249681222288399"/>
          <c:y val="4.7914952140792097E-2"/>
          <c:w val="0.371469615749765"/>
          <c:h val="0.90417009571841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Sheet1!$A$3:$A$7</c:f>
              <c:strCache>
                <c:ptCount val="5"/>
                <c:pt idx="0">
                  <c:v>White 69.9%</c:v>
                </c:pt>
                <c:pt idx="1">
                  <c:v>Black 5.8%</c:v>
                </c:pt>
                <c:pt idx="2">
                  <c:v>Asian 14.3%</c:v>
                </c:pt>
                <c:pt idx="3">
                  <c:v>Mixed 3.5%</c:v>
                </c:pt>
                <c:pt idx="4">
                  <c:v>Other/unknown 6.6%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3084</c:v>
                </c:pt>
                <c:pt idx="1">
                  <c:v>255</c:v>
                </c:pt>
                <c:pt idx="2">
                  <c:v>632</c:v>
                </c:pt>
                <c:pt idx="3">
                  <c:v>155</c:v>
                </c:pt>
                <c:pt idx="4">
                  <c:v>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87300214969099"/>
          <c:y val="7.3224994042789801E-2"/>
          <c:w val="0.36275115581763401"/>
          <c:h val="0.8217361611894260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629D-CD5A-4C49-9CDA-EEAC74C8623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67B0F-8899-4363-B1FF-1F9166B63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6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MSM</a:t>
            </a:r>
          </a:p>
          <a:p>
            <a:r>
              <a:rPr lang="en-GB" dirty="0" smtClean="0"/>
              <a:t>75 non injecting</a:t>
            </a:r>
          </a:p>
          <a:p>
            <a:r>
              <a:rPr lang="en-GB" dirty="0" smtClean="0"/>
              <a:t>33 injecting</a:t>
            </a:r>
          </a:p>
          <a:p>
            <a:r>
              <a:rPr lang="en-GB" dirty="0" smtClean="0"/>
              <a:t>86 under influence of drugs</a:t>
            </a:r>
          </a:p>
          <a:p>
            <a:r>
              <a:rPr lang="en-GB" dirty="0" smtClean="0"/>
              <a:t>High proportions of UPSI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CDC6-1812-463E-BB69-45A0A68F869C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393 participants enrolled, 160 screened for HCV &amp; 5 incident HCV infections by 31/12/2013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E8C9-AEAF-41EA-8276-D6AF8B00006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0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2045-F460-4BE5-86C4-60F99CF93866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0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Insert age </a:t>
            </a:r>
            <a:r>
              <a:rPr lang="en-GB" dirty="0" err="1" smtClean="0">
                <a:solidFill>
                  <a:srgbClr val="FF0000"/>
                </a:solidFill>
              </a:rPr>
              <a:t>piechart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2045-F460-4BE5-86C4-60F99CF9386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3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4D7381B-9E71-0E48-AD4B-6C8B2D964AA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76543" y="1884363"/>
            <a:ext cx="6088696" cy="487362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US" sz="3000" dirty="0" smtClean="0">
                <a:solidFill>
                  <a:schemeClr val="tx1"/>
                </a:solidFill>
                <a:latin typeface="Arial Narrow"/>
                <a:cs typeface="Arial Narrow"/>
              </a:rPr>
              <a:t>TITLE PAGE (30pt Arial Narrow)</a:t>
            </a:r>
            <a:endParaRPr lang="en-US" sz="30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76542" y="2646680"/>
            <a:ext cx="6088697" cy="48736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pPr algn="l"/>
            <a:r>
              <a:rPr lang="en-GB" sz="1800" baseline="30000" dirty="0" smtClean="0">
                <a:solidFill>
                  <a:srgbClr val="000000"/>
                </a:solidFill>
                <a:latin typeface="Arial Narrow"/>
                <a:cs typeface="Arial Narrow"/>
              </a:rPr>
              <a:t>SUB HEADLINE / PRESENTER (18pt Arial Narrow)</a:t>
            </a:r>
            <a:endParaRPr lang="en-GB" sz="1800" baseline="300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6799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99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6" name="Rectangle 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7" name="Rectangle 17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588224" y="201459"/>
            <a:ext cx="2390676" cy="44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3"/>
          <p:cNvGrpSpPr>
            <a:grpSpLocks/>
          </p:cNvGrpSpPr>
          <p:nvPr userDrawn="1"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10" name="Rectangle 24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1" name="Rectangle 25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Working Draft Text" hidden="1"/>
          <p:cNvSpPr txBox="1">
            <a:spLocks noChangeArrowheads="1"/>
          </p:cNvSpPr>
          <p:nvPr/>
        </p:nvSpPr>
        <p:spPr bwMode="auto">
          <a:xfrm>
            <a:off x="274638" y="254794"/>
            <a:ext cx="993862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13" name="doc id"/>
          <p:cNvSpPr txBox="1">
            <a:spLocks noChangeArrowheads="1"/>
          </p:cNvSpPr>
          <p:nvPr/>
        </p:nvSpPr>
        <p:spPr bwMode="auto">
          <a:xfrm>
            <a:off x="8680451" y="-21431"/>
            <a:ext cx="301625" cy="940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Working Draft" hidden="1"/>
          <p:cNvSpPr txBox="1">
            <a:spLocks noChangeArrowheads="1"/>
          </p:cNvSpPr>
          <p:nvPr/>
        </p:nvSpPr>
        <p:spPr bwMode="auto">
          <a:xfrm>
            <a:off x="274638" y="373856"/>
            <a:ext cx="2693045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rinted" hidden="1"/>
          <p:cNvSpPr txBox="1">
            <a:spLocks noChangeArrowheads="1"/>
          </p:cNvSpPr>
          <p:nvPr/>
        </p:nvSpPr>
        <p:spPr bwMode="auto">
          <a:xfrm>
            <a:off x="274639" y="494110"/>
            <a:ext cx="2372444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z="90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" name="McK Title Elements" hidden="1"/>
          <p:cNvGrpSpPr>
            <a:grpSpLocks/>
          </p:cNvGrpSpPr>
          <p:nvPr/>
        </p:nvGrpSpPr>
        <p:grpSpPr bwMode="auto">
          <a:xfrm>
            <a:off x="274638" y="2638656"/>
            <a:ext cx="5035550" cy="469837"/>
            <a:chOff x="1663" y="3065"/>
            <a:chExt cx="3109" cy="387"/>
          </a:xfrm>
        </p:grpSpPr>
        <p:sp>
          <p:nvSpPr>
            <p:cNvPr id="17" name="McK Document type"/>
            <p:cNvSpPr txBox="1">
              <a:spLocks noChangeArrowheads="1"/>
            </p:cNvSpPr>
            <p:nvPr/>
          </p:nvSpPr>
          <p:spPr bwMode="auto">
            <a:xfrm>
              <a:off x="1663" y="306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8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74001" y="1092223"/>
            <a:ext cx="7519009" cy="492443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001" y="1976809"/>
            <a:ext cx="7519009" cy="276999"/>
          </a:xfrm>
        </p:spPr>
        <p:txBody>
          <a:bodyPr/>
          <a:lstStyle>
            <a:lvl1pPr>
              <a:defRPr sz="18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21" name="Picture 20"/>
          <p:cNvPicPr/>
          <p:nvPr userDrawn="1"/>
        </p:nvPicPr>
        <p:blipFill rotWithShape="1">
          <a:blip r:embed="rId7"/>
          <a:srcRect l="5388" t="27969" r="50216" b="41379"/>
          <a:stretch/>
        </p:blipFill>
        <p:spPr bwMode="auto">
          <a:xfrm>
            <a:off x="4355976" y="162200"/>
            <a:ext cx="1691680" cy="525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2" y="194766"/>
            <a:ext cx="1133475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2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92991"/>
            <a:ext cx="727439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pic>
        <p:nvPicPr>
          <p:cNvPr id="3" name="Picture 2"/>
          <p:cNvPicPr/>
          <p:nvPr userDrawn="1"/>
        </p:nvPicPr>
        <p:blipFill rotWithShape="1">
          <a:blip r:embed="rId2"/>
          <a:srcRect l="5388" t="27969" r="50216" b="41379"/>
          <a:stretch/>
        </p:blipFill>
        <p:spPr bwMode="auto">
          <a:xfrm>
            <a:off x="179512" y="4461960"/>
            <a:ext cx="1128524" cy="370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5" y="191793"/>
            <a:ext cx="1133475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4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54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3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61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44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1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1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09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5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09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6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8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3662A84-38DB-4857-B599-B8740DD438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81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88" y="2349109"/>
            <a:ext cx="3857625" cy="185856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57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1257303"/>
            <a:ext cx="8229600" cy="32789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298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1" y="185092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i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0832" y="1164983"/>
            <a:ext cx="8229600" cy="32789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0532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89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750771"/>
            <a:ext cx="8130339" cy="51764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424539"/>
            <a:ext cx="8130339" cy="320778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497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5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9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1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7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B2D1D937-C3DB-4BC3-8B1C-2C432F372D8A}" type="datetimeFigureOut">
              <a:rPr lang="en-AU" smtClean="0">
                <a:solidFill>
                  <a:prstClr val="black"/>
                </a:solidFill>
              </a:rPr>
              <a:pPr defTabSz="457200"/>
              <a:t>11/07/2016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257EADB5-21DA-45AC-9F7D-9F9379698922}" type="slidenum">
              <a:rPr lang="en-AU" smtClean="0">
                <a:solidFill>
                  <a:prstClr val="black"/>
                </a:solidFill>
              </a:rPr>
              <a:pPr defTabSz="457200"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theme" Target="../theme/theme3.xml"/><Relationship Id="rId21" Type="http://schemas.openxmlformats.org/officeDocument/2006/relationships/oleObject" Target="../embeddings/oleObject1.bin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23" Type="http://schemas.openxmlformats.org/officeDocument/2006/relationships/image" Target="../media/image6.png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s-1-widescreen-FINA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1026" name="Picture 2" descr="http://www.behaviourworksaustralia.org/V2/wp-content/uploads/2015/12/Monash_2-RGB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14176" r="8088" b="14938"/>
          <a:stretch/>
        </p:blipFill>
        <p:spPr bwMode="auto">
          <a:xfrm>
            <a:off x="317499" y="228600"/>
            <a:ext cx="193584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838074"/>
            <a:ext cx="82089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 smtClean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1"/>
            <a:ext cx="84423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2"/>
            <a:r>
              <a:rPr lang="en-AU" altLang="en-US" smtClean="0"/>
              <a:t>Fourth level</a:t>
            </a:r>
          </a:p>
          <a:p>
            <a:pPr lvl="3"/>
            <a:r>
              <a:rPr lang="en-AU" altLang="en-US" smtClean="0"/>
              <a:t>Fifth level</a:t>
            </a:r>
          </a:p>
        </p:txBody>
      </p:sp>
      <p:pic>
        <p:nvPicPr>
          <p:cNvPr id="17" name="Picture 13" descr="Monash_logo_rgb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42131"/>
            <a:ext cx="18002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9"/>
          <p:cNvGrpSpPr>
            <a:grpSpLocks/>
          </p:cNvGrpSpPr>
          <p:nvPr userDrawn="1"/>
        </p:nvGrpSpPr>
        <p:grpSpPr bwMode="auto">
          <a:xfrm>
            <a:off x="395288" y="241300"/>
            <a:ext cx="8389937" cy="417513"/>
            <a:chOff x="249" y="232"/>
            <a:chExt cx="5285" cy="263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57200" eaLnBrk="1" hangingPunct="1">
                <a:spcBef>
                  <a:spcPct val="50000"/>
                </a:spcBef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 userDrawn="1"/>
          </p:nvSpPr>
          <p:spPr bwMode="auto">
            <a:xfrm rot="2700000">
              <a:off x="390" y="314"/>
              <a:ext cx="182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457200" eaLnBrk="1" hangingPunct="1">
                <a:spcBef>
                  <a:spcPct val="50000"/>
                </a:spcBef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10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6" t="87500" r="25034" b="2692"/>
          <a:stretch/>
        </p:blipFill>
        <p:spPr bwMode="auto">
          <a:xfrm>
            <a:off x="2133600" y="4740905"/>
            <a:ext cx="1536699" cy="37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8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" name="Object 67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3" name="Group 57"/>
          <p:cNvGrpSpPr>
            <a:grpSpLocks/>
          </p:cNvGrpSpPr>
          <p:nvPr/>
        </p:nvGrpSpPr>
        <p:grpSpPr bwMode="auto">
          <a:xfrm>
            <a:off x="0" y="-9525"/>
            <a:ext cx="9144000" cy="160735"/>
            <a:chOff x="0" y="-12553"/>
            <a:chExt cx="9144000" cy="214810"/>
          </a:xfrm>
        </p:grpSpPr>
        <p:sp>
          <p:nvSpPr>
            <p:cNvPr id="59" name="Rectangle 58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1094" name="Group 60"/>
          <p:cNvGrpSpPr>
            <a:grpSpLocks/>
          </p:cNvGrpSpPr>
          <p:nvPr/>
        </p:nvGrpSpPr>
        <p:grpSpPr bwMode="auto">
          <a:xfrm>
            <a:off x="0" y="4986338"/>
            <a:ext cx="9144000" cy="160735"/>
            <a:chOff x="0" y="-12553"/>
            <a:chExt cx="9144000" cy="214810"/>
          </a:xfrm>
        </p:grpSpPr>
        <p:sp>
          <p:nvSpPr>
            <p:cNvPr id="62" name="Rectangle 61"/>
            <p:cNvSpPr/>
            <p:nvPr userDrawn="1"/>
          </p:nvSpPr>
          <p:spPr bwMode="auto">
            <a:xfrm>
              <a:off x="0" y="102012"/>
              <a:ext cx="9144000" cy="100245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 bwMode="auto">
            <a:xfrm>
              <a:off x="0" y="-12553"/>
              <a:ext cx="9144000" cy="100245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71676" y="1796326"/>
            <a:ext cx="1801775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Last Modified 14/08/2013 17:48 GMT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79077" y="3459629"/>
            <a:ext cx="1586973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smtClean="0">
                <a:solidFill>
                  <a:srgbClr val="000000"/>
                </a:solidFill>
                <a:latin typeface="Arial"/>
              </a:rPr>
              <a:t>Printed 14/08/2013 09:00 GMT Standard Time</a:t>
            </a: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3150" y="1927622"/>
            <a:ext cx="438943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92894"/>
            <a:ext cx="7273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2239" y="148829"/>
            <a:ext cx="85921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513160"/>
            <a:ext cx="7273925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101" name="McK Slide Elements" hidden="1"/>
          <p:cNvGrpSpPr>
            <a:grpSpLocks/>
          </p:cNvGrpSpPr>
          <p:nvPr/>
        </p:nvGrpSpPr>
        <p:grpSpPr bwMode="auto">
          <a:xfrm>
            <a:off x="122238" y="4636798"/>
            <a:ext cx="8564562" cy="310243"/>
            <a:chOff x="75" y="3897"/>
            <a:chExt cx="557" cy="256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97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26"/>
              <a:ext cx="557" cy="12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marL="471488" indent="-471488" defTabSz="9135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</a:rPr>
                <a:t>Source:	Source</a:t>
              </a:r>
            </a:p>
          </p:txBody>
        </p:sp>
      </p:grpSp>
      <p:grpSp>
        <p:nvGrpSpPr>
          <p:cNvPr id="1102" name="ACET" hidden="1"/>
          <p:cNvGrpSpPr>
            <a:grpSpLocks/>
          </p:cNvGrpSpPr>
          <p:nvPr/>
        </p:nvGrpSpPr>
        <p:grpSpPr bwMode="auto">
          <a:xfrm>
            <a:off x="2343150" y="1374949"/>
            <a:ext cx="4351338" cy="511001"/>
            <a:chOff x="915" y="610"/>
            <a:chExt cx="2686" cy="420"/>
          </a:xfrm>
        </p:grpSpPr>
        <p:cxnSp>
          <p:nvCxnSpPr>
            <p:cNvPr id="114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1103" name="LegendBoxes" hidden="1"/>
          <p:cNvGrpSpPr>
            <a:grpSpLocks/>
          </p:cNvGrpSpPr>
          <p:nvPr/>
        </p:nvGrpSpPr>
        <p:grpSpPr bwMode="auto">
          <a:xfrm>
            <a:off x="8194676" y="602456"/>
            <a:ext cx="769740" cy="805682"/>
            <a:chOff x="4936" y="176"/>
            <a:chExt cx="475" cy="664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1104" name="LegendLines" hidden="1"/>
          <p:cNvGrpSpPr>
            <a:grpSpLocks/>
          </p:cNvGrpSpPr>
          <p:nvPr/>
        </p:nvGrpSpPr>
        <p:grpSpPr bwMode="auto">
          <a:xfrm>
            <a:off x="7880347" y="602456"/>
            <a:ext cx="1084065" cy="602105"/>
            <a:chOff x="4750" y="176"/>
            <a:chExt cx="669" cy="49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105" name="McKSticker" hidden="1"/>
          <p:cNvGrpSpPr>
            <a:grpSpLocks/>
          </p:cNvGrpSpPr>
          <p:nvPr/>
        </p:nvGrpSpPr>
        <p:grpSpPr bwMode="auto">
          <a:xfrm>
            <a:off x="7907243" y="602456"/>
            <a:ext cx="1066894" cy="212366"/>
            <a:chOff x="7695562" y="285750"/>
            <a:chExt cx="1045213" cy="278520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95562" y="285750"/>
              <a:ext cx="1045213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1130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95562" y="285750"/>
              <a:ext cx="0" cy="27852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131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95562" y="564270"/>
              <a:ext cx="104521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</p:spPr>
        </p:cxnSp>
      </p:grpSp>
      <p:grpSp>
        <p:nvGrpSpPr>
          <p:cNvPr id="1106" name="LegendMoons" hidden="1"/>
          <p:cNvGrpSpPr>
            <a:grpSpLocks/>
          </p:cNvGrpSpPr>
          <p:nvPr/>
        </p:nvGrpSpPr>
        <p:grpSpPr bwMode="auto">
          <a:xfrm>
            <a:off x="8126417" y="602457"/>
            <a:ext cx="836780" cy="1033582"/>
            <a:chOff x="7769225" y="2105025"/>
            <a:chExt cx="819708" cy="1351831"/>
          </a:xfrm>
        </p:grpSpPr>
        <p:grpSp>
          <p:nvGrpSpPr>
            <p:cNvPr id="1109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0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1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12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578" y="211748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578" y="239311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578" y="2667185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578" y="2938143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578" y="3215330"/>
              <a:ext cx="499355" cy="2415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371B9"/>
                </a:buClr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1118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07" name="Picture 85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478714" y="279798"/>
            <a:ext cx="1506537" cy="2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Slide Number"/>
          <p:cNvSpPr txBox="1">
            <a:spLocks/>
          </p:cNvSpPr>
          <p:nvPr userDrawn="1"/>
        </p:nvSpPr>
        <p:spPr>
          <a:xfrm>
            <a:off x="8902700" y="4826794"/>
            <a:ext cx="209550" cy="1143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CDD92-9E5A-47BA-BE3B-1C7D5569D97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274638" algn="l"/>
        </a:tabLst>
        <a:defRPr sz="2000" b="1">
          <a:solidFill>
            <a:schemeClr val="tx2"/>
          </a:solidFill>
          <a:latin typeface="Arial" charset="0"/>
          <a:ea typeface="ＭＳ Ｐゴシック"/>
          <a:cs typeface="ＭＳ Ｐゴシック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55926"/>
            <a:ext cx="7318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260" y="4536033"/>
            <a:ext cx="4367724" cy="6280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1F497D"/>
                </a:solidFill>
              </a:rPr>
              <a:t>BASHH Conference – Oxford 2016</a:t>
            </a:r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6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graphic-corn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page-1_X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0"/>
            <a:ext cx="374173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0810154 SpeeDx 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0663"/>
            <a:ext cx="22145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28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/>
          <p:cNvSpPr/>
          <p:nvPr userDrawn="1"/>
        </p:nvSpPr>
        <p:spPr>
          <a:xfrm>
            <a:off x="-6350" y="3508375"/>
            <a:ext cx="755650" cy="1641475"/>
          </a:xfrm>
          <a:prstGeom prst="triangle">
            <a:avLst>
              <a:gd name="adj" fmla="val 0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19526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endParaRPr lang="en-AU" smtClean="0"/>
          </a:p>
        </p:txBody>
      </p:sp>
      <p:sp>
        <p:nvSpPr>
          <p:cNvPr id="11268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371475" y="1176338"/>
            <a:ext cx="8108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pic>
        <p:nvPicPr>
          <p:cNvPr id="11269" name="Picture 10" descr="0810154 SpeeDx 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123825"/>
            <a:ext cx="11525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rapezoid 8"/>
          <p:cNvSpPr/>
          <p:nvPr userDrawn="1"/>
        </p:nvSpPr>
        <p:spPr>
          <a:xfrm>
            <a:off x="-1588" y="0"/>
            <a:ext cx="2270126" cy="146050"/>
          </a:xfrm>
          <a:prstGeom prst="trapezoid">
            <a:avLst>
              <a:gd name="adj" fmla="val 40615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8" name="Trapezoid 27"/>
          <p:cNvSpPr/>
          <p:nvPr userDrawn="1"/>
        </p:nvSpPr>
        <p:spPr>
          <a:xfrm rot="5400000">
            <a:off x="-723900" y="722312"/>
            <a:ext cx="1590675" cy="146051"/>
          </a:xfrm>
          <a:prstGeom prst="trapezoid">
            <a:avLst>
              <a:gd name="adj" fmla="val 102571"/>
            </a:avLst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588" y="0"/>
            <a:ext cx="146051" cy="146050"/>
          </a:xfrm>
          <a:prstGeom prst="rect">
            <a:avLst/>
          </a:prstGeom>
          <a:solidFill>
            <a:srgbClr val="ED1C29"/>
          </a:solidFill>
          <a:ln w="63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9" name="Parallelogram 28"/>
          <p:cNvSpPr/>
          <p:nvPr userDrawn="1"/>
        </p:nvSpPr>
        <p:spPr>
          <a:xfrm rot="10800000" flipV="1">
            <a:off x="4538663" y="4878388"/>
            <a:ext cx="1408112" cy="265112"/>
          </a:xfrm>
          <a:prstGeom prst="parallelogram">
            <a:avLst>
              <a:gd name="adj" fmla="val 25690"/>
            </a:avLst>
          </a:prstGeom>
          <a:solidFill>
            <a:srgbClr val="003D4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0" name="Parallelogram 29"/>
          <p:cNvSpPr/>
          <p:nvPr userDrawn="1"/>
        </p:nvSpPr>
        <p:spPr>
          <a:xfrm rot="10800000" flipV="1">
            <a:off x="5905500" y="4878388"/>
            <a:ext cx="1408113" cy="265112"/>
          </a:xfrm>
          <a:prstGeom prst="parallelogram">
            <a:avLst>
              <a:gd name="adj" fmla="val 25690"/>
            </a:avLst>
          </a:prstGeom>
          <a:solidFill>
            <a:srgbClr val="B1DFD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1" name="Parallelogram 30"/>
          <p:cNvSpPr/>
          <p:nvPr userDrawn="1"/>
        </p:nvSpPr>
        <p:spPr>
          <a:xfrm rot="10800000" flipV="1">
            <a:off x="7273925" y="4878388"/>
            <a:ext cx="1408113" cy="265112"/>
          </a:xfrm>
          <a:prstGeom prst="parallelogram">
            <a:avLst>
              <a:gd name="adj" fmla="val 25690"/>
            </a:avLst>
          </a:prstGeom>
          <a:solidFill>
            <a:srgbClr val="B1DFD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33" name="Parallelogram 32"/>
          <p:cNvSpPr/>
          <p:nvPr userDrawn="1"/>
        </p:nvSpPr>
        <p:spPr>
          <a:xfrm rot="10800000" flipV="1">
            <a:off x="8640763" y="4878388"/>
            <a:ext cx="503237" cy="265112"/>
          </a:xfrm>
          <a:prstGeom prst="parallelogram">
            <a:avLst>
              <a:gd name="adj" fmla="val 25690"/>
            </a:avLst>
          </a:prstGeom>
          <a:solidFill>
            <a:srgbClr val="ED1C2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AU" kern="0">
              <a:solidFill>
                <a:sysClr val="window" lastClr="FFFFFF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983663" y="4878388"/>
            <a:ext cx="160337" cy="265112"/>
          </a:xfrm>
          <a:prstGeom prst="rect">
            <a:avLst/>
          </a:prstGeom>
          <a:solidFill>
            <a:srgbClr val="ED1C29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5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i="1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Calibri" pitchFamily="34" charset="0"/>
          <a:ea typeface="Open Sans"/>
          <a:cs typeface="Open Sans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Blip>
          <a:blip r:embed="rId5"/>
        </a:buBlip>
        <a:defRPr sz="28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2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Calibri" panose="020F0502020204030204" pitchFamily="34" charset="0"/>
          <a:ea typeface="Open Sans" pitchFamily="34" charset="0"/>
          <a:cs typeface="Open Sans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hyperlink" Target="http://www.google.co.uk/url?q=http://awarenessribbonpins.com/red-yellow-awareness-ribbon-pin-p-78.html&amp;sa=U&amp;ei=TMQVU_tqk6qEB_WrgPgE&amp;ved=0CEoQ9QEwDg&amp;sig2=FlxsVMELRtUe6MeHu5CJzQ&amp;usg=AFQjCNFr5l7dSi8l5EI1RWvfA5fgyQ_db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q=http://awarenessribbonpins.com/red-yellow-awareness-ribbon-pin-p-78.html&amp;sa=U&amp;ei=TMQVU_tqk6qEB_WrgPgE&amp;ved=0CEoQ9QEwDg&amp;sig2=FlxsVMELRtUe6MeHu5CJzQ&amp;usg=AFQjCNFr5l7dSi8l5EI1RWvfA5fgyQ_db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q=http://awarenessribbonpins.com/red-yellow-awareness-ribbon-pin-p-78.html&amp;sa=U&amp;ei=TMQVU_tqk6qEB_WrgPgE&amp;ved=0CEoQ9QEwDg&amp;sig2=FlxsVMELRtUe6MeHu5CJzQ&amp;usg=AFQjCNFr5l7dSi8l5EI1RWvfA5fgyQ_db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q=http://awarenessribbonpins.com/red-yellow-awareness-ribbon-pin-p-78.html&amp;sa=U&amp;ei=TMQVU_tqk6qEB_WrgPgE&amp;ved=0CEoQ9QEwDg&amp;sig2=FlxsVMELRtUe6MeHu5CJzQ&amp;usg=AFQjCNFr5l7dSi8l5EI1RWvfA5fgyQ_db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q=http://awarenessribbonpins.com/red-yellow-awareness-ribbon-pin-p-78.html&amp;sa=U&amp;ei=TMQVU_tqk6qEB_WrgPgE&amp;ved=0CEoQ9QEwDg&amp;sig2=FlxsVMELRtUe6MeHu5CJzQ&amp;usg=AFQjCNFr5l7dSi8l5EI1RWvfA5fgyQ_db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q=http://awarenessribbonpins.com/red-yellow-awareness-ribbon-pin-p-78.html&amp;sa=U&amp;ei=TMQVU_tqk6qEB_WrgPgE&amp;ved=0CEoQ9QEwDg&amp;sig2=FlxsVMELRtUe6MeHu5CJzQ&amp;usg=AFQjCNFr5l7dSi8l5EI1RWvfA5fgyQ_db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q=http://awarenessribbonpins.com/red-yellow-awareness-ribbon-pin-p-78.html&amp;sa=U&amp;ei=TMQVU_tqk6qEB_WrgPgE&amp;ved=0CEoQ9QEwDg&amp;sig2=FlxsVMELRtUe6MeHu5CJzQ&amp;usg=AFQjCNFr5l7dSi8l5EI1RWvfA5fgyQ_db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q=http://awarenessribbonpins.com/red-yellow-awareness-ribbon-pin-p-78.html&amp;sa=U&amp;ei=TMQVU_tqk6qEB_WrgPgE&amp;ved=0CEoQ9QEwDg&amp;sig2=FlxsVMELRtUe6MeHu5CJzQ&amp;usg=AFQjCNFr5l7dSi8l5EI1RWvfA5fgyQ_db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q=http://awarenessribbonpins.com/red-yellow-awareness-ribbon-pin-p-78.html&amp;sa=U&amp;ei=TMQVU_tqk6qEB_WrgPgE&amp;ved=0CEoQ9QEwDg&amp;sig2=FlxsVMELRtUe6MeHu5CJzQ&amp;usg=AFQjCNFr5l7dSi8l5EI1RWvfA5fgyQ_db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7534"/>
            <a:ext cx="7851648" cy="1371600"/>
          </a:xfrm>
        </p:spPr>
        <p:txBody>
          <a:bodyPr>
            <a:normAutofit fontScale="90000"/>
          </a:bodyPr>
          <a:lstStyle/>
          <a:p>
            <a:r>
              <a:rPr lang="en-GB" sz="3100" dirty="0" smtClean="0">
                <a:effectLst/>
              </a:rPr>
              <a:t>Low proportion of MSM tested for hepatitis C despite high prevalence in the tested population</a:t>
            </a:r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504" y="1680651"/>
            <a:ext cx="7854696" cy="2214246"/>
          </a:xfrm>
        </p:spPr>
        <p:txBody>
          <a:bodyPr>
            <a:normAutofit/>
          </a:bodyPr>
          <a:lstStyle/>
          <a:p>
            <a:r>
              <a:rPr lang="en-GB" sz="2000" u="sng" dirty="0" smtClean="0"/>
              <a:t>Pasvol TJ</a:t>
            </a:r>
            <a:r>
              <a:rPr lang="en-GB" sz="2000" dirty="0" smtClean="0"/>
              <a:t>, Khan PY, </a:t>
            </a:r>
            <a:r>
              <a:rPr lang="en-GB" sz="2000" dirty="0" err="1" smtClean="0"/>
              <a:t>Thiagarajan</a:t>
            </a:r>
            <a:r>
              <a:rPr lang="en-GB" sz="2000" dirty="0" smtClean="0"/>
              <a:t> A, Dakshina S, Sarner L, Orkin CM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2211710"/>
            <a:ext cx="215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BASHH 2016, Oxford 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092" y="2702074"/>
            <a:ext cx="1825968" cy="140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95857" y="2715766"/>
            <a:ext cx="1685102" cy="1380327"/>
            <a:chOff x="4260284" y="418094"/>
            <a:chExt cx="2478084" cy="2890625"/>
          </a:xfrm>
        </p:grpSpPr>
        <p:pic>
          <p:nvPicPr>
            <p:cNvPr id="7" name="Picture 4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http://t1.gstatic.com/images?q=tbn:ANd9GcQfHV1s7-1gtnJRG4lanON_5womLqsHeDiA47hr0lojNSslssyRtQajV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81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HCV positives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3" y="1185056"/>
            <a:ext cx="864096" cy="864096"/>
            <a:chOff x="4260284" y="418094"/>
            <a:chExt cx="2478084" cy="2890625"/>
          </a:xfrm>
        </p:grpSpPr>
        <p:pic>
          <p:nvPicPr>
            <p:cNvPr id="5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39553" y="2187363"/>
            <a:ext cx="864096" cy="864096"/>
            <a:chOff x="4260284" y="418094"/>
            <a:chExt cx="2478084" cy="2890625"/>
          </a:xfrm>
        </p:grpSpPr>
        <p:pic>
          <p:nvPicPr>
            <p:cNvPr id="23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555776" y="1142513"/>
            <a:ext cx="864096" cy="864096"/>
            <a:chOff x="4260284" y="418094"/>
            <a:chExt cx="2478084" cy="2890625"/>
          </a:xfrm>
        </p:grpSpPr>
        <p:pic>
          <p:nvPicPr>
            <p:cNvPr id="29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555776" y="2187363"/>
            <a:ext cx="864096" cy="864096"/>
            <a:chOff x="4260284" y="418094"/>
            <a:chExt cx="2478084" cy="2890625"/>
          </a:xfrm>
        </p:grpSpPr>
        <p:pic>
          <p:nvPicPr>
            <p:cNvPr id="32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499992" y="1142513"/>
            <a:ext cx="864096" cy="864096"/>
            <a:chOff x="4260284" y="418094"/>
            <a:chExt cx="2478084" cy="2890625"/>
          </a:xfrm>
        </p:grpSpPr>
        <p:pic>
          <p:nvPicPr>
            <p:cNvPr id="38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487836" y="2144820"/>
            <a:ext cx="864096" cy="864096"/>
            <a:chOff x="4260284" y="418094"/>
            <a:chExt cx="2478084" cy="2890625"/>
          </a:xfrm>
        </p:grpSpPr>
        <p:pic>
          <p:nvPicPr>
            <p:cNvPr id="41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6432052" y="1142513"/>
            <a:ext cx="864096" cy="864096"/>
            <a:chOff x="4260284" y="418094"/>
            <a:chExt cx="2478084" cy="2890625"/>
          </a:xfrm>
        </p:grpSpPr>
        <p:pic>
          <p:nvPicPr>
            <p:cNvPr id="47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432052" y="2144820"/>
            <a:ext cx="864096" cy="864096"/>
            <a:chOff x="4260284" y="418094"/>
            <a:chExt cx="2478084" cy="2890625"/>
          </a:xfrm>
        </p:grpSpPr>
        <p:pic>
          <p:nvPicPr>
            <p:cNvPr id="50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77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HCV positives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3" y="1185056"/>
            <a:ext cx="864096" cy="864096"/>
            <a:chOff x="4260284" y="418094"/>
            <a:chExt cx="2478084" cy="2890625"/>
          </a:xfrm>
        </p:grpSpPr>
        <p:pic>
          <p:nvPicPr>
            <p:cNvPr id="5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39553" y="2187363"/>
            <a:ext cx="864096" cy="864096"/>
            <a:chOff x="4260284" y="418094"/>
            <a:chExt cx="2478084" cy="2890625"/>
          </a:xfrm>
        </p:grpSpPr>
        <p:pic>
          <p:nvPicPr>
            <p:cNvPr id="23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555776" y="1142513"/>
            <a:ext cx="864096" cy="864096"/>
            <a:chOff x="4260284" y="418094"/>
            <a:chExt cx="2478084" cy="2890625"/>
          </a:xfrm>
        </p:grpSpPr>
        <p:pic>
          <p:nvPicPr>
            <p:cNvPr id="29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555776" y="2187363"/>
            <a:ext cx="864096" cy="864096"/>
            <a:chOff x="4260284" y="418094"/>
            <a:chExt cx="2478084" cy="2890625"/>
          </a:xfrm>
        </p:grpSpPr>
        <p:pic>
          <p:nvPicPr>
            <p:cNvPr id="32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499992" y="1142513"/>
            <a:ext cx="864096" cy="864096"/>
            <a:chOff x="4260284" y="418094"/>
            <a:chExt cx="2478084" cy="2890625"/>
          </a:xfrm>
        </p:grpSpPr>
        <p:pic>
          <p:nvPicPr>
            <p:cNvPr id="38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487836" y="2144820"/>
            <a:ext cx="864096" cy="864096"/>
            <a:chOff x="4260284" y="418094"/>
            <a:chExt cx="2478084" cy="2890625"/>
          </a:xfrm>
        </p:grpSpPr>
        <p:pic>
          <p:nvPicPr>
            <p:cNvPr id="41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6432052" y="1142513"/>
            <a:ext cx="864096" cy="864096"/>
            <a:chOff x="4260284" y="418094"/>
            <a:chExt cx="2478084" cy="2890625"/>
          </a:xfrm>
        </p:grpSpPr>
        <p:pic>
          <p:nvPicPr>
            <p:cNvPr id="47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432052" y="2144820"/>
            <a:ext cx="864096" cy="864096"/>
            <a:chOff x="4260284" y="418094"/>
            <a:chExt cx="2478084" cy="2890625"/>
          </a:xfrm>
        </p:grpSpPr>
        <p:pic>
          <p:nvPicPr>
            <p:cNvPr id="50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3347863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1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64288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20770" y="95690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HCV positives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3" y="1185056"/>
            <a:ext cx="864096" cy="864096"/>
            <a:chOff x="4260284" y="418094"/>
            <a:chExt cx="2478084" cy="2890625"/>
          </a:xfrm>
        </p:grpSpPr>
        <p:pic>
          <p:nvPicPr>
            <p:cNvPr id="5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39553" y="2187363"/>
            <a:ext cx="864096" cy="864096"/>
            <a:chOff x="4260284" y="418094"/>
            <a:chExt cx="2478084" cy="2890625"/>
          </a:xfrm>
        </p:grpSpPr>
        <p:pic>
          <p:nvPicPr>
            <p:cNvPr id="23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555776" y="1142513"/>
            <a:ext cx="864096" cy="864096"/>
            <a:chOff x="4260284" y="418094"/>
            <a:chExt cx="2478084" cy="2890625"/>
          </a:xfrm>
        </p:grpSpPr>
        <p:pic>
          <p:nvPicPr>
            <p:cNvPr id="29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555776" y="2187363"/>
            <a:ext cx="864096" cy="864096"/>
            <a:chOff x="4260284" y="418094"/>
            <a:chExt cx="2478084" cy="2890625"/>
          </a:xfrm>
        </p:grpSpPr>
        <p:pic>
          <p:nvPicPr>
            <p:cNvPr id="32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499992" y="1142513"/>
            <a:ext cx="864096" cy="864096"/>
            <a:chOff x="4260284" y="418094"/>
            <a:chExt cx="2478084" cy="2890625"/>
          </a:xfrm>
        </p:grpSpPr>
        <p:pic>
          <p:nvPicPr>
            <p:cNvPr id="38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487836" y="2144820"/>
            <a:ext cx="864096" cy="864096"/>
            <a:chOff x="4260284" y="418094"/>
            <a:chExt cx="2478084" cy="2890625"/>
          </a:xfrm>
        </p:grpSpPr>
        <p:pic>
          <p:nvPicPr>
            <p:cNvPr id="41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6432052" y="1142513"/>
            <a:ext cx="864096" cy="864096"/>
            <a:chOff x="4260284" y="418094"/>
            <a:chExt cx="2478084" cy="2890625"/>
          </a:xfrm>
        </p:grpSpPr>
        <p:pic>
          <p:nvPicPr>
            <p:cNvPr id="47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432052" y="2144820"/>
            <a:ext cx="864096" cy="864096"/>
            <a:chOff x="4260284" y="418094"/>
            <a:chExt cx="2478084" cy="2890625"/>
          </a:xfrm>
        </p:grpSpPr>
        <p:pic>
          <p:nvPicPr>
            <p:cNvPr id="50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3347863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1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64288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47863" y="118505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34589" y="2144820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47858" y="2124804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20069" y="2124543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20770" y="95690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20770" y="1184114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HCV positives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3" y="1185056"/>
            <a:ext cx="864096" cy="864096"/>
            <a:chOff x="4260284" y="418094"/>
            <a:chExt cx="2478084" cy="2890625"/>
          </a:xfrm>
        </p:grpSpPr>
        <p:pic>
          <p:nvPicPr>
            <p:cNvPr id="5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39553" y="2187363"/>
            <a:ext cx="864096" cy="864096"/>
            <a:chOff x="4260284" y="418094"/>
            <a:chExt cx="2478084" cy="2890625"/>
          </a:xfrm>
        </p:grpSpPr>
        <p:pic>
          <p:nvPicPr>
            <p:cNvPr id="23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555776" y="1142513"/>
            <a:ext cx="864096" cy="864096"/>
            <a:chOff x="4260284" y="418094"/>
            <a:chExt cx="2478084" cy="2890625"/>
          </a:xfrm>
        </p:grpSpPr>
        <p:pic>
          <p:nvPicPr>
            <p:cNvPr id="29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555776" y="2187363"/>
            <a:ext cx="864096" cy="864096"/>
            <a:chOff x="4260284" y="418094"/>
            <a:chExt cx="2478084" cy="2890625"/>
          </a:xfrm>
        </p:grpSpPr>
        <p:pic>
          <p:nvPicPr>
            <p:cNvPr id="32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499992" y="1142513"/>
            <a:ext cx="864096" cy="864096"/>
            <a:chOff x="4260284" y="418094"/>
            <a:chExt cx="2478084" cy="2890625"/>
          </a:xfrm>
        </p:grpSpPr>
        <p:pic>
          <p:nvPicPr>
            <p:cNvPr id="38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487836" y="2144820"/>
            <a:ext cx="864096" cy="864096"/>
            <a:chOff x="4260284" y="418094"/>
            <a:chExt cx="2478084" cy="2890625"/>
          </a:xfrm>
        </p:grpSpPr>
        <p:pic>
          <p:nvPicPr>
            <p:cNvPr id="41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6432052" y="1142513"/>
            <a:ext cx="864096" cy="864096"/>
            <a:chOff x="4260284" y="418094"/>
            <a:chExt cx="2478084" cy="2890625"/>
          </a:xfrm>
        </p:grpSpPr>
        <p:pic>
          <p:nvPicPr>
            <p:cNvPr id="47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432052" y="2144820"/>
            <a:ext cx="864096" cy="864096"/>
            <a:chOff x="4260284" y="418094"/>
            <a:chExt cx="2478084" cy="2890625"/>
          </a:xfrm>
        </p:grpSpPr>
        <p:pic>
          <p:nvPicPr>
            <p:cNvPr id="50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3347863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1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64288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34586" y="2382859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47863" y="118505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47859" y="143027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20071" y="118505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34589" y="2144820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47858" y="2124804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50645" y="238043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20069" y="2124543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64287" y="2124542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20770" y="95690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20770" y="1184114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20766" y="1429333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HCV positives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3" y="1185056"/>
            <a:ext cx="864096" cy="864096"/>
            <a:chOff x="4260284" y="418094"/>
            <a:chExt cx="2478084" cy="2890625"/>
          </a:xfrm>
        </p:grpSpPr>
        <p:pic>
          <p:nvPicPr>
            <p:cNvPr id="5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39553" y="2187363"/>
            <a:ext cx="864096" cy="864096"/>
            <a:chOff x="4260284" y="418094"/>
            <a:chExt cx="2478084" cy="2890625"/>
          </a:xfrm>
        </p:grpSpPr>
        <p:pic>
          <p:nvPicPr>
            <p:cNvPr id="23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555776" y="1142513"/>
            <a:ext cx="864096" cy="864096"/>
            <a:chOff x="4260284" y="418094"/>
            <a:chExt cx="2478084" cy="2890625"/>
          </a:xfrm>
        </p:grpSpPr>
        <p:pic>
          <p:nvPicPr>
            <p:cNvPr id="29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555776" y="2187363"/>
            <a:ext cx="864096" cy="864096"/>
            <a:chOff x="4260284" y="418094"/>
            <a:chExt cx="2478084" cy="2890625"/>
          </a:xfrm>
        </p:grpSpPr>
        <p:pic>
          <p:nvPicPr>
            <p:cNvPr id="32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499992" y="1142513"/>
            <a:ext cx="864096" cy="864096"/>
            <a:chOff x="4260284" y="418094"/>
            <a:chExt cx="2478084" cy="2890625"/>
          </a:xfrm>
        </p:grpSpPr>
        <p:pic>
          <p:nvPicPr>
            <p:cNvPr id="38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487836" y="2144820"/>
            <a:ext cx="864096" cy="864096"/>
            <a:chOff x="4260284" y="418094"/>
            <a:chExt cx="2478084" cy="2890625"/>
          </a:xfrm>
        </p:grpSpPr>
        <p:pic>
          <p:nvPicPr>
            <p:cNvPr id="41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6432052" y="1142513"/>
            <a:ext cx="864096" cy="864096"/>
            <a:chOff x="4260284" y="418094"/>
            <a:chExt cx="2478084" cy="2890625"/>
          </a:xfrm>
        </p:grpSpPr>
        <p:pic>
          <p:nvPicPr>
            <p:cNvPr id="47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432052" y="2144820"/>
            <a:ext cx="864096" cy="864096"/>
            <a:chOff x="4260284" y="418094"/>
            <a:chExt cx="2478084" cy="2890625"/>
          </a:xfrm>
        </p:grpSpPr>
        <p:pic>
          <p:nvPicPr>
            <p:cNvPr id="50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3347863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1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64288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34586" y="2382859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47863" y="118505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47859" y="143027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20071" y="118505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34589" y="2144820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47858" y="2124804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50645" y="238043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20069" y="2124543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64287" y="2124542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20770" y="95690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20770" y="1184114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20766" y="1429333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67959" y="2370834"/>
            <a:ext cx="1652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Country of origin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HCV positives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3" y="1185056"/>
            <a:ext cx="864096" cy="864096"/>
            <a:chOff x="4260284" y="418094"/>
            <a:chExt cx="2478084" cy="2890625"/>
          </a:xfrm>
        </p:grpSpPr>
        <p:pic>
          <p:nvPicPr>
            <p:cNvPr id="5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39553" y="2187363"/>
            <a:ext cx="864096" cy="864096"/>
            <a:chOff x="4260284" y="418094"/>
            <a:chExt cx="2478084" cy="2890625"/>
          </a:xfrm>
        </p:grpSpPr>
        <p:pic>
          <p:nvPicPr>
            <p:cNvPr id="23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27397" y="3219822"/>
            <a:ext cx="864096" cy="864096"/>
            <a:chOff x="4260284" y="418094"/>
            <a:chExt cx="2478084" cy="2890625"/>
          </a:xfrm>
        </p:grpSpPr>
        <p:pic>
          <p:nvPicPr>
            <p:cNvPr id="26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555776" y="1142513"/>
            <a:ext cx="864096" cy="864096"/>
            <a:chOff x="4260284" y="418094"/>
            <a:chExt cx="2478084" cy="2890625"/>
          </a:xfrm>
        </p:grpSpPr>
        <p:pic>
          <p:nvPicPr>
            <p:cNvPr id="29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555776" y="2187363"/>
            <a:ext cx="864096" cy="864096"/>
            <a:chOff x="4260284" y="418094"/>
            <a:chExt cx="2478084" cy="2890625"/>
          </a:xfrm>
        </p:grpSpPr>
        <p:pic>
          <p:nvPicPr>
            <p:cNvPr id="32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2543620" y="3177279"/>
            <a:ext cx="864096" cy="864096"/>
            <a:chOff x="4260284" y="418094"/>
            <a:chExt cx="2478084" cy="2890625"/>
          </a:xfrm>
        </p:grpSpPr>
        <p:pic>
          <p:nvPicPr>
            <p:cNvPr id="35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499992" y="1142513"/>
            <a:ext cx="864096" cy="864096"/>
            <a:chOff x="4260284" y="418094"/>
            <a:chExt cx="2478084" cy="2890625"/>
          </a:xfrm>
        </p:grpSpPr>
        <p:pic>
          <p:nvPicPr>
            <p:cNvPr id="38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487836" y="2144820"/>
            <a:ext cx="864096" cy="864096"/>
            <a:chOff x="4260284" y="418094"/>
            <a:chExt cx="2478084" cy="2890625"/>
          </a:xfrm>
        </p:grpSpPr>
        <p:pic>
          <p:nvPicPr>
            <p:cNvPr id="41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4487836" y="3177279"/>
            <a:ext cx="864096" cy="864096"/>
            <a:chOff x="4260284" y="418094"/>
            <a:chExt cx="2478084" cy="2890625"/>
          </a:xfrm>
        </p:grpSpPr>
        <p:pic>
          <p:nvPicPr>
            <p:cNvPr id="44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6432052" y="1142513"/>
            <a:ext cx="864096" cy="864096"/>
            <a:chOff x="4260284" y="418094"/>
            <a:chExt cx="2478084" cy="2890625"/>
          </a:xfrm>
        </p:grpSpPr>
        <p:pic>
          <p:nvPicPr>
            <p:cNvPr id="47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432052" y="2144820"/>
            <a:ext cx="864096" cy="864096"/>
            <a:chOff x="4260284" y="418094"/>
            <a:chExt cx="2478084" cy="2890625"/>
          </a:xfrm>
        </p:grpSpPr>
        <p:pic>
          <p:nvPicPr>
            <p:cNvPr id="50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6432064" y="3219822"/>
            <a:ext cx="864096" cy="864096"/>
            <a:chOff x="4260284" y="418094"/>
            <a:chExt cx="2478084" cy="2890625"/>
          </a:xfrm>
        </p:grpSpPr>
        <p:pic>
          <p:nvPicPr>
            <p:cNvPr id="53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3347863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1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64288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34586" y="2382859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47863" y="118505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47859" y="143027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20071" y="118505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34589" y="2144820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47858" y="2124804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50645" y="238043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20069" y="2124543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64287" y="2124542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20770" y="95690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20770" y="1184114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20766" y="1429333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67959" y="2370834"/>
            <a:ext cx="1652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Country of origin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HCV positives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3" y="1185056"/>
            <a:ext cx="864096" cy="864096"/>
            <a:chOff x="4260284" y="418094"/>
            <a:chExt cx="2478084" cy="2890625"/>
          </a:xfrm>
        </p:grpSpPr>
        <p:pic>
          <p:nvPicPr>
            <p:cNvPr id="5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39553" y="2187363"/>
            <a:ext cx="864096" cy="864096"/>
            <a:chOff x="4260284" y="418094"/>
            <a:chExt cx="2478084" cy="2890625"/>
          </a:xfrm>
        </p:grpSpPr>
        <p:pic>
          <p:nvPicPr>
            <p:cNvPr id="23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27397" y="3219822"/>
            <a:ext cx="864096" cy="864096"/>
            <a:chOff x="4260284" y="418094"/>
            <a:chExt cx="2478084" cy="2890625"/>
          </a:xfrm>
        </p:grpSpPr>
        <p:pic>
          <p:nvPicPr>
            <p:cNvPr id="26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555776" y="1142513"/>
            <a:ext cx="864096" cy="864096"/>
            <a:chOff x="4260284" y="418094"/>
            <a:chExt cx="2478084" cy="2890625"/>
          </a:xfrm>
        </p:grpSpPr>
        <p:pic>
          <p:nvPicPr>
            <p:cNvPr id="29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555776" y="2187363"/>
            <a:ext cx="864096" cy="864096"/>
            <a:chOff x="4260284" y="418094"/>
            <a:chExt cx="2478084" cy="2890625"/>
          </a:xfrm>
        </p:grpSpPr>
        <p:pic>
          <p:nvPicPr>
            <p:cNvPr id="32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2543620" y="3177279"/>
            <a:ext cx="864096" cy="864096"/>
            <a:chOff x="4260284" y="418094"/>
            <a:chExt cx="2478084" cy="2890625"/>
          </a:xfrm>
        </p:grpSpPr>
        <p:pic>
          <p:nvPicPr>
            <p:cNvPr id="35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499992" y="1142513"/>
            <a:ext cx="864096" cy="864096"/>
            <a:chOff x="4260284" y="418094"/>
            <a:chExt cx="2478084" cy="2890625"/>
          </a:xfrm>
        </p:grpSpPr>
        <p:pic>
          <p:nvPicPr>
            <p:cNvPr id="38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487836" y="2144820"/>
            <a:ext cx="864096" cy="864096"/>
            <a:chOff x="4260284" y="418094"/>
            <a:chExt cx="2478084" cy="2890625"/>
          </a:xfrm>
        </p:grpSpPr>
        <p:pic>
          <p:nvPicPr>
            <p:cNvPr id="41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4487836" y="3177279"/>
            <a:ext cx="864096" cy="864096"/>
            <a:chOff x="4260284" y="418094"/>
            <a:chExt cx="2478084" cy="2890625"/>
          </a:xfrm>
        </p:grpSpPr>
        <p:pic>
          <p:nvPicPr>
            <p:cNvPr id="44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6432052" y="1142513"/>
            <a:ext cx="864096" cy="864096"/>
            <a:chOff x="4260284" y="418094"/>
            <a:chExt cx="2478084" cy="2890625"/>
          </a:xfrm>
        </p:grpSpPr>
        <p:pic>
          <p:nvPicPr>
            <p:cNvPr id="47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432052" y="2144820"/>
            <a:ext cx="864096" cy="864096"/>
            <a:chOff x="4260284" y="418094"/>
            <a:chExt cx="2478084" cy="2890625"/>
          </a:xfrm>
        </p:grpSpPr>
        <p:pic>
          <p:nvPicPr>
            <p:cNvPr id="50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6432064" y="3219822"/>
            <a:ext cx="864096" cy="864096"/>
            <a:chOff x="4260284" y="418094"/>
            <a:chExt cx="2478084" cy="2890625"/>
          </a:xfrm>
        </p:grpSpPr>
        <p:pic>
          <p:nvPicPr>
            <p:cNvPr id="53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3347863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0071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64288" y="95784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34586" y="2382859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47863" y="118505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47859" y="143027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20071" y="118505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34589" y="2144820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47858" y="2124804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50645" y="238043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20069" y="2124543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64287" y="2124542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20770" y="3171469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34589" y="345523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47863" y="316197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47863" y="338918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47859" y="363440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250650" y="3161977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50650" y="3389186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64286" y="3171469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164286" y="3398678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20770" y="956905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HIV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20770" y="1184114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UPSI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20766" y="1429333"/>
            <a:ext cx="79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STI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67959" y="2370834"/>
            <a:ext cx="1652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Country of origin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64285" y="3634405"/>
            <a:ext cx="1652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Country of origin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T</a:t>
            </a:r>
            <a:r>
              <a:rPr lang="en-GB" sz="3600" dirty="0" smtClean="0"/>
              <a:t>esting patterns and outcomes in high-risk </a:t>
            </a:r>
            <a:r>
              <a:rPr lang="en-GB" sz="3600" dirty="0" err="1" smtClean="0"/>
              <a:t>vs</a:t>
            </a:r>
            <a:r>
              <a:rPr lang="en-GB" sz="3600" dirty="0" smtClean="0"/>
              <a:t> low-risk MSM (high risk</a:t>
            </a:r>
            <a:r>
              <a:rPr lang="en-GB" sz="3600" u="sng" dirty="0" smtClean="0"/>
              <a:t> &gt;</a:t>
            </a:r>
            <a:r>
              <a:rPr lang="en-GB" sz="3600" dirty="0" smtClean="0"/>
              <a:t>1 STI)</a:t>
            </a:r>
            <a:endParaRPr lang="en-GB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045247"/>
              </p:ext>
            </p:extLst>
          </p:nvPr>
        </p:nvGraphicFramePr>
        <p:xfrm>
          <a:off x="395537" y="1221601"/>
          <a:ext cx="8496943" cy="2790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8061"/>
                <a:gridCol w="2765927"/>
                <a:gridCol w="2672955"/>
              </a:tblGrid>
              <a:tr h="20014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High Risk (n=1003)</a:t>
                      </a: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Low risk (n=3412) </a:t>
                      </a: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Tested for HCV</a:t>
                      </a: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282 (28.3%)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512 (15.1%)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- HCV </a:t>
                      </a:r>
                      <a:r>
                        <a:rPr lang="en-GB" sz="12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Ab</a:t>
                      </a:r>
                      <a:r>
                        <a:rPr lang="en-GB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(3.5%)</a:t>
                      </a:r>
                      <a:endParaRPr lang="en-GB" sz="12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 (1.6%)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- HCV RNA+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 (70%)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 (33.3%)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Tested for HBV</a:t>
                      </a: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545 (54.6%)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1617 (47.5%)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  - </a:t>
                      </a:r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HBsAg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4 (0.7%)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7 (0.4%)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Tested for HIV</a:t>
                      </a: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672 (91.7%)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2617 (87.1%)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  - HIV </a:t>
                      </a:r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Ab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23 (3.4%)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25 (1%)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smtClean="0">
                          <a:effectLst/>
                          <a:latin typeface="+mn-lt"/>
                        </a:rPr>
                        <a:t>STI</a:t>
                      </a:r>
                      <a:r>
                        <a:rPr lang="en-GB" sz="1200" b="1" i="0" u="none" strike="noStrike" baseline="0" dirty="0" smtClean="0">
                          <a:effectLst/>
                          <a:latin typeface="+mn-lt"/>
                        </a:rPr>
                        <a:t> diagnoses</a:t>
                      </a: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  - no </a:t>
                      </a:r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concomitant STIs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0 (0.0%)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3412 (100%)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  - 1-2 </a:t>
                      </a:r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concomitant STIs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923 (92.0%)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+mn-lt"/>
                        </a:rPr>
                        <a:t>0 (0.0%)</a:t>
                      </a:r>
                      <a:endParaRPr lang="en-GB" sz="12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  - 3</a:t>
                      </a:r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+ concomitant STIs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80 (8.0%)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0 (0.0%)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1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61011"/>
              </p:ext>
            </p:extLst>
          </p:nvPr>
        </p:nvGraphicFramePr>
        <p:xfrm>
          <a:off x="395537" y="1221601"/>
          <a:ext cx="8496943" cy="2790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8061"/>
                <a:gridCol w="2765927"/>
                <a:gridCol w="2672955"/>
              </a:tblGrid>
              <a:tr h="20014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HIV+ (n=727)</a:t>
                      </a:r>
                      <a:endParaRPr lang="en-GB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</a:rPr>
                        <a:t>HIV- (n=3485)</a:t>
                      </a:r>
                      <a:endParaRPr lang="en-GB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Tested for HCV</a:t>
                      </a: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198 (</a:t>
                      </a:r>
                      <a:r>
                        <a:rPr lang="en-GB" sz="1200" u="none" strike="noStrike" dirty="0">
                          <a:effectLst/>
                        </a:rPr>
                        <a:t>27.8%)</a:t>
                      </a:r>
                      <a:endParaRPr lang="en-GB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587 (16.9%)</a:t>
                      </a:r>
                      <a:endParaRPr lang="en-GB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- HCV </a:t>
                      </a:r>
                      <a:r>
                        <a:rPr lang="en-GB" sz="12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Ab</a:t>
                      </a:r>
                      <a:r>
                        <a:rPr lang="en-GB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12 (</a:t>
                      </a:r>
                      <a:r>
                        <a:rPr lang="en-GB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6.1%)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 (</a:t>
                      </a:r>
                      <a:r>
                        <a:rPr lang="en-GB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1.0%)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- HCV RNA+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 (50%)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 (66.7%)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Tested for HBV</a:t>
                      </a: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191 (</a:t>
                      </a:r>
                      <a:r>
                        <a:rPr lang="en-GB" sz="1200" u="none" strike="noStrike" dirty="0">
                          <a:effectLst/>
                        </a:rPr>
                        <a:t>26.5%)</a:t>
                      </a:r>
                      <a:endParaRPr lang="en-GB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1942 (</a:t>
                      </a:r>
                      <a:r>
                        <a:rPr lang="en-GB" sz="1200" u="none" strike="noStrike" dirty="0">
                          <a:effectLst/>
                        </a:rPr>
                        <a:t>55.8%)</a:t>
                      </a:r>
                      <a:endParaRPr lang="en-GB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  - </a:t>
                      </a:r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HBsAg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6 (</a:t>
                      </a:r>
                      <a:r>
                        <a:rPr lang="en-GB" sz="1200" u="none" strike="noStrike" dirty="0">
                          <a:effectLst/>
                        </a:rPr>
                        <a:t>3.1%)</a:t>
                      </a:r>
                      <a:endParaRPr lang="en-GB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</a:rPr>
                        <a:t>5 (</a:t>
                      </a:r>
                      <a:r>
                        <a:rPr lang="en-GB" sz="1200" u="none" strike="noStrike" dirty="0">
                          <a:effectLst/>
                        </a:rPr>
                        <a:t>0.3%)</a:t>
                      </a:r>
                      <a:endParaRPr lang="en-GB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Tested for HIV</a:t>
                      </a: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N/A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N/A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  - HIV </a:t>
                      </a:r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Ab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N/A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N/A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smtClean="0">
                          <a:effectLst/>
                          <a:latin typeface="+mn-lt"/>
                        </a:rPr>
                        <a:t>STI</a:t>
                      </a:r>
                      <a:r>
                        <a:rPr lang="en-GB" sz="1200" b="1" i="0" u="none" strike="noStrike" baseline="0" dirty="0" smtClean="0">
                          <a:effectLst/>
                          <a:latin typeface="+mn-lt"/>
                        </a:rPr>
                        <a:t> diagnoses</a:t>
                      </a:r>
                      <a:endParaRPr lang="en-GB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  - no </a:t>
                      </a:r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concomitant STIs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434 (59.7%)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2799 (80.3%)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  - 1-2 </a:t>
                      </a:r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concomitant STIs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248 (34.1%)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651 (18.7%)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</a:tr>
              <a:tr h="235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  - 3</a:t>
                      </a:r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+ concomitant STIs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45 (6.2%)</a:t>
                      </a:r>
                      <a:endParaRPr lang="en-GB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35 (1.0%)</a:t>
                      </a:r>
                      <a:endParaRPr lang="en-GB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/>
              <a:t>HIV positive </a:t>
            </a:r>
            <a:r>
              <a:rPr lang="en-GB" dirty="0" err="1"/>
              <a:t>vs</a:t>
            </a:r>
            <a:r>
              <a:rPr lang="en-GB" dirty="0"/>
              <a:t> HIV negative</a:t>
            </a:r>
          </a:p>
        </p:txBody>
      </p:sp>
    </p:spTree>
    <p:extLst>
      <p:ext uri="{BB962C8B-B14F-4D97-AF65-F5344CB8AC3E}">
        <p14:creationId xmlns:p14="http://schemas.microsoft.com/office/powerpoint/2010/main" val="25135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MSM were less likely to be tested for HBV &amp; HCV than HIV</a:t>
            </a:r>
          </a:p>
          <a:p>
            <a:r>
              <a:rPr lang="en-GB" sz="2800" dirty="0" smtClean="0"/>
              <a:t>HCV prevalence was over 5x the national prevalence overall and 2.5x the national prevalence in HIV negative MSM</a:t>
            </a:r>
          </a:p>
          <a:p>
            <a:r>
              <a:rPr lang="en-GB" sz="2800" dirty="0" smtClean="0"/>
              <a:t>Prevalence of viral hepatitis was highest in HIV positive and in high-risk MSM</a:t>
            </a:r>
          </a:p>
          <a:p>
            <a:pPr lvl="0"/>
            <a:r>
              <a:rPr lang="en-GB" sz="2800" dirty="0"/>
              <a:t>Half of the </a:t>
            </a:r>
            <a:r>
              <a:rPr lang="en-GB" sz="2800" dirty="0" smtClean="0"/>
              <a:t>new HCV </a:t>
            </a:r>
            <a:r>
              <a:rPr lang="en-GB" sz="2800" dirty="0" err="1"/>
              <a:t>viraemic</a:t>
            </a:r>
            <a:r>
              <a:rPr lang="en-GB" sz="2800" dirty="0"/>
              <a:t> patients were HIV negative</a:t>
            </a:r>
          </a:p>
          <a:p>
            <a:r>
              <a:rPr lang="en-GB" sz="2800" dirty="0" smtClean="0"/>
              <a:t>Testing efforts should be increased</a:t>
            </a:r>
            <a:r>
              <a:rPr lang="en-GB" sz="2800" dirty="0"/>
              <a:t> </a:t>
            </a:r>
            <a:r>
              <a:rPr lang="en-GB" sz="2800" dirty="0" smtClean="0"/>
              <a:t>and we are currently redeveloping local guidelines</a:t>
            </a:r>
          </a:p>
        </p:txBody>
      </p:sp>
    </p:spTree>
    <p:extLst>
      <p:ext uri="{BB962C8B-B14F-4D97-AF65-F5344CB8AC3E}">
        <p14:creationId xmlns:p14="http://schemas.microsoft.com/office/powerpoint/2010/main" val="23698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5" y="205978"/>
            <a:ext cx="8567056" cy="85725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UK Guidelines HCV Testing = targeted testing </a:t>
            </a:r>
            <a:endParaRPr lang="en-GB" sz="3200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0490" y="1151335"/>
            <a:ext cx="4040188" cy="479822"/>
          </a:xfrm>
        </p:spPr>
        <p:txBody>
          <a:bodyPr/>
          <a:lstStyle/>
          <a:p>
            <a:r>
              <a:rPr lang="en-GB" dirty="0" smtClean="0"/>
              <a:t>At-risk populations:</a:t>
            </a:r>
            <a:endParaRPr lang="en-GB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6060" y="1631156"/>
            <a:ext cx="4040188" cy="296346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PWID (about 90% being tested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Prisons (8% of receptions tested within 30 days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>) </a:t>
            </a:r>
          </a:p>
          <a:p>
            <a:r>
              <a:rPr lang="en-GB" sz="2000" dirty="0" smtClean="0"/>
              <a:t>Immigration centres</a:t>
            </a:r>
          </a:p>
          <a:p>
            <a:r>
              <a:rPr lang="en-GB" sz="2000" dirty="0" smtClean="0"/>
              <a:t>‘Promote’ testing in GUM to high risk MSM</a:t>
            </a:r>
            <a:r>
              <a:rPr lang="en-GB" sz="2000" baseline="30000" dirty="0" smtClean="0"/>
              <a:t>2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937167"/>
            <a:ext cx="752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1000" dirty="0" smtClean="0">
                <a:solidFill>
                  <a:prstClr val="black"/>
                </a:solidFill>
              </a:rPr>
              <a:t>Cosgrove P. Public health England Report: Hepatitis Epidemiology in the South East</a:t>
            </a:r>
          </a:p>
          <a:p>
            <a:pPr marL="342900" indent="-342900">
              <a:buFontTx/>
              <a:buAutoNum type="arabicPeriod"/>
            </a:pPr>
            <a:r>
              <a:rPr lang="en-GB" sz="1000" dirty="0" smtClean="0">
                <a:solidFill>
                  <a:prstClr val="black"/>
                </a:solidFill>
              </a:rPr>
              <a:t>Brook G et al. United Kingdom National Guidance on the management of the viral </a:t>
            </a:r>
            <a:r>
              <a:rPr lang="en-GB" sz="1000" dirty="0" err="1" smtClean="0">
                <a:solidFill>
                  <a:prstClr val="black"/>
                </a:solidFill>
              </a:rPr>
              <a:t>hepatitides</a:t>
            </a:r>
            <a:r>
              <a:rPr lang="en-GB" sz="1000" dirty="0" smtClean="0">
                <a:solidFill>
                  <a:prstClr val="black"/>
                </a:solidFill>
              </a:rPr>
              <a:t> A, B and C 2015. </a:t>
            </a:r>
            <a:r>
              <a:rPr lang="en-GB" sz="1000" dirty="0" err="1" smtClean="0">
                <a:solidFill>
                  <a:prstClr val="black"/>
                </a:solidFill>
              </a:rPr>
              <a:t>Int</a:t>
            </a:r>
            <a:r>
              <a:rPr lang="en-GB" sz="1000" dirty="0" smtClean="0">
                <a:solidFill>
                  <a:prstClr val="black"/>
                </a:solidFill>
              </a:rPr>
              <a:t> J STD AIDS. 2016 Jan</a:t>
            </a:r>
          </a:p>
          <a:p>
            <a:pPr marL="342900" indent="-342900">
              <a:buFontTx/>
              <a:buAutoNum type="arabicPeriod"/>
            </a:pP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522" y="1410365"/>
            <a:ext cx="3888432" cy="25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1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HCV in MSM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" y="1013482"/>
            <a:ext cx="8229600" cy="3394472"/>
          </a:xfrm>
        </p:spPr>
        <p:txBody>
          <a:bodyPr>
            <a:normAutofit/>
          </a:bodyPr>
          <a:lstStyle/>
          <a:p>
            <a:r>
              <a:rPr lang="en-GB" sz="2000" dirty="0"/>
              <a:t>Data from the UK </a:t>
            </a:r>
            <a:r>
              <a:rPr lang="en-GB" sz="2000" dirty="0" smtClean="0"/>
              <a:t>CHIC Study </a:t>
            </a:r>
            <a:r>
              <a:rPr lang="en-GB" sz="2000" dirty="0"/>
              <a:t>showed a cumulative hepatitis C (HCV) prevalence of 8.9% in </a:t>
            </a:r>
            <a:r>
              <a:rPr lang="en-GB" sz="2000" dirty="0" smtClean="0"/>
              <a:t>HIV+ MSM</a:t>
            </a:r>
            <a:r>
              <a:rPr lang="en-GB" sz="2000" baseline="30000" dirty="0" smtClean="0"/>
              <a:t>1 </a:t>
            </a:r>
            <a:r>
              <a:rPr lang="en-GB" sz="2000" dirty="0" smtClean="0"/>
              <a:t>(1996-2007)</a:t>
            </a:r>
            <a:endParaRPr lang="en-GB" sz="2000" dirty="0"/>
          </a:p>
          <a:p>
            <a:r>
              <a:rPr lang="en-GB" sz="2000" dirty="0" smtClean="0">
                <a:solidFill>
                  <a:srgbClr val="000000"/>
                </a:solidFill>
              </a:rPr>
              <a:t>In the PROUD </a:t>
            </a:r>
            <a:r>
              <a:rPr lang="en-GB" sz="2000" dirty="0">
                <a:solidFill>
                  <a:srgbClr val="000000"/>
                </a:solidFill>
              </a:rPr>
              <a:t>pilot study </a:t>
            </a:r>
            <a:r>
              <a:rPr lang="en-GB" sz="2000" dirty="0" smtClean="0">
                <a:solidFill>
                  <a:srgbClr val="000000"/>
                </a:solidFill>
              </a:rPr>
              <a:t>, the HCV </a:t>
            </a:r>
            <a:r>
              <a:rPr lang="en-GB" sz="2000" dirty="0">
                <a:solidFill>
                  <a:srgbClr val="000000"/>
                </a:solidFill>
              </a:rPr>
              <a:t>incidence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 </a:t>
            </a:r>
            <a:r>
              <a:rPr lang="en-GB" sz="2000" dirty="0">
                <a:solidFill>
                  <a:srgbClr val="000000"/>
                </a:solidFill>
              </a:rPr>
              <a:t>high-risk, HIV negative </a:t>
            </a:r>
            <a:r>
              <a:rPr lang="en-GB" sz="2000" dirty="0" smtClean="0">
                <a:solidFill>
                  <a:srgbClr val="000000"/>
                </a:solidFill>
              </a:rPr>
              <a:t>MSM was 3.1%</a:t>
            </a:r>
            <a:r>
              <a:rPr lang="en-GB" sz="2000" baseline="30000" dirty="0" smtClean="0">
                <a:solidFill>
                  <a:srgbClr val="000000"/>
                </a:solidFill>
              </a:rPr>
              <a:t>2.</a:t>
            </a:r>
            <a:endParaRPr lang="en-GB" sz="2000" baseline="30000" dirty="0">
              <a:solidFill>
                <a:srgbClr val="000000"/>
              </a:solidFill>
            </a:endParaRPr>
          </a:p>
          <a:p>
            <a:r>
              <a:rPr lang="en-GB" sz="2000" dirty="0" smtClean="0"/>
              <a:t>Screening for HIV and HBV is recommended in MSM</a:t>
            </a:r>
          </a:p>
          <a:p>
            <a:r>
              <a:rPr lang="en-GB" sz="2000" dirty="0" smtClean="0"/>
              <a:t>HCV testing encouraged in HIV +</a:t>
            </a:r>
            <a:r>
              <a:rPr lang="en-GB" sz="2000" dirty="0" err="1" smtClean="0"/>
              <a:t>ve</a:t>
            </a:r>
            <a:r>
              <a:rPr lang="en-GB" sz="2000" dirty="0" smtClean="0"/>
              <a:t> MSM</a:t>
            </a:r>
          </a:p>
          <a:p>
            <a:r>
              <a:rPr lang="en-GB" sz="2000" dirty="0" smtClean="0"/>
              <a:t>We present data on BBV testing in MSM at 2 London </a:t>
            </a:r>
            <a:r>
              <a:rPr lang="en-GB" sz="2000" dirty="0"/>
              <a:t>G</a:t>
            </a:r>
            <a:r>
              <a:rPr lang="en-GB" sz="2000" dirty="0" smtClean="0"/>
              <a:t>UM clinics over 1 year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86789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1. Turner et al. The </a:t>
            </a:r>
            <a:r>
              <a:rPr lang="en-GB" sz="1000" dirty="0">
                <a:solidFill>
                  <a:prstClr val="black"/>
                </a:solidFill>
              </a:rPr>
              <a:t>prevalence of hepatitis C virus (HCV) infection in HIV-positive individuals in the UK - trends in HCV testing and the impact of HCV on HIV treatment outcomes</a:t>
            </a:r>
            <a:r>
              <a:rPr lang="en-GB" sz="1000" dirty="0" smtClean="0">
                <a:solidFill>
                  <a:prstClr val="black"/>
                </a:solidFill>
              </a:rPr>
              <a:t>. J Viral </a:t>
            </a:r>
            <a:r>
              <a:rPr lang="en-GB" sz="1000" dirty="0" err="1" smtClean="0">
                <a:solidFill>
                  <a:prstClr val="black"/>
                </a:solidFill>
              </a:rPr>
              <a:t>Hepat</a:t>
            </a:r>
            <a:r>
              <a:rPr lang="en-GB" sz="1000" dirty="0" smtClean="0">
                <a:solidFill>
                  <a:prstClr val="black"/>
                </a:solidFill>
              </a:rPr>
              <a:t>. 2010 Aug: 17(8):569-77</a:t>
            </a:r>
            <a:endParaRPr lang="en-GB" sz="1000" dirty="0">
              <a:solidFill>
                <a:prstClr val="black"/>
              </a:solidFill>
            </a:endParaRPr>
          </a:p>
          <a:p>
            <a:r>
              <a:rPr lang="en-GB" sz="1000" dirty="0" smtClean="0">
                <a:solidFill>
                  <a:prstClr val="black"/>
                </a:solidFill>
              </a:rPr>
              <a:t>2. McCormack et al. Pre-exposure prophylaxis to prevent the acquisition of HIV=1 infection (PROUD): effectiveness results from the pilot phase of a pragmatic open-label randomised trial. The Lancet 2016 Jan; 387(10013):53-60</a:t>
            </a:r>
            <a:endParaRPr lang="en-GB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Methods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1590"/>
            <a:ext cx="8229600" cy="339447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Collected retrospective data from electronic patient records</a:t>
            </a:r>
          </a:p>
          <a:p>
            <a:r>
              <a:rPr lang="en-GB" sz="2400" dirty="0" smtClean="0"/>
              <a:t>All MSM attendances 01/07/14 – 30/06/15</a:t>
            </a:r>
          </a:p>
          <a:p>
            <a:pPr lvl="1"/>
            <a:r>
              <a:rPr lang="en-GB" sz="2400" dirty="0" smtClean="0"/>
              <a:t>Demographics</a:t>
            </a:r>
          </a:p>
          <a:p>
            <a:pPr lvl="1"/>
            <a:r>
              <a:rPr lang="en-GB" sz="2400" dirty="0" smtClean="0"/>
              <a:t>Number of attendances</a:t>
            </a:r>
          </a:p>
          <a:p>
            <a:pPr lvl="1"/>
            <a:r>
              <a:rPr lang="en-GB" sz="2400" dirty="0" smtClean="0"/>
              <a:t>BBV testing</a:t>
            </a:r>
          </a:p>
          <a:p>
            <a:pPr lvl="1"/>
            <a:r>
              <a:rPr lang="en-GB" sz="2400" dirty="0" smtClean="0"/>
              <a:t>STI diagnoses</a:t>
            </a:r>
          </a:p>
          <a:p>
            <a:pPr lvl="1"/>
            <a:r>
              <a:rPr lang="en-GB" sz="2400" dirty="0" smtClean="0"/>
              <a:t>BBV diagnoses</a:t>
            </a:r>
          </a:p>
          <a:p>
            <a:r>
              <a:rPr lang="en-GB" sz="2400" dirty="0" smtClean="0"/>
              <a:t>Comparing: </a:t>
            </a:r>
          </a:p>
          <a:p>
            <a:pPr lvl="1"/>
            <a:r>
              <a:rPr lang="en-GB" sz="2400" dirty="0" smtClean="0"/>
              <a:t>High-risk </a:t>
            </a:r>
            <a:r>
              <a:rPr lang="en-GB" sz="2400" i="1" dirty="0" err="1" smtClean="0"/>
              <a:t>vs</a:t>
            </a:r>
            <a:r>
              <a:rPr lang="en-GB" sz="2400" i="1" dirty="0" smtClean="0"/>
              <a:t> </a:t>
            </a:r>
            <a:r>
              <a:rPr lang="en-GB" sz="2400" dirty="0" smtClean="0"/>
              <a:t>low risk MSM</a:t>
            </a:r>
          </a:p>
          <a:p>
            <a:pPr lvl="1"/>
            <a:r>
              <a:rPr lang="en-GB" sz="2400" dirty="0" smtClean="0"/>
              <a:t>HIV+ </a:t>
            </a:r>
            <a:r>
              <a:rPr lang="en-GB" sz="2400" i="1" dirty="0" err="1" smtClean="0"/>
              <a:t>vs</a:t>
            </a:r>
            <a:r>
              <a:rPr lang="en-GB" sz="2400" dirty="0" smtClean="0"/>
              <a:t> HIV– MSM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16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Results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3394472"/>
          </a:xfrm>
        </p:spPr>
        <p:txBody>
          <a:bodyPr>
            <a:normAutofit/>
          </a:bodyPr>
          <a:lstStyle/>
          <a:p>
            <a:r>
              <a:rPr lang="en-GB" sz="2200" dirty="0"/>
              <a:t>4,415 </a:t>
            </a:r>
            <a:r>
              <a:rPr lang="en-GB" sz="2200" dirty="0" smtClean="0"/>
              <a:t>MSM attended during 11,832 visits over one year</a:t>
            </a:r>
          </a:p>
          <a:p>
            <a:r>
              <a:rPr lang="en-GB" sz="2200" dirty="0" smtClean="0"/>
              <a:t>Median visits: 1 (IQR 1-3)</a:t>
            </a:r>
          </a:p>
          <a:p>
            <a:r>
              <a:rPr lang="en-GB" sz="2200" dirty="0" smtClean="0"/>
              <a:t>Median age: 34 (IQR 23-47)</a:t>
            </a:r>
            <a:endParaRPr lang="en-GB" sz="2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476899"/>
              </p:ext>
            </p:extLst>
          </p:nvPr>
        </p:nvGraphicFramePr>
        <p:xfrm>
          <a:off x="1691680" y="2355726"/>
          <a:ext cx="6336704" cy="235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120" y="2067694"/>
            <a:ext cx="1111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Visit Type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Demographics</a:t>
            </a:r>
            <a:endParaRPr lang="en-GB" sz="4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473224"/>
              </p:ext>
            </p:extLst>
          </p:nvPr>
        </p:nvGraphicFramePr>
        <p:xfrm>
          <a:off x="4008097" y="1188114"/>
          <a:ext cx="4986297" cy="3193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444208" y="915566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E</a:t>
            </a:r>
            <a:r>
              <a:rPr lang="en-GB" b="1" dirty="0" smtClean="0">
                <a:solidFill>
                  <a:prstClr val="black"/>
                </a:solidFill>
              </a:rPr>
              <a:t>thnicity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915566"/>
            <a:ext cx="550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Age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1" y="1347614"/>
            <a:ext cx="3954739" cy="287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4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Overall 1,003 (23%) diagnosed with an STI</a:t>
            </a:r>
          </a:p>
          <a:p>
            <a:r>
              <a:rPr lang="en-GB" dirty="0"/>
              <a:t>Gonorrhoea 640 (14.5%)</a:t>
            </a:r>
          </a:p>
          <a:p>
            <a:r>
              <a:rPr lang="en-GB" dirty="0"/>
              <a:t>Chlamydia 398 (9.0%)</a:t>
            </a:r>
          </a:p>
          <a:p>
            <a:r>
              <a:rPr lang="en-GB" dirty="0"/>
              <a:t>Syphilis 159 (3.6%) </a:t>
            </a:r>
          </a:p>
        </p:txBody>
      </p:sp>
    </p:spTree>
    <p:extLst>
      <p:ext uri="{BB962C8B-B14F-4D97-AF65-F5344CB8AC3E}">
        <p14:creationId xmlns:p14="http://schemas.microsoft.com/office/powerpoint/2010/main" val="18302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BBV testing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317728"/>
              </p:ext>
            </p:extLst>
          </p:nvPr>
        </p:nvGraphicFramePr>
        <p:xfrm>
          <a:off x="457200" y="1610454"/>
          <a:ext cx="814724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812"/>
                <a:gridCol w="2036812"/>
                <a:gridCol w="2036812"/>
                <a:gridCol w="2036812"/>
              </a:tblGrid>
              <a:tr h="27432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HIV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HCV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HBV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</a:rPr>
                        <a:t>cAb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Tested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3,526 (94.4%)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794 (18.1%)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2,162 (49.1%) 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Positive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48 (1.5%)</a:t>
                      </a:r>
                    </a:p>
                    <a:p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18 (2.3%)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11 (0.5%) (</a:t>
                      </a:r>
                      <a:r>
                        <a:rPr lang="en-GB" sz="1400" dirty="0" err="1" smtClean="0"/>
                        <a:t>sAg</a:t>
                      </a:r>
                      <a:r>
                        <a:rPr lang="en-GB" sz="1400" dirty="0" smtClean="0"/>
                        <a:t> +</a:t>
                      </a:r>
                      <a:r>
                        <a:rPr lang="en-GB" sz="1400" dirty="0" err="1" smtClean="0"/>
                        <a:t>ve</a:t>
                      </a:r>
                      <a:r>
                        <a:rPr lang="en-GB" sz="1400" dirty="0" smtClean="0"/>
                        <a:t>)</a:t>
                      </a:r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New diagnoses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48 (100%)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 (67%)</a:t>
                      </a:r>
                    </a:p>
                    <a:p>
                      <a:r>
                        <a:rPr lang="en-GB" sz="1400" dirty="0" smtClean="0"/>
                        <a:t>8 (67%) </a:t>
                      </a:r>
                      <a:r>
                        <a:rPr lang="en-GB" sz="1400" dirty="0" err="1" smtClean="0"/>
                        <a:t>viraemic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</a:rPr>
                        <a:t>4(36%)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8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HCV positives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3" y="1185056"/>
            <a:ext cx="864096" cy="864096"/>
            <a:chOff x="4260284" y="418094"/>
            <a:chExt cx="2478084" cy="2890625"/>
          </a:xfrm>
        </p:grpSpPr>
        <p:pic>
          <p:nvPicPr>
            <p:cNvPr id="5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39553" y="2187363"/>
            <a:ext cx="864096" cy="864096"/>
            <a:chOff x="4260284" y="418094"/>
            <a:chExt cx="2478084" cy="2890625"/>
          </a:xfrm>
        </p:grpSpPr>
        <p:pic>
          <p:nvPicPr>
            <p:cNvPr id="23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27397" y="3219822"/>
            <a:ext cx="864096" cy="864096"/>
            <a:chOff x="4260284" y="418094"/>
            <a:chExt cx="2478084" cy="2890625"/>
          </a:xfrm>
        </p:grpSpPr>
        <p:pic>
          <p:nvPicPr>
            <p:cNvPr id="26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555776" y="1142513"/>
            <a:ext cx="864096" cy="864096"/>
            <a:chOff x="4260284" y="418094"/>
            <a:chExt cx="2478084" cy="2890625"/>
          </a:xfrm>
        </p:grpSpPr>
        <p:pic>
          <p:nvPicPr>
            <p:cNvPr id="29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2555776" y="2187363"/>
            <a:ext cx="864096" cy="864096"/>
            <a:chOff x="4260284" y="418094"/>
            <a:chExt cx="2478084" cy="2890625"/>
          </a:xfrm>
        </p:grpSpPr>
        <p:pic>
          <p:nvPicPr>
            <p:cNvPr id="32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2543620" y="3177279"/>
            <a:ext cx="864096" cy="864096"/>
            <a:chOff x="4260284" y="418094"/>
            <a:chExt cx="2478084" cy="2890625"/>
          </a:xfrm>
        </p:grpSpPr>
        <p:pic>
          <p:nvPicPr>
            <p:cNvPr id="35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4499992" y="1142513"/>
            <a:ext cx="864096" cy="864096"/>
            <a:chOff x="4260284" y="418094"/>
            <a:chExt cx="2478084" cy="2890625"/>
          </a:xfrm>
        </p:grpSpPr>
        <p:pic>
          <p:nvPicPr>
            <p:cNvPr id="38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487836" y="2144820"/>
            <a:ext cx="864096" cy="864096"/>
            <a:chOff x="4260284" y="418094"/>
            <a:chExt cx="2478084" cy="2890625"/>
          </a:xfrm>
        </p:grpSpPr>
        <p:pic>
          <p:nvPicPr>
            <p:cNvPr id="41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4487836" y="3177279"/>
            <a:ext cx="864096" cy="864096"/>
            <a:chOff x="4260284" y="418094"/>
            <a:chExt cx="2478084" cy="2890625"/>
          </a:xfrm>
        </p:grpSpPr>
        <p:pic>
          <p:nvPicPr>
            <p:cNvPr id="44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6432052" y="1142513"/>
            <a:ext cx="864096" cy="864096"/>
            <a:chOff x="4260284" y="418094"/>
            <a:chExt cx="2478084" cy="2890625"/>
          </a:xfrm>
        </p:grpSpPr>
        <p:pic>
          <p:nvPicPr>
            <p:cNvPr id="47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432052" y="2144820"/>
            <a:ext cx="864096" cy="864096"/>
            <a:chOff x="4260284" y="418094"/>
            <a:chExt cx="2478084" cy="2890625"/>
          </a:xfrm>
        </p:grpSpPr>
        <p:pic>
          <p:nvPicPr>
            <p:cNvPr id="50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6432064" y="3219822"/>
            <a:ext cx="864096" cy="864096"/>
            <a:chOff x="4260284" y="418094"/>
            <a:chExt cx="2478084" cy="2890625"/>
          </a:xfrm>
        </p:grpSpPr>
        <p:pic>
          <p:nvPicPr>
            <p:cNvPr id="53" name="Picture 4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0284" y="418094"/>
              <a:ext cx="2478084" cy="28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" descr="http://t1.gstatic.com/images?q=tbn:ANd9GcQfHV1s7-1gtnJRG4lanON_5womLqsHeDiA47hr0lojNSslssyRtQajV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36969">
              <a:off x="5180674" y="1405113"/>
              <a:ext cx="567580" cy="63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72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HS_CF_LN9471">
  <a:themeElements>
    <a:clrScheme name="Current">
      <a:dk1>
        <a:srgbClr val="000000"/>
      </a:dk1>
      <a:lt1>
        <a:srgbClr val="FFFFFF"/>
      </a:lt1>
      <a:dk2>
        <a:srgbClr val="0371B9"/>
      </a:dk2>
      <a:lt2>
        <a:srgbClr val="FFFFFF"/>
      </a:lt2>
      <a:accent1>
        <a:srgbClr val="DBDECD"/>
      </a:accent1>
      <a:accent2>
        <a:srgbClr val="00B28C"/>
      </a:accent2>
      <a:accent3>
        <a:srgbClr val="0371B9"/>
      </a:accent3>
      <a:accent4>
        <a:srgbClr val="2D4B64"/>
      </a:accent4>
      <a:accent5>
        <a:srgbClr val="FF6600"/>
      </a:accent5>
      <a:accent6>
        <a:srgbClr val="808080"/>
      </a:accent6>
      <a:hlink>
        <a:srgbClr val="0371B9"/>
      </a:hlink>
      <a:folHlink>
        <a:srgbClr val="2D4B64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S_CF_LN9471 1">
        <a:dk1>
          <a:srgbClr val="000000"/>
        </a:dk1>
        <a:lt1>
          <a:srgbClr val="FFFFFF"/>
        </a:lt1>
        <a:dk2>
          <a:srgbClr val="0371B9"/>
        </a:dk2>
        <a:lt2>
          <a:srgbClr val="FFFFFF"/>
        </a:lt2>
        <a:accent1>
          <a:srgbClr val="DBDECD"/>
        </a:accent1>
        <a:accent2>
          <a:srgbClr val="00B28C"/>
        </a:accent2>
        <a:accent3>
          <a:srgbClr val="FFFFFF"/>
        </a:accent3>
        <a:accent4>
          <a:srgbClr val="000000"/>
        </a:accent4>
        <a:accent5>
          <a:srgbClr val="EAECE3"/>
        </a:accent5>
        <a:accent6>
          <a:srgbClr val="00A17E"/>
        </a:accent6>
        <a:hlink>
          <a:srgbClr val="0371B9"/>
        </a:hlink>
        <a:folHlink>
          <a:srgbClr val="2D4B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le slide">
  <a:themeElements>
    <a:clrScheme name="SpeeDx">
      <a:dk1>
        <a:srgbClr val="003D46"/>
      </a:dk1>
      <a:lt1>
        <a:sysClr val="window" lastClr="FFFFFF"/>
      </a:lt1>
      <a:dk2>
        <a:srgbClr val="1F497D"/>
      </a:dk2>
      <a:lt2>
        <a:srgbClr val="EEECE1"/>
      </a:lt2>
      <a:accent1>
        <a:srgbClr val="EC1C29"/>
      </a:accent1>
      <a:accent2>
        <a:srgbClr val="7F7F7F"/>
      </a:accent2>
      <a:accent3>
        <a:srgbClr val="009187"/>
      </a:accent3>
      <a:accent4>
        <a:srgbClr val="8064A2"/>
      </a:accent4>
      <a:accent5>
        <a:srgbClr val="B1DFD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ody 1">
  <a:themeElements>
    <a:clrScheme name="SpeeDx">
      <a:dk1>
        <a:srgbClr val="003D46"/>
      </a:dk1>
      <a:lt1>
        <a:sysClr val="window" lastClr="FFFFFF"/>
      </a:lt1>
      <a:dk2>
        <a:srgbClr val="1F497D"/>
      </a:dk2>
      <a:lt2>
        <a:srgbClr val="EEECE1"/>
      </a:lt2>
      <a:accent1>
        <a:srgbClr val="EC1C29"/>
      </a:accent1>
      <a:accent2>
        <a:srgbClr val="7F7F7F"/>
      </a:accent2>
      <a:accent3>
        <a:srgbClr val="009187"/>
      </a:accent3>
      <a:accent4>
        <a:srgbClr val="B1DFDF"/>
      </a:accent4>
      <a:accent5>
        <a:srgbClr val="080808"/>
      </a:accent5>
      <a:accent6>
        <a:srgbClr val="0000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920</Words>
  <Application>Microsoft Office PowerPoint</Application>
  <PresentationFormat>On-screen Show (16:9)</PresentationFormat>
  <Paragraphs>239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Custom Design</vt:lpstr>
      <vt:lpstr>6_Custom Design</vt:lpstr>
      <vt:lpstr>NHS_CF_LN9471</vt:lpstr>
      <vt:lpstr>6_Office Theme</vt:lpstr>
      <vt:lpstr>Title slide</vt:lpstr>
      <vt:lpstr>Body 1</vt:lpstr>
      <vt:lpstr>think-cell Slide</vt:lpstr>
      <vt:lpstr>Low proportion of MSM tested for hepatitis C despite high prevalence in the tested population </vt:lpstr>
      <vt:lpstr>UK Guidelines HCV Testing = targeted testing </vt:lpstr>
      <vt:lpstr>HCV in MSM</vt:lpstr>
      <vt:lpstr>Methods</vt:lpstr>
      <vt:lpstr>Results</vt:lpstr>
      <vt:lpstr>Demographics</vt:lpstr>
      <vt:lpstr>STIs</vt:lpstr>
      <vt:lpstr> BBV testing </vt:lpstr>
      <vt:lpstr>New HCV positives</vt:lpstr>
      <vt:lpstr>New HCV positives</vt:lpstr>
      <vt:lpstr>New HCV positives</vt:lpstr>
      <vt:lpstr>New HCV positives</vt:lpstr>
      <vt:lpstr>New HCV positives</vt:lpstr>
      <vt:lpstr>New HCV positives</vt:lpstr>
      <vt:lpstr>New HCV positives</vt:lpstr>
      <vt:lpstr>New HCV positives</vt:lpstr>
      <vt:lpstr> Testing patterns and outcomes in high-risk vs low-risk MSM (high risk &gt;1 STI)</vt:lpstr>
      <vt:lpstr>HIV positive vs HIV negative</vt:lpstr>
      <vt:lpstr>Conclusions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57</cp:revision>
  <dcterms:created xsi:type="dcterms:W3CDTF">2015-05-13T13:06:46Z</dcterms:created>
  <dcterms:modified xsi:type="dcterms:W3CDTF">2016-07-11T15:47:03Z</dcterms:modified>
</cp:coreProperties>
</file>