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747" r:id="rId3"/>
    <p:sldMasterId id="2147483772" r:id="rId4"/>
    <p:sldMasterId id="2147483832" r:id="rId5"/>
    <p:sldMasterId id="2147483835" r:id="rId6"/>
  </p:sldMasterIdLst>
  <p:notesMasterIdLst>
    <p:notesMasterId r:id="rId20"/>
  </p:notesMasterIdLst>
  <p:sldIdLst>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44" autoAdjust="0"/>
    <p:restoredTop sz="94660"/>
  </p:normalViewPr>
  <p:slideViewPr>
    <p:cSldViewPr>
      <p:cViewPr varScale="1">
        <p:scale>
          <a:sx n="87" d="100"/>
          <a:sy n="87" d="100"/>
        </p:scale>
        <p:origin x="-54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cap="all" spc="0" baseline="0">
                <a:solidFill>
                  <a:schemeClr val="tx1">
                    <a:lumMod val="65000"/>
                    <a:lumOff val="35000"/>
                  </a:schemeClr>
                </a:solidFill>
                <a:latin typeface="+mn-lt"/>
                <a:ea typeface="+mn-ea"/>
                <a:cs typeface="+mn-cs"/>
              </a:defRPr>
            </a:pPr>
            <a:r>
              <a:rPr lang="en-GB" sz="3200" b="1" cap="all" baseline="0" dirty="0"/>
              <a:t>HPV vaccine acceptability</a:t>
            </a:r>
          </a:p>
        </c:rich>
      </c:tx>
      <c:layout>
        <c:manualLayout>
          <c:xMode val="edge"/>
          <c:yMode val="edge"/>
          <c:x val="0.19972219052328605"/>
          <c:y val="0"/>
        </c:manualLayout>
      </c:layout>
      <c:overlay val="0"/>
      <c:spPr>
        <a:noFill/>
        <a:ln>
          <a:noFill/>
        </a:ln>
        <a:effectLst/>
      </c:spPr>
    </c:title>
    <c:autoTitleDeleted val="0"/>
    <c:plotArea>
      <c:layout>
        <c:manualLayout>
          <c:layoutTarget val="inner"/>
          <c:xMode val="edge"/>
          <c:yMode val="edge"/>
          <c:x val="0.50092624291528787"/>
          <c:y val="0.17818762527819235"/>
          <c:w val="0.46838538298654697"/>
          <c:h val="0.8218123747218076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Sheet1!$D$13:$D$18</c:f>
              <c:strCache>
                <c:ptCount val="6"/>
                <c:pt idx="0">
                  <c:v>Receive 3 injections over 6 months</c:v>
                </c:pt>
                <c:pt idx="1">
                  <c:v>Accept the HPV vaccine if offered </c:v>
                </c:pt>
                <c:pt idx="2">
                  <c:v>Ask a doctor </c:v>
                </c:pt>
                <c:pt idx="3">
                  <c:v>Disclose sexuality </c:v>
                </c:pt>
                <c:pt idx="4">
                  <c:v>Visit a sexual health clinic</c:v>
                </c:pt>
                <c:pt idx="5">
                  <c:v>Consider being vaccinated</c:v>
                </c:pt>
              </c:strCache>
            </c:strRef>
          </c:cat>
          <c:val>
            <c:numRef>
              <c:f>Sheet1!$C$13:$C$18</c:f>
              <c:numCache>
                <c:formatCode>0%</c:formatCode>
                <c:ptCount val="6"/>
                <c:pt idx="0">
                  <c:v>0.85</c:v>
                </c:pt>
                <c:pt idx="1">
                  <c:v>0.89</c:v>
                </c:pt>
                <c:pt idx="2">
                  <c:v>0.55000000000000004</c:v>
                </c:pt>
                <c:pt idx="3">
                  <c:v>0.61</c:v>
                </c:pt>
                <c:pt idx="4">
                  <c:v>0.72</c:v>
                </c:pt>
                <c:pt idx="5">
                  <c:v>0.78</c:v>
                </c:pt>
              </c:numCache>
            </c:numRef>
          </c:val>
          <c:extLst xmlns:c16r2="http://schemas.microsoft.com/office/drawing/2015/06/chart">
            <c:ext xmlns:c16="http://schemas.microsoft.com/office/drawing/2014/chart" uri="{C3380CC4-5D6E-409C-BE32-E72D297353CC}">
              <c16:uniqueId val="{00000000-023E-45AC-9926-FEFF4699F724}"/>
            </c:ext>
          </c:extLst>
        </c:ser>
        <c:dLbls>
          <c:showLegendKey val="0"/>
          <c:showVal val="0"/>
          <c:showCatName val="0"/>
          <c:showSerName val="0"/>
          <c:showPercent val="0"/>
          <c:showBubbleSize val="0"/>
        </c:dLbls>
        <c:gapWidth val="182"/>
        <c:axId val="104206336"/>
        <c:axId val="104207872"/>
      </c:barChart>
      <c:catAx>
        <c:axId val="10420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4207872"/>
        <c:crosses val="autoZero"/>
        <c:auto val="1"/>
        <c:lblAlgn val="ctr"/>
        <c:lblOffset val="100"/>
        <c:noMultiLvlLbl val="0"/>
      </c:catAx>
      <c:valAx>
        <c:axId val="10420787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2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8629D-CD5A-4C49-9CDA-EEAC74C8623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67B0F-8899-4363-B1FF-1F9166B639AC}" type="slidenum">
              <a:rPr lang="en-GB" smtClean="0"/>
              <a:t>‹#›</a:t>
            </a:fld>
            <a:endParaRPr lang="en-GB"/>
          </a:p>
        </p:txBody>
      </p:sp>
    </p:spTree>
    <p:extLst>
      <p:ext uri="{BB962C8B-B14F-4D97-AF65-F5344CB8AC3E}">
        <p14:creationId xmlns:p14="http://schemas.microsoft.com/office/powerpoint/2010/main" val="2813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76203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Factors associated with HPV vaccine acceptability slide 2</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Men who considered themselves at risk of HPV, who perceived HPV to be more serious, those who believed that the HPV vaccine is very effective were more likely to accept </a:t>
            </a:r>
            <a:r>
              <a:rPr lang="pl-PL" sz="1200" kern="1200" dirty="0">
                <a:solidFill>
                  <a:schemeClr val="tx1"/>
                </a:solidFill>
                <a:effectLst/>
                <a:latin typeface="+mn-lt"/>
                <a:ea typeface="+mn-ea"/>
                <a:cs typeface="+mn-cs"/>
              </a:rPr>
              <a:t>the HPV vaccine</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hose who perceived HPV vaccine to be highly beneficial and who reported fewer perceived barriers were </a:t>
            </a:r>
            <a:r>
              <a:rPr lang="pl-PL" sz="1200" kern="1200" dirty="0">
                <a:solidFill>
                  <a:schemeClr val="tx1"/>
                </a:solidFill>
                <a:effectLst/>
                <a:latin typeface="+mn-lt"/>
                <a:ea typeface="+mn-ea"/>
                <a:cs typeface="+mn-cs"/>
              </a:rPr>
              <a:t>also </a:t>
            </a:r>
            <a:r>
              <a:rPr lang="en-GB" sz="1200" kern="1200" dirty="0">
                <a:solidFill>
                  <a:schemeClr val="tx1"/>
                </a:solidFill>
                <a:effectLst/>
                <a:latin typeface="+mn-lt"/>
                <a:ea typeface="+mn-ea"/>
                <a:cs typeface="+mn-cs"/>
              </a:rPr>
              <a:t>more likely to accept </a:t>
            </a:r>
            <a:r>
              <a:rPr lang="pl-PL" sz="1200" kern="1200" dirty="0">
                <a:solidFill>
                  <a:schemeClr val="tx1"/>
                </a:solidFill>
                <a:effectLst/>
                <a:latin typeface="+mn-lt"/>
                <a:ea typeface="+mn-ea"/>
                <a:cs typeface="+mn-cs"/>
              </a:rPr>
              <a:t>the</a:t>
            </a:r>
            <a:r>
              <a:rPr lang="pl-PL"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vaccine.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Perceived barriers was the stronger predictor of HPV vaccine acceptability, with those reporting more barriers being less willing to receive the vaccine.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3790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Discussion slide 1</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majority of MSM are receptive to HPV vaccination, but only half are prepared to actively pursue it.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Our</a:t>
            </a:r>
            <a:r>
              <a:rPr lang="pl-PL" sz="1200" kern="1200" baseline="0" dirty="0">
                <a:solidFill>
                  <a:schemeClr val="tx1"/>
                </a:solidFill>
                <a:effectLst/>
                <a:latin typeface="+mn-lt"/>
                <a:ea typeface="+mn-ea"/>
                <a:cs typeface="+mn-cs"/>
              </a:rPr>
              <a:t> findings support the Public Health England modelling predicting 49% completion rates.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HPV vaccine is highly acceptable, but over a half of MSM face multiple barriers to vaccinations at sexual health clinics.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These barriers are related to the access of young</a:t>
            </a:r>
            <a:r>
              <a:rPr lang="pl-PL" sz="1200" kern="1200" baseline="0" dirty="0">
                <a:solidFill>
                  <a:schemeClr val="tx1"/>
                </a:solidFill>
                <a:effectLst/>
                <a:latin typeface="+mn-lt"/>
                <a:ea typeface="+mn-ea"/>
                <a:cs typeface="+mn-cs"/>
              </a:rPr>
              <a:t> MSM to </a:t>
            </a:r>
            <a:r>
              <a:rPr lang="en-GB" sz="1200" kern="1200" dirty="0">
                <a:solidFill>
                  <a:schemeClr val="tx1"/>
                </a:solidFill>
                <a:effectLst/>
                <a:latin typeface="+mn-lt"/>
                <a:ea typeface="+mn-ea"/>
                <a:cs typeface="+mn-cs"/>
              </a:rPr>
              <a:t>sexual health services</a:t>
            </a:r>
            <a:r>
              <a:rPr lang="pl-PL" sz="1200" kern="1200" dirty="0">
                <a:solidFill>
                  <a:schemeClr val="tx1"/>
                </a:solidFill>
                <a:effectLst/>
                <a:latin typeface="+mn-lt"/>
                <a:ea typeface="+mn-ea"/>
                <a:cs typeface="+mn-cs"/>
              </a:rPr>
              <a:t>,</a:t>
            </a:r>
            <a:r>
              <a:rPr lang="pl-PL" sz="1200" kern="1200" baseline="0" dirty="0">
                <a:solidFill>
                  <a:schemeClr val="tx1"/>
                </a:solidFill>
                <a:effectLst/>
                <a:latin typeface="+mn-lt"/>
                <a:ea typeface="+mn-ea"/>
                <a:cs typeface="+mn-cs"/>
              </a:rPr>
              <a:t> openness about same-sex experiences, limited HPV knowledge and specific decision-making processes such as perceptions of risk. </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0183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Discussion slide 2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is a need for HPV vaccine education</a:t>
            </a:r>
            <a:r>
              <a:rPr lang="pl-PL" sz="1200" kern="1200" baseline="0">
                <a:solidFill>
                  <a:schemeClr val="tx1"/>
                </a:solidFill>
                <a:effectLst/>
                <a:latin typeface="+mn-lt"/>
                <a:ea typeface="+mn-ea"/>
                <a:cs typeface="+mn-cs"/>
              </a:rPr>
              <a:t> and </a:t>
            </a:r>
            <a:r>
              <a:rPr lang="en-GB" sz="1200" kern="1200">
                <a:solidFill>
                  <a:schemeClr val="tx1"/>
                </a:solidFill>
                <a:effectLst/>
                <a:latin typeface="+mn-lt"/>
                <a:ea typeface="+mn-ea"/>
                <a:cs typeface="+mn-cs"/>
              </a:rPr>
              <a:t>support </a:t>
            </a:r>
            <a:r>
              <a:rPr lang="pl-PL" sz="1200" kern="1200" dirty="0">
                <a:solidFill>
                  <a:schemeClr val="tx1"/>
                </a:solidFill>
                <a:effectLst/>
                <a:latin typeface="+mn-lt"/>
                <a:ea typeface="+mn-ea"/>
                <a:cs typeface="+mn-cs"/>
              </a:rPr>
              <a:t>programmes</a:t>
            </a:r>
            <a:r>
              <a:rPr lang="pl-PL" sz="1200" kern="1200" baseline="0" dirty="0">
                <a:solidFill>
                  <a:schemeClr val="tx1"/>
                </a:solidFill>
                <a:effectLst/>
                <a:latin typeface="+mn-lt"/>
                <a:ea typeface="+mn-ea"/>
                <a:cs typeface="+mn-cs"/>
              </a:rPr>
              <a:t> allowing young MSM to access </a:t>
            </a:r>
            <a:r>
              <a:rPr lang="en-GB" sz="1200" kern="1200" dirty="0">
                <a:solidFill>
                  <a:schemeClr val="tx1"/>
                </a:solidFill>
                <a:effectLst/>
                <a:latin typeface="+mn-lt"/>
                <a:ea typeface="+mn-ea"/>
                <a:cs typeface="+mn-cs"/>
              </a:rPr>
              <a:t>sexual health services and </a:t>
            </a:r>
            <a:r>
              <a:rPr lang="pl-PL" sz="1200" kern="1200" dirty="0">
                <a:solidFill>
                  <a:schemeClr val="tx1"/>
                </a:solidFill>
                <a:effectLst/>
                <a:latin typeface="+mn-lt"/>
                <a:ea typeface="+mn-ea"/>
                <a:cs typeface="+mn-cs"/>
              </a:rPr>
              <a:t>discuss</a:t>
            </a:r>
            <a:r>
              <a:rPr lang="pl-PL" sz="1200" kern="1200" baseline="0" dirty="0">
                <a:solidFill>
                  <a:schemeClr val="tx1"/>
                </a:solidFill>
                <a:effectLst/>
                <a:latin typeface="+mn-lt"/>
                <a:ea typeface="+mn-ea"/>
                <a:cs typeface="+mn-cs"/>
              </a:rPr>
              <a:t> health matters related to sexuality.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study offers data on views of young MSM at the beginning of their sexual activity</a:t>
            </a:r>
            <a:r>
              <a:rPr lang="pl-P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B</a:t>
            </a:r>
            <a:r>
              <a:rPr lang="en-GB" sz="1200" kern="1200" dirty="0" err="1">
                <a:solidFill>
                  <a:schemeClr val="tx1"/>
                </a:solidFill>
                <a:effectLst/>
                <a:latin typeface="+mn-lt"/>
                <a:ea typeface="+mn-ea"/>
                <a:cs typeface="+mn-cs"/>
              </a:rPr>
              <a:t>ut</a:t>
            </a:r>
            <a:r>
              <a:rPr lang="en-GB" sz="1200" kern="1200" dirty="0">
                <a:solidFill>
                  <a:schemeClr val="tx1"/>
                </a:solidFill>
                <a:effectLst/>
                <a:latin typeface="+mn-lt"/>
                <a:ea typeface="+mn-ea"/>
                <a:cs typeface="+mn-cs"/>
              </a:rPr>
              <a:t> it would benefit from a measure of actual uptake rather than acceptability as there could be significant gap between motivation and the actual behaviour.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Future studies are needed to explore the effectiveness of interventions that aim to increase uptake of HPV and hepatitis vaccinations in MSM.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896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8750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HPV vaccination for MSM</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Men who have sex with men</a:t>
            </a:r>
            <a:r>
              <a:rPr lang="pl-PL" sz="1200" kern="1200" dirty="0">
                <a:solidFill>
                  <a:schemeClr val="tx1"/>
                </a:solidFill>
                <a:effectLst/>
                <a:latin typeface="+mn-lt"/>
                <a:ea typeface="+mn-ea"/>
                <a:cs typeface="+mn-cs"/>
              </a:rPr>
              <a:t> (MSM)</a:t>
            </a:r>
            <a:r>
              <a:rPr lang="pl-PL"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at higher risk of genital warts and anal cancer due to HPV.</a:t>
            </a:r>
          </a:p>
          <a:p>
            <a:pPr marL="171450" indent="-171450">
              <a:buFont typeface="Arial" panose="020B0604020202020204" pitchFamily="34" charset="0"/>
              <a:buChar char="•"/>
            </a:pPr>
            <a:r>
              <a:rPr lang="pl-PL" sz="1200" kern="1200" baseline="0" dirty="0">
                <a:solidFill>
                  <a:schemeClr val="tx1"/>
                </a:solidFill>
                <a:effectLst/>
                <a:latin typeface="+mn-lt"/>
                <a:ea typeface="+mn-ea"/>
                <a:cs typeface="+mn-cs"/>
              </a:rPr>
              <a:t>F</a:t>
            </a:r>
            <a:r>
              <a:rPr lang="en-GB" sz="1200" kern="1200" dirty="0" err="1">
                <a:solidFill>
                  <a:schemeClr val="tx1"/>
                </a:solidFill>
                <a:effectLst/>
                <a:latin typeface="+mn-lt"/>
                <a:ea typeface="+mn-ea"/>
                <a:cs typeface="+mn-cs"/>
              </a:rPr>
              <a:t>emale</a:t>
            </a:r>
            <a:r>
              <a:rPr lang="pl-PL"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HPV vaccination has decrease</a:t>
            </a:r>
            <a:r>
              <a:rPr lang="pl-PL" sz="1200" kern="1200" dirty="0">
                <a:solidFill>
                  <a:schemeClr val="tx1"/>
                </a:solidFill>
                <a:effectLst/>
                <a:latin typeface="+mn-lt"/>
                <a:ea typeface="+mn-ea"/>
                <a:cs typeface="+mn-cs"/>
              </a:rPr>
              <a:t>d</a:t>
            </a:r>
            <a:r>
              <a:rPr lang="en-GB" sz="1200" kern="1200" dirty="0">
                <a:solidFill>
                  <a:schemeClr val="tx1"/>
                </a:solidFill>
                <a:effectLst/>
                <a:latin typeface="+mn-lt"/>
                <a:ea typeface="+mn-ea"/>
                <a:cs typeface="+mn-cs"/>
              </a:rPr>
              <a:t> genital warts in heterosexual men, but not MSM.</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Last year</a:t>
            </a:r>
            <a:r>
              <a:rPr lang="en-GB" sz="1200" kern="1200" dirty="0">
                <a:solidFill>
                  <a:schemeClr val="tx1"/>
                </a:solidFill>
                <a:effectLst/>
                <a:latin typeface="+mn-lt"/>
                <a:ea typeface="+mn-ea"/>
                <a:cs typeface="+mn-cs"/>
              </a:rPr>
              <a:t>, the Joint Committee on Vaccination and Immunisation recommended a targeted HPV vaccination programme for </a:t>
            </a:r>
            <a:r>
              <a:rPr lang="pl-PL" sz="1200" kern="1200" dirty="0">
                <a:solidFill>
                  <a:schemeClr val="tx1"/>
                </a:solidFill>
                <a:effectLst/>
                <a:latin typeface="+mn-lt"/>
                <a:ea typeface="+mn-ea"/>
                <a:cs typeface="+mn-cs"/>
              </a:rPr>
              <a:t>MSM</a:t>
            </a:r>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up</a:t>
            </a:r>
            <a:r>
              <a:rPr lang="en-GB" sz="1200" kern="1200" dirty="0">
                <a:solidFill>
                  <a:schemeClr val="tx1"/>
                </a:solidFill>
                <a:effectLst/>
                <a:latin typeface="+mn-lt"/>
                <a:ea typeface="+mn-ea"/>
                <a:cs typeface="+mn-cs"/>
              </a:rPr>
              <a:t> to the age of 45 years, delivered in sexual health clinics</a:t>
            </a:r>
            <a:r>
              <a:rPr lang="pl-P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It</a:t>
            </a:r>
            <a:r>
              <a:rPr lang="en-GB" sz="1200" kern="1200" dirty="0">
                <a:solidFill>
                  <a:schemeClr val="tx1"/>
                </a:solidFill>
                <a:effectLst/>
                <a:latin typeface="+mn-lt"/>
                <a:ea typeface="+mn-ea"/>
                <a:cs typeface="+mn-cs"/>
              </a:rPr>
              <a:t> was based on cost-effectiveness modelling produced by Public Health England which predicted 89% initiation and 49% HPV vaccine completion rates</a:t>
            </a:r>
            <a:r>
              <a:rPr lang="pl-P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T</a:t>
            </a:r>
            <a:r>
              <a:rPr lang="en-GB" sz="1200" kern="1200" dirty="0" err="1">
                <a:solidFill>
                  <a:schemeClr val="tx1"/>
                </a:solidFill>
                <a:effectLst/>
                <a:latin typeface="+mn-lt"/>
                <a:ea typeface="+mn-ea"/>
                <a:cs typeface="+mn-cs"/>
              </a:rPr>
              <a:t>hese</a:t>
            </a:r>
            <a:r>
              <a:rPr lang="en-GB" sz="1200" kern="1200" dirty="0">
                <a:solidFill>
                  <a:schemeClr val="tx1"/>
                </a:solidFill>
                <a:effectLst/>
                <a:latin typeface="+mn-lt"/>
                <a:ea typeface="+mn-ea"/>
                <a:cs typeface="+mn-cs"/>
              </a:rPr>
              <a:t> estimates were taken from hepatitis B vaccination uptake</a:t>
            </a:r>
            <a:r>
              <a:rPr lang="pl-PL" sz="1200" kern="1200" dirty="0">
                <a:solidFill>
                  <a:schemeClr val="tx1"/>
                </a:solidFill>
                <a:effectLst/>
                <a:latin typeface="+mn-lt"/>
                <a:ea typeface="+mn-ea"/>
                <a:cs typeface="+mn-cs"/>
              </a:rPr>
              <a:t> in MSM</a:t>
            </a:r>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funding of the targeted vaccination programme has been agreed in Wales and there are plans for a pilot of HPV vaccination for 40,000 MSM in England.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O</a:t>
            </a:r>
            <a:r>
              <a:rPr lang="en-GB" sz="1200" kern="1200" dirty="0" err="1">
                <a:solidFill>
                  <a:schemeClr val="tx1"/>
                </a:solidFill>
                <a:effectLst/>
                <a:latin typeface="+mn-lt"/>
                <a:ea typeface="+mn-ea"/>
                <a:cs typeface="+mn-cs"/>
              </a:rPr>
              <a:t>ur</a:t>
            </a:r>
            <a:r>
              <a:rPr lang="en-GB" sz="1200" kern="1200" dirty="0">
                <a:solidFill>
                  <a:schemeClr val="tx1"/>
                </a:solidFill>
                <a:effectLst/>
                <a:latin typeface="+mn-lt"/>
                <a:ea typeface="+mn-ea"/>
                <a:cs typeface="+mn-cs"/>
              </a:rPr>
              <a:t> study </a:t>
            </a:r>
            <a:r>
              <a:rPr lang="pl-PL" sz="1200" kern="1200" dirty="0">
                <a:solidFill>
                  <a:schemeClr val="tx1"/>
                </a:solidFill>
                <a:effectLst/>
                <a:latin typeface="+mn-lt"/>
                <a:ea typeface="+mn-ea"/>
                <a:cs typeface="+mn-cs"/>
              </a:rPr>
              <a:t>aimed</a:t>
            </a:r>
            <a:r>
              <a:rPr lang="en-GB" sz="1200" kern="1200" dirty="0">
                <a:solidFill>
                  <a:schemeClr val="tx1"/>
                </a:solidFill>
                <a:effectLst/>
                <a:latin typeface="+mn-lt"/>
                <a:ea typeface="+mn-ea"/>
                <a:cs typeface="+mn-cs"/>
              </a:rPr>
              <a:t> to examine factors associated with HPV vaccine acceptability to predict potential uptake.</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9815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Methods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July and August </a:t>
            </a:r>
            <a:r>
              <a:rPr lang="pl-PL" sz="1200" kern="1200" dirty="0">
                <a:solidFill>
                  <a:schemeClr val="tx1"/>
                </a:solidFill>
                <a:effectLst/>
                <a:latin typeface="+mn-lt"/>
                <a:ea typeface="+mn-ea"/>
                <a:cs typeface="+mn-cs"/>
              </a:rPr>
              <a:t>last</a:t>
            </a:r>
            <a:r>
              <a:rPr lang="pl-PL" sz="1200" kern="1200" baseline="0" dirty="0">
                <a:solidFill>
                  <a:schemeClr val="tx1"/>
                </a:solidFill>
                <a:effectLst/>
                <a:latin typeface="+mn-lt"/>
                <a:ea typeface="+mn-ea"/>
                <a:cs typeface="+mn-cs"/>
              </a:rPr>
              <a:t> year</a:t>
            </a:r>
            <a:r>
              <a:rPr lang="en-GB" sz="1200" kern="1200" dirty="0">
                <a:solidFill>
                  <a:schemeClr val="tx1"/>
                </a:solidFill>
                <a:effectLst/>
                <a:latin typeface="+mn-lt"/>
                <a:ea typeface="+mn-ea"/>
                <a:cs typeface="+mn-cs"/>
              </a:rPr>
              <a:t>, we conducted an online survey of attitudes towards HPV vaccination amongst MSM across the entire UK.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W</a:t>
            </a:r>
            <a:r>
              <a:rPr lang="en-GB" sz="1200" kern="1200" dirty="0">
                <a:solidFill>
                  <a:schemeClr val="tx1"/>
                </a:solidFill>
                <a:effectLst/>
                <a:latin typeface="+mn-lt"/>
                <a:ea typeface="+mn-ea"/>
                <a:cs typeface="+mn-cs"/>
              </a:rPr>
              <a:t>e recruited participants </a:t>
            </a:r>
            <a:r>
              <a:rPr lang="pl-PL" sz="1200" kern="1200" dirty="0">
                <a:solidFill>
                  <a:schemeClr val="tx1"/>
                </a:solidFill>
                <a:effectLst/>
                <a:latin typeface="+mn-lt"/>
                <a:ea typeface="+mn-ea"/>
                <a:cs typeface="+mn-cs"/>
              </a:rPr>
              <a:t>through</a:t>
            </a:r>
            <a:r>
              <a:rPr lang="en-GB" sz="1200" kern="1200" dirty="0">
                <a:solidFill>
                  <a:schemeClr val="tx1"/>
                </a:solidFill>
                <a:effectLst/>
                <a:latin typeface="+mn-lt"/>
                <a:ea typeface="+mn-ea"/>
                <a:cs typeface="+mn-cs"/>
              </a:rPr>
              <a:t> Facebook, so men who declared their interest in other men were shown the study advert.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Our survey had 64 questions in total</a:t>
            </a:r>
            <a:r>
              <a:rPr lang="pl-PL"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23077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1508</a:t>
            </a:r>
            <a:r>
              <a:rPr lang="pl-PL" sz="1200" kern="1200" dirty="0">
                <a:solidFill>
                  <a:schemeClr val="tx1"/>
                </a:solidFill>
                <a:effectLst/>
                <a:latin typeface="+mn-lt"/>
                <a:ea typeface="+mn-ea"/>
                <a:cs typeface="+mn-cs"/>
              </a:rPr>
              <a:t> men</a:t>
            </a:r>
            <a:r>
              <a:rPr lang="en-GB" sz="1200" kern="1200" dirty="0">
                <a:solidFill>
                  <a:schemeClr val="tx1"/>
                </a:solidFill>
                <a:effectLst/>
                <a:latin typeface="+mn-lt"/>
                <a:ea typeface="+mn-ea"/>
                <a:cs typeface="+mn-cs"/>
              </a:rPr>
              <a:t> took part in the survey.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70% of the sample were MSM below the age of 26</a:t>
            </a:r>
            <a:r>
              <a:rPr lang="pl-P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Our participants</a:t>
            </a:r>
            <a:r>
              <a:rPr lang="en-GB" sz="1200" kern="1200" dirty="0">
                <a:solidFill>
                  <a:schemeClr val="tx1"/>
                </a:solidFill>
                <a:effectLst/>
                <a:latin typeface="+mn-lt"/>
                <a:ea typeface="+mn-ea"/>
                <a:cs typeface="+mn-cs"/>
              </a:rPr>
              <a:t> were mostly </a:t>
            </a:r>
            <a:r>
              <a:rPr lang="pl-PL" sz="1200" kern="1200" dirty="0">
                <a:solidFill>
                  <a:schemeClr val="tx1"/>
                </a:solidFill>
                <a:effectLst/>
                <a:latin typeface="+mn-lt"/>
                <a:ea typeface="+mn-ea"/>
                <a:cs typeface="+mn-cs"/>
              </a:rPr>
              <a:t>self-identified men, </a:t>
            </a:r>
            <a:r>
              <a:rPr lang="en-GB" sz="1200" kern="1200" dirty="0">
                <a:solidFill>
                  <a:schemeClr val="tx1"/>
                </a:solidFill>
                <a:effectLst/>
                <a:latin typeface="+mn-lt"/>
                <a:ea typeface="+mn-ea"/>
                <a:cs typeface="+mn-cs"/>
              </a:rPr>
              <a:t>gay, </a:t>
            </a:r>
            <a:r>
              <a:rPr lang="pl-PL" sz="1200" kern="1200" dirty="0">
                <a:solidFill>
                  <a:schemeClr val="tx1"/>
                </a:solidFill>
                <a:effectLst/>
                <a:latin typeface="+mn-lt"/>
                <a:ea typeface="+mn-ea"/>
                <a:cs typeface="+mn-cs"/>
              </a:rPr>
              <a:t>born</a:t>
            </a:r>
            <a:r>
              <a:rPr lang="pl-PL" sz="1200" kern="1200" baseline="0" dirty="0">
                <a:solidFill>
                  <a:schemeClr val="tx1"/>
                </a:solidFill>
                <a:effectLst/>
                <a:latin typeface="+mn-lt"/>
                <a:ea typeface="+mn-ea"/>
                <a:cs typeface="+mn-cs"/>
              </a:rPr>
              <a:t> in the UK, </a:t>
            </a:r>
            <a:r>
              <a:rPr lang="en-GB" sz="1200" kern="1200" dirty="0">
                <a:solidFill>
                  <a:schemeClr val="tx1"/>
                </a:solidFill>
                <a:effectLst/>
                <a:latin typeface="+mn-lt"/>
                <a:ea typeface="+mn-ea"/>
                <a:cs typeface="+mn-cs"/>
              </a:rPr>
              <a:t>residents of England, dispersed around the country and living in big cities but also small towns.</a:t>
            </a:r>
            <a:r>
              <a:rPr lang="pl-PL" sz="1200" kern="1200" baseline="0" dirty="0">
                <a:solidFill>
                  <a:schemeClr val="tx1"/>
                </a:solidFill>
                <a:effectLst/>
                <a:latin typeface="+mn-lt"/>
                <a:ea typeface="+mn-ea"/>
                <a:cs typeface="+mn-cs"/>
              </a:rPr>
              <a:t> Most were single, in education and White. </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83629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Behavioural characteristics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baseline="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fifth</a:t>
            </a:r>
            <a:r>
              <a:rPr lang="en-GB" sz="1200" kern="1200" dirty="0">
                <a:solidFill>
                  <a:schemeClr val="tx1"/>
                </a:solidFill>
                <a:effectLst/>
                <a:latin typeface="+mn-lt"/>
                <a:ea typeface="+mn-ea"/>
                <a:cs typeface="+mn-cs"/>
              </a:rPr>
              <a:t> of our sample had never used dating apps or visited a gay bar.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third reported less than 6 lifetime sexual partners, </a:t>
            </a:r>
            <a:r>
              <a:rPr lang="pl-PL" sz="1200" kern="1200" dirty="0">
                <a:solidFill>
                  <a:schemeClr val="tx1"/>
                </a:solidFill>
                <a:effectLst/>
                <a:latin typeface="+mn-lt"/>
                <a:ea typeface="+mn-ea"/>
                <a:cs typeface="+mn-cs"/>
              </a:rPr>
              <a:t>so</a:t>
            </a:r>
            <a:r>
              <a:rPr lang="en-GB" sz="1200" kern="1200" dirty="0">
                <a:solidFill>
                  <a:schemeClr val="tx1"/>
                </a:solidFill>
                <a:effectLst/>
                <a:latin typeface="+mn-lt"/>
                <a:ea typeface="+mn-ea"/>
                <a:cs typeface="+mn-cs"/>
              </a:rPr>
              <a:t> a large proportion of our sample were men at the beginning of their sexual activity with limited access to sexual networks.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25% have never engaged in receptive anal intercourse</a:t>
            </a:r>
            <a:r>
              <a:rPr lang="pl-P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third of the sample had not disclosed their sexual orientation to a healthcare professional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A</a:t>
            </a:r>
            <a:r>
              <a:rPr lang="en-GB" sz="1200" kern="1200" dirty="0" err="1">
                <a:solidFill>
                  <a:schemeClr val="tx1"/>
                </a:solidFill>
                <a:effectLst/>
                <a:latin typeface="+mn-lt"/>
                <a:ea typeface="+mn-ea"/>
                <a:cs typeface="+mn-cs"/>
              </a:rPr>
              <a:t>lso</a:t>
            </a:r>
            <a:r>
              <a:rPr lang="en-GB" sz="1200" kern="1200" dirty="0">
                <a:solidFill>
                  <a:schemeClr val="tx1"/>
                </a:solidFill>
                <a:effectLst/>
                <a:latin typeface="+mn-lt"/>
                <a:ea typeface="+mn-ea"/>
                <a:cs typeface="+mn-cs"/>
              </a:rPr>
              <a:t> a third had never been tested for an STI.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Only half of the sample utilised GUM clinics for their STI testing, others used GP practices, blood donation services and home testing kits.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6% of our sample were men with diagnosed HIV and 39% did not know their status.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8258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HPV-related characteristics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49%</a:t>
            </a:r>
            <a:r>
              <a:rPr lang="en-GB" sz="1200" kern="1200" dirty="0">
                <a:solidFill>
                  <a:schemeClr val="tx1"/>
                </a:solidFill>
                <a:effectLst/>
                <a:latin typeface="+mn-lt"/>
                <a:ea typeface="+mn-ea"/>
                <a:cs typeface="+mn-cs"/>
              </a:rPr>
              <a:t> of our sample reported completing the Hepatitis B vaccination</a:t>
            </a:r>
            <a:r>
              <a:rPr lang="pl-PL"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L</a:t>
            </a:r>
            <a:r>
              <a:rPr lang="en-GB" sz="1200" kern="1200" dirty="0" err="1">
                <a:solidFill>
                  <a:schemeClr val="tx1"/>
                </a:solidFill>
                <a:effectLst/>
                <a:latin typeface="+mn-lt"/>
                <a:ea typeface="+mn-ea"/>
                <a:cs typeface="+mn-cs"/>
              </a:rPr>
              <a:t>ess</a:t>
            </a:r>
            <a:r>
              <a:rPr lang="en-GB" sz="1200" kern="1200" dirty="0">
                <a:solidFill>
                  <a:schemeClr val="tx1"/>
                </a:solidFill>
                <a:effectLst/>
                <a:latin typeface="+mn-lt"/>
                <a:ea typeface="+mn-ea"/>
                <a:cs typeface="+mn-cs"/>
              </a:rPr>
              <a:t> than a third </a:t>
            </a:r>
            <a:r>
              <a:rPr lang="pl-PL" sz="1200" kern="1200" dirty="0">
                <a:solidFill>
                  <a:schemeClr val="tx1"/>
                </a:solidFill>
                <a:effectLst/>
                <a:latin typeface="+mn-lt"/>
                <a:ea typeface="+mn-ea"/>
                <a:cs typeface="+mn-cs"/>
              </a:rPr>
              <a:t>completed</a:t>
            </a:r>
            <a:r>
              <a:rPr lang="en-GB" sz="1200" kern="1200" dirty="0">
                <a:solidFill>
                  <a:schemeClr val="tx1"/>
                </a:solidFill>
                <a:effectLst/>
                <a:latin typeface="+mn-lt"/>
                <a:ea typeface="+mn-ea"/>
                <a:cs typeface="+mn-cs"/>
              </a:rPr>
              <a:t> the hepatitis A vaccination.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Only 19% had a good knowledge about HPV</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42% of men believed</a:t>
            </a:r>
            <a:r>
              <a:rPr lang="pl-PL" sz="1200" kern="1200" dirty="0">
                <a:solidFill>
                  <a:schemeClr val="tx1"/>
                </a:solidFill>
                <a:effectLst/>
                <a:latin typeface="+mn-lt"/>
                <a:ea typeface="+mn-ea"/>
                <a:cs typeface="+mn-cs"/>
              </a:rPr>
              <a:t> they were not at risk of HPV compared to their peers. </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H</a:t>
            </a:r>
            <a:r>
              <a:rPr lang="en-GB" sz="1200" kern="1200" dirty="0" err="1">
                <a:solidFill>
                  <a:schemeClr val="tx1"/>
                </a:solidFill>
                <a:effectLst/>
                <a:latin typeface="+mn-lt"/>
                <a:ea typeface="+mn-ea"/>
                <a:cs typeface="+mn-cs"/>
              </a:rPr>
              <a:t>alf</a:t>
            </a:r>
            <a:r>
              <a:rPr lang="en-GB" sz="1200" kern="1200" dirty="0">
                <a:solidFill>
                  <a:schemeClr val="tx1"/>
                </a:solidFill>
                <a:effectLst/>
                <a:latin typeface="+mn-lt"/>
                <a:ea typeface="+mn-ea"/>
                <a:cs typeface="+mn-cs"/>
              </a:rPr>
              <a:t> of the sample answered that they would be moderately affected by </a:t>
            </a:r>
            <a:r>
              <a:rPr lang="pl-PL" sz="1200" kern="1200" dirty="0">
                <a:solidFill>
                  <a:schemeClr val="tx1"/>
                </a:solidFill>
                <a:effectLst/>
                <a:latin typeface="+mn-lt"/>
                <a:ea typeface="+mn-ea"/>
                <a:cs typeface="+mn-cs"/>
              </a:rPr>
              <a:t>HPV</a:t>
            </a:r>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Nearly all, 94% perceived anal cancer to be a serious disease.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51767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Perceptions of the HPV vaccine</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H</a:t>
            </a:r>
            <a:r>
              <a:rPr lang="en-GB" sz="1200" kern="1200" dirty="0" err="1">
                <a:solidFill>
                  <a:schemeClr val="tx1"/>
                </a:solidFill>
                <a:effectLst/>
                <a:latin typeface="+mn-lt"/>
                <a:ea typeface="+mn-ea"/>
                <a:cs typeface="+mn-cs"/>
              </a:rPr>
              <a:t>alf</a:t>
            </a:r>
            <a:r>
              <a:rPr lang="en-GB" sz="1200" kern="1200" dirty="0">
                <a:solidFill>
                  <a:schemeClr val="tx1"/>
                </a:solidFill>
                <a:effectLst/>
                <a:latin typeface="+mn-lt"/>
                <a:ea typeface="+mn-ea"/>
                <a:cs typeface="+mn-cs"/>
              </a:rPr>
              <a:t> of the sample thought the HPV vaccine was very effective and 15% believed that the effectiveness was only slight or non-existent.</a:t>
            </a:r>
            <a:r>
              <a:rPr lang="pl-PL"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HPV vaccine was perceived to be highly beneficial in general.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From the list of 24 potential barriers such as “I don’t have time to be vaccinated”, “my doctor will not recommend it to me”, “My moral beliefs would prevent me from being vaccinated”, half of the sample reported between zero to five barriers, 42% reported up to 10 barriers and 7% reported up to 15 barriers</a:t>
            </a:r>
            <a:r>
              <a:rPr lang="pl-PL" sz="1200" kern="1200" dirty="0">
                <a:solidFill>
                  <a:schemeClr val="tx1"/>
                </a:solidFill>
                <a:effectLst/>
                <a:latin typeface="+mn-lt"/>
                <a:ea typeface="+mn-ea"/>
                <a:cs typeface="+mn-cs"/>
              </a:rPr>
              <a:t>.</a:t>
            </a:r>
            <a:r>
              <a:rPr lang="pl-PL"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9479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HPV vaccine acceptability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78% would consider being vaccinated against HPV.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72% would visit a sexual health clinic and 61% would disclose sexual orientation in order to receive the </a:t>
            </a:r>
            <a:r>
              <a:rPr lang="pl-PL" sz="1200" kern="1200" dirty="0">
                <a:solidFill>
                  <a:schemeClr val="tx1"/>
                </a:solidFill>
                <a:effectLst/>
                <a:latin typeface="+mn-lt"/>
                <a:ea typeface="+mn-ea"/>
                <a:cs typeface="+mn-cs"/>
              </a:rPr>
              <a:t>HPV </a:t>
            </a:r>
            <a:r>
              <a:rPr lang="en-GB" sz="1200" kern="1200" dirty="0">
                <a:solidFill>
                  <a:schemeClr val="tx1"/>
                </a:solidFill>
                <a:effectLst/>
                <a:latin typeface="+mn-lt"/>
                <a:ea typeface="+mn-ea"/>
                <a:cs typeface="+mn-cs"/>
              </a:rPr>
              <a:t>vaccine.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55%</a:t>
            </a:r>
            <a:r>
              <a:rPr lang="pl-PL" sz="1200" kern="1200" baseline="0" dirty="0">
                <a:solidFill>
                  <a:schemeClr val="tx1"/>
                </a:solidFill>
                <a:effectLst/>
                <a:latin typeface="+mn-lt"/>
                <a:ea typeface="+mn-ea"/>
                <a:cs typeface="+mn-cs"/>
              </a:rPr>
              <a:t> would </a:t>
            </a:r>
            <a:r>
              <a:rPr lang="en-GB" sz="1200" kern="1200" dirty="0">
                <a:solidFill>
                  <a:schemeClr val="tx1"/>
                </a:solidFill>
                <a:effectLst/>
                <a:latin typeface="+mn-lt"/>
                <a:ea typeface="+mn-ea"/>
                <a:cs typeface="+mn-cs"/>
              </a:rPr>
              <a:t>ask a doctor about the </a:t>
            </a:r>
            <a:r>
              <a:rPr lang="pl-PL" sz="1200" kern="1200" dirty="0">
                <a:solidFill>
                  <a:schemeClr val="tx1"/>
                </a:solidFill>
                <a:effectLst/>
                <a:latin typeface="+mn-lt"/>
                <a:ea typeface="+mn-ea"/>
                <a:cs typeface="+mn-cs"/>
              </a:rPr>
              <a:t>HPV </a:t>
            </a:r>
            <a:r>
              <a:rPr lang="en-GB" sz="1200" kern="1200" dirty="0">
                <a:solidFill>
                  <a:schemeClr val="tx1"/>
                </a:solidFill>
                <a:effectLst/>
                <a:latin typeface="+mn-lt"/>
                <a:ea typeface="+mn-ea"/>
                <a:cs typeface="+mn-cs"/>
              </a:rPr>
              <a:t>vaccine.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However, if the vaccine was offered by a doctor 89% would accept it and 85% would complete the three dose course. </a:t>
            </a:r>
            <a:endParaRPr lang="pl-PL"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7349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Factors associated with HPV vaccine acceptability slide 1</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then explored </a:t>
            </a:r>
            <a:r>
              <a:rPr lang="pl-PL" sz="1200" kern="1200" dirty="0">
                <a:solidFill>
                  <a:schemeClr val="tx1"/>
                </a:solidFill>
                <a:effectLst/>
                <a:latin typeface="+mn-lt"/>
                <a:ea typeface="+mn-ea"/>
                <a:cs typeface="+mn-cs"/>
              </a:rPr>
              <a:t>factors</a:t>
            </a:r>
            <a:r>
              <a:rPr lang="pl-PL" sz="1200" kern="1200" baseline="0" dirty="0">
                <a:solidFill>
                  <a:schemeClr val="tx1"/>
                </a:solidFill>
                <a:effectLst/>
                <a:latin typeface="+mn-lt"/>
                <a:ea typeface="+mn-ea"/>
                <a:cs typeface="+mn-cs"/>
              </a:rPr>
              <a:t> associated with </a:t>
            </a:r>
            <a:r>
              <a:rPr lang="en-GB" sz="1200" kern="1200" dirty="0">
                <a:solidFill>
                  <a:schemeClr val="tx1"/>
                </a:solidFill>
                <a:effectLst/>
                <a:latin typeface="+mn-lt"/>
                <a:ea typeface="+mn-ea"/>
                <a:cs typeface="+mn-cs"/>
              </a:rPr>
              <a:t>HPV vaccine acceptability </a:t>
            </a:r>
            <a:r>
              <a:rPr lang="pl-PL" sz="1200" kern="1200" dirty="0">
                <a:solidFill>
                  <a:schemeClr val="tx1"/>
                </a:solidFill>
                <a:effectLst/>
                <a:latin typeface="+mn-lt"/>
                <a:ea typeface="+mn-ea"/>
                <a:cs typeface="+mn-cs"/>
              </a:rPr>
              <a:t>using</a:t>
            </a:r>
            <a:r>
              <a:rPr lang="pl-PL"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regression analysis.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found that men who frequently use dating apps, who had disclosed their sexual orientation</a:t>
            </a:r>
            <a:r>
              <a:rPr lang="pl-PL" sz="1200" kern="1200" dirty="0">
                <a:solidFill>
                  <a:schemeClr val="tx1"/>
                </a:solidFill>
                <a:effectLst/>
                <a:latin typeface="+mn-lt"/>
                <a:ea typeface="+mn-ea"/>
                <a:cs typeface="+mn-cs"/>
              </a:rPr>
              <a:t>,</a:t>
            </a:r>
            <a:r>
              <a:rPr lang="pl-PL" sz="1200" kern="1200" baseline="0" dirty="0">
                <a:solidFill>
                  <a:schemeClr val="tx1"/>
                </a:solidFill>
                <a:effectLst/>
                <a:latin typeface="+mn-lt"/>
                <a:ea typeface="+mn-ea"/>
                <a:cs typeface="+mn-cs"/>
              </a:rPr>
              <a:t> had</a:t>
            </a:r>
            <a:r>
              <a:rPr lang="en-GB" sz="1200" kern="1200" dirty="0">
                <a:solidFill>
                  <a:schemeClr val="tx1"/>
                </a:solidFill>
                <a:effectLst/>
                <a:latin typeface="+mn-lt"/>
                <a:ea typeface="+mn-ea"/>
                <a:cs typeface="+mn-cs"/>
              </a:rPr>
              <a:t> accessed sexual health clinics, who were HIV-positive and who had a good knowledge about HPV were more likely to accept the HPV vaccine.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err="1">
                <a:solidFill>
                  <a:schemeClr val="tx1"/>
                </a:solidFill>
                <a:effectLst/>
                <a:latin typeface="+mn-lt"/>
                <a:ea typeface="+mn-ea"/>
                <a:cs typeface="+mn-cs"/>
              </a:rPr>
              <a:t>Disclos</a:t>
            </a:r>
            <a:r>
              <a:rPr lang="pl-PL" sz="1200" kern="1200" dirty="0">
                <a:solidFill>
                  <a:schemeClr val="tx1"/>
                </a:solidFill>
                <a:effectLst/>
                <a:latin typeface="+mn-lt"/>
                <a:ea typeface="+mn-ea"/>
                <a:cs typeface="+mn-cs"/>
              </a:rPr>
              <a:t>ure</a:t>
            </a:r>
            <a:r>
              <a:rPr lang="en-GB" sz="1200" kern="1200" dirty="0">
                <a:solidFill>
                  <a:schemeClr val="tx1"/>
                </a:solidFill>
                <a:effectLst/>
                <a:latin typeface="+mn-lt"/>
                <a:ea typeface="+mn-ea"/>
                <a:cs typeface="+mn-cs"/>
              </a:rPr>
              <a:t> of sexual orientation and HPV knowledge were the strongest predictors</a:t>
            </a:r>
            <a:r>
              <a:rPr lang="pl-PL" sz="1200" kern="1200" baseline="0" dirty="0">
                <a:solidFill>
                  <a:schemeClr val="tx1"/>
                </a:solidFill>
                <a:effectLst/>
                <a:latin typeface="+mn-lt"/>
                <a:ea typeface="+mn-ea"/>
                <a:cs typeface="+mn-cs"/>
              </a:rPr>
              <a:t> of HPV vaccine acceptability.</a:t>
            </a:r>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were no significant differences in HPV vaccine acceptability according to age, number of sexual partners, geographical location, relationship status or sexual role. </a:t>
            </a:r>
          </a:p>
        </p:txBody>
      </p:sp>
      <p:sp>
        <p:nvSpPr>
          <p:cNvPr id="4" name="Slide Number Placeholder 3"/>
          <p:cNvSpPr>
            <a:spLocks noGrp="1"/>
          </p:cNvSpPr>
          <p:nvPr>
            <p:ph type="sldNum" sz="quarter" idx="10"/>
          </p:nvPr>
        </p:nvSpPr>
        <p:spPr/>
        <p:txBody>
          <a:bodyPr/>
          <a:lstStyle/>
          <a:p>
            <a:fld id="{694ED6AF-1646-4AC1-8D04-D26BD8C331B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6053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24D7381B-9E71-0E48-AD4B-6C8B2D964AA8}" type="slidenum">
              <a:rPr lang="en-US" smtClean="0">
                <a:solidFill>
                  <a:prstClr val="black"/>
                </a:solidFill>
              </a:rPr>
              <a:pPr defTabSz="457200"/>
              <a:t>‹#›</a:t>
            </a:fld>
            <a:endParaRPr lang="en-US">
              <a:solidFill>
                <a:prstClr val="black"/>
              </a:solidFill>
            </a:endParaRPr>
          </a:p>
        </p:txBody>
      </p:sp>
      <p:sp>
        <p:nvSpPr>
          <p:cNvPr id="10" name="Text Placeholder 9"/>
          <p:cNvSpPr>
            <a:spLocks noGrp="1"/>
          </p:cNvSpPr>
          <p:nvPr>
            <p:ph type="body" sz="quarter" idx="15" hasCustomPrompt="1"/>
          </p:nvPr>
        </p:nvSpPr>
        <p:spPr>
          <a:xfrm>
            <a:off x="276543" y="1884363"/>
            <a:ext cx="6088696" cy="487362"/>
          </a:xfrm>
          <a:prstGeom prst="rect">
            <a:avLst/>
          </a:prstGeom>
        </p:spPr>
        <p:txBody>
          <a:bodyPr vert="horz"/>
          <a:lstStyle>
            <a:lvl1pPr marL="0" indent="0" algn="l">
              <a:buNone/>
              <a:defRPr sz="3000">
                <a:solidFill>
                  <a:schemeClr val="tx1"/>
                </a:solidFill>
                <a:latin typeface="Arial Narrow"/>
                <a:cs typeface="Arial Narrow"/>
              </a:defRPr>
            </a:lvl1pPr>
          </a:lstStyle>
          <a:p>
            <a:pPr algn="l"/>
            <a:r>
              <a:rPr lang="en-US" sz="3000" dirty="0" smtClean="0">
                <a:solidFill>
                  <a:schemeClr val="tx1"/>
                </a:solidFill>
                <a:latin typeface="Arial Narrow"/>
                <a:cs typeface="Arial Narrow"/>
              </a:rPr>
              <a:t>TITLE PAGE (30pt Arial Narrow)</a:t>
            </a:r>
            <a:endParaRPr lang="en-US" sz="3000" dirty="0">
              <a:solidFill>
                <a:schemeClr val="tx1"/>
              </a:solidFill>
              <a:latin typeface="Arial Narrow"/>
              <a:cs typeface="Arial Narrow"/>
            </a:endParaRPr>
          </a:p>
        </p:txBody>
      </p:sp>
      <p:sp>
        <p:nvSpPr>
          <p:cNvPr id="12" name="Text Placeholder 11"/>
          <p:cNvSpPr>
            <a:spLocks noGrp="1"/>
          </p:cNvSpPr>
          <p:nvPr>
            <p:ph type="body" sz="quarter" idx="16" hasCustomPrompt="1"/>
          </p:nvPr>
        </p:nvSpPr>
        <p:spPr>
          <a:xfrm>
            <a:off x="276542" y="2646680"/>
            <a:ext cx="6088697" cy="487363"/>
          </a:xfrm>
          <a:prstGeom prst="rect">
            <a:avLst/>
          </a:prstGeom>
        </p:spPr>
        <p:txBody>
          <a:bodyPr vert="horz"/>
          <a:lstStyle>
            <a:lvl1pPr marL="0" indent="0" algn="l">
              <a:buNone/>
              <a:defRPr sz="1800" baseline="0">
                <a:solidFill>
                  <a:srgbClr val="000000"/>
                </a:solidFill>
                <a:latin typeface="Arial Narrow"/>
                <a:cs typeface="Arial Narrow"/>
              </a:defRPr>
            </a:lvl1pPr>
          </a:lstStyle>
          <a:p>
            <a:pPr algn="l"/>
            <a:r>
              <a:rPr lang="en-GB" sz="1800" baseline="30000" dirty="0" smtClean="0">
                <a:solidFill>
                  <a:srgbClr val="000000"/>
                </a:solidFill>
                <a:latin typeface="Arial Narrow"/>
                <a:cs typeface="Arial Narrow"/>
              </a:rPr>
              <a:t>SUB HEADLINE / PRESENTER (18pt Arial Narrow)</a:t>
            </a:r>
            <a:endParaRPr lang="en-GB" sz="1800" baseline="30000" dirty="0">
              <a:solidFill>
                <a:srgbClr val="000000"/>
              </a:solidFill>
              <a:latin typeface="Arial Narrow"/>
              <a:cs typeface="Arial Narrow"/>
            </a:endParaRPr>
          </a:p>
        </p:txBody>
      </p:sp>
    </p:spTree>
    <p:extLst>
      <p:ext uri="{BB962C8B-B14F-4D97-AF65-F5344CB8AC3E}">
        <p14:creationId xmlns:p14="http://schemas.microsoft.com/office/powerpoint/2010/main" val="3967993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803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25519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21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150"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mj-lt"/>
                <a:ea typeface="+mj-ea"/>
              </a:defRPr>
            </a:lvl1pPr>
          </a:lstStyle>
          <a:p>
            <a:pPr lvl="0"/>
            <a:r>
              <a:rPr lang="en-US" noProof="0" smtClean="0"/>
              <a:t>Click to edit Master subtitle style</a:t>
            </a:r>
          </a:p>
        </p:txBody>
      </p:sp>
      <p:pic>
        <p:nvPicPr>
          <p:cNvPr id="21" name="Picture 20"/>
          <p:cNvPicPr/>
          <p:nvPr userDrawn="1"/>
        </p:nvPicPr>
        <p:blipFill rotWithShape="1">
          <a:blip r:embed="rId7"/>
          <a:srcRect l="5388" t="27969" r="50216" b="41379"/>
          <a:stretch/>
        </p:blipFill>
        <p:spPr bwMode="auto">
          <a:xfrm>
            <a:off x="4355976" y="162200"/>
            <a:ext cx="1691680" cy="525459"/>
          </a:xfrm>
          <a:prstGeom prst="rect">
            <a:avLst/>
          </a:prstGeom>
          <a:ln>
            <a:noFill/>
          </a:ln>
          <a:extLst>
            <a:ext uri="{53640926-AAD7-44D8-BBD7-CCE9431645EC}">
              <a14:shadowObscured xmlns:a14="http://schemas.microsoft.com/office/drawing/2010/main"/>
            </a:ext>
          </a:extLst>
        </p:spPr>
      </p:pic>
      <p:pic>
        <p:nvPicPr>
          <p:cNvPr id="2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6182" y="194766"/>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9269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295" y="191793"/>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43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89489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182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4744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39505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7847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641914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8725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24737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8795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8864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5143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74339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33388" y="2349109"/>
            <a:ext cx="3857625" cy="1858565"/>
          </a:xfrm>
          <a:prstGeom prst="rect">
            <a:avLst/>
          </a:prstGeom>
        </p:spPr>
        <p:txBody>
          <a:bodyPr/>
          <a:lstStyle>
            <a:lvl1pPr>
              <a:defRPr sz="2800" b="1">
                <a:latin typeface="+mj-lt"/>
                <a:ea typeface="Open Sans" pitchFamily="34" charset="0"/>
                <a:cs typeface="Open Sans"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72357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1" y="1257303"/>
            <a:ext cx="8229600" cy="3278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6329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2" name="Title 1"/>
          <p:cNvSpPr>
            <a:spLocks noGrp="1"/>
          </p:cNvSpPr>
          <p:nvPr>
            <p:ph type="title"/>
          </p:nvPr>
        </p:nvSpPr>
        <p:spPr>
          <a:xfrm>
            <a:off x="230831" y="185092"/>
            <a:ext cx="8229600" cy="857250"/>
          </a:xfrm>
          <a:prstGeom prst="rect">
            <a:avLst/>
          </a:prstGeom>
        </p:spPr>
        <p:txBody>
          <a:bodyPr>
            <a:noAutofit/>
          </a:bodyPr>
          <a:lstStyle>
            <a:lvl1pPr>
              <a:defRPr sz="2800" i="0"/>
            </a:lvl1p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230832" y="1164983"/>
            <a:ext cx="8229600" cy="3278981"/>
          </a:xfrm>
        </p:spPr>
        <p:txBody>
          <a:bodyPr/>
          <a:lstStyle>
            <a:lvl1pPr>
              <a:defRPr sz="2000"/>
            </a:lvl1pPr>
            <a:lvl2pPr>
              <a:defRPr sz="1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90532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9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11" y="750771"/>
            <a:ext cx="8130339" cy="517642"/>
          </a:xfrm>
          <a:prstGeom prst="rect">
            <a:avLst/>
          </a:prstGeom>
        </p:spPr>
        <p:txBody>
          <a:bodyPr/>
          <a:lstStyle>
            <a:lvl1pPr>
              <a:defRPr sz="3200" b="1">
                <a:solidFill>
                  <a:schemeClr val="accent5">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85011" y="1424539"/>
            <a:ext cx="8130339" cy="3207786"/>
          </a:xfrm>
          <a:prstGeom prst="rect">
            <a:avLst/>
          </a:prstGeo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4976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9246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32492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7230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56477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109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0537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3.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1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6.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s-1-widescreen-FIN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1026" name="Picture 2" descr="http://www.behaviourworksaustralia.org/V2/wp-content/uploads/2015/12/Monash_2-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099" t="14176" r="8088" b="14938"/>
          <a:stretch/>
        </p:blipFill>
        <p:spPr bwMode="auto">
          <a:xfrm>
            <a:off x="317499" y="228600"/>
            <a:ext cx="1935843"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1064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95288" y="838074"/>
            <a:ext cx="8208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dirty="0" smtClean="0"/>
              <a:t>Click to edit Master title style</a:t>
            </a:r>
          </a:p>
        </p:txBody>
      </p:sp>
      <p:sp>
        <p:nvSpPr>
          <p:cNvPr id="16" name="Rectangle 3"/>
          <p:cNvSpPr>
            <a:spLocks noGrp="1" noChangeArrowheads="1"/>
          </p:cNvSpPr>
          <p:nvPr>
            <p:ph type="body" idx="1"/>
          </p:nvPr>
        </p:nvSpPr>
        <p:spPr bwMode="auto">
          <a:xfrm>
            <a:off x="395288" y="1663701"/>
            <a:ext cx="8442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2"/>
            <a:r>
              <a:rPr lang="en-AU" altLang="en-US" smtClean="0"/>
              <a:t>Fourth level</a:t>
            </a:r>
          </a:p>
          <a:p>
            <a:pPr lvl="3"/>
            <a:r>
              <a:rPr lang="en-AU" altLang="en-US" smtClean="0"/>
              <a:t>Fifth level</a:t>
            </a:r>
          </a:p>
        </p:txBody>
      </p:sp>
      <p:pic>
        <p:nvPicPr>
          <p:cNvPr id="17" name="Picture 13" descr="Monash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4842131"/>
            <a:ext cx="1800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395288" y="241300"/>
            <a:ext cx="8389937" cy="417513"/>
            <a:chOff x="249" y="232"/>
            <a:chExt cx="5285" cy="263"/>
          </a:xfrm>
        </p:grpSpPr>
        <p:sp>
          <p:nvSpPr>
            <p:cNvPr id="19"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sp>
          <p:nvSpPr>
            <p:cNvPr id="20" name="Rectangle 28"/>
            <p:cNvSpPr>
              <a:spLocks noChangeArrowheads="1"/>
            </p:cNvSpPr>
            <p:nvPr userDrawn="1"/>
          </p:nvSpPr>
          <p:spPr bwMode="auto">
            <a:xfrm rot="2700000">
              <a:off x="390" y="314"/>
              <a:ext cx="182" cy="1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grpSp>
      <p:pic>
        <p:nvPicPr>
          <p:cNvPr id="10" name="Picture 10"/>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4476" t="87500" r="25034" b="2692"/>
          <a:stretch/>
        </p:blipFill>
        <p:spPr bwMode="auto">
          <a:xfrm>
            <a:off x="2133600" y="4740905"/>
            <a:ext cx="1536699" cy="3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082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4126"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2343150" y="1927622"/>
            <a:ext cx="4389438"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Title Placeholder 2"/>
          <p:cNvSpPr>
            <a:spLocks noGrp="1" noChangeArrowheads="1"/>
          </p:cNvSpPr>
          <p:nvPr>
            <p:ph type="title"/>
          </p:nvPr>
        </p:nvSpPr>
        <p:spPr bwMode="auto">
          <a:xfrm>
            <a:off x="122238" y="292894"/>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91094827"/>
      </p:ext>
    </p:extLst>
  </p:cSld>
  <p:clrMap bg1="lt1" tx1="dk1" bg2="lt2" tx2="dk2" accent1="accent1" accent2="accent2" accent3="accent3" accent4="accent4" accent5="accent5" accent6="accent6" hlink="hlink" folHlink="folHlink"/>
  <p:sldLayoutIdLst>
    <p:sldLayoutId id="2147483748" r:id="rId1"/>
    <p:sldLayoutId id="2147483749"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07328" y="4382357"/>
            <a:ext cx="558943" cy="69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504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3" descr="graphic-corn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age-1_X.png"/>
          <p:cNvPicPr>
            <a:picLocks/>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2263" y="0"/>
            <a:ext cx="37417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0810154 SpeeDx 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8613" y="220663"/>
            <a:ext cx="22145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284148"/>
      </p:ext>
    </p:extLst>
  </p:cSld>
  <p:clrMap bg1="lt1" tx1="dk1" bg2="lt2" tx2="dk2" accent1="accent1" accent2="accent2" accent3="accent3" accent4="accent4" accent5="accent5" accent6="accent6" hlink="hlink" folHlink="folHlink"/>
  <p:sldLayoutIdLst>
    <p:sldLayoutId id="2147483833" r:id="rId1"/>
    <p:sldLayoutId id="214748383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Isosceles Triangle 23"/>
          <p:cNvSpPr/>
          <p:nvPr userDrawn="1"/>
        </p:nvSpPr>
        <p:spPr>
          <a:xfrm>
            <a:off x="-6350" y="3508375"/>
            <a:ext cx="755650" cy="1641475"/>
          </a:xfrm>
          <a:prstGeom prst="triangle">
            <a:avLst>
              <a:gd name="adj" fmla="val 0"/>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1267" name="Title Placeholder 1"/>
          <p:cNvSpPr>
            <a:spLocks noGrp="1"/>
          </p:cNvSpPr>
          <p:nvPr>
            <p:ph type="title"/>
          </p:nvPr>
        </p:nvSpPr>
        <p:spPr bwMode="auto">
          <a:xfrm>
            <a:off x="250825" y="19526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endParaRPr lang="en-AU" smtClean="0"/>
          </a:p>
        </p:txBody>
      </p:sp>
      <p:sp>
        <p:nvSpPr>
          <p:cNvPr id="11268" name="Text Placeholder 4"/>
          <p:cNvSpPr>
            <a:spLocks noGrp="1"/>
          </p:cNvSpPr>
          <p:nvPr>
            <p:ph type="body" idx="1"/>
          </p:nvPr>
        </p:nvSpPr>
        <p:spPr bwMode="auto">
          <a:xfrm>
            <a:off x="371475" y="1176338"/>
            <a:ext cx="810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1269" name="Picture 10" descr="0810154 SpeeDx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3525" y="123825"/>
            <a:ext cx="11525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rapezoid 8"/>
          <p:cNvSpPr/>
          <p:nvPr userDrawn="1"/>
        </p:nvSpPr>
        <p:spPr>
          <a:xfrm>
            <a:off x="-1588" y="0"/>
            <a:ext cx="2270126" cy="146050"/>
          </a:xfrm>
          <a:prstGeom prst="trapezoid">
            <a:avLst>
              <a:gd name="adj" fmla="val 40615"/>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8" name="Trapezoid 27"/>
          <p:cNvSpPr/>
          <p:nvPr userDrawn="1"/>
        </p:nvSpPr>
        <p:spPr>
          <a:xfrm rot="5400000">
            <a:off x="-723900" y="722312"/>
            <a:ext cx="1590675" cy="146051"/>
          </a:xfrm>
          <a:prstGeom prst="trapezoid">
            <a:avLst>
              <a:gd name="adj" fmla="val 102571"/>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0" name="Rectangle 9"/>
          <p:cNvSpPr/>
          <p:nvPr userDrawn="1"/>
        </p:nvSpPr>
        <p:spPr>
          <a:xfrm>
            <a:off x="-1588" y="0"/>
            <a:ext cx="146051" cy="146050"/>
          </a:xfrm>
          <a:prstGeom prst="rect">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9" name="Parallelogram 28"/>
          <p:cNvSpPr/>
          <p:nvPr userDrawn="1"/>
        </p:nvSpPr>
        <p:spPr>
          <a:xfrm rot="10800000" flipV="1">
            <a:off x="4538663" y="4878388"/>
            <a:ext cx="1408112" cy="265112"/>
          </a:xfrm>
          <a:prstGeom prst="parallelogram">
            <a:avLst>
              <a:gd name="adj" fmla="val 25690"/>
            </a:avLst>
          </a:prstGeom>
          <a:solidFill>
            <a:srgbClr val="003D46"/>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0" name="Parallelogram 29"/>
          <p:cNvSpPr/>
          <p:nvPr userDrawn="1"/>
        </p:nvSpPr>
        <p:spPr>
          <a:xfrm rot="10800000" flipV="1">
            <a:off x="5905500"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1" name="Parallelogram 30"/>
          <p:cNvSpPr/>
          <p:nvPr userDrawn="1"/>
        </p:nvSpPr>
        <p:spPr>
          <a:xfrm rot="10800000" flipV="1">
            <a:off x="7273925"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3" name="Parallelogram 32"/>
          <p:cNvSpPr/>
          <p:nvPr userDrawn="1"/>
        </p:nvSpPr>
        <p:spPr>
          <a:xfrm rot="10800000" flipV="1">
            <a:off x="8640763" y="4878388"/>
            <a:ext cx="503237" cy="265112"/>
          </a:xfrm>
          <a:prstGeom prst="parallelogram">
            <a:avLst>
              <a:gd name="adj" fmla="val 25690"/>
            </a:avLst>
          </a:prstGeom>
          <a:solidFill>
            <a:srgbClr val="ED1C29"/>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16" name="Rectangle 15"/>
          <p:cNvSpPr/>
          <p:nvPr userDrawn="1"/>
        </p:nvSpPr>
        <p:spPr>
          <a:xfrm>
            <a:off x="8983663" y="4878388"/>
            <a:ext cx="160337" cy="265112"/>
          </a:xfrm>
          <a:prstGeom prst="rect">
            <a:avLst/>
          </a:prstGeom>
          <a:solidFill>
            <a:srgbClr val="ED1C29"/>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Tree>
    <p:extLst>
      <p:ext uri="{BB962C8B-B14F-4D97-AF65-F5344CB8AC3E}">
        <p14:creationId xmlns:p14="http://schemas.microsoft.com/office/powerpoint/2010/main" val="1779855295"/>
      </p:ext>
    </p:extLst>
  </p:cSld>
  <p:clrMap bg1="lt1" tx1="dk1" bg2="lt2" tx2="dk2" accent1="accent1" accent2="accent2" accent3="accent3" accent4="accent4" accent5="accent5" accent6="accent6" hlink="hlink" folHlink="folHlink"/>
  <p:sldLayoutIdLst>
    <p:sldLayoutId id="2147483836" r:id="rId1"/>
    <p:sldLayoutId id="2147483837"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i="1" kern="1200">
          <a:solidFill>
            <a:schemeClr val="tx1"/>
          </a:solidFill>
          <a:latin typeface="Calibri" panose="020F0502020204030204" pitchFamily="34" charset="0"/>
          <a:ea typeface="Open Sans" pitchFamily="34" charset="0"/>
          <a:cs typeface="Open Sans" pitchFamily="34" charset="0"/>
        </a:defRPr>
      </a:lvl1pPr>
      <a:lvl2pPr algn="l" defTabSz="457200" rtl="0" fontAlgn="base">
        <a:spcBef>
          <a:spcPct val="0"/>
        </a:spcBef>
        <a:spcAft>
          <a:spcPct val="0"/>
        </a:spcAft>
        <a:defRPr sz="3200" b="1" i="1">
          <a:solidFill>
            <a:schemeClr val="tx1"/>
          </a:solidFill>
          <a:latin typeface="Calibri" pitchFamily="34" charset="0"/>
          <a:ea typeface="Open Sans"/>
          <a:cs typeface="Open Sans"/>
        </a:defRPr>
      </a:lvl2pPr>
      <a:lvl3pPr algn="l" defTabSz="457200" rtl="0" fontAlgn="base">
        <a:spcBef>
          <a:spcPct val="0"/>
        </a:spcBef>
        <a:spcAft>
          <a:spcPct val="0"/>
        </a:spcAft>
        <a:defRPr sz="3200" b="1" i="1">
          <a:solidFill>
            <a:schemeClr val="tx1"/>
          </a:solidFill>
          <a:latin typeface="Calibri" pitchFamily="34" charset="0"/>
          <a:ea typeface="Open Sans"/>
          <a:cs typeface="Open Sans"/>
        </a:defRPr>
      </a:lvl3pPr>
      <a:lvl4pPr algn="l" defTabSz="457200" rtl="0" fontAlgn="base">
        <a:spcBef>
          <a:spcPct val="0"/>
        </a:spcBef>
        <a:spcAft>
          <a:spcPct val="0"/>
        </a:spcAft>
        <a:defRPr sz="3200" b="1" i="1">
          <a:solidFill>
            <a:schemeClr val="tx1"/>
          </a:solidFill>
          <a:latin typeface="Calibri" pitchFamily="34" charset="0"/>
          <a:ea typeface="Open Sans"/>
          <a:cs typeface="Open Sans"/>
        </a:defRPr>
      </a:lvl4pPr>
      <a:lvl5pPr algn="l" defTabSz="457200" rtl="0" fontAlgn="base">
        <a:spcBef>
          <a:spcPct val="0"/>
        </a:spcBef>
        <a:spcAft>
          <a:spcPct val="0"/>
        </a:spcAft>
        <a:defRPr sz="3200" b="1" i="1">
          <a:solidFill>
            <a:schemeClr val="tx1"/>
          </a:solidFill>
          <a:latin typeface="Calibri" pitchFamily="34" charset="0"/>
          <a:ea typeface="Open Sans"/>
          <a:cs typeface="Open Sans"/>
        </a:defRPr>
      </a:lvl5pPr>
      <a:lvl6pPr marL="457200" algn="l" defTabSz="457200" rtl="0" fontAlgn="base">
        <a:spcBef>
          <a:spcPct val="0"/>
        </a:spcBef>
        <a:spcAft>
          <a:spcPct val="0"/>
        </a:spcAft>
        <a:defRPr sz="3200" b="1" i="1">
          <a:solidFill>
            <a:schemeClr val="tx1"/>
          </a:solidFill>
          <a:latin typeface="Calibri" pitchFamily="34" charset="0"/>
          <a:ea typeface="Open Sans"/>
          <a:cs typeface="Open Sans"/>
        </a:defRPr>
      </a:lvl6pPr>
      <a:lvl7pPr marL="914400" algn="l" defTabSz="457200" rtl="0" fontAlgn="base">
        <a:spcBef>
          <a:spcPct val="0"/>
        </a:spcBef>
        <a:spcAft>
          <a:spcPct val="0"/>
        </a:spcAft>
        <a:defRPr sz="3200" b="1" i="1">
          <a:solidFill>
            <a:schemeClr val="tx1"/>
          </a:solidFill>
          <a:latin typeface="Calibri" pitchFamily="34" charset="0"/>
          <a:ea typeface="Open Sans"/>
          <a:cs typeface="Open Sans"/>
        </a:defRPr>
      </a:lvl7pPr>
      <a:lvl8pPr marL="1371600" algn="l" defTabSz="457200" rtl="0" fontAlgn="base">
        <a:spcBef>
          <a:spcPct val="0"/>
        </a:spcBef>
        <a:spcAft>
          <a:spcPct val="0"/>
        </a:spcAft>
        <a:defRPr sz="3200" b="1" i="1">
          <a:solidFill>
            <a:schemeClr val="tx1"/>
          </a:solidFill>
          <a:latin typeface="Calibri" pitchFamily="34" charset="0"/>
          <a:ea typeface="Open Sans"/>
          <a:cs typeface="Open Sans"/>
        </a:defRPr>
      </a:lvl8pPr>
      <a:lvl9pPr marL="1828800" algn="l" defTabSz="457200" rtl="0" fontAlgn="base">
        <a:spcBef>
          <a:spcPct val="0"/>
        </a:spcBef>
        <a:spcAft>
          <a:spcPct val="0"/>
        </a:spcAft>
        <a:defRPr sz="3200" b="1" i="1">
          <a:solidFill>
            <a:schemeClr val="tx1"/>
          </a:solidFill>
          <a:latin typeface="Calibri" pitchFamily="34" charset="0"/>
          <a:ea typeface="Open Sans"/>
          <a:cs typeface="Open Sans"/>
        </a:defRPr>
      </a:lvl9pPr>
    </p:titleStyle>
    <p:bodyStyle>
      <a:lvl1pPr marL="342900" indent="-342900" algn="l" defTabSz="457200" rtl="0" fontAlgn="base">
        <a:spcBef>
          <a:spcPct val="20000"/>
        </a:spcBef>
        <a:spcAft>
          <a:spcPct val="0"/>
        </a:spcAft>
        <a:buBlip>
          <a:blip r:embed="rId5"/>
        </a:buBlip>
        <a:defRPr sz="2800" kern="1200">
          <a:solidFill>
            <a:schemeClr val="tx1"/>
          </a:solidFill>
          <a:latin typeface="Calibri" panose="020F0502020204030204" pitchFamily="34" charset="0"/>
          <a:ea typeface="Open Sans" pitchFamily="34" charset="0"/>
          <a:cs typeface="Open Sans" pitchFamily="34" charset="0"/>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Calibri" panose="020F0502020204030204" pitchFamily="34" charset="0"/>
          <a:ea typeface="Open Sans" pitchFamily="34" charset="0"/>
          <a:cs typeface="Open Sans" pitchFamily="34" charset="0"/>
        </a:defRPr>
      </a:lvl2pPr>
      <a:lvl3pPr marL="1143000" indent="-228600" algn="l" defTabSz="457200" rtl="0" fontAlgn="base">
        <a:spcBef>
          <a:spcPct val="20000"/>
        </a:spcBef>
        <a:spcAft>
          <a:spcPct val="0"/>
        </a:spcAft>
        <a:buFont typeface="Calibri" pitchFamily="34" charset="0"/>
        <a:buChar char="–"/>
        <a:defRPr sz="2200" kern="1200">
          <a:solidFill>
            <a:schemeClr val="tx1"/>
          </a:solidFill>
          <a:latin typeface="Calibri" panose="020F0502020204030204" pitchFamily="34" charset="0"/>
          <a:ea typeface="Open Sans" pitchFamily="34" charset="0"/>
          <a:cs typeface="Open Sans" pitchFamily="34" charset="0"/>
        </a:defRPr>
      </a:lvl3pPr>
      <a:lvl4pPr marL="1600200" indent="-228600" algn="l" defTabSz="457200" rtl="0" fontAlgn="base">
        <a:spcBef>
          <a:spcPct val="20000"/>
        </a:spcBef>
        <a:spcAft>
          <a:spcPct val="0"/>
        </a:spcAft>
        <a:buFont typeface="Courier New" pitchFamily="49" charset="0"/>
        <a:buChar char="o"/>
        <a:defRPr sz="2000" kern="1200">
          <a:solidFill>
            <a:schemeClr val="tx1"/>
          </a:solidFill>
          <a:latin typeface="Calibri" panose="020F0502020204030204" pitchFamily="34" charset="0"/>
          <a:ea typeface="Open Sans" pitchFamily="34" charset="0"/>
          <a:cs typeface="Open Sans" pitchFamily="34" charset="0"/>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Calibri" panose="020F0502020204030204"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9512" y="3435846"/>
            <a:ext cx="8784976" cy="1440160"/>
          </a:xfrm>
        </p:spPr>
        <p:txBody>
          <a:bodyPr>
            <a:normAutofit fontScale="70000" lnSpcReduction="20000"/>
          </a:bodyPr>
          <a:lstStyle/>
          <a:p>
            <a:r>
              <a:rPr lang="en-GB" sz="5100" b="1" dirty="0"/>
              <a:t>Tom Nadarzynski</a:t>
            </a:r>
          </a:p>
          <a:p>
            <a:r>
              <a:rPr lang="en-GB" b="1" dirty="0"/>
              <a:t>Helen Smith, Daniel Richardson, Stephen Bremner &amp; Carrie Llewellyn</a:t>
            </a:r>
          </a:p>
          <a:p>
            <a:endParaRPr lang="en-GB" sz="2500" b="1" dirty="0"/>
          </a:p>
          <a:p>
            <a:r>
              <a:rPr lang="en-GB" sz="2500" b="1" dirty="0"/>
              <a:t>Brighton and Sussex Medical School</a:t>
            </a:r>
          </a:p>
        </p:txBody>
      </p:sp>
      <p:sp>
        <p:nvSpPr>
          <p:cNvPr id="5" name="Title 4"/>
          <p:cNvSpPr>
            <a:spLocks noGrp="1"/>
          </p:cNvSpPr>
          <p:nvPr>
            <p:ph type="ctrTitle"/>
          </p:nvPr>
        </p:nvSpPr>
        <p:spPr>
          <a:xfrm>
            <a:off x="685800" y="1635646"/>
            <a:ext cx="7772400" cy="1102519"/>
          </a:xfrm>
        </p:spPr>
        <p:txBody>
          <a:bodyPr>
            <a:normAutofit fontScale="90000"/>
          </a:bodyPr>
          <a:lstStyle/>
          <a:p>
            <a:r>
              <a:rPr lang="en-GB" b="1" dirty="0"/>
              <a:t>Behavioural factors associated with HPV vaccine acceptability amongst MSM in the United Kingdom</a:t>
            </a:r>
          </a:p>
        </p:txBody>
      </p:sp>
      <p:pic>
        <p:nvPicPr>
          <p:cNvPr id="2" name="Picture 1"/>
          <p:cNvPicPr>
            <a:picLocks noChangeAspect="1"/>
          </p:cNvPicPr>
          <p:nvPr/>
        </p:nvPicPr>
        <p:blipFill>
          <a:blip r:embed="rId3"/>
          <a:stretch>
            <a:fillRect/>
          </a:stretch>
        </p:blipFill>
        <p:spPr>
          <a:xfrm>
            <a:off x="251520" y="246553"/>
            <a:ext cx="2620167" cy="524997"/>
          </a:xfrm>
          <a:prstGeom prst="rect">
            <a:avLst/>
          </a:prstGeom>
        </p:spPr>
      </p:pic>
      <p:pic>
        <p:nvPicPr>
          <p:cNvPr id="3" name="Picture 2"/>
          <p:cNvPicPr>
            <a:picLocks noChangeAspect="1"/>
          </p:cNvPicPr>
          <p:nvPr/>
        </p:nvPicPr>
        <p:blipFill>
          <a:blip r:embed="rId4"/>
          <a:stretch>
            <a:fillRect/>
          </a:stretch>
        </p:blipFill>
        <p:spPr>
          <a:xfrm>
            <a:off x="6687979" y="225048"/>
            <a:ext cx="2304256" cy="702777"/>
          </a:xfrm>
          <a:prstGeom prst="rect">
            <a:avLst/>
          </a:prstGeom>
        </p:spPr>
      </p:pic>
    </p:spTree>
    <p:extLst>
      <p:ext uri="{BB962C8B-B14F-4D97-AF65-F5344CB8AC3E}">
        <p14:creationId xmlns:p14="http://schemas.microsoft.com/office/powerpoint/2010/main" val="280556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81924150"/>
              </p:ext>
            </p:extLst>
          </p:nvPr>
        </p:nvGraphicFramePr>
        <p:xfrm>
          <a:off x="606387" y="1275606"/>
          <a:ext cx="8003233" cy="2560014"/>
        </p:xfrm>
        <a:graphic>
          <a:graphicData uri="http://schemas.openxmlformats.org/drawingml/2006/table">
            <a:tbl>
              <a:tblPr/>
              <a:tblGrid>
                <a:gridCol w="4992016">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931097">
                  <a:extLst>
                    <a:ext uri="{9D8B030D-6E8A-4147-A177-3AD203B41FA5}">
                      <a16:colId xmlns="" xmlns:a16="http://schemas.microsoft.com/office/drawing/2014/main" val="20002"/>
                    </a:ext>
                  </a:extLst>
                </a:gridCol>
              </a:tblGrid>
              <a:tr h="426669">
                <a:tc>
                  <a:txBody>
                    <a:bodyPr/>
                    <a:lstStyle/>
                    <a:p>
                      <a:pPr algn="l" fontAlgn="b"/>
                      <a:r>
                        <a:rPr lang="en-GB" sz="2000" b="1" i="0" u="none" strike="noStrike" dirty="0">
                          <a:solidFill>
                            <a:srgbClr val="FFFFFF"/>
                          </a:solidFill>
                          <a:effectLst/>
                          <a:latin typeface="Calibri" panose="020F0502020204030204" pitchFamily="34" charset="0"/>
                        </a:rPr>
                        <a:t>Variable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2000" b="1" i="0" u="none" strike="noStrike">
                          <a:solidFill>
                            <a:srgbClr val="FFFFFF"/>
                          </a:solidFill>
                          <a:effectLst/>
                          <a:latin typeface="Calibri" panose="020F0502020204030204" pitchFamily="34" charset="0"/>
                        </a:rPr>
                        <a:t>OR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2000" b="1" i="0" u="none" strike="noStrike">
                          <a:solidFill>
                            <a:srgbClr val="FFFFFF"/>
                          </a:solidFill>
                          <a:effectLst/>
                          <a:latin typeface="Calibri" panose="020F0502020204030204" pitchFamily="34" charset="0"/>
                        </a:rPr>
                        <a:t>95% CI</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 xmlns:a16="http://schemas.microsoft.com/office/drawing/2014/main" val="10000"/>
                  </a:ext>
                </a:extLst>
              </a:tr>
              <a:tr h="426669">
                <a:tc>
                  <a:txBody>
                    <a:bodyPr/>
                    <a:lstStyle/>
                    <a:p>
                      <a:pPr algn="l" fontAlgn="b"/>
                      <a:r>
                        <a:rPr lang="en-GB" sz="2000" b="1" i="0" u="none" strike="noStrike" dirty="0">
                          <a:solidFill>
                            <a:srgbClr val="000000"/>
                          </a:solidFill>
                          <a:effectLst/>
                          <a:latin typeface="Calibri" panose="020F0502020204030204" pitchFamily="34" charset="0"/>
                        </a:rPr>
                        <a:t>Comparative risk perceptions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a:solidFill>
                            <a:srgbClr val="000000"/>
                          </a:solidFill>
                          <a:effectLst/>
                          <a:latin typeface="Calibri" panose="020F0502020204030204" pitchFamily="34" charset="0"/>
                        </a:rPr>
                        <a:t>1.31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a:solidFill>
                            <a:srgbClr val="000000"/>
                          </a:solidFill>
                          <a:effectLst/>
                          <a:latin typeface="Calibri" panose="020F0502020204030204" pitchFamily="34" charset="0"/>
                        </a:rPr>
                        <a:t>(1.05-1.63)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1"/>
                  </a:ext>
                </a:extLst>
              </a:tr>
              <a:tr h="426669">
                <a:tc>
                  <a:txBody>
                    <a:bodyPr/>
                    <a:lstStyle/>
                    <a:p>
                      <a:pPr algn="l" fontAlgn="b"/>
                      <a:r>
                        <a:rPr lang="en-GB" sz="2000" b="1" i="0" u="none" strike="noStrike" dirty="0">
                          <a:solidFill>
                            <a:srgbClr val="000000"/>
                          </a:solidFill>
                          <a:effectLst/>
                          <a:latin typeface="Calibri" panose="020F0502020204030204" pitchFamily="34" charset="0"/>
                        </a:rPr>
                        <a:t>Perceived seriousness of HPV infection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2000" b="1" i="0" u="none" strike="noStrike">
                          <a:solidFill>
                            <a:srgbClr val="000000"/>
                          </a:solidFill>
                          <a:effectLst/>
                          <a:latin typeface="Calibri" panose="020F0502020204030204" pitchFamily="34" charset="0"/>
                        </a:rPr>
                        <a:t>1.89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2000" b="1" i="0" u="none" strike="noStrike">
                          <a:solidFill>
                            <a:srgbClr val="000000"/>
                          </a:solidFill>
                          <a:effectLst/>
                          <a:latin typeface="Calibri" panose="020F0502020204030204" pitchFamily="34" charset="0"/>
                        </a:rPr>
                        <a:t>(1.16-3.01)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2"/>
                  </a:ext>
                </a:extLst>
              </a:tr>
              <a:tr h="426669">
                <a:tc>
                  <a:txBody>
                    <a:bodyPr/>
                    <a:lstStyle/>
                    <a:p>
                      <a:pPr algn="l" fontAlgn="b"/>
                      <a:r>
                        <a:rPr lang="en-GB" sz="2000" b="1" i="0" u="none" strike="noStrike" dirty="0">
                          <a:solidFill>
                            <a:srgbClr val="000000"/>
                          </a:solidFill>
                          <a:effectLst/>
                          <a:latin typeface="Calibri" panose="020F0502020204030204" pitchFamily="34" charset="0"/>
                        </a:rPr>
                        <a:t>Perceived HPV vaccine effectiveness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1.54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a:solidFill>
                            <a:srgbClr val="000000"/>
                          </a:solidFill>
                          <a:effectLst/>
                          <a:latin typeface="Calibri" panose="020F0502020204030204" pitchFamily="34" charset="0"/>
                        </a:rPr>
                        <a:t>(1.14-2.08)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3"/>
                  </a:ext>
                </a:extLst>
              </a:tr>
              <a:tr h="426669">
                <a:tc>
                  <a:txBody>
                    <a:bodyPr/>
                    <a:lstStyle/>
                    <a:p>
                      <a:pPr algn="l" fontAlgn="b"/>
                      <a:r>
                        <a:rPr lang="en-GB" sz="2000" b="1" i="0" u="none" strike="noStrike">
                          <a:solidFill>
                            <a:srgbClr val="000000"/>
                          </a:solidFill>
                          <a:effectLst/>
                          <a:latin typeface="Calibri" panose="020F0502020204030204" pitchFamily="34" charset="0"/>
                        </a:rPr>
                        <a:t>Perceived benefits of HPV vaccination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2000" b="1" i="0" u="none" strike="noStrike" dirty="0">
                          <a:solidFill>
                            <a:srgbClr val="000000"/>
                          </a:solidFill>
                          <a:effectLst/>
                          <a:latin typeface="Calibri" panose="020F0502020204030204" pitchFamily="34" charset="0"/>
                        </a:rPr>
                        <a:t>1.61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GB" sz="2000" b="1" i="0" u="none" strike="noStrike">
                          <a:solidFill>
                            <a:srgbClr val="000000"/>
                          </a:solidFill>
                          <a:effectLst/>
                          <a:latin typeface="Calibri" panose="020F0502020204030204" pitchFamily="34" charset="0"/>
                        </a:rPr>
                        <a:t>(1.14-3.01)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4"/>
                  </a:ext>
                </a:extLst>
              </a:tr>
              <a:tr h="426669">
                <a:tc>
                  <a:txBody>
                    <a:bodyPr/>
                    <a:lstStyle/>
                    <a:p>
                      <a:pPr algn="l" fontAlgn="b"/>
                      <a:r>
                        <a:rPr lang="en-GB" sz="2000" b="1" i="0" u="none" strike="noStrike">
                          <a:solidFill>
                            <a:srgbClr val="000000"/>
                          </a:solidFill>
                          <a:effectLst/>
                          <a:latin typeface="Calibri" panose="020F0502020204030204" pitchFamily="34" charset="0"/>
                        </a:rPr>
                        <a:t>Perceived barriers to HPV vaccination (Rev)</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4.46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(2.95-6.73)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5"/>
                  </a:ext>
                </a:extLst>
              </a:tr>
            </a:tbl>
          </a:graphicData>
        </a:graphic>
      </p:graphicFrame>
      <p:sp>
        <p:nvSpPr>
          <p:cNvPr id="6" name="Title 1"/>
          <p:cNvSpPr>
            <a:spLocks noGrp="1"/>
          </p:cNvSpPr>
          <p:nvPr>
            <p:ph type="title"/>
          </p:nvPr>
        </p:nvSpPr>
        <p:spPr>
          <a:xfrm>
            <a:off x="323527" y="87978"/>
            <a:ext cx="8568952" cy="857250"/>
          </a:xfrm>
        </p:spPr>
        <p:txBody>
          <a:bodyPr>
            <a:noAutofit/>
          </a:bodyPr>
          <a:lstStyle/>
          <a:p>
            <a:r>
              <a:rPr lang="en-GB" sz="3200" b="1" dirty="0"/>
              <a:t>Factors associated with HPV vaccine acceptability</a:t>
            </a:r>
          </a:p>
        </p:txBody>
      </p:sp>
    </p:spTree>
    <p:extLst>
      <p:ext uri="{BB962C8B-B14F-4D97-AF65-F5344CB8AC3E}">
        <p14:creationId xmlns:p14="http://schemas.microsoft.com/office/powerpoint/2010/main" val="21286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55702"/>
            <a:ext cx="8229600" cy="857250"/>
          </a:xfrm>
        </p:spPr>
        <p:txBody>
          <a:bodyPr/>
          <a:lstStyle/>
          <a:p>
            <a:r>
              <a:rPr lang="en-GB" b="1" dirty="0"/>
              <a:t>Discussion</a:t>
            </a:r>
          </a:p>
        </p:txBody>
      </p:sp>
      <p:sp>
        <p:nvSpPr>
          <p:cNvPr id="3" name="Content Placeholder 2"/>
          <p:cNvSpPr>
            <a:spLocks noGrp="1"/>
          </p:cNvSpPr>
          <p:nvPr>
            <p:ph idx="1"/>
          </p:nvPr>
        </p:nvSpPr>
        <p:spPr>
          <a:xfrm>
            <a:off x="457200" y="1271108"/>
            <a:ext cx="8229600" cy="3394472"/>
          </a:xfrm>
        </p:spPr>
        <p:txBody>
          <a:bodyPr>
            <a:normAutofit/>
          </a:bodyPr>
          <a:lstStyle/>
          <a:p>
            <a:r>
              <a:rPr lang="pl-PL" sz="2500" b="1" dirty="0"/>
              <a:t>89% of MSM </a:t>
            </a:r>
            <a:r>
              <a:rPr lang="en-GB" sz="2500" b="1" dirty="0"/>
              <a:t>would accept the </a:t>
            </a:r>
            <a:r>
              <a:rPr lang="pl-PL" sz="2500" b="1" dirty="0"/>
              <a:t>HPV </a:t>
            </a:r>
            <a:r>
              <a:rPr lang="en-GB" sz="2500" b="1" dirty="0"/>
              <a:t>vaccine</a:t>
            </a:r>
          </a:p>
          <a:p>
            <a:r>
              <a:rPr lang="en-GB" sz="2500" b="1" dirty="0"/>
              <a:t>But, only half </a:t>
            </a:r>
            <a:r>
              <a:rPr lang="pl-PL" sz="2500" b="1" dirty="0"/>
              <a:t>(55%) </a:t>
            </a:r>
            <a:r>
              <a:rPr lang="en-GB" sz="2500" b="1" dirty="0"/>
              <a:t>would actively pursue </a:t>
            </a:r>
            <a:r>
              <a:rPr lang="en-GB" sz="2500" b="1" dirty="0" err="1"/>
              <a:t>i</a:t>
            </a:r>
            <a:r>
              <a:rPr lang="pl-PL" sz="2500" b="1" dirty="0"/>
              <a:t>t</a:t>
            </a:r>
            <a:endParaRPr lang="en-GB" sz="2500" b="1" dirty="0"/>
          </a:p>
          <a:p>
            <a:r>
              <a:rPr lang="en-GB" sz="2500" b="1" dirty="0"/>
              <a:t>Hep B vaccination (49%) a marker of uptake</a:t>
            </a:r>
          </a:p>
          <a:p>
            <a:pPr marL="0" indent="0">
              <a:buNone/>
            </a:pPr>
            <a:endParaRPr lang="en-GB" sz="1000" b="1" dirty="0"/>
          </a:p>
          <a:p>
            <a:r>
              <a:rPr lang="en-GB" sz="2500" b="1" dirty="0"/>
              <a:t>Predictors:</a:t>
            </a:r>
          </a:p>
          <a:p>
            <a:pPr marL="0" indent="0">
              <a:buNone/>
            </a:pPr>
            <a:r>
              <a:rPr lang="en-GB" sz="2000" dirty="0"/>
              <a:t>     - Access to sexual networks and sexual health services</a:t>
            </a:r>
          </a:p>
          <a:p>
            <a:pPr marL="0" indent="0">
              <a:buNone/>
            </a:pPr>
            <a:r>
              <a:rPr lang="en-GB" sz="2000" dirty="0"/>
              <a:t>     - Openness about sexuality</a:t>
            </a:r>
          </a:p>
          <a:p>
            <a:pPr marL="0" indent="0">
              <a:buNone/>
            </a:pPr>
            <a:r>
              <a:rPr lang="en-GB" sz="2000" dirty="0"/>
              <a:t>     - HPV knowledge and decision-making processes</a:t>
            </a:r>
          </a:p>
          <a:p>
            <a:pPr marL="0" indent="0">
              <a:buNone/>
            </a:pPr>
            <a:endParaRPr lang="en-GB" sz="1000" dirty="0"/>
          </a:p>
        </p:txBody>
      </p:sp>
      <p:sp>
        <p:nvSpPr>
          <p:cNvPr id="6" name="Rectangle 5"/>
          <p:cNvSpPr/>
          <p:nvPr/>
        </p:nvSpPr>
        <p:spPr>
          <a:xfrm>
            <a:off x="6876256" y="1203598"/>
            <a:ext cx="2160240"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a:picLocks noChangeAspect="1"/>
          </p:cNvPicPr>
          <p:nvPr/>
        </p:nvPicPr>
        <p:blipFill>
          <a:blip r:embed="rId3"/>
          <a:stretch>
            <a:fillRect/>
          </a:stretch>
        </p:blipFill>
        <p:spPr>
          <a:xfrm>
            <a:off x="6966527" y="2555077"/>
            <a:ext cx="1979698" cy="1319798"/>
          </a:xfrm>
          <a:prstGeom prst="rect">
            <a:avLst/>
          </a:prstGeom>
        </p:spPr>
      </p:pic>
      <p:pic>
        <p:nvPicPr>
          <p:cNvPr id="5" name="Picture 4"/>
          <p:cNvPicPr>
            <a:picLocks noChangeAspect="1"/>
          </p:cNvPicPr>
          <p:nvPr/>
        </p:nvPicPr>
        <p:blipFill>
          <a:blip r:embed="rId4"/>
          <a:stretch>
            <a:fillRect/>
          </a:stretch>
        </p:blipFill>
        <p:spPr>
          <a:xfrm>
            <a:off x="6966527" y="1266658"/>
            <a:ext cx="1979698" cy="1197773"/>
          </a:xfrm>
          <a:prstGeom prst="rect">
            <a:avLst/>
          </a:prstGeom>
        </p:spPr>
      </p:pic>
    </p:spTree>
    <p:extLst>
      <p:ext uri="{BB962C8B-B14F-4D97-AF65-F5344CB8AC3E}">
        <p14:creationId xmlns:p14="http://schemas.microsoft.com/office/powerpoint/2010/main" val="28761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57250"/>
          </a:xfrm>
        </p:spPr>
        <p:txBody>
          <a:bodyPr/>
          <a:lstStyle/>
          <a:p>
            <a:r>
              <a:rPr lang="en-GB" b="1" dirty="0"/>
              <a:t>Discussion</a:t>
            </a:r>
          </a:p>
        </p:txBody>
      </p:sp>
      <p:sp>
        <p:nvSpPr>
          <p:cNvPr id="3" name="Content Placeholder 2"/>
          <p:cNvSpPr>
            <a:spLocks noGrp="1"/>
          </p:cNvSpPr>
          <p:nvPr>
            <p:ph idx="1"/>
          </p:nvPr>
        </p:nvSpPr>
        <p:spPr>
          <a:xfrm>
            <a:off x="457200" y="1059582"/>
            <a:ext cx="8229600" cy="3394472"/>
          </a:xfrm>
        </p:spPr>
        <p:txBody>
          <a:bodyPr>
            <a:normAutofit/>
          </a:bodyPr>
          <a:lstStyle/>
          <a:p>
            <a:r>
              <a:rPr lang="en-GB" sz="2500" b="1" dirty="0"/>
              <a:t>Need for HPV education, support with access to clinics and disclosure of sexuality</a:t>
            </a:r>
          </a:p>
          <a:p>
            <a:endParaRPr lang="en-GB" sz="1000" b="1" dirty="0"/>
          </a:p>
          <a:p>
            <a:r>
              <a:rPr lang="en-GB" sz="2500" b="1" dirty="0"/>
              <a:t>Strengths &amp; weaknesses:</a:t>
            </a:r>
          </a:p>
          <a:p>
            <a:pPr marL="0" indent="0">
              <a:buNone/>
            </a:pPr>
            <a:r>
              <a:rPr lang="en-GB" sz="2000" dirty="0"/>
              <a:t>     - Views on young MSM at the beginning of their sexual activity</a:t>
            </a:r>
          </a:p>
          <a:p>
            <a:pPr marL="0" indent="0">
              <a:buNone/>
            </a:pPr>
            <a:r>
              <a:rPr lang="en-GB" sz="2000" dirty="0"/>
              <a:t>     - Need for the measure of uptake rather than acceptability </a:t>
            </a:r>
          </a:p>
          <a:p>
            <a:pPr marL="0" indent="0">
              <a:buNone/>
            </a:pPr>
            <a:endParaRPr lang="en-GB" sz="1000" dirty="0"/>
          </a:p>
          <a:p>
            <a:r>
              <a:rPr lang="en-GB" sz="2500" b="1" dirty="0"/>
              <a:t>Future research:</a:t>
            </a:r>
          </a:p>
          <a:p>
            <a:pPr marL="0" indent="0">
              <a:buNone/>
            </a:pPr>
            <a:r>
              <a:rPr lang="en-GB" sz="2100" dirty="0"/>
              <a:t>     - Interventions to increase uptake of HPV and Hep A-B vaccines in MSM </a:t>
            </a:r>
          </a:p>
        </p:txBody>
      </p:sp>
    </p:spTree>
    <p:extLst>
      <p:ext uri="{BB962C8B-B14F-4D97-AF65-F5344CB8AC3E}">
        <p14:creationId xmlns:p14="http://schemas.microsoft.com/office/powerpoint/2010/main" val="1267175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332" y="1063229"/>
            <a:ext cx="8229600" cy="3394472"/>
          </a:xfrm>
        </p:spPr>
        <p:txBody>
          <a:bodyPr>
            <a:normAutofit lnSpcReduction="10000"/>
          </a:bodyPr>
          <a:lstStyle/>
          <a:p>
            <a:pPr marL="0" indent="0" algn="ctr">
              <a:buNone/>
            </a:pPr>
            <a:endParaRPr lang="en-GB" sz="4400" b="1" dirty="0"/>
          </a:p>
          <a:p>
            <a:pPr marL="0" indent="0" algn="ctr">
              <a:buNone/>
            </a:pPr>
            <a:r>
              <a:rPr lang="en-GB" sz="4400" b="1" dirty="0"/>
              <a:t>Thank You</a:t>
            </a:r>
          </a:p>
          <a:p>
            <a:pPr marL="0" indent="0" algn="ctr">
              <a:buNone/>
            </a:pPr>
            <a:endParaRPr lang="en-GB" sz="2500" b="1" dirty="0"/>
          </a:p>
          <a:p>
            <a:pPr marL="0" indent="0" algn="ctr">
              <a:buNone/>
            </a:pPr>
            <a:endParaRPr lang="en-GB" sz="2500" b="1" dirty="0"/>
          </a:p>
          <a:p>
            <a:pPr marL="0" indent="0" algn="ctr">
              <a:buNone/>
            </a:pPr>
            <a:endParaRPr lang="en-GB" sz="2500" b="1" dirty="0"/>
          </a:p>
          <a:p>
            <a:pPr marL="0" indent="0">
              <a:spcBef>
                <a:spcPts val="0"/>
              </a:spcBef>
              <a:buNone/>
            </a:pPr>
            <a:r>
              <a:rPr lang="en-GB" sz="2500" b="1" dirty="0"/>
              <a:t>Tom Nadarzynski   </a:t>
            </a:r>
          </a:p>
          <a:p>
            <a:pPr marL="0" indent="0">
              <a:spcBef>
                <a:spcPts val="0"/>
              </a:spcBef>
              <a:buNone/>
            </a:pPr>
            <a:r>
              <a:rPr lang="en-GB" sz="2500" dirty="0"/>
              <a:t>  (T.Nadarzynski@bsms.ac.uk)</a:t>
            </a:r>
          </a:p>
          <a:p>
            <a:pPr marL="0" indent="0">
              <a:spcBef>
                <a:spcPts val="0"/>
              </a:spcBef>
              <a:buNone/>
            </a:pPr>
            <a:endParaRPr lang="en-GB" sz="2500" dirty="0"/>
          </a:p>
        </p:txBody>
      </p:sp>
      <p:pic>
        <p:nvPicPr>
          <p:cNvPr id="5" name="Picture 4"/>
          <p:cNvPicPr>
            <a:picLocks noChangeAspect="1"/>
          </p:cNvPicPr>
          <p:nvPr/>
        </p:nvPicPr>
        <p:blipFill>
          <a:blip r:embed="rId3"/>
          <a:stretch>
            <a:fillRect/>
          </a:stretch>
        </p:blipFill>
        <p:spPr>
          <a:xfrm>
            <a:off x="5836573" y="237519"/>
            <a:ext cx="3300531" cy="1008112"/>
          </a:xfrm>
          <a:prstGeom prst="rect">
            <a:avLst/>
          </a:prstGeom>
        </p:spPr>
      </p:pic>
      <p:pic>
        <p:nvPicPr>
          <p:cNvPr id="6" name="Picture 5"/>
          <p:cNvPicPr>
            <a:picLocks noChangeAspect="1"/>
          </p:cNvPicPr>
          <p:nvPr/>
        </p:nvPicPr>
        <p:blipFill>
          <a:blip r:embed="rId4"/>
          <a:stretch>
            <a:fillRect/>
          </a:stretch>
        </p:blipFill>
        <p:spPr>
          <a:xfrm>
            <a:off x="251520" y="267494"/>
            <a:ext cx="3317354" cy="670106"/>
          </a:xfrm>
          <a:prstGeom prst="rect">
            <a:avLst/>
          </a:prstGeom>
        </p:spPr>
      </p:pic>
    </p:spTree>
    <p:extLst>
      <p:ext uri="{BB962C8B-B14F-4D97-AF65-F5344CB8AC3E}">
        <p14:creationId xmlns:p14="http://schemas.microsoft.com/office/powerpoint/2010/main" val="282117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235526"/>
            <a:ext cx="8229600" cy="857250"/>
          </a:xfrm>
        </p:spPr>
        <p:txBody>
          <a:bodyPr/>
          <a:lstStyle/>
          <a:p>
            <a:r>
              <a:rPr lang="en-GB" b="1" dirty="0"/>
              <a:t>HPV vaccination for MSM</a:t>
            </a:r>
          </a:p>
        </p:txBody>
      </p:sp>
      <p:sp>
        <p:nvSpPr>
          <p:cNvPr id="3" name="Content Placeholder 2"/>
          <p:cNvSpPr>
            <a:spLocks noGrp="1"/>
          </p:cNvSpPr>
          <p:nvPr>
            <p:ph idx="1"/>
          </p:nvPr>
        </p:nvSpPr>
        <p:spPr>
          <a:xfrm>
            <a:off x="683568" y="1181102"/>
            <a:ext cx="8229600" cy="3394472"/>
          </a:xfrm>
        </p:spPr>
        <p:txBody>
          <a:bodyPr>
            <a:normAutofit lnSpcReduction="10000"/>
          </a:bodyPr>
          <a:lstStyle/>
          <a:p>
            <a:r>
              <a:rPr lang="en-GB" sz="2500" b="1" dirty="0"/>
              <a:t>Genital warts and anal cancer</a:t>
            </a:r>
          </a:p>
          <a:p>
            <a:r>
              <a:rPr lang="en-GB" sz="2500" b="1" dirty="0"/>
              <a:t>JCVI recommendation (Nov 201</a:t>
            </a:r>
            <a:r>
              <a:rPr lang="pl-PL" sz="2500" b="1" dirty="0"/>
              <a:t>5</a:t>
            </a:r>
            <a:r>
              <a:rPr lang="en-GB" sz="2500" b="1" dirty="0"/>
              <a:t>)</a:t>
            </a:r>
          </a:p>
          <a:p>
            <a:pPr marL="0" indent="0">
              <a:buNone/>
            </a:pPr>
            <a:r>
              <a:rPr lang="en-GB" sz="2800" dirty="0"/>
              <a:t>     </a:t>
            </a:r>
            <a:r>
              <a:rPr lang="en-GB" sz="2000" dirty="0"/>
              <a:t>- Sexual health and extended (e.g. GPs) settings</a:t>
            </a:r>
          </a:p>
          <a:p>
            <a:pPr marL="0" indent="0">
              <a:buNone/>
            </a:pPr>
            <a:r>
              <a:rPr lang="en-GB" sz="2000" dirty="0"/>
              <a:t>       - MSM &lt; 45 years old</a:t>
            </a:r>
          </a:p>
          <a:p>
            <a:r>
              <a:rPr lang="en-GB" sz="2500" b="1" dirty="0"/>
              <a:t>Cost-effectiveness by PHE</a:t>
            </a:r>
          </a:p>
          <a:p>
            <a:pPr marL="0" indent="0">
              <a:buNone/>
            </a:pPr>
            <a:r>
              <a:rPr lang="en-GB" sz="2000" dirty="0"/>
              <a:t>        - Predicted 89% initiation and 49% completion </a:t>
            </a:r>
          </a:p>
          <a:p>
            <a:r>
              <a:rPr lang="en-GB" sz="2500" b="1" dirty="0"/>
              <a:t>Vaccination for MSM in Wales</a:t>
            </a:r>
          </a:p>
          <a:p>
            <a:r>
              <a:rPr lang="en-GB" sz="2500" b="1" dirty="0"/>
              <a:t>Pilot for 40,000 MSM from </a:t>
            </a:r>
            <a:r>
              <a:rPr lang="pl-PL" sz="2500" b="1" dirty="0"/>
              <a:t>Summer</a:t>
            </a:r>
            <a:r>
              <a:rPr lang="en-GB" sz="2500" b="1" dirty="0"/>
              <a:t> 2016</a:t>
            </a:r>
          </a:p>
          <a:p>
            <a:endParaRPr lang="en-GB" sz="2500" b="1" dirty="0"/>
          </a:p>
          <a:p>
            <a:endParaRPr lang="en-GB" dirty="0"/>
          </a:p>
        </p:txBody>
      </p:sp>
      <p:pic>
        <p:nvPicPr>
          <p:cNvPr id="4" name="Picture 3"/>
          <p:cNvPicPr>
            <a:picLocks noChangeAspect="1"/>
          </p:cNvPicPr>
          <p:nvPr/>
        </p:nvPicPr>
        <p:blipFill>
          <a:blip r:embed="rId3"/>
          <a:stretch>
            <a:fillRect/>
          </a:stretch>
        </p:blipFill>
        <p:spPr>
          <a:xfrm>
            <a:off x="6660232" y="1200151"/>
            <a:ext cx="2373598" cy="1440160"/>
          </a:xfrm>
          <a:prstGeom prst="rect">
            <a:avLst/>
          </a:prstGeom>
        </p:spPr>
      </p:pic>
      <p:pic>
        <p:nvPicPr>
          <p:cNvPr id="5" name="Picture 4"/>
          <p:cNvPicPr>
            <a:picLocks noChangeAspect="1"/>
          </p:cNvPicPr>
          <p:nvPr/>
        </p:nvPicPr>
        <p:blipFill>
          <a:blip r:embed="rId4"/>
          <a:stretch>
            <a:fillRect/>
          </a:stretch>
        </p:blipFill>
        <p:spPr>
          <a:xfrm>
            <a:off x="6914906" y="2640311"/>
            <a:ext cx="2118924" cy="1418312"/>
          </a:xfrm>
          <a:prstGeom prst="rect">
            <a:avLst/>
          </a:prstGeom>
        </p:spPr>
      </p:pic>
      <p:sp>
        <p:nvSpPr>
          <p:cNvPr id="6" name="Rectangle 5"/>
          <p:cNvSpPr/>
          <p:nvPr/>
        </p:nvSpPr>
        <p:spPr>
          <a:xfrm>
            <a:off x="6876256" y="1200151"/>
            <a:ext cx="2157574" cy="2858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9901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116805"/>
            <a:ext cx="8229600" cy="857250"/>
          </a:xfrm>
        </p:spPr>
        <p:txBody>
          <a:bodyPr/>
          <a:lstStyle/>
          <a:p>
            <a:r>
              <a:rPr lang="en-GB" b="1" dirty="0"/>
              <a:t>Methods</a:t>
            </a:r>
          </a:p>
        </p:txBody>
      </p:sp>
      <p:sp>
        <p:nvSpPr>
          <p:cNvPr id="3" name="Content Placeholder 2"/>
          <p:cNvSpPr>
            <a:spLocks noGrp="1"/>
          </p:cNvSpPr>
          <p:nvPr>
            <p:ph idx="1"/>
          </p:nvPr>
        </p:nvSpPr>
        <p:spPr/>
        <p:txBody>
          <a:bodyPr>
            <a:normAutofit/>
          </a:bodyPr>
          <a:lstStyle/>
          <a:p>
            <a:r>
              <a:rPr lang="en-GB" sz="2500" b="1" dirty="0"/>
              <a:t>Online survey (July-August 2015)</a:t>
            </a:r>
          </a:p>
          <a:p>
            <a:r>
              <a:rPr lang="en-GB" sz="2500" b="1" dirty="0"/>
              <a:t>Participants</a:t>
            </a:r>
          </a:p>
          <a:p>
            <a:pPr marL="0" indent="0">
              <a:buNone/>
            </a:pPr>
            <a:r>
              <a:rPr lang="en-GB" sz="2000" dirty="0"/>
              <a:t>        - Geographically dispersed MSM</a:t>
            </a:r>
          </a:p>
          <a:p>
            <a:pPr marL="0" indent="0">
              <a:buNone/>
            </a:pPr>
            <a:r>
              <a:rPr lang="en-GB" sz="2000" dirty="0"/>
              <a:t>        - Recruited via Facebook advertisement</a:t>
            </a:r>
          </a:p>
          <a:p>
            <a:r>
              <a:rPr lang="en-GB" sz="2500" b="1" dirty="0"/>
              <a:t>Measurements (64 items)</a:t>
            </a:r>
          </a:p>
          <a:p>
            <a:pPr marL="0" indent="0">
              <a:buNone/>
            </a:pPr>
            <a:r>
              <a:rPr lang="en-GB" sz="2000" dirty="0"/>
              <a:t>        - Demographic and behavioural variables</a:t>
            </a:r>
          </a:p>
          <a:p>
            <a:pPr marL="0" indent="0">
              <a:buNone/>
            </a:pPr>
            <a:r>
              <a:rPr lang="en-GB" sz="2000" dirty="0"/>
              <a:t>        - Perceptions of HPV and the HPV vaccine</a:t>
            </a:r>
          </a:p>
          <a:p>
            <a:pPr marL="0" indent="0">
              <a:buNone/>
            </a:pPr>
            <a:r>
              <a:rPr lang="en-GB" sz="2000" dirty="0"/>
              <a:t>        - 7-Item HPV vaccine acceptability scale  </a:t>
            </a:r>
          </a:p>
          <a:p>
            <a:endParaRPr lang="en-GB" dirty="0"/>
          </a:p>
        </p:txBody>
      </p:sp>
      <p:sp>
        <p:nvSpPr>
          <p:cNvPr id="6" name="Rectangle 5"/>
          <p:cNvSpPr/>
          <p:nvPr/>
        </p:nvSpPr>
        <p:spPr>
          <a:xfrm>
            <a:off x="6876256" y="1203598"/>
            <a:ext cx="2160240"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rotWithShape="1">
          <a:blip r:embed="rId3"/>
          <a:srcRect l="6876"/>
          <a:stretch/>
        </p:blipFill>
        <p:spPr>
          <a:xfrm>
            <a:off x="6933093" y="1228552"/>
            <a:ext cx="2043899" cy="1303238"/>
          </a:xfrm>
          <a:prstGeom prst="rect">
            <a:avLst/>
          </a:prstGeom>
        </p:spPr>
      </p:pic>
      <p:pic>
        <p:nvPicPr>
          <p:cNvPr id="8" name="Picture 7"/>
          <p:cNvPicPr>
            <a:picLocks noChangeAspect="1"/>
          </p:cNvPicPr>
          <p:nvPr/>
        </p:nvPicPr>
        <p:blipFill>
          <a:blip r:embed="rId4"/>
          <a:stretch>
            <a:fillRect/>
          </a:stretch>
        </p:blipFill>
        <p:spPr>
          <a:xfrm>
            <a:off x="6948870" y="2556745"/>
            <a:ext cx="2028122" cy="1311150"/>
          </a:xfrm>
          <a:prstGeom prst="rect">
            <a:avLst/>
          </a:prstGeom>
        </p:spPr>
      </p:pic>
    </p:spTree>
    <p:extLst>
      <p:ext uri="{BB962C8B-B14F-4D97-AF65-F5344CB8AC3E}">
        <p14:creationId xmlns:p14="http://schemas.microsoft.com/office/powerpoint/2010/main" val="1279636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pic>
        <p:nvPicPr>
          <p:cNvPr id="6" name="Picture 5"/>
          <p:cNvPicPr>
            <a:picLocks noChangeAspect="1"/>
          </p:cNvPicPr>
          <p:nvPr/>
        </p:nvPicPr>
        <p:blipFill rotWithShape="1">
          <a:blip r:embed="rId3"/>
          <a:srcRect l="-3698" b="16258"/>
          <a:stretch/>
        </p:blipFill>
        <p:spPr>
          <a:xfrm>
            <a:off x="319434" y="594974"/>
            <a:ext cx="7575277" cy="4052986"/>
          </a:xfrm>
          <a:prstGeom prst="rect">
            <a:avLst/>
          </a:prstGeom>
        </p:spPr>
      </p:pic>
      <p:sp>
        <p:nvSpPr>
          <p:cNvPr id="8" name="Title 1"/>
          <p:cNvSpPr>
            <a:spLocks noGrp="1"/>
          </p:cNvSpPr>
          <p:nvPr>
            <p:ph type="title"/>
          </p:nvPr>
        </p:nvSpPr>
        <p:spPr>
          <a:xfrm>
            <a:off x="457200" y="51470"/>
            <a:ext cx="8229600" cy="857250"/>
          </a:xfrm>
        </p:spPr>
        <p:txBody>
          <a:bodyPr>
            <a:normAutofit fontScale="90000"/>
          </a:bodyPr>
          <a:lstStyle/>
          <a:p>
            <a:r>
              <a:rPr lang="en-GB" sz="3300" b="1" dirty="0"/>
              <a:t>Results </a:t>
            </a:r>
            <a:r>
              <a:rPr lang="en-GB" sz="3000" b="1" dirty="0"/>
              <a:t/>
            </a:r>
            <a:br>
              <a:rPr lang="en-GB" sz="3000" b="1" dirty="0"/>
            </a:br>
            <a:endParaRPr lang="en-GB" sz="2400" b="1" dirty="0"/>
          </a:p>
        </p:txBody>
      </p:sp>
      <p:sp>
        <p:nvSpPr>
          <p:cNvPr id="5" name="Title 1"/>
          <p:cNvSpPr txBox="1">
            <a:spLocks/>
          </p:cNvSpPr>
          <p:nvPr/>
        </p:nvSpPr>
        <p:spPr>
          <a:xfrm>
            <a:off x="-1332656" y="4060915"/>
            <a:ext cx="8229600" cy="85725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a:solidFill>
                  <a:prstClr val="black"/>
                </a:solidFill>
              </a:rPr>
              <a:t/>
            </a:r>
            <a:br>
              <a:rPr lang="en-GB" sz="3000" b="1" dirty="0">
                <a:solidFill>
                  <a:prstClr val="black"/>
                </a:solidFill>
              </a:rPr>
            </a:br>
            <a:r>
              <a:rPr lang="en-GB" sz="2400" b="1" dirty="0">
                <a:solidFill>
                  <a:prstClr val="black"/>
                </a:solidFill>
              </a:rPr>
              <a:t>(Sample: N=1508, mean age=24, SD=8)</a:t>
            </a:r>
          </a:p>
        </p:txBody>
      </p:sp>
    </p:spTree>
    <p:extLst>
      <p:ext uri="{BB962C8B-B14F-4D97-AF65-F5344CB8AC3E}">
        <p14:creationId xmlns:p14="http://schemas.microsoft.com/office/powerpoint/2010/main" val="85329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pic>
        <p:nvPicPr>
          <p:cNvPr id="5" name="Picture 4"/>
          <p:cNvPicPr>
            <a:picLocks noChangeAspect="1"/>
          </p:cNvPicPr>
          <p:nvPr/>
        </p:nvPicPr>
        <p:blipFill rotWithShape="1">
          <a:blip r:embed="rId3"/>
          <a:srcRect b="13378"/>
          <a:stretch/>
        </p:blipFill>
        <p:spPr>
          <a:xfrm>
            <a:off x="251520" y="747416"/>
            <a:ext cx="7646715" cy="4299942"/>
          </a:xfrm>
          <a:prstGeom prst="rect">
            <a:avLst/>
          </a:prstGeom>
        </p:spPr>
      </p:pic>
      <p:sp>
        <p:nvSpPr>
          <p:cNvPr id="4" name="Title 1"/>
          <p:cNvSpPr>
            <a:spLocks noGrp="1"/>
          </p:cNvSpPr>
          <p:nvPr>
            <p:ph type="title"/>
          </p:nvPr>
        </p:nvSpPr>
        <p:spPr>
          <a:xfrm>
            <a:off x="683568" y="106955"/>
            <a:ext cx="8229600" cy="555526"/>
          </a:xfrm>
        </p:spPr>
        <p:txBody>
          <a:bodyPr>
            <a:normAutofit fontScale="90000"/>
          </a:bodyPr>
          <a:lstStyle/>
          <a:p>
            <a:r>
              <a:rPr lang="en-GB" sz="3300" b="1" dirty="0"/>
              <a:t>Behavioural characteristics</a:t>
            </a:r>
            <a:endParaRPr lang="en-GB" sz="2400" b="1" dirty="0"/>
          </a:p>
        </p:txBody>
      </p:sp>
    </p:spTree>
    <p:extLst>
      <p:ext uri="{BB962C8B-B14F-4D97-AF65-F5344CB8AC3E}">
        <p14:creationId xmlns:p14="http://schemas.microsoft.com/office/powerpoint/2010/main" val="275171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pic>
        <p:nvPicPr>
          <p:cNvPr id="5" name="Picture 4"/>
          <p:cNvPicPr>
            <a:picLocks noChangeAspect="1"/>
          </p:cNvPicPr>
          <p:nvPr/>
        </p:nvPicPr>
        <p:blipFill rotWithShape="1">
          <a:blip r:embed="rId3"/>
          <a:srcRect b="14507"/>
          <a:stretch/>
        </p:blipFill>
        <p:spPr>
          <a:xfrm>
            <a:off x="26183" y="1200151"/>
            <a:ext cx="7918756" cy="3672408"/>
          </a:xfrm>
          <a:prstGeom prst="rect">
            <a:avLst/>
          </a:prstGeom>
        </p:spPr>
      </p:pic>
      <p:sp>
        <p:nvSpPr>
          <p:cNvPr id="4" name="Title 1"/>
          <p:cNvSpPr>
            <a:spLocks noGrp="1"/>
          </p:cNvSpPr>
          <p:nvPr>
            <p:ph type="title"/>
          </p:nvPr>
        </p:nvSpPr>
        <p:spPr>
          <a:xfrm>
            <a:off x="971600" y="195486"/>
            <a:ext cx="8229600" cy="555526"/>
          </a:xfrm>
        </p:spPr>
        <p:txBody>
          <a:bodyPr>
            <a:normAutofit fontScale="90000"/>
          </a:bodyPr>
          <a:lstStyle/>
          <a:p>
            <a:r>
              <a:rPr lang="en-GB" sz="3300" b="1" dirty="0"/>
              <a:t>HPV-related characteristics</a:t>
            </a:r>
            <a:endParaRPr lang="en-GB" sz="2400" b="1" dirty="0"/>
          </a:p>
        </p:txBody>
      </p:sp>
    </p:spTree>
    <p:extLst>
      <p:ext uri="{BB962C8B-B14F-4D97-AF65-F5344CB8AC3E}">
        <p14:creationId xmlns:p14="http://schemas.microsoft.com/office/powerpoint/2010/main" val="104581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pic>
        <p:nvPicPr>
          <p:cNvPr id="7" name="Picture 6"/>
          <p:cNvPicPr>
            <a:picLocks noChangeAspect="1"/>
          </p:cNvPicPr>
          <p:nvPr/>
        </p:nvPicPr>
        <p:blipFill>
          <a:blip r:embed="rId3"/>
          <a:stretch>
            <a:fillRect/>
          </a:stretch>
        </p:blipFill>
        <p:spPr>
          <a:xfrm>
            <a:off x="0" y="1468644"/>
            <a:ext cx="8397728" cy="2857486"/>
          </a:xfrm>
          <a:prstGeom prst="rect">
            <a:avLst/>
          </a:prstGeom>
        </p:spPr>
      </p:pic>
      <p:sp>
        <p:nvSpPr>
          <p:cNvPr id="4" name="Title 1"/>
          <p:cNvSpPr>
            <a:spLocks noGrp="1"/>
          </p:cNvSpPr>
          <p:nvPr>
            <p:ph type="title"/>
          </p:nvPr>
        </p:nvSpPr>
        <p:spPr>
          <a:xfrm>
            <a:off x="1331640" y="342592"/>
            <a:ext cx="8229600" cy="555526"/>
          </a:xfrm>
        </p:spPr>
        <p:txBody>
          <a:bodyPr>
            <a:normAutofit fontScale="90000"/>
          </a:bodyPr>
          <a:lstStyle/>
          <a:p>
            <a:r>
              <a:rPr lang="en-GB" sz="3300" b="1" dirty="0"/>
              <a:t>Perceptions of the HPV vaccine</a:t>
            </a:r>
            <a:endParaRPr lang="en-GB" sz="2400" b="1" dirty="0"/>
          </a:p>
        </p:txBody>
      </p:sp>
    </p:spTree>
    <p:extLst>
      <p:ext uri="{BB962C8B-B14F-4D97-AF65-F5344CB8AC3E}">
        <p14:creationId xmlns:p14="http://schemas.microsoft.com/office/powerpoint/2010/main" val="282376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2500" b="1" dirty="0"/>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523323322"/>
              </p:ext>
            </p:extLst>
          </p:nvPr>
        </p:nvGraphicFramePr>
        <p:xfrm>
          <a:off x="251520" y="195486"/>
          <a:ext cx="7886700" cy="4512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75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15210"/>
            <a:ext cx="8568952" cy="857250"/>
          </a:xfrm>
        </p:spPr>
        <p:txBody>
          <a:bodyPr>
            <a:noAutofit/>
          </a:bodyPr>
          <a:lstStyle/>
          <a:p>
            <a:r>
              <a:rPr lang="en-GB" sz="3200" b="1" dirty="0"/>
              <a:t>Factors associated with HPV vaccine acceptability</a:t>
            </a:r>
          </a:p>
        </p:txBody>
      </p:sp>
      <p:sp>
        <p:nvSpPr>
          <p:cNvPr id="3" name="Content Placeholder 2"/>
          <p:cNvSpPr>
            <a:spLocks noGrp="1"/>
          </p:cNvSpPr>
          <p:nvPr>
            <p:ph idx="1"/>
          </p:nvPr>
        </p:nvSpPr>
        <p:spPr/>
        <p:txBody>
          <a:bodyPr/>
          <a:lstStyle/>
          <a:p>
            <a:pPr marL="0" indent="0">
              <a:buNone/>
            </a:pPr>
            <a:endParaRPr lang="en-GB" sz="2500" b="1"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41275395"/>
              </p:ext>
            </p:extLst>
          </p:nvPr>
        </p:nvGraphicFramePr>
        <p:xfrm>
          <a:off x="791580" y="1063229"/>
          <a:ext cx="7632847" cy="3457575"/>
        </p:xfrm>
        <a:graphic>
          <a:graphicData uri="http://schemas.openxmlformats.org/drawingml/2006/table">
            <a:tbl>
              <a:tblPr/>
              <a:tblGrid>
                <a:gridCol w="2529618">
                  <a:extLst>
                    <a:ext uri="{9D8B030D-6E8A-4147-A177-3AD203B41FA5}">
                      <a16:colId xmlns="" xmlns:a16="http://schemas.microsoft.com/office/drawing/2014/main" val="20000"/>
                    </a:ext>
                  </a:extLst>
                </a:gridCol>
                <a:gridCol w="2683594">
                  <a:extLst>
                    <a:ext uri="{9D8B030D-6E8A-4147-A177-3AD203B41FA5}">
                      <a16:colId xmlns="" xmlns:a16="http://schemas.microsoft.com/office/drawing/2014/main" val="20001"/>
                    </a:ext>
                  </a:extLst>
                </a:gridCol>
                <a:gridCol w="1055841">
                  <a:extLst>
                    <a:ext uri="{9D8B030D-6E8A-4147-A177-3AD203B41FA5}">
                      <a16:colId xmlns="" xmlns:a16="http://schemas.microsoft.com/office/drawing/2014/main" val="20002"/>
                    </a:ext>
                  </a:extLst>
                </a:gridCol>
                <a:gridCol w="1363794">
                  <a:extLst>
                    <a:ext uri="{9D8B030D-6E8A-4147-A177-3AD203B41FA5}">
                      <a16:colId xmlns="" xmlns:a16="http://schemas.microsoft.com/office/drawing/2014/main" val="20003"/>
                    </a:ext>
                  </a:extLst>
                </a:gridCol>
              </a:tblGrid>
              <a:tr h="261973">
                <a:tc>
                  <a:txBody>
                    <a:bodyPr/>
                    <a:lstStyle/>
                    <a:p>
                      <a:pPr algn="l" fontAlgn="b"/>
                      <a:r>
                        <a:rPr lang="en-GB" sz="2000" b="1" i="0" u="none" strike="noStrike" dirty="0">
                          <a:solidFill>
                            <a:srgbClr val="FFFFFF"/>
                          </a:solidFill>
                          <a:effectLst/>
                          <a:latin typeface="Calibri" panose="020F0502020204030204" pitchFamily="34" charset="0"/>
                        </a:rPr>
                        <a:t>Variable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2000" b="1" i="0" u="none" strike="noStrike" dirty="0">
                          <a:solidFill>
                            <a:srgbClr val="FFFFFF"/>
                          </a:solidFill>
                          <a:effectLst/>
                          <a:latin typeface="Calibri" panose="020F0502020204030204" pitchFamily="34" charset="0"/>
                        </a:rPr>
                        <a:t>Factor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2000" b="1" i="0" u="none" strike="noStrike" dirty="0">
                          <a:solidFill>
                            <a:srgbClr val="FFFFFF"/>
                          </a:solidFill>
                          <a:effectLst/>
                          <a:latin typeface="Calibri" panose="020F0502020204030204" pitchFamily="34" charset="0"/>
                        </a:rPr>
                        <a:t>OR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GB" sz="2000" b="1" i="0" u="none" strike="noStrike" dirty="0">
                          <a:solidFill>
                            <a:srgbClr val="FFFFFF"/>
                          </a:solidFill>
                          <a:effectLst/>
                          <a:latin typeface="Calibri" panose="020F0502020204030204" pitchFamily="34" charset="0"/>
                        </a:rPr>
                        <a:t>95% CI</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 xmlns:a16="http://schemas.microsoft.com/office/drawing/2014/main" val="10000"/>
                  </a:ext>
                </a:extLst>
              </a:tr>
              <a:tr h="261973">
                <a:tc>
                  <a:txBody>
                    <a:bodyPr/>
                    <a:lstStyle/>
                    <a:p>
                      <a:pPr algn="l" fontAlgn="b"/>
                      <a:r>
                        <a:rPr lang="en-GB" sz="2000" b="1" i="0" u="none" strike="noStrike" dirty="0">
                          <a:solidFill>
                            <a:srgbClr val="000000"/>
                          </a:solidFill>
                          <a:effectLst/>
                          <a:latin typeface="Calibri" panose="020F0502020204030204" pitchFamily="34" charset="0"/>
                        </a:rPr>
                        <a:t>Mobile app use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Monthly</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1.50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(1.06-2.12)</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1"/>
                  </a:ext>
                </a:extLst>
              </a:tr>
              <a:tr h="261973">
                <a:tc>
                  <a:txBody>
                    <a:bodyPr/>
                    <a:lstStyle/>
                    <a:p>
                      <a:pPr algn="l" fontAlgn="b"/>
                      <a:endParaRPr lang="en-GB"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r>
                        <a:rPr lang="en-GB" dirty="0"/>
                        <a:t>Never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a:endParaRPr lang="en-GB" dirty="0"/>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endParaRPr lang="en-GB" dirty="0"/>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2"/>
                  </a:ext>
                </a:extLst>
              </a:tr>
              <a:tr h="261973">
                <a:tc>
                  <a:txBody>
                    <a:bodyPr/>
                    <a:lstStyle/>
                    <a:p>
                      <a:pPr algn="l" fontAlgn="b"/>
                      <a:r>
                        <a:rPr lang="en-GB" sz="2000" b="1" i="0" u="none" strike="noStrike" dirty="0">
                          <a:solidFill>
                            <a:srgbClr val="000000"/>
                          </a:solidFill>
                          <a:effectLst/>
                          <a:latin typeface="Calibri" panose="020F0502020204030204" pitchFamily="34" charset="0"/>
                        </a:rPr>
                        <a:t>Disclosed sexuality</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Yes</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2.02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(1.39-3.14)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3"/>
                  </a:ext>
                </a:extLst>
              </a:tr>
              <a:tr h="261973">
                <a:tc>
                  <a:txBody>
                    <a:bodyPr/>
                    <a:lstStyle/>
                    <a:p>
                      <a:pPr algn="l" fontAlgn="b"/>
                      <a:endParaRPr lang="en-GB"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r>
                        <a:rPr lang="en-GB" dirty="0"/>
                        <a:t>No</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a:endParaRPr lang="en-GB" dirty="0"/>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endParaRPr lang="en-GB" dirty="0"/>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4"/>
                  </a:ext>
                </a:extLst>
              </a:tr>
              <a:tr h="261973">
                <a:tc>
                  <a:txBody>
                    <a:bodyPr/>
                    <a:lstStyle/>
                    <a:p>
                      <a:pPr algn="l" fontAlgn="b"/>
                      <a:r>
                        <a:rPr lang="en-GB" sz="2000" b="1" i="0" u="none" strike="noStrike" dirty="0">
                          <a:solidFill>
                            <a:srgbClr val="000000"/>
                          </a:solidFill>
                          <a:effectLst/>
                          <a:latin typeface="Calibri" panose="020F0502020204030204" pitchFamily="34" charset="0"/>
                        </a:rPr>
                        <a:t>STI screening setting</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Sexual health clinic</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1.82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(1.29-2.57)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5"/>
                  </a:ext>
                </a:extLst>
              </a:tr>
              <a:tr h="261973">
                <a:tc>
                  <a:txBody>
                    <a:bodyPr/>
                    <a:lstStyle/>
                    <a:p>
                      <a:pPr algn="l" fontAlgn="b"/>
                      <a:endParaRPr lang="en-GB"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r>
                        <a:rPr lang="en-GB" dirty="0"/>
                        <a:t>Other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a:endParaRPr lang="en-GB" dirty="0"/>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endParaRPr lang="en-GB" dirty="0"/>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6"/>
                  </a:ext>
                </a:extLst>
              </a:tr>
              <a:tr h="261973">
                <a:tc>
                  <a:txBody>
                    <a:bodyPr/>
                    <a:lstStyle/>
                    <a:p>
                      <a:pPr algn="l" fontAlgn="b"/>
                      <a:r>
                        <a:rPr lang="en-GB" sz="2000" b="1" i="0" u="none" strike="noStrike" dirty="0">
                          <a:solidFill>
                            <a:srgbClr val="000000"/>
                          </a:solidFill>
                          <a:effectLst/>
                          <a:latin typeface="Calibri" panose="020F0502020204030204" pitchFamily="34" charset="0"/>
                        </a:rPr>
                        <a:t>HIV status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HIV-positive</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1.96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(1.09-3.53)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7"/>
                  </a:ext>
                </a:extLst>
              </a:tr>
              <a:tr h="261973">
                <a:tc>
                  <a:txBody>
                    <a:bodyPr/>
                    <a:lstStyle/>
                    <a:p>
                      <a:pPr algn="l" fontAlgn="b"/>
                      <a:endParaRPr lang="en-GB"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r>
                        <a:rPr lang="en-GB" dirty="0"/>
                        <a:t>HIV-negative</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a:endParaRPr lang="en-GB" dirty="0"/>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endParaRPr lang="en-GB" dirty="0"/>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08"/>
                  </a:ext>
                </a:extLst>
              </a:tr>
              <a:tr h="261973">
                <a:tc>
                  <a:txBody>
                    <a:bodyPr/>
                    <a:lstStyle/>
                    <a:p>
                      <a:pPr algn="l" fontAlgn="b"/>
                      <a:r>
                        <a:rPr lang="en-GB" sz="2000" b="1" i="0" u="none" strike="noStrike" dirty="0">
                          <a:solidFill>
                            <a:srgbClr val="000000"/>
                          </a:solidFill>
                          <a:effectLst/>
                          <a:latin typeface="Calibri" panose="020F0502020204030204" pitchFamily="34" charset="0"/>
                        </a:rPr>
                        <a:t>HPV knowledge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Good</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2.23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GB" sz="2000" b="1" i="0" u="none" strike="noStrike" dirty="0">
                          <a:solidFill>
                            <a:srgbClr val="000000"/>
                          </a:solidFill>
                          <a:effectLst/>
                          <a:latin typeface="Calibri" panose="020F0502020204030204" pitchFamily="34" charset="0"/>
                        </a:rPr>
                        <a:t>(1.53-3.26)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 xmlns:a16="http://schemas.microsoft.com/office/drawing/2014/main" val="10009"/>
                  </a:ext>
                </a:extLst>
              </a:tr>
              <a:tr h="261973">
                <a:tc>
                  <a:txBody>
                    <a:bodyPr/>
                    <a:lstStyle/>
                    <a:p>
                      <a:pPr algn="l" fontAlgn="b"/>
                      <a:endParaRPr lang="en-GB"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r>
                        <a:rPr lang="en-GB" dirty="0"/>
                        <a:t>Poor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a:endParaRPr lang="en-GB" dirty="0"/>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endParaRPr lang="en-GB" dirty="0"/>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375993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8064A2"/>
      </a:accent4>
      <a:accent5>
        <a:srgbClr val="B1DFD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1">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B1DFDF"/>
      </a:accent4>
      <a:accent5>
        <a:srgbClr val="080808"/>
      </a:accent5>
      <a:accent6>
        <a:srgbClr val="000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1457</Words>
  <Application>Microsoft Office PowerPoint</Application>
  <PresentationFormat>On-screen Show (16:9)</PresentationFormat>
  <Paragraphs>175</Paragraphs>
  <Slides>13</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13</vt:i4>
      </vt:variant>
    </vt:vector>
  </HeadingPairs>
  <TitlesOfParts>
    <vt:vector size="20" baseType="lpstr">
      <vt:lpstr>Custom Design</vt:lpstr>
      <vt:lpstr>6_Custom Design</vt:lpstr>
      <vt:lpstr>NHS_CF_LN9471</vt:lpstr>
      <vt:lpstr>7_Office Theme</vt:lpstr>
      <vt:lpstr>Title slide</vt:lpstr>
      <vt:lpstr>Body 1</vt:lpstr>
      <vt:lpstr>think-cell Slide</vt:lpstr>
      <vt:lpstr>Behavioural factors associated with HPV vaccine acceptability amongst MSM in the United Kingdom</vt:lpstr>
      <vt:lpstr>HPV vaccination for MSM</vt:lpstr>
      <vt:lpstr>Methods</vt:lpstr>
      <vt:lpstr>Results  </vt:lpstr>
      <vt:lpstr>Behavioural characteristics</vt:lpstr>
      <vt:lpstr>HPV-related characteristics</vt:lpstr>
      <vt:lpstr>Perceptions of the HPV vaccine</vt:lpstr>
      <vt:lpstr>PowerPoint Presentation</vt:lpstr>
      <vt:lpstr>Factors associated with HPV vaccine acceptability</vt:lpstr>
      <vt:lpstr>Factors associated with HPV vaccine acceptability</vt:lpstr>
      <vt:lpstr>Discussion</vt:lpstr>
      <vt:lpstr>Discussion</vt:lpstr>
      <vt:lpstr>PowerPoint Presentation</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57</cp:revision>
  <dcterms:created xsi:type="dcterms:W3CDTF">2015-05-13T13:06:46Z</dcterms:created>
  <dcterms:modified xsi:type="dcterms:W3CDTF">2016-07-11T15:43:23Z</dcterms:modified>
</cp:coreProperties>
</file>