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5"/>
  </p:notesMasterIdLst>
  <p:sldIdLst>
    <p:sldId id="306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bby\Documents\STFS\GUM\TV%20study\Graphs%20for%20presentation%20-%20draft%20workshee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abby\Documents\STFS\GUM\TV%20study\Graphs%20for%20presentation%20-%20draft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Sheet1!$U$10</c:f>
              <c:strCache>
                <c:ptCount val="1"/>
                <c:pt idx="0">
                  <c:v>Success</c:v>
                </c:pt>
              </c:strCache>
            </c:strRef>
          </c:tx>
          <c:invertIfNegative val="0"/>
          <c:cat>
            <c:strRef>
              <c:f>Sheet1!$V$9:$W$9</c:f>
              <c:strCache>
                <c:ptCount val="2"/>
                <c:pt idx="0">
                  <c:v>MTZ 2g stat n=131</c:v>
                </c:pt>
                <c:pt idx="1">
                  <c:v>MTZ 400-500mg BD/TDS ≥5 days n=177</c:v>
                </c:pt>
              </c:strCache>
            </c:strRef>
          </c:cat>
          <c:val>
            <c:numRef>
              <c:f>Sheet1!$V$10:$W$10</c:f>
              <c:numCache>
                <c:formatCode>General</c:formatCode>
                <c:ptCount val="2"/>
                <c:pt idx="0">
                  <c:v>95</c:v>
                </c:pt>
                <c:pt idx="1">
                  <c:v>140</c:v>
                </c:pt>
              </c:numCache>
            </c:numRef>
          </c:val>
        </c:ser>
        <c:ser>
          <c:idx val="1"/>
          <c:order val="1"/>
          <c:tx>
            <c:strRef>
              <c:f>Sheet1!$U$11</c:f>
              <c:strCache>
                <c:ptCount val="1"/>
                <c:pt idx="0">
                  <c:v>Failure</c:v>
                </c:pt>
              </c:strCache>
            </c:strRef>
          </c:tx>
          <c:invertIfNegative val="0"/>
          <c:cat>
            <c:strRef>
              <c:f>Sheet1!$V$9:$W$9</c:f>
              <c:strCache>
                <c:ptCount val="2"/>
                <c:pt idx="0">
                  <c:v>MTZ 2g stat n=131</c:v>
                </c:pt>
                <c:pt idx="1">
                  <c:v>MTZ 400-500mg BD/TDS ≥5 days n=177</c:v>
                </c:pt>
              </c:strCache>
            </c:strRef>
          </c:cat>
          <c:val>
            <c:numRef>
              <c:f>Sheet1!$V$11:$W$11</c:f>
              <c:numCache>
                <c:formatCode>General</c:formatCode>
                <c:ptCount val="2"/>
                <c:pt idx="0">
                  <c:v>36</c:v>
                </c:pt>
                <c:pt idx="1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7471104"/>
        <c:axId val="97493376"/>
      </c:barChart>
      <c:catAx>
        <c:axId val="974711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493376"/>
        <c:crosses val="autoZero"/>
        <c:auto val="1"/>
        <c:lblAlgn val="ctr"/>
        <c:lblOffset val="100"/>
        <c:noMultiLvlLbl val="0"/>
      </c:catAx>
      <c:valAx>
        <c:axId val="974933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GB">
                    <a:latin typeface="Times New Roman" pitchFamily="18" charset="0"/>
                    <a:cs typeface="Times New Roman" pitchFamily="18" charset="0"/>
                  </a:rPr>
                  <a:t>Treatment episodes,</a:t>
                </a:r>
                <a:r>
                  <a:rPr lang="en-GB" baseline="0">
                    <a:latin typeface="Times New Roman" pitchFamily="18" charset="0"/>
                    <a:cs typeface="Times New Roman" pitchFamily="18" charset="0"/>
                  </a:rPr>
                  <a:t> n=316</a:t>
                </a:r>
                <a:endParaRPr lang="en-GB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74711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Sheet1!$W$14</c:f>
              <c:strCache>
                <c:ptCount val="1"/>
                <c:pt idx="0">
                  <c:v>TMA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Sheet1!$V$15:$V$21</c:f>
              <c:strCache>
                <c:ptCount val="7"/>
                <c:pt idx="0">
                  <c:v>Diagnosis</c:v>
                </c:pt>
                <c:pt idx="1">
                  <c:v>&lt;2 weeks n=16</c:v>
                </c:pt>
                <c:pt idx="2">
                  <c:v>≥2, &lt;4 weeks n=141</c:v>
                </c:pt>
                <c:pt idx="3">
                  <c:v>≥4, &lt;6 weeks n=65</c:v>
                </c:pt>
                <c:pt idx="4">
                  <c:v>≥6, &lt;12 weeks n=64</c:v>
                </c:pt>
                <c:pt idx="5">
                  <c:v>≥12, &lt;26 weeks n=28</c:v>
                </c:pt>
                <c:pt idx="6">
                  <c:v>≥26 weeks n=18</c:v>
                </c:pt>
              </c:strCache>
            </c:strRef>
          </c:cat>
          <c:val>
            <c:numRef>
              <c:f>Sheet1!$W$15:$W$21</c:f>
              <c:numCache>
                <c:formatCode>0</c:formatCode>
                <c:ptCount val="7"/>
                <c:pt idx="0">
                  <c:v>0</c:v>
                </c:pt>
                <c:pt idx="1">
                  <c:v>80</c:v>
                </c:pt>
                <c:pt idx="2">
                  <c:v>75.8</c:v>
                </c:pt>
                <c:pt idx="3">
                  <c:v>75</c:v>
                </c:pt>
                <c:pt idx="4">
                  <c:v>84.4</c:v>
                </c:pt>
                <c:pt idx="5">
                  <c:v>78.599999999999994</c:v>
                </c:pt>
                <c:pt idx="6">
                  <c:v>66.7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Sheet1!$X$14</c:f>
              <c:strCache>
                <c:ptCount val="1"/>
                <c:pt idx="0">
                  <c:v>WMM</c:v>
                </c:pt>
              </c:strCache>
            </c:strRef>
          </c:tx>
          <c:spPr>
            <a:ln w="25400"/>
          </c:spPr>
          <c:marker>
            <c:symbol val="none"/>
          </c:marker>
          <c:cat>
            <c:strRef>
              <c:f>Sheet1!$V$15:$V$21</c:f>
              <c:strCache>
                <c:ptCount val="7"/>
                <c:pt idx="0">
                  <c:v>Diagnosis</c:v>
                </c:pt>
                <c:pt idx="1">
                  <c:v>&lt;2 weeks n=16</c:v>
                </c:pt>
                <c:pt idx="2">
                  <c:v>≥2, &lt;4 weeks n=141</c:v>
                </c:pt>
                <c:pt idx="3">
                  <c:v>≥4, &lt;6 weeks n=65</c:v>
                </c:pt>
                <c:pt idx="4">
                  <c:v>≥6, &lt;12 weeks n=64</c:v>
                </c:pt>
                <c:pt idx="5">
                  <c:v>≥12, &lt;26 weeks n=28</c:v>
                </c:pt>
                <c:pt idx="6">
                  <c:v>≥26 weeks n=18</c:v>
                </c:pt>
              </c:strCache>
            </c:strRef>
          </c:cat>
          <c:val>
            <c:numRef>
              <c:f>Sheet1!$X$15:$X$21</c:f>
              <c:numCache>
                <c:formatCode>0</c:formatCode>
                <c:ptCount val="7"/>
                <c:pt idx="0">
                  <c:v>0</c:v>
                </c:pt>
                <c:pt idx="1">
                  <c:v>88.9</c:v>
                </c:pt>
                <c:pt idx="2">
                  <c:v>89.7</c:v>
                </c:pt>
                <c:pt idx="3">
                  <c:v>91.2</c:v>
                </c:pt>
                <c:pt idx="4">
                  <c:v>87.5</c:v>
                </c:pt>
                <c:pt idx="5">
                  <c:v>87.5</c:v>
                </c:pt>
                <c:pt idx="6">
                  <c:v>85.7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585792"/>
        <c:axId val="97616640"/>
      </c:lineChart>
      <c:catAx>
        <c:axId val="97585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>
                    <a:latin typeface="Times New Roman" pitchFamily="18" charset="0"/>
                    <a:cs typeface="Times New Roman" pitchFamily="18" charset="0"/>
                  </a:rPr>
                  <a:t>Time elapsed</a:t>
                </a:r>
                <a:r>
                  <a:rPr lang="en-GB" baseline="0">
                    <a:latin typeface="Times New Roman" pitchFamily="18" charset="0"/>
                    <a:cs typeface="Times New Roman" pitchFamily="18" charset="0"/>
                  </a:rPr>
                  <a:t> until test of cure</a:t>
                </a:r>
                <a:endParaRPr lang="en-GB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7616640"/>
        <c:crosses val="autoZero"/>
        <c:auto val="1"/>
        <c:lblAlgn val="ctr"/>
        <c:lblOffset val="100"/>
        <c:noMultiLvlLbl val="0"/>
      </c:catAx>
      <c:valAx>
        <c:axId val="97616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GB">
                    <a:latin typeface="Times New Roman" pitchFamily="18" charset="0"/>
                    <a:cs typeface="Times New Roman" pitchFamily="18" charset="0"/>
                  </a:rPr>
                  <a:t>%</a:t>
                </a:r>
                <a:r>
                  <a:rPr lang="en-GB" baseline="0">
                    <a:latin typeface="Times New Roman" pitchFamily="18" charset="0"/>
                    <a:cs typeface="Times New Roman" pitchFamily="18" charset="0"/>
                  </a:rPr>
                  <a:t> negative test of cure results</a:t>
                </a:r>
                <a:endParaRPr lang="en-GB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97585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2191823940719"/>
          <c:y val="0.25224708883220576"/>
          <c:w val="0.14050334913872123"/>
          <c:h val="0.12743040922701571"/>
        </c:manualLayout>
      </c:layout>
      <c:overlay val="0"/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E8F5F-C84D-4A03-BD17-BEE3ACA94F9B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617F2-7DD4-47CC-B76C-CB299D12C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6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768F1-3E21-431D-94F2-E99025B5D8F1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7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098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1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02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35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03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3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5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458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6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79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65" indent="0">
              <a:buNone/>
              <a:defRPr sz="2400"/>
            </a:lvl3pPr>
            <a:lvl4pPr marL="1371396" indent="0">
              <a:buNone/>
              <a:defRPr sz="2000"/>
            </a:lvl4pPr>
            <a:lvl5pPr marL="1828529" indent="0">
              <a:buNone/>
              <a:defRPr sz="2000"/>
            </a:lvl5pPr>
            <a:lvl6pPr marL="2285658" indent="0">
              <a:buNone/>
              <a:defRPr sz="2000"/>
            </a:lvl6pPr>
            <a:lvl7pPr marL="2742788" indent="0">
              <a:buNone/>
              <a:defRPr sz="2000"/>
            </a:lvl7pPr>
            <a:lvl8pPr marL="3199920" indent="0">
              <a:buNone/>
              <a:defRPr sz="2000"/>
            </a:lvl8pPr>
            <a:lvl9pPr marL="3657052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0BFB2705-05E2-4CC6-95E2-7AE5595D7E2C}" type="datetimeFigureOut">
              <a:rPr lang="en-GB" smtClean="0">
                <a:solidFill>
                  <a:prstClr val="black"/>
                </a:solidFill>
              </a:rPr>
              <a:pPr/>
              <a:t>11/07/2016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lIns="91428" tIns="45714" rIns="91428" bIns="45714"/>
          <a:lstStyle/>
          <a:p>
            <a:fld id="{13662A84-38DB-4857-B599-B8740DD43860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696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8" y="4155926"/>
            <a:ext cx="7318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60260" y="4536035"/>
            <a:ext cx="4367724" cy="628005"/>
          </a:xfrm>
          <a:prstGeom prst="rect">
            <a:avLst/>
          </a:prstGeom>
        </p:spPr>
        <p:txBody>
          <a:bodyPr lIns="91428" tIns="45714" rIns="91428" bIns="45714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srgbClr val="464646"/>
                </a:solidFill>
              </a:rPr>
              <a:t>BASHH Conference – Oxford 2016</a:t>
            </a:r>
            <a:endParaRPr lang="en-GB" dirty="0">
              <a:solidFill>
                <a:srgbClr val="46464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63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defTabSz="9142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1" indent="-285708" algn="l" defTabSz="914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3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7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8" indent="-228564" algn="l" defTabSz="9142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787774"/>
            <a:ext cx="6400800" cy="1728192"/>
          </a:xfrm>
        </p:spPr>
        <p:txBody>
          <a:bodyPr>
            <a:normAutofit fontScale="55000" lnSpcReduction="20000"/>
          </a:bodyPr>
          <a:lstStyle/>
          <a:p>
            <a:r>
              <a:rPr lang="en-GB" sz="3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Gabriella Bathgate, Melissa Perry, John White</a:t>
            </a: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Department of Genitourinary Medicine</a:t>
            </a: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Guy’s &amp; St Thomas’ NHS Trust</a:t>
            </a:r>
          </a:p>
          <a:p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BASHH Annual Conference 2016</a:t>
            </a:r>
          </a:p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July 10, 2016</a:t>
            </a:r>
          </a:p>
          <a:p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915572"/>
            <a:ext cx="7772400" cy="1102519"/>
          </a:xfrm>
        </p:spPr>
        <p:txBody>
          <a:bodyPr>
            <a:normAutofit fontScale="90000"/>
          </a:bodyPr>
          <a:lstStyle/>
          <a:p>
            <a:r>
              <a:rPr lang="en-GB" sz="4800" b="1" i="1" dirty="0" err="1"/>
              <a:t>Trichomonas</a:t>
            </a:r>
            <a:r>
              <a:rPr lang="en-GB" sz="4800" b="1" i="1" dirty="0"/>
              <a:t> </a:t>
            </a:r>
            <a:r>
              <a:rPr lang="en-GB" sz="4800" b="1" i="1" dirty="0" err="1"/>
              <a:t>vaginalis</a:t>
            </a:r>
            <a:r>
              <a:rPr lang="en-GB" sz="4800" b="1" dirty="0"/>
              <a:t>:</a:t>
            </a:r>
            <a:br>
              <a:rPr lang="en-GB" sz="4800" b="1" dirty="0"/>
            </a:br>
            <a:r>
              <a:rPr lang="en-GB" sz="4000" b="1" dirty="0"/>
              <a:t>Treatment and test of cure analysis in a GUM clinic population</a:t>
            </a:r>
          </a:p>
        </p:txBody>
      </p:sp>
    </p:spTree>
    <p:extLst>
      <p:ext uri="{BB962C8B-B14F-4D97-AF65-F5344CB8AC3E}">
        <p14:creationId xmlns:p14="http://schemas.microsoft.com/office/powerpoint/2010/main" val="6047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9628"/>
            <a:ext cx="7704856" cy="317500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700" b="1" dirty="0"/>
              <a:t>Significant asymptomatic, microscopy-negative burden of infection</a:t>
            </a:r>
          </a:p>
          <a:p>
            <a:pPr>
              <a:buFont typeface="Wingdings" pitchFamily="2" charset="2"/>
              <a:buChar char="Ø"/>
            </a:pPr>
            <a:endParaRPr lang="en-GB" sz="1000" b="1" dirty="0"/>
          </a:p>
          <a:p>
            <a:pPr>
              <a:buFont typeface="Wingdings" pitchFamily="2" charset="2"/>
              <a:buChar char="Ø"/>
            </a:pPr>
            <a:r>
              <a:rPr lang="en-GB" sz="1700" b="1" dirty="0"/>
              <a:t>Higher parasitological cure rates in males following 1</a:t>
            </a:r>
            <a:r>
              <a:rPr lang="en-GB" sz="1700" b="1" baseline="30000" dirty="0"/>
              <a:t>st</a:t>
            </a:r>
            <a:r>
              <a:rPr lang="en-GB" sz="1700" b="1" dirty="0"/>
              <a:t> line treatment (88.2% </a:t>
            </a:r>
            <a:r>
              <a:rPr lang="en-GB" sz="1700" b="1" dirty="0" err="1"/>
              <a:t>vs</a:t>
            </a:r>
            <a:r>
              <a:rPr lang="en-GB" sz="1700" b="1" dirty="0"/>
              <a:t> 72.5%)</a:t>
            </a:r>
          </a:p>
          <a:p>
            <a:r>
              <a:rPr lang="en-GB" sz="1500" dirty="0"/>
              <a:t>Distinct infection phenotypes: asymptomatic, WMM –</a:t>
            </a:r>
            <a:r>
              <a:rPr lang="en-GB" sz="1500" dirty="0" err="1"/>
              <a:t>ve</a:t>
            </a:r>
            <a:r>
              <a:rPr lang="en-GB" sz="1500" dirty="0"/>
              <a:t> infection more common in males</a:t>
            </a:r>
          </a:p>
          <a:p>
            <a:r>
              <a:rPr lang="en-GB" sz="1500" dirty="0"/>
              <a:t>Higher rate of spontaneous clearance of infection in males (Poole &amp; </a:t>
            </a:r>
            <a:r>
              <a:rPr lang="en-GB" sz="1500" dirty="0" err="1"/>
              <a:t>McLelland</a:t>
            </a:r>
            <a:r>
              <a:rPr lang="en-GB" sz="1500" dirty="0"/>
              <a:t>, 2013)</a:t>
            </a:r>
          </a:p>
          <a:p>
            <a:endParaRPr lang="en-GB" sz="1000" dirty="0"/>
          </a:p>
          <a:p>
            <a:pPr>
              <a:buFont typeface="Wingdings" pitchFamily="2" charset="2"/>
              <a:buChar char="Ø"/>
            </a:pPr>
            <a:r>
              <a:rPr lang="en-GB" sz="1700" b="1" dirty="0"/>
              <a:t>Lower cure rates than the 90% found in 2003 Cochrane systematic review (</a:t>
            </a:r>
            <a:r>
              <a:rPr lang="en-GB" sz="1700" b="1" dirty="0" err="1"/>
              <a:t>Forna</a:t>
            </a:r>
            <a:r>
              <a:rPr lang="en-GB" sz="1700" b="1" dirty="0"/>
              <a:t> &amp; </a:t>
            </a:r>
            <a:r>
              <a:rPr lang="en-GB" sz="1700" b="1" dirty="0" err="1"/>
              <a:t>Gülmezoglu</a:t>
            </a:r>
            <a:r>
              <a:rPr lang="en-GB" sz="1700" b="1" dirty="0"/>
              <a:t>, 2003)</a:t>
            </a:r>
          </a:p>
          <a:p>
            <a:r>
              <a:rPr lang="en-GB" sz="1500" dirty="0"/>
              <a:t>Data suggest MTZ single oral dose inferior to multiple dose regimens, clearance 69.9% </a:t>
            </a:r>
            <a:r>
              <a:rPr lang="en-GB" sz="1500" dirty="0" err="1"/>
              <a:t>vs</a:t>
            </a:r>
            <a:r>
              <a:rPr lang="en-GB" sz="1500" dirty="0"/>
              <a:t> 77.8% (p=0.0086)</a:t>
            </a:r>
          </a:p>
          <a:p>
            <a:pPr>
              <a:buFont typeface="Wingdings" pitchFamily="2" charset="2"/>
              <a:buChar char="Ø"/>
            </a:pPr>
            <a:endParaRPr lang="en-GB" sz="1900" b="1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b="1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4826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9628"/>
            <a:ext cx="7992888" cy="317500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700" b="1" dirty="0">
                <a:latin typeface="+mj-lt"/>
              </a:rPr>
              <a:t>TMA positivity rate following treatment relatively constant when TOC performed </a:t>
            </a:r>
            <a:r>
              <a:rPr lang="en-GB" sz="1700" b="1" dirty="0">
                <a:latin typeface="+mj-lt"/>
                <a:cs typeface="Times New Roman"/>
              </a:rPr>
              <a:t>≥</a:t>
            </a:r>
            <a:r>
              <a:rPr lang="en-GB" sz="1700" b="1" dirty="0">
                <a:latin typeface="+mj-lt"/>
              </a:rPr>
              <a:t>2 weeks after diagnosis</a:t>
            </a:r>
          </a:p>
          <a:p>
            <a:r>
              <a:rPr lang="en-GB" sz="1500" dirty="0"/>
              <a:t>Suggests treatment failure responsible, rather than other factors (re-infection, timing of TOC)</a:t>
            </a:r>
          </a:p>
          <a:p>
            <a:r>
              <a:rPr lang="en-GB" sz="1500" dirty="0"/>
              <a:t>May be appropriate to test </a:t>
            </a:r>
            <a:r>
              <a:rPr lang="en-GB" sz="1500" dirty="0">
                <a:latin typeface="+mj-lt"/>
                <a:cs typeface="Times New Roman"/>
              </a:rPr>
              <a:t>≤</a:t>
            </a:r>
            <a:r>
              <a:rPr lang="en-GB" sz="1500" dirty="0"/>
              <a:t>6 weeks post-treatment (despite current guidance, this clearly reflects practice in our service)</a:t>
            </a:r>
          </a:p>
          <a:p>
            <a:pPr>
              <a:buNone/>
            </a:pPr>
            <a:endParaRPr lang="en-GB" sz="1000" dirty="0"/>
          </a:p>
          <a:p>
            <a:pPr>
              <a:buFont typeface="Wingdings" pitchFamily="2" charset="2"/>
              <a:buChar char="Ø"/>
            </a:pPr>
            <a:r>
              <a:rPr lang="en-GB" sz="1700" b="1" dirty="0"/>
              <a:t>Current guidance recommends </a:t>
            </a:r>
            <a:r>
              <a:rPr lang="en-GB" sz="1700" b="1" i="1" u="sng" dirty="0"/>
              <a:t>against</a:t>
            </a:r>
            <a:r>
              <a:rPr lang="en-GB" sz="1700" b="1" dirty="0"/>
              <a:t> routine TOC in absence of persistent symptoms</a:t>
            </a:r>
          </a:p>
          <a:p>
            <a:r>
              <a:rPr lang="en-GB" sz="1500" dirty="0"/>
              <a:t>These data suggest, in view of high treatment failure rate, that TOC </a:t>
            </a:r>
            <a:r>
              <a:rPr lang="en-GB" sz="1500" i="1" u="sng" dirty="0"/>
              <a:t>should</a:t>
            </a:r>
            <a:r>
              <a:rPr lang="en-GB" sz="1500" dirty="0"/>
              <a:t> be offered universally, especially in women</a:t>
            </a:r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b="1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557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30" y="1419628"/>
            <a:ext cx="8280920" cy="317500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000" b="1" dirty="0"/>
              <a:t>Further work</a:t>
            </a:r>
          </a:p>
          <a:p>
            <a:endParaRPr lang="en-GB" sz="300" dirty="0"/>
          </a:p>
          <a:p>
            <a:r>
              <a:rPr lang="en-GB" sz="1700" dirty="0"/>
              <a:t>Study treatment outcomes using </a:t>
            </a:r>
            <a:r>
              <a:rPr lang="en-GB" sz="1700" dirty="0" err="1"/>
              <a:t>tinidazole</a:t>
            </a:r>
            <a:r>
              <a:rPr lang="en-GB" sz="1700" dirty="0"/>
              <a:t> as first-line</a:t>
            </a:r>
          </a:p>
          <a:p>
            <a:endParaRPr lang="en-GB" sz="300" dirty="0"/>
          </a:p>
          <a:p>
            <a:pPr>
              <a:buNone/>
            </a:pPr>
            <a:endParaRPr lang="en-GB" sz="100" dirty="0"/>
          </a:p>
          <a:p>
            <a:endParaRPr lang="en-GB" sz="300" dirty="0"/>
          </a:p>
          <a:p>
            <a:r>
              <a:rPr lang="en-GB" sz="1700" dirty="0"/>
              <a:t>Local studies of molecular epidemiology &amp; exploration of aetiology of host/microbial factors conferring treatment resistance</a:t>
            </a:r>
          </a:p>
          <a:p>
            <a:endParaRPr lang="en-GB" sz="300" dirty="0"/>
          </a:p>
          <a:p>
            <a:r>
              <a:rPr lang="en-GB" sz="1700" dirty="0"/>
              <a:t>Is there a need for formal susceptibility testing in UK for treatment failures?</a:t>
            </a:r>
          </a:p>
          <a:p>
            <a:endParaRPr lang="en-GB" sz="1700" dirty="0"/>
          </a:p>
          <a:p>
            <a:endParaRPr lang="en-GB" sz="300" dirty="0"/>
          </a:p>
          <a:p>
            <a:pPr>
              <a:buNone/>
            </a:pPr>
            <a:endParaRPr lang="en-GB" sz="1700" dirty="0"/>
          </a:p>
          <a:p>
            <a:endParaRPr lang="en-GB" sz="1800" dirty="0"/>
          </a:p>
          <a:p>
            <a:pPr>
              <a:buFont typeface="Wingdings" pitchFamily="2" charset="2"/>
              <a:buChar char="Ø"/>
            </a:pPr>
            <a:endParaRPr lang="en-GB" sz="1700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b="1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74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30" y="1707656"/>
            <a:ext cx="8280920" cy="288696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600" dirty="0"/>
              <a:t>Questions?</a:t>
            </a:r>
          </a:p>
          <a:p>
            <a:pPr>
              <a:buFont typeface="Wingdings" pitchFamily="2" charset="2"/>
              <a:buChar char="Ø"/>
            </a:pPr>
            <a:endParaRPr lang="en-GB" sz="1700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dirty="0"/>
          </a:p>
          <a:p>
            <a:pPr>
              <a:buNone/>
            </a:pPr>
            <a:endParaRPr lang="en-GB" sz="2000" b="1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21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196951"/>
            <a:ext cx="5987008" cy="3535041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GB" sz="3100" dirty="0"/>
              <a:t>Most common non-viral STI worldwide </a:t>
            </a:r>
          </a:p>
          <a:p>
            <a:pPr>
              <a:buFont typeface="Wingdings" pitchFamily="2" charset="2"/>
              <a:buChar char="Ø"/>
            </a:pPr>
            <a:endParaRPr lang="en-GB" sz="900" dirty="0"/>
          </a:p>
          <a:p>
            <a:pPr>
              <a:buNone/>
            </a:pPr>
            <a:r>
              <a:rPr lang="en-GB" sz="2800" dirty="0"/>
              <a:t>	– Estimated </a:t>
            </a:r>
            <a:r>
              <a:rPr lang="en-GB" sz="2800" b="1" dirty="0"/>
              <a:t>276 million</a:t>
            </a:r>
            <a:r>
              <a:rPr lang="en-GB" sz="2800" dirty="0"/>
              <a:t> new infections globally, 2008 (WHO, 2012)</a:t>
            </a:r>
          </a:p>
          <a:p>
            <a:pPr>
              <a:buNone/>
            </a:pPr>
            <a:endParaRPr lang="en-GB" sz="900" dirty="0"/>
          </a:p>
          <a:p>
            <a:pPr>
              <a:buNone/>
            </a:pPr>
            <a:r>
              <a:rPr lang="en-GB" sz="2800" dirty="0"/>
              <a:t>	 – </a:t>
            </a:r>
            <a:r>
              <a:rPr lang="en-GB" sz="2800" b="1" dirty="0"/>
              <a:t>6,000-6,500</a:t>
            </a:r>
            <a:r>
              <a:rPr lang="en-GB" sz="2800" dirty="0"/>
              <a:t> new diagnoses annually in England, 2011-14           (Public Health England, 2016)</a:t>
            </a:r>
          </a:p>
          <a:p>
            <a:pPr>
              <a:buNone/>
            </a:pPr>
            <a:endParaRPr lang="en-GB" sz="2500" dirty="0"/>
          </a:p>
          <a:p>
            <a:pPr>
              <a:buNone/>
            </a:pPr>
            <a:endParaRPr lang="en-GB" sz="900" dirty="0"/>
          </a:p>
          <a:p>
            <a:pPr>
              <a:buFont typeface="Wingdings" pitchFamily="2" charset="2"/>
              <a:buChar char="Ø"/>
            </a:pPr>
            <a:r>
              <a:rPr lang="en-GB" sz="3100" dirty="0"/>
              <a:t>Advances in understanding of the organism’s molecular structure and genetic diversity</a:t>
            </a:r>
          </a:p>
          <a:p>
            <a:pPr>
              <a:buFont typeface="Wingdings" pitchFamily="2" charset="2"/>
              <a:buChar char="Ø"/>
            </a:pPr>
            <a:endParaRPr lang="en-GB" sz="900" dirty="0"/>
          </a:p>
          <a:p>
            <a:pPr>
              <a:buNone/>
            </a:pPr>
            <a:r>
              <a:rPr lang="en-GB" sz="2800" dirty="0"/>
              <a:t>	 – </a:t>
            </a:r>
            <a:r>
              <a:rPr lang="en-GB" sz="2800" b="1" dirty="0"/>
              <a:t>TV genome</a:t>
            </a:r>
            <a:r>
              <a:rPr lang="en-GB" sz="2800" dirty="0"/>
              <a:t> sequenced 2007 (Carlton, </a:t>
            </a:r>
            <a:r>
              <a:rPr lang="en-GB" sz="2800" dirty="0" err="1"/>
              <a:t>Hirt</a:t>
            </a:r>
            <a:r>
              <a:rPr lang="en-GB" sz="2800" dirty="0"/>
              <a:t> </a:t>
            </a:r>
            <a:r>
              <a:rPr lang="en-GB" sz="2800" i="1" dirty="0"/>
              <a:t>et al.</a:t>
            </a:r>
            <a:r>
              <a:rPr lang="en-GB" sz="2800" dirty="0"/>
              <a:t>, 2007)</a:t>
            </a:r>
          </a:p>
          <a:p>
            <a:pPr>
              <a:buNone/>
            </a:pPr>
            <a:endParaRPr lang="en-GB" sz="900" dirty="0"/>
          </a:p>
          <a:p>
            <a:pPr>
              <a:buNone/>
            </a:pPr>
            <a:r>
              <a:rPr lang="en-GB" sz="2800" dirty="0"/>
              <a:t>	 – </a:t>
            </a:r>
            <a:r>
              <a:rPr lang="en-GB" sz="2800" b="1" dirty="0"/>
              <a:t>2 phenotypic subtypes</a:t>
            </a:r>
            <a:r>
              <a:rPr lang="en-GB" sz="2800" dirty="0"/>
              <a:t> based on association with TV virus (T1/T2) (Snipes, </a:t>
            </a:r>
            <a:r>
              <a:rPr lang="en-GB" sz="2800" dirty="0" err="1"/>
              <a:t>Gamard</a:t>
            </a:r>
            <a:r>
              <a:rPr lang="en-GB" sz="2800" dirty="0"/>
              <a:t> </a:t>
            </a:r>
            <a:r>
              <a:rPr lang="en-GB" sz="2800" i="1" dirty="0"/>
              <a:t>et al.</a:t>
            </a:r>
            <a:r>
              <a:rPr lang="en-GB" sz="2800" dirty="0"/>
              <a:t>, 2000; Conrad, Gorman </a:t>
            </a:r>
            <a:r>
              <a:rPr lang="en-GB" sz="2800" i="1" dirty="0"/>
              <a:t>et al.</a:t>
            </a:r>
            <a:r>
              <a:rPr lang="en-GB" sz="2800" dirty="0"/>
              <a:t>, 2012)</a:t>
            </a:r>
          </a:p>
          <a:p>
            <a:pPr>
              <a:buNone/>
            </a:pPr>
            <a:endParaRPr lang="en-GB" sz="900" dirty="0"/>
          </a:p>
          <a:p>
            <a:pPr>
              <a:buNone/>
            </a:pPr>
            <a:r>
              <a:rPr lang="en-GB" sz="2500" dirty="0"/>
              <a:t>	</a:t>
            </a:r>
            <a:r>
              <a:rPr lang="en-GB" sz="2400" dirty="0"/>
              <a:t> –</a:t>
            </a:r>
            <a:r>
              <a:rPr lang="en-GB" sz="2500" dirty="0"/>
              <a:t> </a:t>
            </a:r>
            <a:r>
              <a:rPr lang="en-GB" sz="2500" b="1" dirty="0" err="1"/>
              <a:t>N</a:t>
            </a:r>
            <a:r>
              <a:rPr lang="en-GB" sz="2800" b="1" dirty="0" err="1"/>
              <a:t>itroimidazole</a:t>
            </a:r>
            <a:r>
              <a:rPr lang="en-GB" sz="2800" b="1" dirty="0"/>
              <a:t> resistance</a:t>
            </a:r>
            <a:r>
              <a:rPr lang="en-GB" sz="2800" dirty="0"/>
              <a:t>, estimated </a:t>
            </a:r>
            <a:r>
              <a:rPr lang="en-GB" sz="2800" b="1" dirty="0"/>
              <a:t>4-10%</a:t>
            </a:r>
            <a:r>
              <a:rPr lang="en-GB" sz="2800" dirty="0"/>
              <a:t> </a:t>
            </a:r>
            <a:r>
              <a:rPr lang="en-GB" sz="2800" i="1" dirty="0"/>
              <a:t>in vitro </a:t>
            </a:r>
            <a:r>
              <a:rPr lang="en-GB" sz="2800" dirty="0" err="1"/>
              <a:t>metronidazole</a:t>
            </a:r>
            <a:r>
              <a:rPr lang="en-GB" sz="2800" dirty="0"/>
              <a:t> resistance; more common in TV virus-associated strains (T2)</a:t>
            </a:r>
          </a:p>
          <a:p>
            <a:pPr>
              <a:buNone/>
            </a:pPr>
            <a:endParaRPr lang="en-GB" sz="28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pic>
        <p:nvPicPr>
          <p:cNvPr id="8" name="Picture 4" descr="http://www.emedmd.com/sites/default/files/trichomonas%20parasit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8" y="1275606"/>
            <a:ext cx="2382549" cy="221483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372200" y="3507854"/>
            <a:ext cx="2771800" cy="8309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500" b="1" i="1" dirty="0" err="1">
                <a:solidFill>
                  <a:prstClr val="black"/>
                </a:solidFill>
              </a:rPr>
              <a:t>Trichomonas</a:t>
            </a:r>
            <a:r>
              <a:rPr lang="en-GB" sz="1500" b="1" i="1" dirty="0">
                <a:solidFill>
                  <a:prstClr val="black"/>
                </a:solidFill>
              </a:rPr>
              <a:t> </a:t>
            </a:r>
            <a:r>
              <a:rPr lang="en-GB" sz="1500" b="1" i="1" dirty="0" err="1">
                <a:solidFill>
                  <a:prstClr val="black"/>
                </a:solidFill>
              </a:rPr>
              <a:t>vaginalis</a:t>
            </a:r>
            <a:r>
              <a:rPr lang="en-GB" sz="1500" b="1" dirty="0">
                <a:solidFill>
                  <a:prstClr val="black"/>
                </a:solidFill>
              </a:rPr>
              <a:t> </a:t>
            </a:r>
            <a:r>
              <a:rPr lang="en-GB" sz="1500" dirty="0">
                <a:solidFill>
                  <a:prstClr val="black"/>
                </a:solidFill>
              </a:rPr>
              <a:t>– motile flagellated protozoan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600"/>
            <a:ext cx="6275040" cy="3816424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GB" sz="4000" b="1" dirty="0"/>
              <a:t>Diagnosis:</a:t>
            </a:r>
          </a:p>
          <a:p>
            <a:pPr>
              <a:buNone/>
            </a:pPr>
            <a:r>
              <a:rPr lang="en-GB" sz="2800" dirty="0"/>
              <a:t>	</a:t>
            </a:r>
            <a:r>
              <a:rPr lang="en-GB" dirty="0" smtClean="0"/>
              <a:t>Gold standard: NAAT (</a:t>
            </a:r>
            <a:r>
              <a:rPr lang="en-GB" dirty="0" err="1" smtClean="0"/>
              <a:t>Hologic</a:t>
            </a:r>
            <a:r>
              <a:rPr lang="en-GB" dirty="0" smtClean="0"/>
              <a:t>, BD, Cepheid)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i="1" dirty="0" smtClean="0"/>
              <a:t>Other modalities: wet mount microscopy (WMM), culture, POCTs</a:t>
            </a:r>
          </a:p>
          <a:p>
            <a:pPr>
              <a:buNone/>
            </a:pPr>
            <a:endParaRPr lang="en-GB" sz="2500" dirty="0"/>
          </a:p>
          <a:p>
            <a:pPr>
              <a:buFont typeface="Wingdings" pitchFamily="2" charset="2"/>
              <a:buChar char="Ø"/>
            </a:pPr>
            <a:r>
              <a:rPr lang="en-GB" sz="4000" b="1" dirty="0"/>
              <a:t>Treatment:</a:t>
            </a:r>
          </a:p>
          <a:p>
            <a:pPr>
              <a:buNone/>
            </a:pPr>
            <a:r>
              <a:rPr lang="en-GB" dirty="0" smtClean="0"/>
              <a:t>	Recommended first-line regimens:</a:t>
            </a:r>
          </a:p>
          <a:p>
            <a:r>
              <a:rPr lang="en-GB" dirty="0" err="1" smtClean="0"/>
              <a:t>Metronidazole</a:t>
            </a:r>
            <a:r>
              <a:rPr lang="en-GB" dirty="0" smtClean="0"/>
              <a:t> 2g STAT</a:t>
            </a:r>
          </a:p>
          <a:p>
            <a:r>
              <a:rPr lang="en-GB" dirty="0" err="1" smtClean="0"/>
              <a:t>Metronidazole</a:t>
            </a:r>
            <a:r>
              <a:rPr lang="en-GB" dirty="0" smtClean="0"/>
              <a:t> 400-500mg BD 5-7 days</a:t>
            </a:r>
          </a:p>
          <a:p>
            <a:r>
              <a:rPr lang="en-GB" dirty="0" err="1" smtClean="0"/>
              <a:t>Tinidazole</a:t>
            </a:r>
            <a:r>
              <a:rPr lang="en-GB" dirty="0" smtClean="0"/>
              <a:t> 2g STAT</a:t>
            </a:r>
          </a:p>
          <a:p>
            <a:endParaRPr lang="en-GB" sz="2100" dirty="0"/>
          </a:p>
          <a:p>
            <a:r>
              <a:rPr lang="en-GB" sz="3300" dirty="0"/>
              <a:t>HIV: MTZ 400mg BD 5 days</a:t>
            </a:r>
          </a:p>
          <a:p>
            <a:endParaRPr lang="en-GB" sz="2100" dirty="0"/>
          </a:p>
          <a:p>
            <a:pPr>
              <a:buNone/>
            </a:pPr>
            <a:r>
              <a:rPr lang="en-GB" dirty="0" smtClean="0"/>
              <a:t>	Partner notification &amp; treatment</a:t>
            </a:r>
          </a:p>
          <a:p>
            <a:endParaRPr lang="en-GB" sz="2100" dirty="0"/>
          </a:p>
          <a:p>
            <a:pPr>
              <a:buFont typeface="Wingdings" pitchFamily="2" charset="2"/>
              <a:buChar char="Ø"/>
            </a:pPr>
            <a:r>
              <a:rPr lang="en-GB" sz="4000" b="1" dirty="0"/>
              <a:t>Follow-up &amp; test of cure:</a:t>
            </a:r>
          </a:p>
          <a:p>
            <a:pPr>
              <a:buNone/>
            </a:pPr>
            <a:r>
              <a:rPr lang="en-GB" dirty="0" smtClean="0"/>
              <a:t>	Local protocols e.g. F/u 2 weeks after diagnosis</a:t>
            </a:r>
          </a:p>
          <a:p>
            <a:pPr>
              <a:buNone/>
            </a:pPr>
            <a:r>
              <a:rPr lang="en-GB" dirty="0" smtClean="0"/>
              <a:t>	TOC recommended if symptoms persist or recur following treatment</a:t>
            </a:r>
          </a:p>
          <a:p>
            <a:pPr algn="r">
              <a:buNone/>
            </a:pPr>
            <a:endParaRPr lang="en-GB" sz="500" dirty="0"/>
          </a:p>
          <a:p>
            <a:pPr algn="r">
              <a:buNone/>
            </a:pPr>
            <a:r>
              <a:rPr lang="en-GB" sz="3300" dirty="0"/>
              <a:t>(BASHH 2014)</a:t>
            </a:r>
          </a:p>
        </p:txBody>
      </p:sp>
      <p:pic>
        <p:nvPicPr>
          <p:cNvPr id="5" name="Picture 6" descr="http://www.dlolab.com/sites/dlo2/uploads/images/BIC_Project/Urine_Collection_Aptim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1896" y="2067694"/>
            <a:ext cx="1503767" cy="2016224"/>
          </a:xfrm>
          <a:prstGeom prst="rect">
            <a:avLst/>
          </a:prstGeom>
          <a:noFill/>
        </p:spPr>
      </p:pic>
      <p:pic>
        <p:nvPicPr>
          <p:cNvPr id="6" name="Picture 4" descr="http://www.dlolab.com/sites/dlo2/uploads/images/BIC_Project/Vaginal_Collection_Devic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42" y="1991547"/>
            <a:ext cx="1547663" cy="2092372"/>
          </a:xfrm>
          <a:prstGeom prst="rect">
            <a:avLst/>
          </a:prstGeom>
          <a:noFill/>
        </p:spPr>
      </p:pic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3494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5987008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91632"/>
            <a:ext cx="8136904" cy="252027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2200" b="1" dirty="0"/>
              <a:t>Examine a large cohort of </a:t>
            </a:r>
            <a:r>
              <a:rPr lang="en-GB" sz="2200" b="1" i="1" dirty="0"/>
              <a:t>T. </a:t>
            </a:r>
            <a:r>
              <a:rPr lang="en-GB" sz="2200" b="1" i="1" dirty="0" err="1"/>
              <a:t>vaginalis</a:t>
            </a:r>
            <a:r>
              <a:rPr lang="en-GB" sz="2200" b="1" i="1" dirty="0"/>
              <a:t> </a:t>
            </a:r>
            <a:r>
              <a:rPr lang="en-GB" sz="2200" b="1" dirty="0"/>
              <a:t>cases to explore:  </a:t>
            </a:r>
          </a:p>
          <a:p>
            <a:pPr>
              <a:buNone/>
            </a:pPr>
            <a:endParaRPr lang="en-GB" sz="1000" dirty="0"/>
          </a:p>
          <a:p>
            <a:pPr>
              <a:buNone/>
            </a:pPr>
            <a:r>
              <a:rPr lang="en-GB" sz="1900" dirty="0"/>
              <a:t>		1. Demographics &amp; </a:t>
            </a:r>
            <a:r>
              <a:rPr lang="en-GB" sz="1900" dirty="0" err="1"/>
              <a:t>symptomatology</a:t>
            </a:r>
            <a:endParaRPr lang="en-GB" sz="1900" dirty="0"/>
          </a:p>
          <a:p>
            <a:pPr>
              <a:buNone/>
            </a:pPr>
            <a:r>
              <a:rPr lang="en-GB" sz="1900" dirty="0"/>
              <a:t>		2. Clinical and parasitological response to treatment </a:t>
            </a:r>
          </a:p>
          <a:p>
            <a:pPr>
              <a:buNone/>
            </a:pPr>
            <a:r>
              <a:rPr lang="en-GB" sz="1900" dirty="0"/>
              <a:t>			– 1</a:t>
            </a:r>
            <a:r>
              <a:rPr lang="en-GB" sz="1900" baseline="30000" dirty="0"/>
              <a:t>st</a:t>
            </a:r>
            <a:r>
              <a:rPr lang="en-GB" sz="1900" dirty="0"/>
              <a:t> line</a:t>
            </a:r>
          </a:p>
          <a:p>
            <a:pPr>
              <a:buNone/>
            </a:pPr>
            <a:r>
              <a:rPr lang="en-GB" sz="1900" dirty="0"/>
              <a:t>			– following initial treatment failure</a:t>
            </a:r>
          </a:p>
          <a:p>
            <a:pPr>
              <a:buNone/>
            </a:pPr>
            <a:r>
              <a:rPr lang="en-GB" sz="1900" dirty="0"/>
              <a:t>		3. Test of cure – timing &amp; testing modality</a:t>
            </a:r>
          </a:p>
          <a:p>
            <a:pPr>
              <a:buNone/>
            </a:pPr>
            <a:endParaRPr lang="en-GB" sz="2200" dirty="0"/>
          </a:p>
          <a:p>
            <a:pPr>
              <a:buNone/>
            </a:pPr>
            <a:endParaRPr lang="en-GB" sz="2200" dirty="0"/>
          </a:p>
          <a:p>
            <a:endParaRPr lang="en-GB" sz="28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9633" y="1851670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26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486"/>
            <a:ext cx="5987008" cy="857250"/>
          </a:xfrm>
        </p:spPr>
        <p:txBody>
          <a:bodyPr>
            <a:normAutofit/>
          </a:bodyPr>
          <a:lstStyle/>
          <a:p>
            <a:r>
              <a:rPr lang="en-GB" dirty="0" smtClean="0"/>
              <a:t>Methods</a:t>
            </a:r>
            <a:endParaRPr lang="en-GB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59633" y="1851670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87625" y="1491630"/>
            <a:ext cx="6624736" cy="2952328"/>
          </a:xfrm>
          <a:prstGeom prst="rect">
            <a:avLst/>
          </a:prstGeom>
        </p:spPr>
        <p:txBody>
          <a:bodyPr vert="horz" lIns="91428" tIns="45714" rIns="91428" bIns="45714" rtlCol="0"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900" dirty="0">
                <a:solidFill>
                  <a:prstClr val="black"/>
                </a:solidFill>
              </a:rPr>
              <a:t> January 2013 – September 2015</a:t>
            </a:r>
          </a:p>
          <a:p>
            <a:endParaRPr lang="en-GB" sz="1900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GB" sz="1900" dirty="0">
                <a:solidFill>
                  <a:prstClr val="black"/>
                </a:solidFill>
              </a:rPr>
              <a:t> All patients testing positive for </a:t>
            </a:r>
            <a:r>
              <a:rPr lang="en-GB" sz="1900" i="1" dirty="0">
                <a:solidFill>
                  <a:prstClr val="black"/>
                </a:solidFill>
              </a:rPr>
              <a:t>T. </a:t>
            </a:r>
            <a:r>
              <a:rPr lang="en-GB" sz="1900" i="1" dirty="0" err="1">
                <a:solidFill>
                  <a:prstClr val="black"/>
                </a:solidFill>
              </a:rPr>
              <a:t>vaginalis</a:t>
            </a:r>
            <a:r>
              <a:rPr lang="en-GB" sz="1900" dirty="0">
                <a:solidFill>
                  <a:prstClr val="black"/>
                </a:solidFill>
              </a:rPr>
              <a:t> by NAAT  (</a:t>
            </a:r>
            <a:r>
              <a:rPr lang="en-GB" sz="1900" dirty="0" err="1">
                <a:solidFill>
                  <a:prstClr val="black"/>
                </a:solidFill>
              </a:rPr>
              <a:t>Aptima</a:t>
            </a:r>
            <a:r>
              <a:rPr lang="en-GB" sz="1900" dirty="0">
                <a:solidFill>
                  <a:prstClr val="black"/>
                </a:solidFill>
              </a:rPr>
              <a:t> TV TMA, </a:t>
            </a:r>
            <a:r>
              <a:rPr lang="en-GB" sz="1900" dirty="0" err="1">
                <a:solidFill>
                  <a:prstClr val="black"/>
                </a:solidFill>
              </a:rPr>
              <a:t>Hologic</a:t>
            </a:r>
            <a:r>
              <a:rPr lang="en-GB" sz="1900" dirty="0">
                <a:solidFill>
                  <a:prstClr val="black"/>
                </a:solidFill>
              </a:rPr>
              <a:t>) identified</a:t>
            </a:r>
          </a:p>
          <a:p>
            <a:endParaRPr lang="en-GB" sz="1900" dirty="0">
              <a:solidFill>
                <a:prstClr val="black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GB" sz="1900" dirty="0">
                <a:solidFill>
                  <a:prstClr val="black"/>
                </a:solidFill>
              </a:rPr>
              <a:t> Data on symptoms, treatment regimen and TOC (if performed) collected from our electronic patient record system</a:t>
            </a:r>
          </a:p>
        </p:txBody>
      </p:sp>
    </p:spTree>
    <p:extLst>
      <p:ext uri="{BB962C8B-B14F-4D97-AF65-F5344CB8AC3E}">
        <p14:creationId xmlns:p14="http://schemas.microsoft.com/office/powerpoint/2010/main" val="13883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203604"/>
            <a:ext cx="6192688" cy="33910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GB" sz="1900" b="1" dirty="0"/>
              <a:t>557 TMA +</a:t>
            </a:r>
            <a:r>
              <a:rPr lang="en-GB" sz="1900" b="1" dirty="0" err="1"/>
              <a:t>ve</a:t>
            </a:r>
            <a:r>
              <a:rPr lang="en-GB" sz="1900" b="1" dirty="0"/>
              <a:t> results in 500 patients (2013-2015)</a:t>
            </a:r>
          </a:p>
          <a:p>
            <a:pPr>
              <a:buFont typeface="Wingdings" pitchFamily="2" charset="2"/>
              <a:buChar char="Ø"/>
            </a:pPr>
            <a:endParaRPr lang="en-GB" sz="1100" b="1" dirty="0"/>
          </a:p>
          <a:p>
            <a:pPr>
              <a:buNone/>
            </a:pPr>
            <a:r>
              <a:rPr lang="en-GB" sz="1700" b="1" dirty="0"/>
              <a:t>Demographics:</a:t>
            </a:r>
          </a:p>
          <a:p>
            <a:r>
              <a:rPr lang="en-GB" sz="1400" u="sng" dirty="0"/>
              <a:t>Sex:</a:t>
            </a:r>
            <a:r>
              <a:rPr lang="en-GB" sz="1400" dirty="0"/>
              <a:t> 	      391 female (78%), 109 male (22%)</a:t>
            </a:r>
          </a:p>
          <a:p>
            <a:r>
              <a:rPr lang="en-GB" sz="1400" u="sng" dirty="0"/>
              <a:t>Age:</a:t>
            </a:r>
            <a:r>
              <a:rPr lang="en-GB" sz="1400" dirty="0"/>
              <a:t> 	      Mean 33 years (range 13-73)</a:t>
            </a:r>
          </a:p>
          <a:p>
            <a:r>
              <a:rPr lang="en-GB" sz="1400" u="sng" dirty="0"/>
              <a:t>Ethnicity:</a:t>
            </a:r>
            <a:r>
              <a:rPr lang="en-GB" sz="1400" dirty="0"/>
              <a:t>  Black British/African/Caribbean/mixed   64%</a:t>
            </a:r>
          </a:p>
          <a:p>
            <a:pPr>
              <a:buNone/>
            </a:pPr>
            <a:r>
              <a:rPr lang="en-GB" sz="1400" dirty="0"/>
              <a:t>		      Non-black 		         14%</a:t>
            </a:r>
          </a:p>
          <a:p>
            <a:pPr>
              <a:buNone/>
            </a:pPr>
            <a:r>
              <a:rPr lang="en-GB" sz="1400" dirty="0"/>
              <a:t>		      Not disclosed 		         22%</a:t>
            </a:r>
          </a:p>
          <a:p>
            <a:pPr>
              <a:buNone/>
            </a:pPr>
            <a:endParaRPr lang="en-GB" sz="1000" dirty="0"/>
          </a:p>
          <a:p>
            <a:pPr>
              <a:buNone/>
            </a:pPr>
            <a:r>
              <a:rPr lang="en-GB" sz="1700" b="1" dirty="0"/>
              <a:t>Symptoms:</a:t>
            </a:r>
          </a:p>
          <a:p>
            <a:r>
              <a:rPr lang="en-GB" sz="1400" dirty="0"/>
              <a:t>Confirmation of 1</a:t>
            </a:r>
            <a:r>
              <a:rPr lang="en-GB" sz="1400" baseline="30000" dirty="0"/>
              <a:t>st</a:t>
            </a:r>
            <a:r>
              <a:rPr lang="en-GB" sz="1400" dirty="0"/>
              <a:t> infection: 47% symptomatic (F 54%, M 25%)</a:t>
            </a:r>
          </a:p>
          <a:p>
            <a:r>
              <a:rPr lang="en-GB" sz="1400" dirty="0"/>
              <a:t>All subsequent attendances: 28% symptomatic (F 29%, M 18%)</a:t>
            </a:r>
          </a:p>
          <a:p>
            <a:pPr>
              <a:buNone/>
            </a:pPr>
            <a:endParaRPr lang="en-GB" sz="1000" dirty="0"/>
          </a:p>
          <a:p>
            <a:endParaRPr lang="en-GB" sz="16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5148066" y="1773014"/>
            <a:ext cx="4032448" cy="3535041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marL="342848" indent="-342848">
              <a:spcBef>
                <a:spcPct val="20000"/>
              </a:spcBef>
              <a:defRPr/>
            </a:pPr>
            <a:r>
              <a:rPr lang="en-GB" sz="1700" b="1" dirty="0">
                <a:solidFill>
                  <a:prstClr val="black"/>
                </a:solidFill>
              </a:rPr>
              <a:t>Concurrent infection: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</a:rPr>
              <a:t>HIV 	9%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</a:rPr>
              <a:t>CT 	9%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</a:rPr>
              <a:t>GC 	3%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</a:rPr>
              <a:t>Bacterial </a:t>
            </a:r>
            <a:r>
              <a:rPr lang="en-GB" sz="1400" dirty="0" err="1">
                <a:solidFill>
                  <a:prstClr val="black"/>
                </a:solidFill>
              </a:rPr>
              <a:t>vaginosis</a:t>
            </a:r>
            <a:r>
              <a:rPr lang="en-GB" sz="1400" dirty="0">
                <a:solidFill>
                  <a:prstClr val="black"/>
                </a:solidFill>
              </a:rPr>
              <a:t>                39% (F)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400" dirty="0">
                <a:solidFill>
                  <a:prstClr val="black"/>
                </a:solidFill>
              </a:rPr>
              <a:t>Non-</a:t>
            </a:r>
            <a:r>
              <a:rPr lang="en-GB" sz="1400" dirty="0" err="1">
                <a:solidFill>
                  <a:prstClr val="black"/>
                </a:solidFill>
              </a:rPr>
              <a:t>gonococcal</a:t>
            </a:r>
            <a:r>
              <a:rPr lang="en-GB" sz="1400" dirty="0">
                <a:solidFill>
                  <a:prstClr val="black"/>
                </a:solidFill>
              </a:rPr>
              <a:t> </a:t>
            </a:r>
            <a:r>
              <a:rPr lang="en-GB" sz="1400" dirty="0" err="1">
                <a:solidFill>
                  <a:prstClr val="black"/>
                </a:solidFill>
              </a:rPr>
              <a:t>urethritis</a:t>
            </a:r>
            <a:r>
              <a:rPr lang="en-GB" sz="1400" dirty="0">
                <a:solidFill>
                  <a:prstClr val="black"/>
                </a:solidFill>
              </a:rPr>
              <a:t>  21% (M)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1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987580"/>
            <a:ext cx="5328592" cy="36070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/>
              <a:t>Treatment regimens</a:t>
            </a:r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395538" y="1347619"/>
            <a:ext cx="4896544" cy="49243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300" b="1" i="1" dirty="0">
                <a:solidFill>
                  <a:prstClr val="black"/>
                </a:solidFill>
              </a:rPr>
              <a:t>Figure 1: </a:t>
            </a:r>
            <a:r>
              <a:rPr lang="en-GB" sz="1300" dirty="0">
                <a:solidFill>
                  <a:prstClr val="black"/>
                </a:solidFill>
              </a:rPr>
              <a:t>1st-line treatment regimen &amp; outcome, 1st attendance, n=308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323528" y="170765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436097" y="1779664"/>
          <a:ext cx="3096344" cy="1152128"/>
        </p:xfrm>
        <a:graphic>
          <a:graphicData uri="http://schemas.openxmlformats.org/drawingml/2006/table">
            <a:tbl>
              <a:tblPr/>
              <a:tblGrid>
                <a:gridCol w="1152128"/>
                <a:gridCol w="1080120"/>
                <a:gridCol w="864096"/>
              </a:tblGrid>
              <a:tr h="434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Regimen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Parasitological</a:t>
                      </a:r>
                      <a:r>
                        <a:rPr lang="en-GB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cure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MTZ 2g stat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69.9%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</a:t>
                      </a:r>
                      <a:r>
                        <a:rPr lang="en-GB" sz="1200" b="0" i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en-GB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 6.895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p=0.0086</a:t>
                      </a:r>
                      <a:endParaRPr lang="en-GB" sz="1200" baseline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MTZ</a:t>
                      </a:r>
                      <a:r>
                        <a:rPr lang="en-GB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multi-dose regimens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77.8%</a:t>
                      </a:r>
                      <a:endParaRPr lang="en-GB" sz="1500" b="1" dirty="0">
                        <a:solidFill>
                          <a:schemeClr val="accent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64090" y="1275609"/>
            <a:ext cx="3168352" cy="492443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300" b="1" i="1" dirty="0">
                <a:solidFill>
                  <a:prstClr val="black"/>
                </a:solidFill>
              </a:rPr>
              <a:t>Table 1: </a:t>
            </a:r>
            <a:r>
              <a:rPr lang="en-GB" sz="1300" dirty="0">
                <a:solidFill>
                  <a:prstClr val="black"/>
                </a:solidFill>
              </a:rPr>
              <a:t>Parasitological cure rate, MTZ 2g stat </a:t>
            </a:r>
            <a:r>
              <a:rPr lang="en-GB" sz="1300" dirty="0" err="1">
                <a:solidFill>
                  <a:prstClr val="black"/>
                </a:solidFill>
              </a:rPr>
              <a:t>vs</a:t>
            </a:r>
            <a:r>
              <a:rPr lang="en-GB" sz="1300" dirty="0">
                <a:solidFill>
                  <a:prstClr val="black"/>
                </a:solidFill>
              </a:rPr>
              <a:t> multiple daily dose regimens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436097" y="3363838"/>
          <a:ext cx="2664296" cy="1152128"/>
        </p:xfrm>
        <a:graphic>
          <a:graphicData uri="http://schemas.openxmlformats.org/drawingml/2006/table">
            <a:tbl>
              <a:tblPr/>
              <a:tblGrid>
                <a:gridCol w="720080"/>
                <a:gridCol w="1080120"/>
                <a:gridCol w="864096"/>
              </a:tblGrid>
              <a:tr h="434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Sex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Parasitological</a:t>
                      </a:r>
                      <a:r>
                        <a:rPr lang="en-GB" sz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cure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3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Female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72.5%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</a:t>
                      </a:r>
                      <a:r>
                        <a:rPr lang="en-GB" sz="1200" b="0" i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en-GB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= 61.503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0" i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p&lt;0.0001</a:t>
                      </a:r>
                      <a:endParaRPr lang="en-GB" sz="1200" baseline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Male</a:t>
                      </a: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b="1" u="none" dirty="0" smtClean="0">
                          <a:solidFill>
                            <a:schemeClr val="accent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88.2%</a:t>
                      </a:r>
                      <a:endParaRPr lang="en-GB" sz="1500" b="1" u="none" dirty="0">
                        <a:solidFill>
                          <a:schemeClr val="accent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64088" y="3075808"/>
            <a:ext cx="2664296" cy="29238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300" b="1" i="1" dirty="0">
                <a:solidFill>
                  <a:prstClr val="black"/>
                </a:solidFill>
              </a:rPr>
              <a:t>Table 2: </a:t>
            </a:r>
            <a:r>
              <a:rPr lang="en-GB" sz="1300" dirty="0">
                <a:solidFill>
                  <a:prstClr val="black"/>
                </a:solidFill>
              </a:rPr>
              <a:t>Parasitological cure, M </a:t>
            </a:r>
            <a:r>
              <a:rPr lang="en-GB" sz="1300" dirty="0" err="1">
                <a:solidFill>
                  <a:prstClr val="black"/>
                </a:solidFill>
              </a:rPr>
              <a:t>vs</a:t>
            </a:r>
            <a:r>
              <a:rPr lang="en-GB" sz="1300" dirty="0">
                <a:solidFill>
                  <a:prstClr val="black"/>
                </a:solidFill>
              </a:rPr>
              <a:t> F</a:t>
            </a:r>
          </a:p>
        </p:txBody>
      </p:sp>
    </p:spTree>
    <p:extLst>
      <p:ext uri="{BB962C8B-B14F-4D97-AF65-F5344CB8AC3E}">
        <p14:creationId xmlns:p14="http://schemas.microsoft.com/office/powerpoint/2010/main" val="36916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31597"/>
            <a:ext cx="5184576" cy="345638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sz="2400" b="1" dirty="0"/>
              <a:t>Treatment failure</a:t>
            </a:r>
          </a:p>
          <a:p>
            <a:pPr>
              <a:buNone/>
            </a:pPr>
            <a:endParaRPr lang="en-GB" sz="1200" dirty="0"/>
          </a:p>
          <a:p>
            <a:pPr>
              <a:buNone/>
            </a:pPr>
            <a:endParaRPr lang="en-GB" sz="1700" dirty="0"/>
          </a:p>
          <a:p>
            <a:pPr>
              <a:buNone/>
            </a:pPr>
            <a:endParaRPr lang="en-GB" sz="1700" dirty="0"/>
          </a:p>
          <a:p>
            <a:pPr>
              <a:buNone/>
            </a:pPr>
            <a:endParaRPr lang="en-GB" sz="1700" dirty="0"/>
          </a:p>
          <a:p>
            <a:pPr>
              <a:buNone/>
            </a:pPr>
            <a:endParaRPr lang="en-GB" sz="1000" b="1" dirty="0"/>
          </a:p>
          <a:p>
            <a:pPr>
              <a:buNone/>
            </a:pPr>
            <a:endParaRPr lang="en-GB" sz="18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dirty="0"/>
          </a:p>
          <a:p>
            <a:pPr>
              <a:buNone/>
            </a:pPr>
            <a:endParaRPr lang="en-GB" sz="1600" dirty="0"/>
          </a:p>
          <a:p>
            <a:pPr>
              <a:buNone/>
            </a:pPr>
            <a:r>
              <a:rPr lang="en-GB" sz="1600" b="1" dirty="0"/>
              <a:t>Single treatment course:</a:t>
            </a:r>
            <a:r>
              <a:rPr lang="en-GB" sz="1600" dirty="0"/>
              <a:t> 397 patients (79%)</a:t>
            </a:r>
          </a:p>
          <a:p>
            <a:pPr>
              <a:buNone/>
            </a:pPr>
            <a:endParaRPr lang="en-GB" sz="400" dirty="0"/>
          </a:p>
          <a:p>
            <a:pPr>
              <a:buNone/>
            </a:pPr>
            <a:r>
              <a:rPr lang="en-GB" sz="1600" b="1" dirty="0">
                <a:cs typeface="Times New Roman"/>
              </a:rPr>
              <a:t>≥</a:t>
            </a:r>
            <a:r>
              <a:rPr lang="en-GB" sz="1600" b="1" dirty="0"/>
              <a:t>2 courses of treatment:</a:t>
            </a:r>
            <a:r>
              <a:rPr lang="en-GB" sz="1600" dirty="0"/>
              <a:t> 63 patients (13%)</a:t>
            </a:r>
          </a:p>
          <a:p>
            <a:r>
              <a:rPr lang="en-GB" sz="1500" dirty="0">
                <a:sym typeface="Wingdings" pitchFamily="2" charset="2"/>
              </a:rPr>
              <a:t>Female: 	  17% (60% symptomatic)</a:t>
            </a:r>
          </a:p>
          <a:p>
            <a:r>
              <a:rPr lang="en-GB" sz="1500" dirty="0">
                <a:sym typeface="Wingdings" pitchFamily="2" charset="2"/>
              </a:rPr>
              <a:t>Male:        9% (40% symptomatic)</a:t>
            </a:r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5536" y="1707654"/>
          <a:ext cx="3024336" cy="1645920"/>
        </p:xfrm>
        <a:graphic>
          <a:graphicData uri="http://schemas.openxmlformats.org/drawingml/2006/table">
            <a:tbl>
              <a:tblPr/>
              <a:tblGrid>
                <a:gridCol w="2016224"/>
                <a:gridCol w="1008112"/>
              </a:tblGrid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Courses of treatment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397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Unclear/not </a:t>
                      </a: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documented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Times New Roman"/>
                        </a:rPr>
                        <a:t>500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3530" y="1419622"/>
            <a:ext cx="3960440" cy="292388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300" b="1" i="1" dirty="0">
                <a:solidFill>
                  <a:prstClr val="black"/>
                </a:solidFill>
              </a:rPr>
              <a:t>Table 3: </a:t>
            </a:r>
            <a:r>
              <a:rPr lang="en-GB" sz="1300" dirty="0">
                <a:solidFill>
                  <a:prstClr val="black"/>
                </a:solidFill>
              </a:rPr>
              <a:t>Courses of treatment per patient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987824" y="2787774"/>
            <a:ext cx="2880320" cy="1656184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marL="342848" indent="-342848">
              <a:spcBef>
                <a:spcPct val="20000"/>
              </a:spcBef>
              <a:defRPr/>
            </a:pPr>
            <a:endParaRPr lang="en-GB" sz="13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17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17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17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1000" b="1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dirty="0" smtClean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24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24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24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24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2400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1600" b="1" dirty="0">
              <a:solidFill>
                <a:prstClr val="black"/>
              </a:solidFill>
            </a:endParaRPr>
          </a:p>
          <a:p>
            <a:pPr marL="342848" indent="-342848">
              <a:spcBef>
                <a:spcPct val="20000"/>
              </a:spcBef>
              <a:defRPr/>
            </a:pP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44009" y="2883537"/>
            <a:ext cx="2771800" cy="156042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marL="342848" indent="-342848">
              <a:spcBef>
                <a:spcPct val="20000"/>
              </a:spcBef>
              <a:defRPr/>
            </a:pPr>
            <a:r>
              <a:rPr lang="en-GB" sz="1500" b="1" dirty="0">
                <a:solidFill>
                  <a:prstClr val="black"/>
                </a:solidFill>
              </a:rPr>
              <a:t>Subsequent attendances</a:t>
            </a:r>
          </a:p>
          <a:p>
            <a:pPr marL="342848" indent="-342848">
              <a:spcBef>
                <a:spcPct val="20000"/>
              </a:spcBef>
              <a:defRPr/>
            </a:pPr>
            <a:r>
              <a:rPr lang="en-GB" sz="1300" dirty="0">
                <a:solidFill>
                  <a:prstClr val="black"/>
                </a:solidFill>
              </a:rPr>
              <a:t>Typically 2</a:t>
            </a:r>
            <a:r>
              <a:rPr lang="en-GB" sz="1300" baseline="30000" dirty="0">
                <a:solidFill>
                  <a:prstClr val="black"/>
                </a:solidFill>
              </a:rPr>
              <a:t>nd</a:t>
            </a:r>
            <a:r>
              <a:rPr lang="en-GB" sz="1300" dirty="0">
                <a:solidFill>
                  <a:prstClr val="black"/>
                </a:solidFill>
              </a:rPr>
              <a:t> line regimens including: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solidFill>
                  <a:prstClr val="black"/>
                </a:solidFill>
              </a:rPr>
              <a:t>MTZ 400mg TDS 5-7 days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solidFill>
                  <a:prstClr val="black"/>
                </a:solidFill>
              </a:rPr>
              <a:t>MTZ 2g 5-7 days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solidFill>
                  <a:prstClr val="black"/>
                </a:solidFill>
              </a:rPr>
              <a:t>TDZ 2g 5-7 days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4010" y="1755451"/>
            <a:ext cx="3096344" cy="1320361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marL="342848" indent="-342848">
              <a:spcBef>
                <a:spcPct val="20000"/>
              </a:spcBef>
              <a:defRPr/>
            </a:pPr>
            <a:r>
              <a:rPr lang="en-GB" sz="1500" b="1" dirty="0">
                <a:solidFill>
                  <a:prstClr val="black"/>
                </a:solidFill>
              </a:rPr>
              <a:t>2</a:t>
            </a:r>
            <a:r>
              <a:rPr lang="en-GB" sz="1500" b="1" baseline="30000" dirty="0">
                <a:solidFill>
                  <a:prstClr val="black"/>
                </a:solidFill>
              </a:rPr>
              <a:t>nd</a:t>
            </a:r>
            <a:r>
              <a:rPr lang="en-GB" sz="1500" b="1" dirty="0">
                <a:solidFill>
                  <a:prstClr val="black"/>
                </a:solidFill>
              </a:rPr>
              <a:t> attendance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solidFill>
                  <a:prstClr val="black"/>
                </a:solidFill>
              </a:rPr>
              <a:t>1</a:t>
            </a:r>
            <a:r>
              <a:rPr lang="en-GB" sz="1300" baseline="30000" dirty="0">
                <a:solidFill>
                  <a:prstClr val="black"/>
                </a:solidFill>
              </a:rPr>
              <a:t>st</a:t>
            </a:r>
            <a:r>
              <a:rPr lang="en-GB" sz="1300" dirty="0">
                <a:solidFill>
                  <a:prstClr val="black"/>
                </a:solidFill>
              </a:rPr>
              <a:t> line regimens repeated in 72%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solidFill>
                  <a:prstClr val="black"/>
                </a:solidFill>
              </a:rPr>
              <a:t>2</a:t>
            </a:r>
            <a:r>
              <a:rPr lang="en-GB" sz="1300" baseline="30000" dirty="0">
                <a:solidFill>
                  <a:prstClr val="black"/>
                </a:solidFill>
              </a:rPr>
              <a:t>nd</a:t>
            </a:r>
            <a:r>
              <a:rPr lang="en-GB" sz="1300" dirty="0">
                <a:solidFill>
                  <a:prstClr val="black"/>
                </a:solidFill>
              </a:rPr>
              <a:t> line regimens in 23%</a:t>
            </a:r>
          </a:p>
          <a:p>
            <a:pPr marL="342848" indent="-342848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GB" sz="1300" dirty="0">
                <a:solidFill>
                  <a:prstClr val="black"/>
                </a:solidFill>
              </a:rPr>
              <a:t>Not recorded 5%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8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5987008" cy="857250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30" y="1059584"/>
            <a:ext cx="7632848" cy="35350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b="1" dirty="0"/>
              <a:t>Test of cure</a:t>
            </a:r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  <a:p>
            <a:pPr>
              <a:buNone/>
            </a:pPr>
            <a:endParaRPr lang="en-GB" sz="1600" b="1" dirty="0"/>
          </a:p>
          <a:p>
            <a:pPr>
              <a:buNone/>
            </a:pPr>
            <a:endParaRPr lang="en-GB" sz="2400" dirty="0"/>
          </a:p>
        </p:txBody>
      </p:sp>
      <p:pic>
        <p:nvPicPr>
          <p:cNvPr id="7" name="Picture 2" descr="http://www.ifindproject.com/wp-content/uploads/sites/79/2014/08/gst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67494"/>
            <a:ext cx="2304256" cy="906687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499992" y="1347614"/>
            <a:ext cx="3888432" cy="189282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300" b="1" i="1" dirty="0">
                <a:solidFill>
                  <a:prstClr val="black"/>
                </a:solidFill>
              </a:rPr>
              <a:t>Figure 2: </a:t>
            </a:r>
            <a:r>
              <a:rPr lang="en-GB" sz="1300" dirty="0">
                <a:solidFill>
                  <a:prstClr val="black"/>
                </a:solidFill>
              </a:rPr>
              <a:t> Percentage negative WMM and TMA results, shown by time elapsed until test of cure (weeks), 1</a:t>
            </a:r>
            <a:r>
              <a:rPr lang="en-GB" sz="1300" baseline="30000" dirty="0">
                <a:solidFill>
                  <a:prstClr val="black"/>
                </a:solidFill>
              </a:rPr>
              <a:t>st</a:t>
            </a:r>
            <a:r>
              <a:rPr lang="en-GB" sz="1300" dirty="0">
                <a:solidFill>
                  <a:prstClr val="black"/>
                </a:solidFill>
              </a:rPr>
              <a:t> episode, n=332</a:t>
            </a:r>
          </a:p>
          <a:p>
            <a:endParaRPr lang="en-GB" sz="1300" dirty="0">
              <a:solidFill>
                <a:prstClr val="black"/>
              </a:solidFill>
            </a:endParaRPr>
          </a:p>
          <a:p>
            <a:endParaRPr lang="en-GB" sz="1300" dirty="0">
              <a:solidFill>
                <a:prstClr val="black"/>
              </a:solidFill>
            </a:endParaRPr>
          </a:p>
          <a:p>
            <a:endParaRPr lang="en-GB" sz="1300" dirty="0">
              <a:solidFill>
                <a:prstClr val="black"/>
              </a:solidFill>
            </a:endParaRPr>
          </a:p>
          <a:p>
            <a:endParaRPr lang="en-GB" sz="1300" b="1" i="1" dirty="0">
              <a:solidFill>
                <a:prstClr val="black"/>
              </a:solidFill>
            </a:endParaRPr>
          </a:p>
          <a:p>
            <a:r>
              <a:rPr lang="en-GB" sz="1300" dirty="0">
                <a:solidFill>
                  <a:prstClr val="black"/>
                </a:solidFill>
              </a:rPr>
              <a:t>Median time to TOC = 4.0 weeks</a:t>
            </a:r>
          </a:p>
          <a:p>
            <a:r>
              <a:rPr lang="en-GB" sz="1300" dirty="0">
                <a:solidFill>
                  <a:prstClr val="black"/>
                </a:solidFill>
              </a:rPr>
              <a:t>IQR = 2.4-7.4 weeks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9994" y="3435853"/>
            <a:ext cx="4032448" cy="692497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300" b="1" dirty="0">
                <a:solidFill>
                  <a:prstClr val="black"/>
                </a:solidFill>
              </a:rPr>
              <a:t>Baseline: WMM sensitivity compared to TMA = 65.6% </a:t>
            </a:r>
          </a:p>
          <a:p>
            <a:endParaRPr lang="en-GB" sz="1300" b="1" dirty="0">
              <a:solidFill>
                <a:prstClr val="black"/>
              </a:solidFill>
            </a:endParaRPr>
          </a:p>
          <a:p>
            <a:r>
              <a:rPr lang="en-GB" sz="1300" b="1" dirty="0">
                <a:solidFill>
                  <a:prstClr val="black"/>
                </a:solidFill>
              </a:rPr>
              <a:t>TOC: Agreement between TMA and WMM = 78.5%</a:t>
            </a:r>
          </a:p>
        </p:txBody>
      </p:sp>
      <p:graphicFrame>
        <p:nvGraphicFramePr>
          <p:cNvPr id="12" name="Chart 11"/>
          <p:cNvGraphicFramePr/>
          <p:nvPr/>
        </p:nvGraphicFramePr>
        <p:xfrm>
          <a:off x="179512" y="1347614"/>
          <a:ext cx="5172076" cy="3381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229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597</Words>
  <Application>Microsoft Office PowerPoint</Application>
  <PresentationFormat>On-screen Show (16:9)</PresentationFormat>
  <Paragraphs>253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3_Office Theme</vt:lpstr>
      <vt:lpstr>Trichomonas vaginalis: Treatment and test of cure analysis in a GUM clinic population</vt:lpstr>
      <vt:lpstr>Background</vt:lpstr>
      <vt:lpstr>Background</vt:lpstr>
      <vt:lpstr>Aims</vt:lpstr>
      <vt:lpstr>Methods</vt:lpstr>
      <vt:lpstr>Results</vt:lpstr>
      <vt:lpstr>Results</vt:lpstr>
      <vt:lpstr>Results</vt:lpstr>
      <vt:lpstr>Results</vt:lpstr>
      <vt:lpstr>Discussion</vt:lpstr>
      <vt:lpstr>Discussion</vt:lpstr>
      <vt:lpstr>Discussion</vt:lpstr>
      <vt:lpstr>PowerPoint Presentation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47</cp:revision>
  <dcterms:created xsi:type="dcterms:W3CDTF">2015-05-13T13:06:46Z</dcterms:created>
  <dcterms:modified xsi:type="dcterms:W3CDTF">2016-07-11T15:38:03Z</dcterms:modified>
</cp:coreProperties>
</file>