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5"/>
  </p:notesMasterIdLst>
  <p:sldIdLst>
    <p:sldId id="342" r:id="rId2"/>
    <p:sldId id="343" r:id="rId3"/>
    <p:sldId id="344" r:id="rId4"/>
    <p:sldId id="345" r:id="rId5"/>
    <p:sldId id="346" r:id="rId6"/>
    <p:sldId id="347" r:id="rId7"/>
    <p:sldId id="348" r:id="rId8"/>
    <p:sldId id="349" r:id="rId9"/>
    <p:sldId id="350" r:id="rId10"/>
    <p:sldId id="351" r:id="rId11"/>
    <p:sldId id="352" r:id="rId12"/>
    <p:sldId id="353" r:id="rId13"/>
    <p:sldId id="354" r:id="rId14"/>
  </p:sldIdLst>
  <p:sldSz cx="9144000" cy="5143500" type="screen16x9"/>
  <p:notesSz cx="6858000" cy="9144000"/>
  <p:defaultText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792"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07a65baf2aa02389/Time%20to%20TOC%20study%20database%20combined%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bar"/>
        <c:grouping val="clustered"/>
        <c:varyColors val="0"/>
        <c:ser>
          <c:idx val="0"/>
          <c:order val="0"/>
          <c:tx>
            <c:strRef>
              <c:f>'[Time to TOC study database combined (Autosaved).xlsx]Sheet5'!$A$2</c:f>
              <c:strCache>
                <c:ptCount val="1"/>
                <c:pt idx="0">
                  <c:v>Proportion (%)</c:v>
                </c:pt>
              </c:strCache>
            </c:strRef>
          </c:tx>
          <c:spPr>
            <a:solidFill>
              <a:schemeClr val="accent1"/>
            </a:solidFill>
            <a:ln>
              <a:noFill/>
            </a:ln>
            <a:effectLst/>
          </c:spPr>
          <c:invertIfNegative val="0"/>
          <c:cat>
            <c:strRef>
              <c:f>'[Time to TOC study database combined (Autosaved).xlsx]Sheet5'!$B$1:$F$1</c:f>
              <c:strCache>
                <c:ptCount val="5"/>
                <c:pt idx="0">
                  <c:v>Clear information</c:v>
                </c:pt>
                <c:pt idx="1">
                  <c:v>Confident taking own swabs</c:v>
                </c:pt>
                <c:pt idx="2">
                  <c:v>Easy to take samples</c:v>
                </c:pt>
                <c:pt idx="3">
                  <c:v>Happy to take own samples</c:v>
                </c:pt>
                <c:pt idx="4">
                  <c:v>Happy to take samples at home</c:v>
                </c:pt>
              </c:strCache>
            </c:strRef>
          </c:cat>
          <c:val>
            <c:numRef>
              <c:f>'[Time to TOC study database combined (Autosaved).xlsx]Sheet5'!$B$2:$F$2</c:f>
              <c:numCache>
                <c:formatCode>General</c:formatCode>
                <c:ptCount val="5"/>
                <c:pt idx="0">
                  <c:v>86</c:v>
                </c:pt>
                <c:pt idx="1">
                  <c:v>85</c:v>
                </c:pt>
                <c:pt idx="2">
                  <c:v>58</c:v>
                </c:pt>
                <c:pt idx="3">
                  <c:v>75</c:v>
                </c:pt>
                <c:pt idx="4">
                  <c:v>78</c:v>
                </c:pt>
              </c:numCache>
            </c:numRef>
          </c:val>
        </c:ser>
        <c:dLbls>
          <c:showLegendKey val="0"/>
          <c:showVal val="0"/>
          <c:showCatName val="0"/>
          <c:showSerName val="0"/>
          <c:showPercent val="0"/>
          <c:showBubbleSize val="0"/>
        </c:dLbls>
        <c:gapWidth val="182"/>
        <c:axId val="37033472"/>
        <c:axId val="37035008"/>
      </c:barChart>
      <c:catAx>
        <c:axId val="37033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1">
                    <a:lumMod val="75000"/>
                  </a:schemeClr>
                </a:solidFill>
                <a:latin typeface="+mn-lt"/>
                <a:ea typeface="+mn-ea"/>
                <a:cs typeface="+mn-cs"/>
              </a:defRPr>
            </a:pPr>
            <a:endParaRPr lang="en-US"/>
          </a:p>
        </c:txPr>
        <c:crossAx val="37035008"/>
        <c:crosses val="autoZero"/>
        <c:auto val="1"/>
        <c:lblAlgn val="ctr"/>
        <c:lblOffset val="100"/>
        <c:noMultiLvlLbl val="0"/>
      </c:catAx>
      <c:valAx>
        <c:axId val="37035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03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E8F5F-C84D-4A03-BD17-BEE3ACA94F9B}" type="datetimeFigureOut">
              <a:rPr lang="en-GB" smtClean="0"/>
              <a:t>11/07/2016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617F2-7DD4-47CC-B76C-CB299D12C340}" type="slidenum">
              <a:rPr lang="en-GB" smtClean="0"/>
              <a:t>‹#›</a:t>
            </a:fld>
            <a:endParaRPr lang="en-GB"/>
          </a:p>
        </p:txBody>
      </p:sp>
    </p:spTree>
    <p:extLst>
      <p:ext uri="{BB962C8B-B14F-4D97-AF65-F5344CB8AC3E}">
        <p14:creationId xmlns:p14="http://schemas.microsoft.com/office/powerpoint/2010/main" val="4104360415"/>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0"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6" algn="l" defTabSz="914265" rtl="0" eaLnBrk="1" latinLnBrk="0" hangingPunct="1">
      <a:defRPr sz="1200" kern="1200">
        <a:solidFill>
          <a:schemeClr val="tx1"/>
        </a:solidFill>
        <a:latin typeface="+mn-lt"/>
        <a:ea typeface="+mn-ea"/>
        <a:cs typeface="+mn-cs"/>
      </a:defRPr>
    </a:lvl4pPr>
    <a:lvl5pPr marL="1828529" algn="l" defTabSz="914265" rtl="0" eaLnBrk="1" latinLnBrk="0" hangingPunct="1">
      <a:defRPr sz="1200" kern="1200">
        <a:solidFill>
          <a:schemeClr val="tx1"/>
        </a:solidFill>
        <a:latin typeface="+mn-lt"/>
        <a:ea typeface="+mn-ea"/>
        <a:cs typeface="+mn-cs"/>
      </a:defRPr>
    </a:lvl5pPr>
    <a:lvl6pPr marL="2285658" algn="l" defTabSz="914265" rtl="0" eaLnBrk="1" latinLnBrk="0" hangingPunct="1">
      <a:defRPr sz="1200" kern="1200">
        <a:solidFill>
          <a:schemeClr val="tx1"/>
        </a:solidFill>
        <a:latin typeface="+mn-lt"/>
        <a:ea typeface="+mn-ea"/>
        <a:cs typeface="+mn-cs"/>
      </a:defRPr>
    </a:lvl6pPr>
    <a:lvl7pPr marL="2742788" algn="l" defTabSz="914265" rtl="0" eaLnBrk="1" latinLnBrk="0" hangingPunct="1">
      <a:defRPr sz="1200" kern="1200">
        <a:solidFill>
          <a:schemeClr val="tx1"/>
        </a:solidFill>
        <a:latin typeface="+mn-lt"/>
        <a:ea typeface="+mn-ea"/>
        <a:cs typeface="+mn-cs"/>
      </a:defRPr>
    </a:lvl7pPr>
    <a:lvl8pPr marL="3199920" algn="l" defTabSz="914265" rtl="0" eaLnBrk="1" latinLnBrk="0" hangingPunct="1">
      <a:defRPr sz="1200" kern="1200">
        <a:solidFill>
          <a:schemeClr val="tx1"/>
        </a:solidFill>
        <a:latin typeface="+mn-lt"/>
        <a:ea typeface="+mn-ea"/>
        <a:cs typeface="+mn-cs"/>
      </a:defRPr>
    </a:lvl8pPr>
    <a:lvl9pPr marL="3657052" algn="l" defTabSz="9142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85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7444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6505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1">
                    <a:lumMod val="75000"/>
                  </a:schemeClr>
                </a:solidFill>
              </a:rPr>
              <a:t>with pharyngeal NG infections and vaginal CT infections taking longer to clear than other 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1">
                    <a:lumMod val="75000"/>
                  </a:schemeClr>
                </a:solidFill>
              </a:rPr>
              <a:t>Further analysis looking at effect of bacterial loads on time to negativity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1">
                    <a:lumMod val="75000"/>
                  </a:schemeClr>
                </a:solidFill>
              </a:rPr>
              <a:t>Day</a:t>
            </a:r>
            <a:r>
              <a:rPr lang="en-GB" baseline="0" dirty="0" smtClean="0">
                <a:solidFill>
                  <a:schemeClr val="accent1">
                    <a:lumMod val="75000"/>
                  </a:schemeClr>
                </a:solidFill>
              </a:rPr>
              <a:t> 0 negatives median time to treatment =12 days (7-56) vs 9 days (0-38)</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accent1">
                    <a:lumMod val="75000"/>
                  </a:schemeClr>
                </a:solidFill>
              </a:rPr>
              <a:t>9 CT, 2 </a:t>
            </a:r>
            <a:r>
              <a:rPr lang="en-GB" baseline="0" dirty="0" err="1" smtClean="0">
                <a:solidFill>
                  <a:schemeClr val="accent1">
                    <a:lumMod val="75000"/>
                  </a:schemeClr>
                </a:solidFill>
              </a:rPr>
              <a:t>Ph</a:t>
            </a:r>
            <a:r>
              <a:rPr lang="en-GB" baseline="0" dirty="0" smtClean="0">
                <a:solidFill>
                  <a:schemeClr val="accent1">
                    <a:lumMod val="75000"/>
                  </a:schemeClr>
                </a:solidFill>
              </a:rPr>
              <a:t>, 3R, 4U</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accent1">
                    <a:lumMod val="75000"/>
                  </a:schemeClr>
                </a:solidFill>
              </a:rPr>
              <a:t>21NG (70%) 9Ph (30% vs 16% of sample) , 7R, 2U, 4V</a:t>
            </a:r>
            <a:endParaRPr lang="en-GB"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26723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242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of cure is important because persistent infection can lead to</a:t>
            </a:r>
          </a:p>
          <a:p>
            <a:r>
              <a:rPr lang="en-US" b="1" dirty="0" smtClean="0"/>
              <a:t>clinical complications </a:t>
            </a:r>
          </a:p>
          <a:p>
            <a:r>
              <a:rPr lang="en-US" dirty="0" smtClean="0"/>
              <a:t>And</a:t>
            </a:r>
          </a:p>
          <a:p>
            <a:r>
              <a:rPr lang="en-US" b="1" dirty="0" smtClean="0"/>
              <a:t>increased burden of infection and transmission in the community</a:t>
            </a:r>
            <a:endParaRPr lang="en-US" b="1"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7377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Feasibility study</a:t>
            </a:r>
          </a:p>
          <a:p>
            <a:r>
              <a:rPr lang="en-US" dirty="0" smtClean="0"/>
              <a:t>Prospective</a:t>
            </a:r>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825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diagnosed with CT or NG infection and not treated with antibiotics in the preceding four weeks were eligible to participate. </a:t>
            </a:r>
          </a:p>
          <a:p>
            <a:r>
              <a:rPr lang="en-US" sz="1200" kern="1200" dirty="0" smtClean="0">
                <a:solidFill>
                  <a:schemeClr val="tx1"/>
                </a:solidFill>
                <a:effectLst/>
                <a:latin typeface="+mn-lt"/>
                <a:ea typeface="+mn-ea"/>
                <a:cs typeface="+mn-cs"/>
              </a:rPr>
              <a:t>Exclusions:</a:t>
            </a:r>
          </a:p>
          <a:p>
            <a:r>
              <a:rPr lang="en-US" sz="1200" b="1" kern="1200" dirty="0" smtClean="0">
                <a:solidFill>
                  <a:schemeClr val="tx1"/>
                </a:solidFill>
                <a:effectLst/>
                <a:latin typeface="+mn-lt"/>
                <a:ea typeface="+mn-ea"/>
                <a:cs typeface="+mn-cs"/>
              </a:rPr>
              <a:t>Demographic information and clinical data about symptoms and antibiotic use </a:t>
            </a:r>
            <a:r>
              <a:rPr lang="en-US" sz="1200" kern="1200" dirty="0" smtClean="0">
                <a:solidFill>
                  <a:schemeClr val="tx1"/>
                </a:solidFill>
                <a:effectLst/>
                <a:latin typeface="+mn-lt"/>
                <a:ea typeface="+mn-ea"/>
                <a:cs typeface="+mn-cs"/>
              </a:rPr>
              <a:t>was collected at baseline through questionnaires</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Different</a:t>
            </a:r>
            <a:r>
              <a:rPr lang="en-GB"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questionnaires </a:t>
            </a:r>
            <a:r>
              <a:rPr lang="en-US" sz="1200" kern="1200" dirty="0" smtClean="0">
                <a:solidFill>
                  <a:schemeClr val="tx1"/>
                </a:solidFill>
                <a:effectLst/>
                <a:latin typeface="+mn-lt"/>
                <a:ea typeface="+mn-ea"/>
                <a:cs typeface="+mn-cs"/>
              </a:rPr>
              <a:t>were used for MSM, heterosexual men and women.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Participants were asked to complete and return a diary of sexual activity for the study period and </a:t>
            </a:r>
          </a:p>
          <a:p>
            <a:r>
              <a:rPr lang="en-US" sz="1200" kern="1200" dirty="0" smtClean="0">
                <a:solidFill>
                  <a:schemeClr val="tx1"/>
                </a:solidFill>
                <a:effectLst/>
                <a:latin typeface="+mn-lt"/>
                <a:ea typeface="+mn-ea"/>
                <a:cs typeface="+mn-cs"/>
              </a:rPr>
              <a:t>to provide self-taken samples from the anatomical site of their infection at eight time points (Day 0,2,4,7,10,14,21,28,35) over a five week period after definitive treatment for infection.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Samples were returned in one of two ways, by post to the Sexually Transmitted Bacteria Reference Unit Public Health England or directly to the sexual health clinic. Pre-paid postal packages were provided for return of samples</a:t>
            </a:r>
            <a:r>
              <a:rPr lang="en-GB" sz="1200" kern="1200" baseline="0" dirty="0" smtClean="0">
                <a:solidFill>
                  <a:schemeClr val="tx1"/>
                </a:solidFill>
                <a:effectLst/>
                <a:latin typeface="+mn-lt"/>
                <a:ea typeface="+mn-ea"/>
                <a:cs typeface="+mn-cs"/>
              </a:rPr>
              <a:t> and diaries.</a:t>
            </a:r>
          </a:p>
          <a:p>
            <a:endParaRPr lang="en-US"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(Samples for NAATs testing were collected using the </a:t>
            </a:r>
            <a:r>
              <a:rPr lang="en-GB" sz="1200" kern="1200" dirty="0" err="1" smtClean="0">
                <a:solidFill>
                  <a:schemeClr val="tx1"/>
                </a:solidFill>
                <a:effectLst/>
                <a:latin typeface="+mn-lt"/>
                <a:ea typeface="+mn-ea"/>
                <a:cs typeface="+mn-cs"/>
              </a:rPr>
              <a:t>Hologic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Hologic</a:t>
            </a:r>
            <a:r>
              <a:rPr lang="en-GB" sz="1200" kern="1200" dirty="0" smtClean="0">
                <a:solidFill>
                  <a:schemeClr val="tx1"/>
                </a:solidFill>
                <a:effectLst/>
                <a:latin typeface="+mn-lt"/>
                <a:ea typeface="+mn-ea"/>
                <a:cs typeface="+mn-cs"/>
              </a:rPr>
              <a:t>, San Diego, CA, USA) range of collection kits; namely the swab collection kit (for sampling the pharynx, urethra and rectum), the urine collection kit and the vaginal specimen collection kit. Sampled swabs were placed into its own dedicated transport media (</a:t>
            </a:r>
            <a:r>
              <a:rPr lang="en-GB" sz="1200" kern="1200" dirty="0" err="1" smtClean="0">
                <a:solidFill>
                  <a:schemeClr val="tx1"/>
                </a:solidFill>
                <a:effectLst/>
                <a:latin typeface="+mn-lt"/>
                <a:ea typeface="+mn-ea"/>
                <a:cs typeface="+mn-cs"/>
              </a:rPr>
              <a:t>Hologic</a:t>
            </a:r>
            <a:r>
              <a:rPr lang="en-GB" sz="1200" kern="1200" dirty="0" smtClean="0">
                <a:solidFill>
                  <a:schemeClr val="tx1"/>
                </a:solidFill>
                <a:effectLst/>
                <a:latin typeface="+mn-lt"/>
                <a:ea typeface="+mn-ea"/>
                <a:cs typeface="+mn-cs"/>
              </a:rPr>
              <a:t>, San Diego, CA, USA) at room temperature for PCR analysis.)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473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2374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Lost to follow up</a:t>
            </a:r>
          </a:p>
          <a:p>
            <a:r>
              <a:rPr lang="en-GB" sz="1200" kern="1200" dirty="0" smtClean="0">
                <a:solidFill>
                  <a:schemeClr val="tx1"/>
                </a:solidFill>
                <a:effectLst/>
                <a:latin typeface="+mn-lt"/>
                <a:ea typeface="+mn-ea"/>
                <a:cs typeface="+mn-cs"/>
              </a:rPr>
              <a:t>16 with NG infection and 24 with CT infection, </a:t>
            </a:r>
          </a:p>
          <a:p>
            <a:r>
              <a:rPr lang="en-GB" sz="1200" kern="1200" dirty="0" smtClean="0">
                <a:solidFill>
                  <a:schemeClr val="tx1"/>
                </a:solidFill>
                <a:effectLst/>
                <a:latin typeface="+mn-lt"/>
                <a:ea typeface="+mn-ea"/>
                <a:cs typeface="+mn-cs"/>
              </a:rPr>
              <a:t>17 from MMC and 23 from Manchester. </a:t>
            </a:r>
          </a:p>
          <a:p>
            <a:r>
              <a:rPr lang="en-GB" sz="1200" kern="1200" dirty="0" smtClean="0">
                <a:solidFill>
                  <a:schemeClr val="tx1"/>
                </a:solidFill>
                <a:effectLst/>
                <a:latin typeface="+mn-lt"/>
                <a:ea typeface="+mn-ea"/>
                <a:cs typeface="+mn-cs"/>
              </a:rPr>
              <a:t>18 men (14 MSM) and 22 women.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1">
                    <a:lumMod val="75000"/>
                  </a:schemeClr>
                </a:solidFill>
              </a:rPr>
              <a:t>7 had intermittent positive results and excluded from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1">
                    <a:lumMod val="75000"/>
                  </a:schemeClr>
                </a:solidFill>
              </a:rPr>
              <a:t>4CT 3 vaginal, 1 urine 3 NG 2 vaginal,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accent1">
                  <a:lumMod val="75000"/>
                </a:schemeClr>
              </a:solidFill>
            </a:endParaRPr>
          </a:p>
          <a:p>
            <a:r>
              <a:rPr lang="en-GB" dirty="0" smtClean="0"/>
              <a:t>Q</a:t>
            </a:r>
            <a:r>
              <a:rPr lang="en-US" dirty="0" err="1" smtClean="0"/>
              <a:t>uantitative</a:t>
            </a:r>
            <a:r>
              <a:rPr lang="en-US" dirty="0" smtClean="0"/>
              <a:t> </a:t>
            </a:r>
            <a:r>
              <a:rPr lang="en-US" dirty="0" err="1" smtClean="0"/>
              <a:t>pcr</a:t>
            </a:r>
            <a:r>
              <a:rPr lang="en-US" dirty="0" smtClean="0"/>
              <a:t> </a:t>
            </a:r>
          </a:p>
          <a:p>
            <a:endParaRPr lang="en-US" baseline="0" dirty="0" smtClean="0"/>
          </a:p>
          <a:p>
            <a:r>
              <a:rPr lang="en-US" dirty="0" smtClean="0"/>
              <a:t>All</a:t>
            </a:r>
            <a:r>
              <a:rPr lang="en-US" baseline="0" dirty="0" smtClean="0"/>
              <a:t> </a:t>
            </a:r>
            <a:r>
              <a:rPr lang="en-US" dirty="0" smtClean="0"/>
              <a:t>low level positives</a:t>
            </a:r>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7891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3755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used survival analysis KM curves by log-rank curve. the survival curves for two infections are significantly different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rPr>
              <a:t>-Day 0 20% negative n=30, </a:t>
            </a:r>
            <a:r>
              <a:rPr lang="en-GB" baseline="0" dirty="0" smtClean="0">
                <a:solidFill>
                  <a:schemeClr val="accent1">
                    <a:lumMod val="75000"/>
                  </a:schemeClr>
                </a:solidFill>
              </a:rPr>
              <a:t>9 CT, 2 </a:t>
            </a:r>
            <a:r>
              <a:rPr lang="en-GB" baseline="0" dirty="0" err="1" smtClean="0">
                <a:solidFill>
                  <a:schemeClr val="accent1">
                    <a:lumMod val="75000"/>
                  </a:schemeClr>
                </a:solidFill>
              </a:rPr>
              <a:t>Ph</a:t>
            </a:r>
            <a:r>
              <a:rPr lang="en-GB" baseline="0" dirty="0" smtClean="0">
                <a:solidFill>
                  <a:schemeClr val="accent1">
                    <a:lumMod val="75000"/>
                  </a:schemeClr>
                </a:solidFill>
              </a:rPr>
              <a:t>, 3R, 4U</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accent1">
                    <a:lumMod val="75000"/>
                  </a:schemeClr>
                </a:solidFill>
              </a:rPr>
              <a:t>21NG (70%) 9Ph (30% vs 16% of sample) , 7R, 2U, 4V</a:t>
            </a:r>
            <a:endParaRPr lang="en-GB"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lumMod val="75000"/>
                  </a:schemeClr>
                </a:solidFill>
              </a:rPr>
              <a:t>-</a:t>
            </a:r>
            <a:r>
              <a:rPr lang="en-US" sz="1200" b="1" dirty="0" smtClean="0">
                <a:solidFill>
                  <a:schemeClr val="accent1">
                    <a:lumMod val="75000"/>
                  </a:schemeClr>
                </a:solidFill>
              </a:rPr>
              <a:t>All tests were negative by day 35 for both infections</a:t>
            </a:r>
            <a:endParaRPr lang="en-US"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rPr>
              <a:t>NG 2 days median (IQR 0-4)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rPr>
              <a:t>Median time to negativity for CT infection was </a:t>
            </a:r>
            <a:r>
              <a:rPr lang="en-US" b="1" dirty="0" smtClean="0">
                <a:solidFill>
                  <a:schemeClr val="accent1">
                    <a:lumMod val="75000"/>
                  </a:schemeClr>
                </a:solidFill>
              </a:rPr>
              <a:t>7 days </a:t>
            </a:r>
            <a:r>
              <a:rPr lang="en-US" dirty="0" smtClean="0">
                <a:solidFill>
                  <a:schemeClr val="accent1">
                    <a:lumMod val="75000"/>
                  </a:schemeClr>
                </a:solidFill>
              </a:rPr>
              <a:t>(IQR 0-14)</a:t>
            </a:r>
          </a:p>
          <a:p>
            <a:pPr>
              <a:lnSpc>
                <a:spcPct val="170000"/>
              </a:lnSpc>
            </a:pPr>
            <a:r>
              <a:rPr lang="en-US" sz="1200" dirty="0" smtClean="0">
                <a:solidFill>
                  <a:schemeClr val="accent1">
                    <a:lumMod val="75000"/>
                  </a:schemeClr>
                </a:solidFill>
              </a:rPr>
              <a:t>Day 14 87% of participants were CT negative and 97% NG negative</a:t>
            </a:r>
          </a:p>
          <a:p>
            <a:pPr>
              <a:lnSpc>
                <a:spcPct val="170000"/>
              </a:lnSpc>
            </a:pPr>
            <a:r>
              <a:rPr lang="en-US" sz="1200" dirty="0" smtClean="0">
                <a:solidFill>
                  <a:schemeClr val="accent1">
                    <a:lumMod val="75000"/>
                  </a:schemeClr>
                </a:solidFill>
              </a:rPr>
              <a:t>Day 21 90% were CT negative and 98% NG negative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4016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numbers</a:t>
            </a:r>
            <a:endParaRPr lang="en-US" dirty="0"/>
          </a:p>
        </p:txBody>
      </p:sp>
      <p:sp>
        <p:nvSpPr>
          <p:cNvPr id="4" name="Slide Number Placeholder 3"/>
          <p:cNvSpPr>
            <a:spLocks noGrp="1"/>
          </p:cNvSpPr>
          <p:nvPr>
            <p:ph type="sldNum" sz="quarter" idx="10"/>
          </p:nvPr>
        </p:nvSpPr>
        <p:spPr/>
        <p:txBody>
          <a:bodyPr/>
          <a:lstStyle/>
          <a:p>
            <a:fld id="{97374C2C-D812-3F46-99DF-CD37055E63A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7682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510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48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62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76534" y="145144"/>
            <a:ext cx="54887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userDrawn="1"/>
        </p:nvSpPr>
        <p:spPr>
          <a:xfrm>
            <a:off x="5607795" y="0"/>
            <a:ext cx="3275793" cy="471004"/>
          </a:xfrm>
          <a:prstGeom prst="rect">
            <a:avLst/>
          </a:prstGeom>
        </p:spPr>
        <p:txBody>
          <a:bodyPr lIns="68580" tIns="34290" rIns="68580" bIns="3429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44546A"/>
                </a:solidFill>
              </a:rPr>
              <a:t>BASHH Conference – Oxford 2016</a:t>
            </a:r>
            <a:endParaRPr lang="en-GB" dirty="0">
              <a:solidFill>
                <a:srgbClr val="44546A"/>
              </a:solidFill>
            </a:endParaRPr>
          </a:p>
        </p:txBody>
      </p:sp>
    </p:spTree>
    <p:extLst>
      <p:ext uri="{BB962C8B-B14F-4D97-AF65-F5344CB8AC3E}">
        <p14:creationId xmlns:p14="http://schemas.microsoft.com/office/powerpoint/2010/main" val="8639369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8675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25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2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87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15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04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CBC9DE-335A-924D-8600-7F3683D2E347}" type="datetimeFigureOut">
              <a:rPr lang="en-US" smtClean="0">
                <a:solidFill>
                  <a:prstClr val="black">
                    <a:tint val="75000"/>
                  </a:prstClr>
                </a:solidFill>
              </a:rPr>
              <a:pPr/>
              <a:t>7/11/2016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E38B7D-EE13-F644-BE83-F76BC5CCC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4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55CBC9DE-335A-924D-8600-7F3683D2E347}" type="datetimeFigureOut">
              <a:rPr lang="en-US" smtClean="0">
                <a:solidFill>
                  <a:prstClr val="black">
                    <a:tint val="75000"/>
                  </a:prstClr>
                </a:solidFill>
              </a:rPr>
              <a:pPr defTabSz="685800"/>
              <a:t>7/11/2016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8E38B7D-EE13-F644-BE83-F76BC5CCC0D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943096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em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ashh.org/documents/449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327" y="27561"/>
            <a:ext cx="8193506" cy="1812968"/>
          </a:xfrm>
        </p:spPr>
        <p:txBody>
          <a:bodyPr>
            <a:noAutofit/>
          </a:bodyPr>
          <a:lstStyle/>
          <a:p>
            <a:r>
              <a:rPr lang="en-GB" sz="2800" b="1" dirty="0">
                <a:solidFill>
                  <a:schemeClr val="accent1">
                    <a:lumMod val="75000"/>
                  </a:schemeClr>
                </a:solidFill>
                <a:ea typeface="Times New Roman" charset="0"/>
                <a:cs typeface="Arial" charset="0"/>
              </a:rPr>
              <a:t>Feasibility study to determine the time taken for NAATs tests to become negative following treatment for </a:t>
            </a:r>
            <a:r>
              <a:rPr lang="en-GB" sz="2800" b="1" i="1" dirty="0">
                <a:solidFill>
                  <a:schemeClr val="accent1">
                    <a:lumMod val="75000"/>
                  </a:schemeClr>
                </a:solidFill>
                <a:ea typeface="Times New Roman" charset="0"/>
                <a:cs typeface="Arial" charset="0"/>
              </a:rPr>
              <a:t>Chlamydia trachomatis </a:t>
            </a:r>
            <a:r>
              <a:rPr lang="en-GB" sz="2800" b="1" dirty="0">
                <a:solidFill>
                  <a:schemeClr val="accent1">
                    <a:lumMod val="75000"/>
                  </a:schemeClr>
                </a:solidFill>
                <a:ea typeface="Times New Roman" charset="0"/>
                <a:cs typeface="Arial" charset="0"/>
              </a:rPr>
              <a:t>and </a:t>
            </a:r>
            <a:r>
              <a:rPr lang="en-GB" sz="2800" b="1" i="1" dirty="0">
                <a:solidFill>
                  <a:schemeClr val="accent1">
                    <a:lumMod val="75000"/>
                  </a:schemeClr>
                </a:solidFill>
                <a:ea typeface="Times New Roman" charset="0"/>
                <a:cs typeface="Arial" charset="0"/>
              </a:rPr>
              <a:t>Neisseria </a:t>
            </a:r>
            <a:r>
              <a:rPr lang="en-GB" sz="2800" b="1" i="1" dirty="0" err="1">
                <a:solidFill>
                  <a:schemeClr val="accent1">
                    <a:lumMod val="75000"/>
                  </a:schemeClr>
                </a:solidFill>
                <a:ea typeface="Times New Roman" charset="0"/>
                <a:cs typeface="Arial" charset="0"/>
              </a:rPr>
              <a:t>gonorrhoeae</a:t>
            </a:r>
            <a:r>
              <a:rPr lang="en-GB" sz="2800" b="1" i="1" dirty="0">
                <a:solidFill>
                  <a:schemeClr val="accent1">
                    <a:lumMod val="75000"/>
                  </a:schemeClr>
                </a:solidFill>
                <a:ea typeface="Times New Roman" charset="0"/>
                <a:cs typeface="Arial" charset="0"/>
              </a:rPr>
              <a:t> </a:t>
            </a:r>
            <a:r>
              <a:rPr lang="en-GB" sz="2800" b="1" dirty="0">
                <a:solidFill>
                  <a:schemeClr val="accent1">
                    <a:lumMod val="75000"/>
                  </a:schemeClr>
                </a:solidFill>
                <a:ea typeface="Times New Roman" charset="0"/>
                <a:cs typeface="Arial" charset="0"/>
              </a:rPr>
              <a:t>in men and women</a:t>
            </a:r>
            <a:r>
              <a:rPr lang="en-US" sz="2800" b="1" dirty="0">
                <a:solidFill>
                  <a:schemeClr val="accent1">
                    <a:lumMod val="75000"/>
                  </a:schemeClr>
                </a:solidFill>
              </a:rPr>
              <a:t> </a:t>
            </a:r>
          </a:p>
        </p:txBody>
      </p:sp>
      <p:sp>
        <p:nvSpPr>
          <p:cNvPr id="3" name="Subtitle 2"/>
          <p:cNvSpPr>
            <a:spLocks noGrp="1"/>
          </p:cNvSpPr>
          <p:nvPr>
            <p:ph type="subTitle" idx="1"/>
          </p:nvPr>
        </p:nvSpPr>
        <p:spPr>
          <a:xfrm>
            <a:off x="506897" y="2476770"/>
            <a:ext cx="8050696" cy="1535027"/>
          </a:xfrm>
        </p:spPr>
        <p:txBody>
          <a:bodyPr>
            <a:noAutofit/>
          </a:bodyPr>
          <a:lstStyle/>
          <a:p>
            <a:r>
              <a:rPr lang="en-US" sz="2100" dirty="0">
                <a:solidFill>
                  <a:schemeClr val="accent1">
                    <a:lumMod val="75000"/>
                  </a:schemeClr>
                </a:solidFill>
              </a:rPr>
              <a:t>Paul Benn</a:t>
            </a:r>
            <a:r>
              <a:rPr lang="en-US" sz="2100" baseline="30000" dirty="0">
                <a:solidFill>
                  <a:schemeClr val="accent1">
                    <a:lumMod val="75000"/>
                  </a:schemeClr>
                </a:solidFill>
              </a:rPr>
              <a:t>1</a:t>
            </a:r>
            <a:r>
              <a:rPr lang="en-US" sz="2100" dirty="0">
                <a:solidFill>
                  <a:schemeClr val="accent1">
                    <a:lumMod val="75000"/>
                  </a:schemeClr>
                </a:solidFill>
              </a:rPr>
              <a:t>, Ruth Fish</a:t>
            </a:r>
            <a:r>
              <a:rPr lang="en-US" sz="2100" baseline="30000" dirty="0">
                <a:solidFill>
                  <a:schemeClr val="accent1">
                    <a:lumMod val="75000"/>
                  </a:schemeClr>
                </a:solidFill>
              </a:rPr>
              <a:t>1, </a:t>
            </a:r>
            <a:r>
              <a:rPr lang="en-US" sz="2100" dirty="0">
                <a:solidFill>
                  <a:schemeClr val="accent1">
                    <a:lumMod val="75000"/>
                  </a:schemeClr>
                </a:solidFill>
              </a:rPr>
              <a:t>Clare Oakland</a:t>
            </a:r>
            <a:r>
              <a:rPr lang="en-US" sz="2100" baseline="30000" dirty="0">
                <a:solidFill>
                  <a:schemeClr val="accent1">
                    <a:lumMod val="75000"/>
                  </a:schemeClr>
                </a:solidFill>
              </a:rPr>
              <a:t>2</a:t>
            </a:r>
            <a:r>
              <a:rPr lang="en-US" sz="2100" dirty="0">
                <a:solidFill>
                  <a:schemeClr val="accent1">
                    <a:lumMod val="75000"/>
                  </a:schemeClr>
                </a:solidFill>
              </a:rPr>
              <a:t>, </a:t>
            </a:r>
            <a:r>
              <a:rPr lang="en-US" sz="2100" dirty="0" err="1">
                <a:solidFill>
                  <a:schemeClr val="accent1">
                    <a:lumMod val="75000"/>
                  </a:schemeClr>
                </a:solidFill>
              </a:rPr>
              <a:t>Hemanti</a:t>
            </a:r>
            <a:r>
              <a:rPr lang="en-US" sz="2100" dirty="0">
                <a:solidFill>
                  <a:schemeClr val="accent1">
                    <a:lumMod val="75000"/>
                  </a:schemeClr>
                </a:solidFill>
              </a:rPr>
              <a:t> Patel</a:t>
            </a:r>
            <a:r>
              <a:rPr lang="en-US" sz="2100" baseline="30000" dirty="0">
                <a:solidFill>
                  <a:schemeClr val="accent1">
                    <a:lumMod val="75000"/>
                  </a:schemeClr>
                </a:solidFill>
              </a:rPr>
              <a:t>3</a:t>
            </a:r>
            <a:r>
              <a:rPr lang="en-US" sz="2100" dirty="0">
                <a:solidFill>
                  <a:schemeClr val="accent1">
                    <a:lumMod val="75000"/>
                  </a:schemeClr>
                </a:solidFill>
              </a:rPr>
              <a:t>,  </a:t>
            </a:r>
            <a:r>
              <a:rPr lang="en-US" sz="2100" dirty="0" err="1">
                <a:solidFill>
                  <a:schemeClr val="accent1">
                    <a:lumMod val="75000"/>
                  </a:schemeClr>
                </a:solidFill>
              </a:rPr>
              <a:t>Nataliya</a:t>
            </a:r>
            <a:r>
              <a:rPr lang="en-US" sz="2100" dirty="0">
                <a:solidFill>
                  <a:schemeClr val="accent1">
                    <a:lumMod val="75000"/>
                  </a:schemeClr>
                </a:solidFill>
              </a:rPr>
              <a:t> Brima</a:t>
            </a:r>
            <a:r>
              <a:rPr lang="en-US" sz="2100" baseline="30000" dirty="0">
                <a:solidFill>
                  <a:schemeClr val="accent1">
                    <a:lumMod val="75000"/>
                  </a:schemeClr>
                </a:solidFill>
              </a:rPr>
              <a:t>2</a:t>
            </a:r>
            <a:r>
              <a:rPr lang="en-US" sz="2100" dirty="0">
                <a:solidFill>
                  <a:schemeClr val="accent1">
                    <a:lumMod val="75000"/>
                  </a:schemeClr>
                </a:solidFill>
              </a:rPr>
              <a:t>, Sarah Alexander</a:t>
            </a:r>
            <a:r>
              <a:rPr lang="en-US" sz="2100" baseline="30000" dirty="0">
                <a:solidFill>
                  <a:schemeClr val="accent1">
                    <a:lumMod val="75000"/>
                  </a:schemeClr>
                </a:solidFill>
              </a:rPr>
              <a:t>3</a:t>
            </a:r>
            <a:r>
              <a:rPr lang="en-US" sz="2100" dirty="0">
                <a:solidFill>
                  <a:schemeClr val="accent1">
                    <a:lumMod val="75000"/>
                  </a:schemeClr>
                </a:solidFill>
              </a:rPr>
              <a:t>, Danielle Mercey</a:t>
            </a:r>
            <a:r>
              <a:rPr lang="en-US" sz="2100" baseline="30000" dirty="0">
                <a:solidFill>
                  <a:schemeClr val="accent1">
                    <a:lumMod val="75000"/>
                  </a:schemeClr>
                </a:solidFill>
              </a:rPr>
              <a:t>2</a:t>
            </a:r>
            <a:r>
              <a:rPr lang="en-US" sz="2100" dirty="0">
                <a:solidFill>
                  <a:schemeClr val="accent1">
                    <a:lumMod val="75000"/>
                  </a:schemeClr>
                </a:solidFill>
              </a:rPr>
              <a:t>, Richard Gilson</a:t>
            </a:r>
            <a:r>
              <a:rPr lang="en-US" sz="2100" baseline="30000" dirty="0">
                <a:solidFill>
                  <a:schemeClr val="accent1">
                    <a:lumMod val="75000"/>
                  </a:schemeClr>
                </a:solidFill>
              </a:rPr>
              <a:t>2</a:t>
            </a:r>
            <a:r>
              <a:rPr lang="en-US" sz="2100" dirty="0">
                <a:solidFill>
                  <a:schemeClr val="accent1">
                    <a:lumMod val="75000"/>
                  </a:schemeClr>
                </a:solidFill>
              </a:rPr>
              <a:t>, Cathy Ison</a:t>
            </a:r>
            <a:r>
              <a:rPr lang="en-US" sz="2100" baseline="30000" dirty="0">
                <a:solidFill>
                  <a:schemeClr val="accent1">
                    <a:lumMod val="75000"/>
                  </a:schemeClr>
                </a:solidFill>
              </a:rPr>
              <a:t>3</a:t>
            </a:r>
            <a:r>
              <a:rPr lang="en-US" sz="2100" dirty="0">
                <a:solidFill>
                  <a:schemeClr val="accent1">
                    <a:lumMod val="75000"/>
                  </a:schemeClr>
                </a:solidFill>
              </a:rPr>
              <a:t>, Gabriel Schembri</a:t>
            </a:r>
            <a:r>
              <a:rPr lang="en-US" sz="2100" baseline="30000" dirty="0">
                <a:solidFill>
                  <a:schemeClr val="accent1">
                    <a:lumMod val="75000"/>
                  </a:schemeClr>
                </a:solidFill>
              </a:rPr>
              <a:t>4</a:t>
            </a:r>
          </a:p>
          <a:p>
            <a:pPr algn="l"/>
            <a:r>
              <a:rPr lang="en-US" dirty="0" smtClean="0">
                <a:solidFill>
                  <a:schemeClr val="accent1">
                    <a:lumMod val="75000"/>
                  </a:schemeClr>
                </a:solidFill>
              </a:rPr>
              <a:t>1.Mortimer Market Centre (CNWL Foundation Trust), 2.University College London, 3. Public Health England, 4.Manchester Centre for Sexual Health</a:t>
            </a:r>
            <a:endParaRPr lang="en-US" dirty="0">
              <a:solidFill>
                <a:schemeClr val="accent1">
                  <a:lumMod val="75000"/>
                </a:schemeClr>
              </a:solidFill>
            </a:endParaRPr>
          </a:p>
        </p:txBody>
      </p:sp>
      <p:grpSp>
        <p:nvGrpSpPr>
          <p:cNvPr id="11" name="Group 10"/>
          <p:cNvGrpSpPr/>
          <p:nvPr/>
        </p:nvGrpSpPr>
        <p:grpSpPr>
          <a:xfrm>
            <a:off x="1" y="4047389"/>
            <a:ext cx="7710055" cy="1077576"/>
            <a:chOff x="0" y="5247860"/>
            <a:chExt cx="12192000" cy="1610141"/>
          </a:xfrm>
        </p:grpSpPr>
        <p:pic>
          <p:nvPicPr>
            <p:cNvPr id="6" name="Picture 5"/>
            <p:cNvPicPr>
              <a:picLocks noChangeAspect="1"/>
            </p:cNvPicPr>
            <p:nvPr/>
          </p:nvPicPr>
          <p:blipFill>
            <a:blip r:embed="rId3"/>
            <a:stretch>
              <a:fillRect/>
            </a:stretch>
          </p:blipFill>
          <p:spPr>
            <a:xfrm>
              <a:off x="9004852" y="5267739"/>
              <a:ext cx="3187148" cy="1570383"/>
            </a:xfrm>
            <a:prstGeom prst="rect">
              <a:avLst/>
            </a:prstGeom>
          </p:spPr>
        </p:pic>
        <p:pic>
          <p:nvPicPr>
            <p:cNvPr id="7" name="Picture 6"/>
            <p:cNvPicPr>
              <a:picLocks noChangeAspect="1"/>
            </p:cNvPicPr>
            <p:nvPr/>
          </p:nvPicPr>
          <p:blipFill>
            <a:blip r:embed="rId4"/>
            <a:stretch>
              <a:fillRect/>
            </a:stretch>
          </p:blipFill>
          <p:spPr>
            <a:xfrm>
              <a:off x="0" y="5247861"/>
              <a:ext cx="3955774" cy="1610140"/>
            </a:xfrm>
            <a:prstGeom prst="rect">
              <a:avLst/>
            </a:prstGeom>
          </p:spPr>
        </p:pic>
        <p:pic>
          <p:nvPicPr>
            <p:cNvPr id="8" name="Picture 7"/>
            <p:cNvPicPr>
              <a:picLocks noChangeAspect="1"/>
            </p:cNvPicPr>
            <p:nvPr/>
          </p:nvPicPr>
          <p:blipFill>
            <a:blip r:embed="rId5"/>
            <a:stretch>
              <a:fillRect/>
            </a:stretch>
          </p:blipFill>
          <p:spPr>
            <a:xfrm>
              <a:off x="3935897" y="5247860"/>
              <a:ext cx="5086183" cy="974035"/>
            </a:xfrm>
            <a:prstGeom prst="rect">
              <a:avLst/>
            </a:prstGeom>
          </p:spPr>
        </p:pic>
        <p:pic>
          <p:nvPicPr>
            <p:cNvPr id="9" name="Picture 8"/>
            <p:cNvPicPr>
              <a:picLocks noChangeAspect="1"/>
            </p:cNvPicPr>
            <p:nvPr/>
          </p:nvPicPr>
          <p:blipFill>
            <a:blip r:embed="rId6"/>
            <a:stretch>
              <a:fillRect/>
            </a:stretch>
          </p:blipFill>
          <p:spPr>
            <a:xfrm>
              <a:off x="3935896" y="6235148"/>
              <a:ext cx="5086184" cy="622852"/>
            </a:xfrm>
            <a:prstGeom prst="rect">
              <a:avLst/>
            </a:prstGeom>
          </p:spPr>
        </p:pic>
      </p:grpSp>
      <p:sp>
        <p:nvSpPr>
          <p:cNvPr id="10" name="TextBox 9"/>
          <p:cNvSpPr txBox="1"/>
          <p:nvPr/>
        </p:nvSpPr>
        <p:spPr>
          <a:xfrm>
            <a:off x="1237423" y="1909220"/>
            <a:ext cx="6500191" cy="530915"/>
          </a:xfrm>
          <a:prstGeom prst="rect">
            <a:avLst/>
          </a:prstGeom>
          <a:noFill/>
        </p:spPr>
        <p:txBody>
          <a:bodyPr wrap="square" lIns="68579" tIns="34289" rIns="68579" bIns="34289" rtlCol="0">
            <a:spAutoFit/>
          </a:bodyPr>
          <a:lstStyle/>
          <a:p>
            <a:pPr algn="ctr" defTabSz="685783"/>
            <a:r>
              <a:rPr lang="en-US" sz="3000" b="1" dirty="0" err="1">
                <a:solidFill>
                  <a:srgbClr val="5B9BD5">
                    <a:lumMod val="75000"/>
                  </a:srgbClr>
                </a:solidFill>
              </a:rPr>
              <a:t>Binta</a:t>
            </a:r>
            <a:r>
              <a:rPr lang="en-US" sz="3000" b="1" dirty="0">
                <a:solidFill>
                  <a:srgbClr val="5B9BD5">
                    <a:lumMod val="75000"/>
                  </a:srgbClr>
                </a:solidFill>
              </a:rPr>
              <a:t> Sultan</a:t>
            </a:r>
            <a:r>
              <a:rPr lang="en-US" sz="3000" b="1" baseline="30000" dirty="0">
                <a:solidFill>
                  <a:srgbClr val="5B9BD5">
                    <a:lumMod val="75000"/>
                  </a:srgbClr>
                </a:solidFill>
              </a:rPr>
              <a:t>1,2</a:t>
            </a:r>
            <a:endParaRPr lang="en-US" sz="3000" b="1" dirty="0">
              <a:solidFill>
                <a:srgbClr val="5B9BD5">
                  <a:lumMod val="75000"/>
                </a:srgbClr>
              </a:solidFill>
            </a:endParaRPr>
          </a:p>
        </p:txBody>
      </p:sp>
    </p:spTree>
    <p:extLst>
      <p:ext uri="{BB962C8B-B14F-4D97-AF65-F5344CB8AC3E}">
        <p14:creationId xmlns:p14="http://schemas.microsoft.com/office/powerpoint/2010/main" val="102789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Limitations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a:lnSpc>
                <a:spcPct val="200000"/>
              </a:lnSpc>
            </a:pPr>
            <a:r>
              <a:rPr lang="en-US" sz="2400" dirty="0">
                <a:solidFill>
                  <a:schemeClr val="accent1">
                    <a:lumMod val="75000"/>
                  </a:schemeClr>
                </a:solidFill>
              </a:rPr>
              <a:t>Feasibility study</a:t>
            </a:r>
          </a:p>
          <a:p>
            <a:pPr>
              <a:lnSpc>
                <a:spcPct val="200000"/>
              </a:lnSpc>
            </a:pPr>
            <a:r>
              <a:rPr lang="en-US" sz="2400" dirty="0">
                <a:solidFill>
                  <a:schemeClr val="accent1">
                    <a:lumMod val="75000"/>
                  </a:schemeClr>
                </a:solidFill>
              </a:rPr>
              <a:t>Small numbers of heterosexual males</a:t>
            </a:r>
          </a:p>
          <a:p>
            <a:pPr>
              <a:lnSpc>
                <a:spcPct val="200000"/>
              </a:lnSpc>
            </a:pPr>
            <a:r>
              <a:rPr lang="en-US" sz="2400" dirty="0">
                <a:solidFill>
                  <a:schemeClr val="accent1">
                    <a:lumMod val="75000"/>
                  </a:schemeClr>
                </a:solidFill>
              </a:rPr>
              <a:t>Small numbers for CT pharynx and NG urine infections</a:t>
            </a:r>
          </a:p>
          <a:p>
            <a:pPr>
              <a:lnSpc>
                <a:spcPct val="200000"/>
              </a:lnSpc>
            </a:pPr>
            <a:r>
              <a:rPr lang="en-US" sz="2400" dirty="0">
                <a:solidFill>
                  <a:schemeClr val="accent1">
                    <a:lumMod val="75000"/>
                  </a:schemeClr>
                </a:solidFill>
              </a:rPr>
              <a:t>Loss to follow up</a:t>
            </a:r>
          </a:p>
          <a:p>
            <a:endParaRPr lang="en-US" sz="2400" dirty="0">
              <a:solidFill>
                <a:schemeClr val="accent1">
                  <a:lumMod val="75000"/>
                </a:schemeClr>
              </a:solidFill>
            </a:endParaRPr>
          </a:p>
        </p:txBody>
      </p:sp>
    </p:spTree>
    <p:extLst>
      <p:ext uri="{BB962C8B-B14F-4D97-AF65-F5344CB8AC3E}">
        <p14:creationId xmlns:p14="http://schemas.microsoft.com/office/powerpoint/2010/main" val="1651995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Interesting data</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a:lnSpc>
                <a:spcPct val="250000"/>
              </a:lnSpc>
            </a:pPr>
            <a:r>
              <a:rPr lang="en-US" sz="2400" dirty="0">
                <a:solidFill>
                  <a:schemeClr val="accent1">
                    <a:lumMod val="75000"/>
                  </a:schemeClr>
                </a:solidFill>
              </a:rPr>
              <a:t>Day 0 negatives</a:t>
            </a:r>
          </a:p>
          <a:p>
            <a:pPr>
              <a:lnSpc>
                <a:spcPct val="250000"/>
              </a:lnSpc>
            </a:pPr>
            <a:r>
              <a:rPr lang="en-US" sz="2400" dirty="0">
                <a:solidFill>
                  <a:schemeClr val="accent1">
                    <a:lumMod val="75000"/>
                  </a:schemeClr>
                </a:solidFill>
              </a:rPr>
              <a:t>Timing of TOC</a:t>
            </a:r>
          </a:p>
          <a:p>
            <a:pPr>
              <a:lnSpc>
                <a:spcPct val="250000"/>
              </a:lnSpc>
            </a:pPr>
            <a:r>
              <a:rPr lang="en-US" sz="2400" dirty="0">
                <a:solidFill>
                  <a:schemeClr val="accent1">
                    <a:lumMod val="75000"/>
                  </a:schemeClr>
                </a:solidFill>
              </a:rPr>
              <a:t>Effect of bacterial loads on: Symptoms and time to negativity</a:t>
            </a:r>
          </a:p>
          <a:p>
            <a:pPr>
              <a:lnSpc>
                <a:spcPct val="250000"/>
              </a:lnSpc>
            </a:pPr>
            <a:endParaRPr lang="en-US" sz="2400" dirty="0">
              <a:solidFill>
                <a:schemeClr val="accent1">
                  <a:lumMod val="75000"/>
                </a:schemeClr>
              </a:solidFill>
            </a:endParaRPr>
          </a:p>
          <a:p>
            <a:endParaRPr lang="en-US" dirty="0" smtClean="0"/>
          </a:p>
          <a:p>
            <a:endParaRPr lang="en-US" dirty="0"/>
          </a:p>
        </p:txBody>
      </p:sp>
    </p:spTree>
    <p:extLst>
      <p:ext uri="{BB962C8B-B14F-4D97-AF65-F5344CB8AC3E}">
        <p14:creationId xmlns:p14="http://schemas.microsoft.com/office/powerpoint/2010/main" val="2864610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Conclusions</a:t>
            </a:r>
            <a:endParaRPr lang="en-US" b="1" dirty="0">
              <a:solidFill>
                <a:schemeClr val="accent1">
                  <a:lumMod val="75000"/>
                </a:schemeClr>
              </a:solidFill>
            </a:endParaRPr>
          </a:p>
        </p:txBody>
      </p:sp>
      <p:sp>
        <p:nvSpPr>
          <p:cNvPr id="3" name="Content Placeholder 2"/>
          <p:cNvSpPr>
            <a:spLocks noGrp="1"/>
          </p:cNvSpPr>
          <p:nvPr>
            <p:ph idx="1"/>
          </p:nvPr>
        </p:nvSpPr>
        <p:spPr>
          <a:xfrm>
            <a:off x="477982" y="1101438"/>
            <a:ext cx="8437418" cy="3865418"/>
          </a:xfrm>
        </p:spPr>
        <p:txBody>
          <a:bodyPr>
            <a:noAutofit/>
          </a:bodyPr>
          <a:lstStyle/>
          <a:p>
            <a:pPr>
              <a:lnSpc>
                <a:spcPct val="100000"/>
              </a:lnSpc>
              <a:spcBef>
                <a:spcPts val="0"/>
              </a:spcBef>
              <a:defRPr/>
            </a:pPr>
            <a:r>
              <a:rPr lang="en-US" sz="2700" dirty="0">
                <a:solidFill>
                  <a:schemeClr val="accent1">
                    <a:lumMod val="75000"/>
                  </a:schemeClr>
                </a:solidFill>
              </a:rPr>
              <a:t>Median time to negativity for </a:t>
            </a:r>
            <a:r>
              <a:rPr lang="en-US" sz="2700" b="1" dirty="0">
                <a:solidFill>
                  <a:schemeClr val="accent1">
                    <a:lumMod val="75000"/>
                  </a:schemeClr>
                </a:solidFill>
              </a:rPr>
              <a:t>NG 2 days </a:t>
            </a:r>
            <a:r>
              <a:rPr lang="en-US" sz="2700" dirty="0">
                <a:solidFill>
                  <a:schemeClr val="accent1">
                    <a:lumMod val="75000"/>
                  </a:schemeClr>
                </a:solidFill>
              </a:rPr>
              <a:t>(IQR 0-4) </a:t>
            </a:r>
          </a:p>
          <a:p>
            <a:pPr>
              <a:lnSpc>
                <a:spcPct val="100000"/>
              </a:lnSpc>
              <a:spcBef>
                <a:spcPts val="0"/>
              </a:spcBef>
              <a:defRPr/>
            </a:pPr>
            <a:endParaRPr lang="en-US" sz="2700" dirty="0">
              <a:solidFill>
                <a:schemeClr val="accent1">
                  <a:lumMod val="75000"/>
                </a:schemeClr>
              </a:solidFill>
            </a:endParaRPr>
          </a:p>
          <a:p>
            <a:pPr>
              <a:lnSpc>
                <a:spcPct val="100000"/>
              </a:lnSpc>
              <a:spcBef>
                <a:spcPts val="0"/>
              </a:spcBef>
              <a:defRPr/>
            </a:pPr>
            <a:r>
              <a:rPr lang="en-US" sz="2700" dirty="0">
                <a:solidFill>
                  <a:schemeClr val="accent1">
                    <a:lumMod val="75000"/>
                  </a:schemeClr>
                </a:solidFill>
              </a:rPr>
              <a:t>Median time to negativity for </a:t>
            </a:r>
            <a:r>
              <a:rPr lang="en-US" sz="2700" b="1" dirty="0">
                <a:solidFill>
                  <a:schemeClr val="accent1">
                    <a:lumMod val="75000"/>
                  </a:schemeClr>
                </a:solidFill>
              </a:rPr>
              <a:t>CT 7 days </a:t>
            </a:r>
            <a:r>
              <a:rPr lang="en-US" sz="2700" dirty="0">
                <a:solidFill>
                  <a:schemeClr val="accent1">
                    <a:lumMod val="75000"/>
                  </a:schemeClr>
                </a:solidFill>
              </a:rPr>
              <a:t>(IQR 0-14)</a:t>
            </a:r>
          </a:p>
          <a:p>
            <a:pPr>
              <a:lnSpc>
                <a:spcPct val="100000"/>
              </a:lnSpc>
              <a:spcBef>
                <a:spcPts val="0"/>
              </a:spcBef>
              <a:defRPr/>
            </a:pPr>
            <a:endParaRPr lang="en-GB" sz="2700" dirty="0">
              <a:solidFill>
                <a:schemeClr val="accent1">
                  <a:lumMod val="75000"/>
                </a:schemeClr>
              </a:solidFill>
            </a:endParaRPr>
          </a:p>
          <a:p>
            <a:r>
              <a:rPr lang="en-GB" sz="2700" dirty="0">
                <a:solidFill>
                  <a:schemeClr val="accent1">
                    <a:lumMod val="75000"/>
                  </a:schemeClr>
                </a:solidFill>
              </a:rPr>
              <a:t>Site of infection may have an effect on time to clearance of infection</a:t>
            </a:r>
          </a:p>
          <a:p>
            <a:pPr marL="0" indent="0">
              <a:buNone/>
            </a:pPr>
            <a:endParaRPr lang="en-GB" sz="2700" dirty="0">
              <a:solidFill>
                <a:schemeClr val="accent1">
                  <a:lumMod val="75000"/>
                </a:schemeClr>
              </a:solidFill>
            </a:endParaRPr>
          </a:p>
          <a:p>
            <a:r>
              <a:rPr lang="en-GB" sz="2700" dirty="0">
                <a:solidFill>
                  <a:schemeClr val="accent1">
                    <a:lumMod val="75000"/>
                  </a:schemeClr>
                </a:solidFill>
              </a:rPr>
              <a:t>Provides valuable data in determining the time to test of cure for CT and NG infections. </a:t>
            </a:r>
          </a:p>
          <a:p>
            <a:endParaRPr lang="en-GB" sz="2700" dirty="0">
              <a:solidFill>
                <a:schemeClr val="accent1">
                  <a:lumMod val="75000"/>
                </a:schemeClr>
              </a:solidFill>
            </a:endParaRPr>
          </a:p>
        </p:txBody>
      </p:sp>
    </p:spTree>
    <p:extLst>
      <p:ext uri="{BB962C8B-B14F-4D97-AF65-F5344CB8AC3E}">
        <p14:creationId xmlns:p14="http://schemas.microsoft.com/office/powerpoint/2010/main" val="320173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08" y="296563"/>
            <a:ext cx="7886700" cy="823171"/>
          </a:xfrm>
        </p:spPr>
        <p:txBody>
          <a:bodyPr/>
          <a:lstStyle/>
          <a:p>
            <a:r>
              <a:rPr lang="en-US" b="1" dirty="0" smtClean="0">
                <a:solidFill>
                  <a:schemeClr val="accent1">
                    <a:lumMod val="75000"/>
                  </a:schemeClr>
                </a:solidFill>
              </a:rPr>
              <a:t>Acknowledgements</a:t>
            </a:r>
            <a:endParaRPr lang="en-US" b="1" dirty="0">
              <a:solidFill>
                <a:schemeClr val="accent1">
                  <a:lumMod val="75000"/>
                </a:schemeClr>
              </a:solidFill>
            </a:endParaRPr>
          </a:p>
        </p:txBody>
      </p:sp>
      <p:sp>
        <p:nvSpPr>
          <p:cNvPr id="3" name="Content Placeholder 2"/>
          <p:cNvSpPr>
            <a:spLocks noGrp="1"/>
          </p:cNvSpPr>
          <p:nvPr>
            <p:ph idx="1"/>
          </p:nvPr>
        </p:nvSpPr>
        <p:spPr>
          <a:xfrm>
            <a:off x="477982" y="916081"/>
            <a:ext cx="7963226" cy="4190348"/>
          </a:xfrm>
        </p:spPr>
        <p:txBody>
          <a:bodyPr>
            <a:noAutofit/>
          </a:bodyPr>
          <a:lstStyle/>
          <a:p>
            <a:pPr marL="0" indent="0" algn="ctr">
              <a:buNone/>
            </a:pPr>
            <a:r>
              <a:rPr lang="en-US" sz="2400" dirty="0">
                <a:solidFill>
                  <a:schemeClr val="accent1">
                    <a:lumMod val="75000"/>
                  </a:schemeClr>
                </a:solidFill>
              </a:rPr>
              <a:t>BASHH </a:t>
            </a:r>
          </a:p>
          <a:p>
            <a:pPr marL="0" indent="0" algn="ctr">
              <a:buNone/>
            </a:pPr>
            <a:r>
              <a:rPr lang="en-US" sz="2400" dirty="0">
                <a:solidFill>
                  <a:schemeClr val="accent1">
                    <a:lumMod val="75000"/>
                  </a:schemeClr>
                </a:solidFill>
              </a:rPr>
              <a:t>Participants</a:t>
            </a:r>
          </a:p>
          <a:p>
            <a:pPr marL="0" indent="0" algn="ctr">
              <a:buNone/>
            </a:pPr>
            <a:r>
              <a:rPr lang="en-US" sz="2400" dirty="0">
                <a:solidFill>
                  <a:schemeClr val="accent1">
                    <a:lumMod val="75000"/>
                  </a:schemeClr>
                </a:solidFill>
              </a:rPr>
              <a:t>Ruth Fish</a:t>
            </a:r>
          </a:p>
          <a:p>
            <a:pPr marL="0" indent="0" algn="ctr">
              <a:buNone/>
            </a:pPr>
            <a:r>
              <a:rPr lang="en-US" sz="2400" dirty="0">
                <a:solidFill>
                  <a:schemeClr val="accent1">
                    <a:lumMod val="75000"/>
                  </a:schemeClr>
                </a:solidFill>
              </a:rPr>
              <a:t>Cathy </a:t>
            </a:r>
            <a:r>
              <a:rPr lang="en-US" sz="2400" dirty="0" err="1">
                <a:solidFill>
                  <a:schemeClr val="accent1">
                    <a:lumMod val="75000"/>
                  </a:schemeClr>
                </a:solidFill>
              </a:rPr>
              <a:t>Ison</a:t>
            </a:r>
            <a:endParaRPr lang="en-US" sz="2400" dirty="0">
              <a:solidFill>
                <a:schemeClr val="accent1">
                  <a:lumMod val="75000"/>
                </a:schemeClr>
              </a:solidFill>
            </a:endParaRPr>
          </a:p>
          <a:p>
            <a:pPr marL="0" indent="0" algn="ctr">
              <a:buNone/>
            </a:pPr>
            <a:r>
              <a:rPr lang="en-US" sz="2400" dirty="0" err="1">
                <a:solidFill>
                  <a:schemeClr val="accent1">
                    <a:lumMod val="75000"/>
                  </a:schemeClr>
                </a:solidFill>
              </a:rPr>
              <a:t>Hemanti</a:t>
            </a:r>
            <a:r>
              <a:rPr lang="en-US" sz="2400" dirty="0">
                <a:solidFill>
                  <a:schemeClr val="accent1">
                    <a:lumMod val="75000"/>
                  </a:schemeClr>
                </a:solidFill>
              </a:rPr>
              <a:t> Patel</a:t>
            </a:r>
          </a:p>
          <a:p>
            <a:pPr marL="0" indent="0" algn="ctr">
              <a:buNone/>
            </a:pPr>
            <a:r>
              <a:rPr lang="en-US" sz="2400" dirty="0">
                <a:solidFill>
                  <a:schemeClr val="accent1">
                    <a:lumMod val="75000"/>
                  </a:schemeClr>
                </a:solidFill>
              </a:rPr>
              <a:t>Paul Benn </a:t>
            </a:r>
          </a:p>
          <a:p>
            <a:pPr marL="0" indent="0" algn="ctr">
              <a:buNone/>
            </a:pPr>
            <a:r>
              <a:rPr lang="en-US" sz="2400" dirty="0">
                <a:solidFill>
                  <a:schemeClr val="accent1">
                    <a:lumMod val="75000"/>
                  </a:schemeClr>
                </a:solidFill>
              </a:rPr>
              <a:t>Gabriel </a:t>
            </a:r>
            <a:r>
              <a:rPr lang="en-US" sz="2400" dirty="0" err="1">
                <a:solidFill>
                  <a:schemeClr val="accent1">
                    <a:lumMod val="75000"/>
                  </a:schemeClr>
                </a:solidFill>
              </a:rPr>
              <a:t>Schembri</a:t>
            </a:r>
            <a:endParaRPr lang="en-US" sz="2400" dirty="0">
              <a:solidFill>
                <a:schemeClr val="accent1">
                  <a:lumMod val="75000"/>
                </a:schemeClr>
              </a:solidFill>
            </a:endParaRPr>
          </a:p>
          <a:p>
            <a:pPr marL="0" indent="0" algn="ctr">
              <a:buNone/>
            </a:pPr>
            <a:r>
              <a:rPr lang="en-US" sz="2400" dirty="0" err="1">
                <a:solidFill>
                  <a:schemeClr val="accent1">
                    <a:lumMod val="75000"/>
                  </a:schemeClr>
                </a:solidFill>
              </a:rPr>
              <a:t>Nataliya</a:t>
            </a:r>
            <a:r>
              <a:rPr lang="en-US" sz="2400" dirty="0">
                <a:solidFill>
                  <a:schemeClr val="accent1">
                    <a:lumMod val="75000"/>
                  </a:schemeClr>
                </a:solidFill>
              </a:rPr>
              <a:t> </a:t>
            </a:r>
            <a:r>
              <a:rPr lang="en-US" sz="2400" dirty="0" err="1">
                <a:solidFill>
                  <a:schemeClr val="accent1">
                    <a:lumMod val="75000"/>
                  </a:schemeClr>
                </a:solidFill>
              </a:rPr>
              <a:t>Brima</a:t>
            </a:r>
            <a:endParaRPr lang="en-US" sz="2400" dirty="0">
              <a:solidFill>
                <a:schemeClr val="accent1">
                  <a:lumMod val="75000"/>
                </a:schemeClr>
              </a:solidFill>
            </a:endParaRPr>
          </a:p>
          <a:p>
            <a:pPr marL="0" indent="0" algn="ctr">
              <a:buNone/>
            </a:pPr>
            <a:r>
              <a:rPr lang="en-US" sz="2400" dirty="0">
                <a:solidFill>
                  <a:schemeClr val="accent1">
                    <a:lumMod val="75000"/>
                  </a:schemeClr>
                </a:solidFill>
              </a:rPr>
              <a:t>Staff at MMC/Archway</a:t>
            </a:r>
          </a:p>
          <a:p>
            <a:pPr marL="0" indent="0" algn="ctr">
              <a:buNone/>
            </a:pPr>
            <a:r>
              <a:rPr lang="en-US" sz="2400" dirty="0">
                <a:solidFill>
                  <a:schemeClr val="accent1">
                    <a:lumMod val="75000"/>
                  </a:schemeClr>
                </a:solidFill>
              </a:rPr>
              <a:t>Staff at MCSH</a:t>
            </a:r>
          </a:p>
          <a:p>
            <a:pPr marL="0" indent="0" algn="ctr">
              <a:buNone/>
            </a:pPr>
            <a:endParaRPr lang="en-US" sz="2400" dirty="0">
              <a:solidFill>
                <a:schemeClr val="accent1">
                  <a:lumMod val="75000"/>
                </a:schemeClr>
              </a:solidFill>
            </a:endParaRPr>
          </a:p>
        </p:txBody>
      </p:sp>
    </p:spTree>
    <p:extLst>
      <p:ext uri="{BB962C8B-B14F-4D97-AF65-F5344CB8AC3E}">
        <p14:creationId xmlns:p14="http://schemas.microsoft.com/office/powerpoint/2010/main" val="188854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305"/>
            <a:ext cx="7886700" cy="994172"/>
          </a:xfrm>
        </p:spPr>
        <p:txBody>
          <a:bodyPr/>
          <a:lstStyle/>
          <a:p>
            <a:r>
              <a:rPr lang="en-US" b="1" dirty="0" smtClean="0">
                <a:solidFill>
                  <a:schemeClr val="accent1">
                    <a:lumMod val="75000"/>
                  </a:schemeClr>
                </a:solidFill>
              </a:rPr>
              <a:t>Background </a:t>
            </a:r>
            <a:endParaRPr lang="en-US" b="1" dirty="0">
              <a:solidFill>
                <a:schemeClr val="accent1">
                  <a:lumMod val="75000"/>
                </a:schemeClr>
              </a:solidFill>
            </a:endParaRPr>
          </a:p>
        </p:txBody>
      </p:sp>
      <p:sp>
        <p:nvSpPr>
          <p:cNvPr id="3" name="Content Placeholder 2"/>
          <p:cNvSpPr>
            <a:spLocks noGrp="1"/>
          </p:cNvSpPr>
          <p:nvPr>
            <p:ph idx="1"/>
          </p:nvPr>
        </p:nvSpPr>
        <p:spPr>
          <a:xfrm>
            <a:off x="628651" y="831274"/>
            <a:ext cx="8224405" cy="3699164"/>
          </a:xfrm>
        </p:spPr>
        <p:txBody>
          <a:bodyPr>
            <a:normAutofit fontScale="77500" lnSpcReduction="20000"/>
          </a:bodyPr>
          <a:lstStyle/>
          <a:p>
            <a:pPr>
              <a:lnSpc>
                <a:spcPct val="200000"/>
              </a:lnSpc>
              <a:buFont typeface="Arial" charset="0"/>
              <a:buChar char="•"/>
            </a:pPr>
            <a:r>
              <a:rPr lang="en-GB" sz="3100" dirty="0">
                <a:solidFill>
                  <a:schemeClr val="accent1">
                    <a:lumMod val="75000"/>
                  </a:schemeClr>
                </a:solidFill>
              </a:rPr>
              <a:t>Few data are available to guide the best time to perform a test of cure using nucleic acid amplification tests(NAATs) following treatment for chlamydia(CT)</a:t>
            </a:r>
            <a:r>
              <a:rPr lang="en-GB" sz="3100" i="1" dirty="0">
                <a:solidFill>
                  <a:schemeClr val="accent1">
                    <a:lumMod val="75000"/>
                  </a:schemeClr>
                </a:solidFill>
              </a:rPr>
              <a:t> </a:t>
            </a:r>
            <a:r>
              <a:rPr lang="en-GB" sz="3100" dirty="0">
                <a:solidFill>
                  <a:schemeClr val="accent1">
                    <a:lumMod val="75000"/>
                  </a:schemeClr>
                </a:solidFill>
              </a:rPr>
              <a:t>and </a:t>
            </a:r>
            <a:r>
              <a:rPr lang="en-GB" sz="3100">
                <a:solidFill>
                  <a:schemeClr val="accent1">
                    <a:lumMod val="75000"/>
                  </a:schemeClr>
                </a:solidFill>
              </a:rPr>
              <a:t>gonorrhoea(NG)</a:t>
            </a:r>
            <a:endParaRPr lang="en-GB" sz="3100" i="1" dirty="0">
              <a:solidFill>
                <a:schemeClr val="accent1">
                  <a:lumMod val="75000"/>
                </a:schemeClr>
              </a:solidFill>
            </a:endParaRPr>
          </a:p>
          <a:p>
            <a:pPr>
              <a:lnSpc>
                <a:spcPct val="200000"/>
              </a:lnSpc>
            </a:pPr>
            <a:r>
              <a:rPr lang="en-GB" sz="3100" dirty="0">
                <a:solidFill>
                  <a:schemeClr val="accent1">
                    <a:lumMod val="75000"/>
                  </a:schemeClr>
                </a:solidFill>
              </a:rPr>
              <a:t>BASHH guidelines* advise NG TOC at 14 days and CT TOC &gt;21 days</a:t>
            </a:r>
          </a:p>
          <a:p>
            <a:endParaRPr lang="en-US" dirty="0"/>
          </a:p>
        </p:txBody>
      </p:sp>
      <p:sp>
        <p:nvSpPr>
          <p:cNvPr id="5" name="TextBox 4"/>
          <p:cNvSpPr txBox="1"/>
          <p:nvPr/>
        </p:nvSpPr>
        <p:spPr>
          <a:xfrm>
            <a:off x="727365" y="4572001"/>
            <a:ext cx="7787987" cy="530915"/>
          </a:xfrm>
          <a:prstGeom prst="rect">
            <a:avLst/>
          </a:prstGeom>
          <a:noFill/>
        </p:spPr>
        <p:txBody>
          <a:bodyPr wrap="square" lIns="68579" tIns="34289" rIns="68579" bIns="34289" rtlCol="0">
            <a:spAutoFit/>
          </a:bodyPr>
          <a:lstStyle/>
          <a:p>
            <a:pPr defTabSz="685783"/>
            <a:r>
              <a:rPr lang="en-US" sz="1500" dirty="0">
                <a:solidFill>
                  <a:prstClr val="black"/>
                </a:solidFill>
                <a:hlinkClick r:id="rId3"/>
              </a:rPr>
              <a:t>*http://www.bashh.org/documents/4490.pdf</a:t>
            </a:r>
            <a:endParaRPr lang="en-US" sz="1500" dirty="0">
              <a:solidFill>
                <a:prstClr val="black"/>
              </a:solidFill>
            </a:endParaRPr>
          </a:p>
          <a:p>
            <a:pPr defTabSz="685783"/>
            <a:r>
              <a:rPr lang="en-US" sz="1500" dirty="0">
                <a:solidFill>
                  <a:prstClr val="black"/>
                </a:solidFill>
              </a:rPr>
              <a:t>http://</a:t>
            </a:r>
            <a:r>
              <a:rPr lang="en-US" sz="1500" dirty="0" err="1">
                <a:solidFill>
                  <a:prstClr val="black"/>
                </a:solidFill>
              </a:rPr>
              <a:t>www.bashh.org</a:t>
            </a:r>
            <a:r>
              <a:rPr lang="en-US" sz="1500" dirty="0">
                <a:solidFill>
                  <a:prstClr val="black"/>
                </a:solidFill>
              </a:rPr>
              <a:t>/documents/UK%20Chlamydia%20Guidelines%202015.pdf</a:t>
            </a:r>
          </a:p>
        </p:txBody>
      </p:sp>
    </p:spTree>
    <p:extLst>
      <p:ext uri="{BB962C8B-B14F-4D97-AF65-F5344CB8AC3E}">
        <p14:creationId xmlns:p14="http://schemas.microsoft.com/office/powerpoint/2010/main" val="403687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Aims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400" dirty="0">
                <a:solidFill>
                  <a:schemeClr val="accent1">
                    <a:lumMod val="75000"/>
                  </a:schemeClr>
                </a:solidFill>
              </a:rPr>
              <a:t>1) </a:t>
            </a:r>
            <a:r>
              <a:rPr lang="en-GB" sz="2400" dirty="0">
                <a:solidFill>
                  <a:schemeClr val="accent1">
                    <a:lumMod val="75000"/>
                  </a:schemeClr>
                </a:solidFill>
              </a:rPr>
              <a:t>The association between the time for the NAAT to become negative after treatment and;</a:t>
            </a:r>
          </a:p>
          <a:p>
            <a:pPr marL="0" indent="0">
              <a:buNone/>
            </a:pPr>
            <a:endParaRPr lang="en-GB" sz="2400" dirty="0">
              <a:solidFill>
                <a:schemeClr val="accent1">
                  <a:lumMod val="75000"/>
                </a:schemeClr>
              </a:solidFill>
            </a:endParaRPr>
          </a:p>
          <a:p>
            <a:r>
              <a:rPr lang="en-GB" sz="2400" dirty="0">
                <a:solidFill>
                  <a:schemeClr val="accent1">
                    <a:lumMod val="75000"/>
                  </a:schemeClr>
                </a:solidFill>
              </a:rPr>
              <a:t>type of infection</a:t>
            </a:r>
          </a:p>
          <a:p>
            <a:r>
              <a:rPr lang="en-GB" sz="2400" dirty="0">
                <a:solidFill>
                  <a:schemeClr val="accent1">
                    <a:lumMod val="75000"/>
                  </a:schemeClr>
                </a:solidFill>
              </a:rPr>
              <a:t>site of infection </a:t>
            </a:r>
          </a:p>
          <a:p>
            <a:endParaRPr lang="en-GB" sz="2400" dirty="0">
              <a:solidFill>
                <a:schemeClr val="accent1">
                  <a:lumMod val="75000"/>
                </a:schemeClr>
              </a:solidFill>
            </a:endParaRPr>
          </a:p>
          <a:p>
            <a:pPr marL="0" indent="0">
              <a:buNone/>
            </a:pPr>
            <a:r>
              <a:rPr lang="en-GB" sz="2400" dirty="0">
                <a:solidFill>
                  <a:schemeClr val="accent1">
                    <a:lumMod val="75000"/>
                  </a:schemeClr>
                </a:solidFill>
              </a:rPr>
              <a:t>2) </a:t>
            </a:r>
            <a:r>
              <a:rPr lang="en-US" sz="2400" dirty="0">
                <a:solidFill>
                  <a:schemeClr val="accent1">
                    <a:lumMod val="75000"/>
                  </a:schemeClr>
                </a:solidFill>
              </a:rPr>
              <a:t>Assess the acceptability to participants of self-taken samples at home</a:t>
            </a:r>
          </a:p>
          <a:p>
            <a:endParaRPr lang="en-US" dirty="0"/>
          </a:p>
        </p:txBody>
      </p:sp>
    </p:spTree>
    <p:extLst>
      <p:ext uri="{BB962C8B-B14F-4D97-AF65-F5344CB8AC3E}">
        <p14:creationId xmlns:p14="http://schemas.microsoft.com/office/powerpoint/2010/main" val="805733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26"/>
            <a:ext cx="7886700" cy="710126"/>
          </a:xfrm>
        </p:spPr>
        <p:txBody>
          <a:bodyPr/>
          <a:lstStyle/>
          <a:p>
            <a:r>
              <a:rPr lang="en-GB" b="1" dirty="0" smtClean="0">
                <a:solidFill>
                  <a:schemeClr val="accent1">
                    <a:lumMod val="75000"/>
                  </a:schemeClr>
                </a:solidFill>
              </a:rPr>
              <a:t>Methods: </a:t>
            </a:r>
            <a:endParaRPr lang="en-US" dirty="0">
              <a:solidFill>
                <a:schemeClr val="accent1">
                  <a:lumMod val="75000"/>
                </a:schemeClr>
              </a:solidFill>
            </a:endParaRPr>
          </a:p>
        </p:txBody>
      </p:sp>
      <p:sp>
        <p:nvSpPr>
          <p:cNvPr id="3" name="Content Placeholder 2"/>
          <p:cNvSpPr>
            <a:spLocks noGrp="1"/>
          </p:cNvSpPr>
          <p:nvPr>
            <p:ph idx="1"/>
          </p:nvPr>
        </p:nvSpPr>
        <p:spPr>
          <a:xfrm>
            <a:off x="402535" y="566531"/>
            <a:ext cx="8468138" cy="4219161"/>
          </a:xfrm>
        </p:spPr>
        <p:txBody>
          <a:bodyPr>
            <a:noAutofit/>
          </a:bodyPr>
          <a:lstStyle/>
          <a:p>
            <a:pPr>
              <a:lnSpc>
                <a:spcPct val="200000"/>
              </a:lnSpc>
            </a:pPr>
            <a:r>
              <a:rPr lang="en-GB" dirty="0">
                <a:solidFill>
                  <a:schemeClr val="accent1">
                    <a:lumMod val="75000"/>
                  </a:schemeClr>
                </a:solidFill>
              </a:rPr>
              <a:t>P</a:t>
            </a:r>
            <a:r>
              <a:rPr lang="en-GB" dirty="0" smtClean="0">
                <a:solidFill>
                  <a:schemeClr val="accent1">
                    <a:lumMod val="75000"/>
                  </a:schemeClr>
                </a:solidFill>
              </a:rPr>
              <a:t>ositive NAAT (AC2) </a:t>
            </a:r>
            <a:r>
              <a:rPr lang="en-GB" dirty="0">
                <a:solidFill>
                  <a:schemeClr val="accent1">
                    <a:lumMod val="75000"/>
                  </a:schemeClr>
                </a:solidFill>
              </a:rPr>
              <a:t>test for CT and/or NG were </a:t>
            </a:r>
            <a:r>
              <a:rPr lang="en-GB" dirty="0" smtClean="0">
                <a:solidFill>
                  <a:schemeClr val="accent1">
                    <a:lumMod val="75000"/>
                  </a:schemeClr>
                </a:solidFill>
              </a:rPr>
              <a:t>eligible</a:t>
            </a:r>
          </a:p>
          <a:p>
            <a:pPr>
              <a:lnSpc>
                <a:spcPct val="200000"/>
              </a:lnSpc>
            </a:pPr>
            <a:r>
              <a:rPr lang="en-GB" b="1" dirty="0" smtClean="0">
                <a:solidFill>
                  <a:schemeClr val="accent1">
                    <a:lumMod val="75000"/>
                  </a:schemeClr>
                </a:solidFill>
              </a:rPr>
              <a:t>Excluded</a:t>
            </a:r>
            <a:r>
              <a:rPr lang="en-GB" dirty="0" smtClean="0">
                <a:solidFill>
                  <a:schemeClr val="accent1">
                    <a:lumMod val="75000"/>
                  </a:schemeClr>
                </a:solidFill>
              </a:rPr>
              <a:t> if antibiotics within 4 weeks/PID/LGV</a:t>
            </a:r>
          </a:p>
          <a:p>
            <a:pPr>
              <a:lnSpc>
                <a:spcPct val="200000"/>
              </a:lnSpc>
            </a:pPr>
            <a:r>
              <a:rPr lang="en-GB" dirty="0" smtClean="0">
                <a:solidFill>
                  <a:schemeClr val="accent1">
                    <a:lumMod val="75000"/>
                  </a:schemeClr>
                </a:solidFill>
              </a:rPr>
              <a:t>Questionnaires and diaries</a:t>
            </a:r>
            <a:r>
              <a:rPr lang="en-GB" smtClean="0">
                <a:solidFill>
                  <a:schemeClr val="accent1">
                    <a:lumMod val="75000"/>
                  </a:schemeClr>
                </a:solidFill>
              </a:rPr>
              <a:t>: </a:t>
            </a:r>
          </a:p>
          <a:p>
            <a:pPr>
              <a:lnSpc>
                <a:spcPct val="200000"/>
              </a:lnSpc>
            </a:pPr>
            <a:r>
              <a:rPr lang="en-GB" smtClean="0">
                <a:solidFill>
                  <a:schemeClr val="accent1">
                    <a:lumMod val="75000"/>
                  </a:schemeClr>
                </a:solidFill>
              </a:rPr>
              <a:t>Self-taken </a:t>
            </a:r>
            <a:r>
              <a:rPr lang="en-GB" dirty="0" smtClean="0">
                <a:solidFill>
                  <a:schemeClr val="accent1">
                    <a:lumMod val="75000"/>
                  </a:schemeClr>
                </a:solidFill>
              </a:rPr>
              <a:t>NAAT specimens </a:t>
            </a:r>
            <a:r>
              <a:rPr lang="en-GB" dirty="0">
                <a:solidFill>
                  <a:schemeClr val="accent1">
                    <a:lumMod val="75000"/>
                  </a:schemeClr>
                </a:solidFill>
              </a:rPr>
              <a:t>from the site of infection </a:t>
            </a:r>
            <a:r>
              <a:rPr lang="en-GB" dirty="0" smtClean="0">
                <a:solidFill>
                  <a:schemeClr val="accent1">
                    <a:lumMod val="75000"/>
                  </a:schemeClr>
                </a:solidFill>
              </a:rPr>
              <a:t>at </a:t>
            </a:r>
            <a:r>
              <a:rPr lang="en-GB" dirty="0">
                <a:solidFill>
                  <a:schemeClr val="accent1">
                    <a:lumMod val="75000"/>
                  </a:schemeClr>
                </a:solidFill>
              </a:rPr>
              <a:t>8 time </a:t>
            </a:r>
            <a:r>
              <a:rPr lang="en-GB" dirty="0" smtClean="0">
                <a:solidFill>
                  <a:schemeClr val="accent1">
                    <a:lumMod val="75000"/>
                  </a:schemeClr>
                </a:solidFill>
              </a:rPr>
              <a:t>points (0-35 days)</a:t>
            </a:r>
          </a:p>
          <a:p>
            <a:pPr>
              <a:lnSpc>
                <a:spcPct val="200000"/>
              </a:lnSpc>
            </a:pPr>
            <a:r>
              <a:rPr lang="en-GB" dirty="0" smtClean="0">
                <a:solidFill>
                  <a:schemeClr val="accent1">
                    <a:lumMod val="75000"/>
                  </a:schemeClr>
                </a:solidFill>
              </a:rPr>
              <a:t>Urine stability &amp; Quantitative PCR </a:t>
            </a:r>
            <a:endParaRPr lang="en-US" dirty="0">
              <a:solidFill>
                <a:schemeClr val="accent1">
                  <a:lumMod val="75000"/>
                </a:schemeClr>
              </a:solidFill>
            </a:endParaRPr>
          </a:p>
        </p:txBody>
      </p:sp>
    </p:spTree>
    <p:extLst>
      <p:ext uri="{BB962C8B-B14F-4D97-AF65-F5344CB8AC3E}">
        <p14:creationId xmlns:p14="http://schemas.microsoft.com/office/powerpoint/2010/main" val="94736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2" y="18536"/>
            <a:ext cx="7772400" cy="533400"/>
          </a:xfrm>
        </p:spPr>
        <p:txBody>
          <a:bodyPr>
            <a:normAutofit/>
          </a:bodyPr>
          <a:lstStyle/>
          <a:p>
            <a:r>
              <a:rPr lang="en-GB" sz="3000" b="1" dirty="0">
                <a:solidFill>
                  <a:schemeClr val="accent1">
                    <a:lumMod val="75000"/>
                  </a:schemeClr>
                </a:solidFill>
              </a:rPr>
              <a:t>Characteristics of study population</a:t>
            </a:r>
            <a:endParaRPr lang="en-US" sz="3000" dirty="0">
              <a:solidFill>
                <a:schemeClr val="accent1">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28598137"/>
              </p:ext>
            </p:extLst>
          </p:nvPr>
        </p:nvGraphicFramePr>
        <p:xfrm>
          <a:off x="278024" y="525338"/>
          <a:ext cx="8001562" cy="4496807"/>
        </p:xfrm>
        <a:graphic>
          <a:graphicData uri="http://schemas.openxmlformats.org/drawingml/2006/table">
            <a:tbl>
              <a:tblPr firstRow="1" firstCol="1" bandRow="1">
                <a:tableStyleId>{5A111915-BE36-4E01-A7E5-04B1672EAD32}</a:tableStyleId>
              </a:tblPr>
              <a:tblGrid>
                <a:gridCol w="1786412"/>
                <a:gridCol w="1712617"/>
                <a:gridCol w="1594845"/>
                <a:gridCol w="1449199"/>
                <a:gridCol w="1458489"/>
              </a:tblGrid>
              <a:tr h="640080">
                <a:tc>
                  <a:txBody>
                    <a:bodyPr/>
                    <a:lstStyle/>
                    <a:p>
                      <a:pPr>
                        <a:spcAft>
                          <a:spcPts val="0"/>
                        </a:spcAft>
                      </a:pPr>
                      <a:r>
                        <a:rPr lang="en-GB" sz="2100" dirty="0" smtClean="0">
                          <a:effectLst/>
                        </a:rPr>
                        <a:t>Infection N=156</a:t>
                      </a:r>
                      <a:endParaRPr lang="en-US" sz="2100" dirty="0">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spcAft>
                          <a:spcPts val="0"/>
                        </a:spcAft>
                      </a:pPr>
                      <a:r>
                        <a:rPr lang="en-GB" sz="2100" dirty="0">
                          <a:effectLst/>
                        </a:rPr>
                        <a:t> </a:t>
                      </a:r>
                      <a:endParaRPr lang="en-US" sz="2100" dirty="0">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spcAft>
                          <a:spcPts val="0"/>
                        </a:spcAft>
                      </a:pPr>
                      <a:r>
                        <a:rPr lang="en-GB" sz="2100" dirty="0">
                          <a:effectLst/>
                        </a:rPr>
                        <a:t> </a:t>
                      </a:r>
                      <a:endParaRPr lang="en-US" sz="2100" dirty="0">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spcAft>
                          <a:spcPts val="0"/>
                        </a:spcAft>
                      </a:pPr>
                      <a:r>
                        <a:rPr lang="en-GB" sz="2100" dirty="0">
                          <a:effectLst/>
                        </a:rPr>
                        <a:t>NG(%)</a:t>
                      </a:r>
                      <a:endParaRPr lang="en-US" sz="2100" dirty="0">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2100" dirty="0">
                          <a:effectLst/>
                        </a:rPr>
                        <a:t>CT (%)</a:t>
                      </a:r>
                      <a:endParaRPr lang="en-US" sz="2100" dirty="0">
                        <a:effectLst/>
                        <a:latin typeface="Calibri" charset="0"/>
                        <a:ea typeface="Calibri" charset="0"/>
                        <a:cs typeface="Times New Roman" charset="0"/>
                      </a:endParaRPr>
                    </a:p>
                  </a:txBody>
                  <a:tcPr marL="50150" marR="50150" marT="0"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66992">
                <a:tc>
                  <a:txBody>
                    <a:bodyPr/>
                    <a:lstStyle/>
                    <a:p>
                      <a:pPr>
                        <a:spcAft>
                          <a:spcPts val="0"/>
                        </a:spcAft>
                      </a:pPr>
                      <a:r>
                        <a:rPr lang="en-GB" sz="2100" dirty="0">
                          <a:solidFill>
                            <a:schemeClr val="accent1">
                              <a:lumMod val="75000"/>
                            </a:schemeClr>
                          </a:solidFill>
                          <a:effectLst/>
                        </a:rPr>
                        <a:t>Gender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2100" dirty="0">
                          <a:solidFill>
                            <a:schemeClr val="accent1">
                              <a:lumMod val="75000"/>
                            </a:schemeClr>
                          </a:solidFill>
                          <a:effectLst/>
                        </a:rPr>
                        <a:t>Male</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a:solidFill>
                            <a:schemeClr val="accent1">
                              <a:lumMod val="75000"/>
                            </a:schemeClr>
                          </a:solidFill>
                          <a:effectLst/>
                        </a:rPr>
                        <a:t>102 (65)</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a:solidFill>
                            <a:schemeClr val="accent1">
                              <a:lumMod val="75000"/>
                            </a:schemeClr>
                          </a:solidFill>
                          <a:effectLst/>
                        </a:rPr>
                        <a:t>75 (89)</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en-GB" sz="2100" dirty="0">
                          <a:solidFill>
                            <a:schemeClr val="accent1">
                              <a:lumMod val="75000"/>
                            </a:schemeClr>
                          </a:solidFill>
                          <a:effectLst/>
                        </a:rPr>
                        <a:t>27 (38)</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366992">
                <a:tc>
                  <a:txBody>
                    <a:bodyPr/>
                    <a:lstStyle/>
                    <a:p>
                      <a:pPr>
                        <a:spcAft>
                          <a:spcPts val="0"/>
                        </a:spcAft>
                      </a:pPr>
                      <a:r>
                        <a:rPr lang="en-GB" sz="2100" dirty="0">
                          <a:solidFill>
                            <a:schemeClr val="accent1">
                              <a:lumMod val="75000"/>
                            </a:schemeClr>
                          </a:solidFill>
                          <a:effectLst/>
                        </a:rPr>
                        <a:t>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2100" dirty="0">
                          <a:solidFill>
                            <a:schemeClr val="accent1">
                              <a:lumMod val="75000"/>
                            </a:schemeClr>
                          </a:solidFill>
                          <a:effectLst/>
                        </a:rPr>
                        <a:t>Female</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a:solidFill>
                            <a:schemeClr val="accent1">
                              <a:lumMod val="75000"/>
                            </a:schemeClr>
                          </a:solidFill>
                          <a:effectLst/>
                        </a:rPr>
                        <a:t>54 (35)</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a:solidFill>
                            <a:schemeClr val="accent1">
                              <a:lumMod val="75000"/>
                            </a:schemeClr>
                          </a:solidFill>
                          <a:effectLst/>
                        </a:rPr>
                        <a:t>10 (11)</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en-GB" sz="2100" dirty="0">
                          <a:solidFill>
                            <a:schemeClr val="accent1">
                              <a:lumMod val="75000"/>
                            </a:schemeClr>
                          </a:solidFill>
                          <a:effectLst/>
                        </a:rPr>
                        <a:t>44 (62)</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366992">
                <a:tc>
                  <a:txBody>
                    <a:bodyPr/>
                    <a:lstStyle/>
                    <a:p>
                      <a:pPr>
                        <a:spcAft>
                          <a:spcPts val="0"/>
                        </a:spcAft>
                      </a:pPr>
                      <a:r>
                        <a:rPr lang="en-GB" sz="2100" dirty="0">
                          <a:solidFill>
                            <a:schemeClr val="accent1">
                              <a:lumMod val="75000"/>
                            </a:schemeClr>
                          </a:solidFill>
                          <a:effectLst/>
                        </a:rPr>
                        <a:t>Total</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2100" dirty="0">
                          <a:solidFill>
                            <a:schemeClr val="accent1">
                              <a:lumMod val="75000"/>
                            </a:schemeClr>
                          </a:solidFill>
                          <a:effectLst/>
                        </a:rPr>
                        <a:t>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b="1" dirty="0">
                          <a:solidFill>
                            <a:schemeClr val="accent1">
                              <a:lumMod val="75000"/>
                            </a:schemeClr>
                          </a:solidFill>
                          <a:effectLst/>
                        </a:rPr>
                        <a:t>156</a:t>
                      </a:r>
                      <a:endParaRPr lang="en-US" sz="2100" b="1"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b="1" dirty="0" smtClean="0">
                          <a:solidFill>
                            <a:schemeClr val="accent1">
                              <a:lumMod val="75000"/>
                            </a:schemeClr>
                          </a:solidFill>
                          <a:effectLst/>
                        </a:rPr>
                        <a:t>87</a:t>
                      </a:r>
                      <a:endParaRPr lang="en-US" sz="2100" b="1"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en-GB" sz="2100" b="1" dirty="0">
                          <a:solidFill>
                            <a:schemeClr val="accent1">
                              <a:lumMod val="75000"/>
                            </a:schemeClr>
                          </a:solidFill>
                          <a:effectLst/>
                        </a:rPr>
                        <a:t>71</a:t>
                      </a:r>
                      <a:endParaRPr lang="en-US" sz="2100" b="1" dirty="0">
                        <a:solidFill>
                          <a:schemeClr val="accent1">
                            <a:lumMod val="75000"/>
                          </a:schemeClr>
                        </a:solidFill>
                        <a:effectLst/>
                        <a:latin typeface="Calibri" charset="0"/>
                        <a:ea typeface="Calibri" charset="0"/>
                        <a:cs typeface="Times New Roman" charset="0"/>
                      </a:endParaRPr>
                    </a:p>
                  </a:txBody>
                  <a:tcPr marL="50150" marR="50150" marT="0" marB="0">
                    <a:lnL>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640080">
                <a:tc>
                  <a:txBody>
                    <a:bodyPr/>
                    <a:lstStyle/>
                    <a:p>
                      <a:pPr>
                        <a:spcAft>
                          <a:spcPts val="0"/>
                        </a:spcAft>
                      </a:pPr>
                      <a:r>
                        <a:rPr lang="en-GB" sz="2100" dirty="0">
                          <a:solidFill>
                            <a:schemeClr val="accent1">
                              <a:lumMod val="75000"/>
                            </a:schemeClr>
                          </a:solidFill>
                          <a:effectLst/>
                        </a:rPr>
                        <a:t>Median Age in years (range)</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2100" dirty="0">
                          <a:solidFill>
                            <a:schemeClr val="accent1">
                              <a:lumMod val="75000"/>
                            </a:schemeClr>
                          </a:solidFill>
                          <a:effectLst/>
                        </a:rPr>
                        <a:t>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a:solidFill>
                            <a:schemeClr val="accent1">
                              <a:lumMod val="75000"/>
                            </a:schemeClr>
                          </a:solidFill>
                          <a:effectLst/>
                        </a:rPr>
                        <a:t>26 (18-60)</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a:solidFill>
                            <a:schemeClr val="accent1">
                              <a:lumMod val="75000"/>
                            </a:schemeClr>
                          </a:solidFill>
                          <a:effectLst/>
                        </a:rPr>
                        <a:t>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en-GB" sz="2100" dirty="0">
                          <a:solidFill>
                            <a:schemeClr val="accent1">
                              <a:lumMod val="75000"/>
                            </a:schemeClr>
                          </a:solidFill>
                          <a:effectLst/>
                        </a:rPr>
                        <a:t>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515471">
                <a:tc>
                  <a:txBody>
                    <a:bodyPr/>
                    <a:lstStyle/>
                    <a:p>
                      <a:pPr>
                        <a:spcAft>
                          <a:spcPts val="0"/>
                        </a:spcAft>
                      </a:pPr>
                      <a:r>
                        <a:rPr lang="en-US" sz="2100" dirty="0" smtClean="0">
                          <a:solidFill>
                            <a:schemeClr val="accent1">
                              <a:lumMod val="75000"/>
                            </a:schemeClr>
                          </a:solidFill>
                          <a:effectLst/>
                          <a:latin typeface="Calibri" charset="0"/>
                          <a:ea typeface="Calibri" charset="0"/>
                          <a:cs typeface="Times New Roman" charset="0"/>
                        </a:rPr>
                        <a:t>Symptoms</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2100" dirty="0" smtClean="0">
                          <a:solidFill>
                            <a:schemeClr val="accent1">
                              <a:lumMod val="75000"/>
                            </a:schemeClr>
                          </a:solidFill>
                          <a:effectLst/>
                          <a:latin typeface="Calibri" charset="0"/>
                          <a:ea typeface="Calibri" charset="0"/>
                          <a:cs typeface="Times New Roman" charset="0"/>
                        </a:rPr>
                        <a:t>40(48)</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en-US" sz="2100" dirty="0" smtClean="0">
                          <a:solidFill>
                            <a:schemeClr val="accent1">
                              <a:lumMod val="75000"/>
                            </a:schemeClr>
                          </a:solidFill>
                          <a:effectLst/>
                          <a:latin typeface="Calibri" charset="0"/>
                          <a:ea typeface="Calibri" charset="0"/>
                          <a:cs typeface="Times New Roman" charset="0"/>
                        </a:rPr>
                        <a:t>32(21)</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320040">
                <a:tc>
                  <a:txBody>
                    <a:bodyPr/>
                    <a:lstStyle/>
                    <a:p>
                      <a:pPr>
                        <a:spcAft>
                          <a:spcPts val="0"/>
                        </a:spcAft>
                      </a:pPr>
                      <a:r>
                        <a:rPr lang="en-GB" sz="2100" dirty="0">
                          <a:solidFill>
                            <a:schemeClr val="accent1">
                              <a:lumMod val="75000"/>
                            </a:schemeClr>
                          </a:solidFill>
                          <a:effectLst/>
                        </a:rPr>
                        <a:t>Sexuality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2100" dirty="0">
                          <a:solidFill>
                            <a:schemeClr val="accent1">
                              <a:lumMod val="75000"/>
                            </a:schemeClr>
                          </a:solidFill>
                          <a:effectLst/>
                        </a:rPr>
                        <a:t>MSM</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smtClean="0">
                          <a:solidFill>
                            <a:schemeClr val="accent1">
                              <a:lumMod val="75000"/>
                            </a:schemeClr>
                          </a:solidFill>
                          <a:effectLst/>
                        </a:rPr>
                        <a:t>85 </a:t>
                      </a:r>
                      <a:r>
                        <a:rPr lang="en-GB" sz="2100" dirty="0">
                          <a:solidFill>
                            <a:schemeClr val="accent1">
                              <a:lumMod val="75000"/>
                            </a:schemeClr>
                          </a:solidFill>
                          <a:effectLst/>
                        </a:rPr>
                        <a:t>(</a:t>
                      </a:r>
                      <a:r>
                        <a:rPr lang="en-GB" sz="2100" dirty="0" smtClean="0">
                          <a:solidFill>
                            <a:schemeClr val="accent1">
                              <a:lumMod val="75000"/>
                            </a:schemeClr>
                          </a:solidFill>
                          <a:effectLst/>
                        </a:rPr>
                        <a:t>54)</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smtClean="0">
                          <a:solidFill>
                            <a:schemeClr val="accent1">
                              <a:lumMod val="75000"/>
                            </a:schemeClr>
                          </a:solidFill>
                          <a:effectLst/>
                        </a:rPr>
                        <a:t>71 </a:t>
                      </a:r>
                      <a:r>
                        <a:rPr lang="en-GB" sz="2100" dirty="0">
                          <a:solidFill>
                            <a:schemeClr val="accent1">
                              <a:lumMod val="75000"/>
                            </a:schemeClr>
                          </a:solidFill>
                          <a:effectLst/>
                        </a:rPr>
                        <a:t>(</a:t>
                      </a:r>
                      <a:r>
                        <a:rPr lang="en-GB" sz="2100" dirty="0" smtClean="0">
                          <a:solidFill>
                            <a:schemeClr val="accent1">
                              <a:lumMod val="75000"/>
                            </a:schemeClr>
                          </a:solidFill>
                          <a:effectLst/>
                        </a:rPr>
                        <a:t>82)</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en-GB" sz="2100" dirty="0">
                          <a:solidFill>
                            <a:schemeClr val="accent1">
                              <a:lumMod val="75000"/>
                            </a:schemeClr>
                          </a:solidFill>
                          <a:effectLst/>
                        </a:rPr>
                        <a:t>15 (21)</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640080">
                <a:tc>
                  <a:txBody>
                    <a:bodyPr/>
                    <a:lstStyle/>
                    <a:p>
                      <a:pPr>
                        <a:spcAft>
                          <a:spcPts val="0"/>
                        </a:spcAft>
                      </a:pPr>
                      <a:r>
                        <a:rPr lang="en-GB" sz="2100" dirty="0">
                          <a:solidFill>
                            <a:schemeClr val="accent1">
                              <a:lumMod val="75000"/>
                            </a:schemeClr>
                          </a:solidFill>
                          <a:effectLst/>
                        </a:rPr>
                        <a:t>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2100" dirty="0">
                          <a:solidFill>
                            <a:schemeClr val="accent1">
                              <a:lumMod val="75000"/>
                            </a:schemeClr>
                          </a:solidFill>
                          <a:effectLst/>
                        </a:rPr>
                        <a:t>Heterosexual male</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smtClean="0">
                          <a:solidFill>
                            <a:schemeClr val="accent1">
                              <a:lumMod val="75000"/>
                            </a:schemeClr>
                          </a:solidFill>
                          <a:effectLst/>
                        </a:rPr>
                        <a:t>17 (11)</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smtClean="0">
                          <a:solidFill>
                            <a:schemeClr val="accent1">
                              <a:lumMod val="75000"/>
                            </a:schemeClr>
                          </a:solidFill>
                          <a:effectLst/>
                        </a:rPr>
                        <a:t>4 </a:t>
                      </a:r>
                      <a:r>
                        <a:rPr lang="en-GB" sz="2100" dirty="0">
                          <a:solidFill>
                            <a:schemeClr val="accent1">
                              <a:lumMod val="75000"/>
                            </a:schemeClr>
                          </a:solidFill>
                          <a:effectLst/>
                        </a:rPr>
                        <a:t>(4)</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en-GB" sz="2100" dirty="0">
                          <a:solidFill>
                            <a:schemeClr val="accent1">
                              <a:lumMod val="75000"/>
                            </a:schemeClr>
                          </a:solidFill>
                          <a:effectLst/>
                        </a:rPr>
                        <a:t>13 (18)</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640080">
                <a:tc>
                  <a:txBody>
                    <a:bodyPr/>
                    <a:lstStyle/>
                    <a:p>
                      <a:pPr>
                        <a:spcAft>
                          <a:spcPts val="0"/>
                        </a:spcAft>
                      </a:pPr>
                      <a:r>
                        <a:rPr lang="en-GB" sz="2100" dirty="0">
                          <a:solidFill>
                            <a:schemeClr val="accent1">
                              <a:lumMod val="75000"/>
                            </a:schemeClr>
                          </a:solidFill>
                          <a:effectLst/>
                        </a:rPr>
                        <a:t> </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2100" dirty="0">
                          <a:solidFill>
                            <a:schemeClr val="accent1">
                              <a:lumMod val="75000"/>
                            </a:schemeClr>
                          </a:solidFill>
                          <a:effectLst/>
                        </a:rPr>
                        <a:t>Heterosexual female</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smtClean="0">
                          <a:solidFill>
                            <a:schemeClr val="accent1">
                              <a:lumMod val="75000"/>
                            </a:schemeClr>
                          </a:solidFill>
                          <a:effectLst/>
                        </a:rPr>
                        <a:t>54 </a:t>
                      </a:r>
                      <a:r>
                        <a:rPr lang="en-GB" sz="2100" dirty="0">
                          <a:solidFill>
                            <a:schemeClr val="accent1">
                              <a:lumMod val="75000"/>
                            </a:schemeClr>
                          </a:solidFill>
                          <a:effectLst/>
                        </a:rPr>
                        <a:t>(</a:t>
                      </a:r>
                      <a:r>
                        <a:rPr lang="en-GB" sz="2100" dirty="0" smtClean="0">
                          <a:solidFill>
                            <a:schemeClr val="accent1">
                              <a:lumMod val="75000"/>
                            </a:schemeClr>
                          </a:solidFill>
                          <a:effectLst/>
                        </a:rPr>
                        <a:t>35)</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GB" sz="2100" dirty="0" smtClean="0">
                          <a:solidFill>
                            <a:schemeClr val="accent1">
                              <a:lumMod val="75000"/>
                            </a:schemeClr>
                          </a:solidFill>
                          <a:effectLst/>
                        </a:rPr>
                        <a:t>12 </a:t>
                      </a:r>
                      <a:r>
                        <a:rPr lang="en-GB" sz="2100" dirty="0">
                          <a:solidFill>
                            <a:schemeClr val="accent1">
                              <a:lumMod val="75000"/>
                            </a:schemeClr>
                          </a:solidFill>
                          <a:effectLst/>
                        </a:rPr>
                        <a:t>(12)</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en-GB" sz="2100" dirty="0">
                          <a:solidFill>
                            <a:schemeClr val="accent1">
                              <a:lumMod val="75000"/>
                            </a:schemeClr>
                          </a:solidFill>
                          <a:effectLst/>
                        </a:rPr>
                        <a:t>43 (61)</a:t>
                      </a:r>
                      <a:endParaRPr lang="en-US" sz="2100" dirty="0">
                        <a:solidFill>
                          <a:schemeClr val="accent1">
                            <a:lumMod val="75000"/>
                          </a:schemeClr>
                        </a:solidFill>
                        <a:effectLst/>
                        <a:latin typeface="Calibri" charset="0"/>
                        <a:ea typeface="Calibri" charset="0"/>
                        <a:cs typeface="Times New Roman" charset="0"/>
                      </a:endParaRPr>
                    </a:p>
                  </a:txBody>
                  <a:tcPr marL="50150" marR="5015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bl>
          </a:graphicData>
        </a:graphic>
      </p:graphicFrame>
      <p:sp>
        <p:nvSpPr>
          <p:cNvPr id="4" name="Rounded Rectangle 3"/>
          <p:cNvSpPr/>
          <p:nvPr/>
        </p:nvSpPr>
        <p:spPr>
          <a:xfrm>
            <a:off x="4340025" y="1911929"/>
            <a:ext cx="3865418" cy="353291"/>
          </a:xfrm>
          <a:prstGeom prst="roundRect">
            <a:avLst/>
          </a:prstGeom>
          <a:solidFill>
            <a:srgbClr val="7030A0">
              <a:alpha val="27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5" name="Oval 4"/>
          <p:cNvSpPr/>
          <p:nvPr/>
        </p:nvSpPr>
        <p:spPr>
          <a:xfrm>
            <a:off x="3984486" y="2124238"/>
            <a:ext cx="1205346" cy="66501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8" name="Rounded Rectangle 7"/>
          <p:cNvSpPr/>
          <p:nvPr/>
        </p:nvSpPr>
        <p:spPr>
          <a:xfrm>
            <a:off x="5575137" y="2872385"/>
            <a:ext cx="2701637" cy="519545"/>
          </a:xfrm>
          <a:prstGeom prst="roundRect">
            <a:avLst/>
          </a:prstGeom>
          <a:solidFill>
            <a:srgbClr val="7030A0">
              <a:alpha val="26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10" name="Oval 9"/>
          <p:cNvSpPr/>
          <p:nvPr/>
        </p:nvSpPr>
        <p:spPr>
          <a:xfrm>
            <a:off x="4049079" y="2951019"/>
            <a:ext cx="1143001" cy="202622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Tree>
    <p:extLst>
      <p:ext uri="{BB962C8B-B14F-4D97-AF65-F5344CB8AC3E}">
        <p14:creationId xmlns:p14="http://schemas.microsoft.com/office/powerpoint/2010/main" val="263611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xit" presetSubtype="10" fill="hold" grpId="0" nodeType="clickEffect">
                                  <p:stCondLst>
                                    <p:cond delay="0"/>
                                  </p:stCondLst>
                                  <p:childTnLst>
                                    <p:anim calcmode="lin" valueType="num">
                                      <p:cBhvr>
                                        <p:cTn id="10" dur="500"/>
                                        <p:tgtEl>
                                          <p:spTgt spid="4"/>
                                        </p:tgtEl>
                                        <p:attrNameLst>
                                          <p:attrName>ppt_w</p:attrName>
                                        </p:attrNameLst>
                                      </p:cBhvr>
                                      <p:tavLst>
                                        <p:tav tm="0">
                                          <p:val>
                                            <p:strVal val="ppt_w"/>
                                          </p:val>
                                        </p:tav>
                                        <p:tav tm="100000">
                                          <p:val>
                                            <p:fltVal val="0"/>
                                          </p:val>
                                        </p:tav>
                                      </p:tavLst>
                                    </p:anim>
                                    <p:anim calcmode="lin" valueType="num">
                                      <p:cBhvr>
                                        <p:cTn id="11" dur="500"/>
                                        <p:tgtEl>
                                          <p:spTgt spid="4"/>
                                        </p:tgtEl>
                                        <p:attrNameLst>
                                          <p:attrName>ppt_h</p:attrName>
                                        </p:attrNameLst>
                                      </p:cBhvr>
                                      <p:tavLst>
                                        <p:tav tm="0">
                                          <p:val>
                                            <p:strVal val="ppt_h"/>
                                          </p:val>
                                        </p:tav>
                                        <p:tav tm="100000">
                                          <p:val>
                                            <p:strVal val="ppt_h"/>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strVal val="ppt_h"/>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grpId="1" nodeType="click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strVal val="ppt_h"/>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7" presetClass="exit" presetSubtype="10" fill="hold" grpId="1" nodeType="clickEffect">
                                  <p:stCondLst>
                                    <p:cond delay="0"/>
                                  </p:stCondLst>
                                  <p:childTnLst>
                                    <p:anim calcmode="lin" valueType="num">
                                      <p:cBhvr>
                                        <p:cTn id="40" dur="500"/>
                                        <p:tgtEl>
                                          <p:spTgt spid="10"/>
                                        </p:tgtEl>
                                        <p:attrNameLst>
                                          <p:attrName>ppt_w</p:attrName>
                                        </p:attrNameLst>
                                      </p:cBhvr>
                                      <p:tavLst>
                                        <p:tav tm="0">
                                          <p:val>
                                            <p:strVal val="ppt_w"/>
                                          </p:val>
                                        </p:tav>
                                        <p:tav tm="100000">
                                          <p:val>
                                            <p:fltVal val="0"/>
                                          </p:val>
                                        </p:tav>
                                      </p:tavLst>
                                    </p:anim>
                                    <p:anim calcmode="lin" valueType="num">
                                      <p:cBhvr>
                                        <p:cTn id="41" dur="500"/>
                                        <p:tgtEl>
                                          <p:spTgt spid="10"/>
                                        </p:tgtEl>
                                        <p:attrNameLst>
                                          <p:attrName>ppt_h</p:attrName>
                                        </p:attrNameLst>
                                      </p:cBhvr>
                                      <p:tavLst>
                                        <p:tav tm="0">
                                          <p:val>
                                            <p:strVal val="ppt_h"/>
                                          </p:val>
                                        </p:tav>
                                        <p:tav tm="100000">
                                          <p:val>
                                            <p:strVal val="ppt_h"/>
                                          </p:val>
                                        </p:tav>
                                      </p:tavLst>
                                    </p:anim>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344"/>
            <a:ext cx="7867650" cy="773906"/>
          </a:xfrm>
        </p:spPr>
        <p:txBody>
          <a:bodyPr>
            <a:normAutofit/>
          </a:bodyPr>
          <a:lstStyle/>
          <a:p>
            <a:r>
              <a:rPr lang="en-GB" b="1" dirty="0" smtClean="0">
                <a:solidFill>
                  <a:schemeClr val="accent1">
                    <a:lumMod val="75000"/>
                  </a:schemeClr>
                </a:solidFill>
              </a:rPr>
              <a:t>Results</a:t>
            </a:r>
            <a:endParaRPr lang="en-US" b="1" dirty="0">
              <a:solidFill>
                <a:schemeClr val="accent1">
                  <a:lumMod val="75000"/>
                </a:schemeClr>
              </a:solidFill>
            </a:endParaRPr>
          </a:p>
        </p:txBody>
      </p:sp>
      <p:sp>
        <p:nvSpPr>
          <p:cNvPr id="5" name="TextBox 4"/>
          <p:cNvSpPr txBox="1"/>
          <p:nvPr/>
        </p:nvSpPr>
        <p:spPr>
          <a:xfrm>
            <a:off x="841117" y="875335"/>
            <a:ext cx="7345280" cy="3947234"/>
          </a:xfrm>
          <a:prstGeom prst="rect">
            <a:avLst/>
          </a:prstGeom>
          <a:noFill/>
        </p:spPr>
        <p:txBody>
          <a:bodyPr wrap="square" lIns="68579" tIns="34289" rIns="68579" bIns="34289" rtlCol="0">
            <a:spAutoFit/>
          </a:bodyPr>
          <a:lstStyle/>
          <a:p>
            <a:pPr marL="342892" indent="-342892" defTabSz="685783">
              <a:lnSpc>
                <a:spcPct val="200000"/>
              </a:lnSpc>
              <a:buFont typeface="Arial" charset="0"/>
              <a:buChar char="•"/>
            </a:pPr>
            <a:r>
              <a:rPr lang="en-GB" sz="2100" dirty="0">
                <a:solidFill>
                  <a:srgbClr val="5B9BD5">
                    <a:lumMod val="75000"/>
                  </a:srgbClr>
                </a:solidFill>
              </a:rPr>
              <a:t>156 participants were recruited, 158 samples</a:t>
            </a:r>
          </a:p>
          <a:p>
            <a:pPr marL="342892" indent="-342892" defTabSz="685783">
              <a:lnSpc>
                <a:spcPct val="200000"/>
              </a:lnSpc>
              <a:buFont typeface="Arial" charset="0"/>
              <a:buChar char="•"/>
            </a:pPr>
            <a:r>
              <a:rPr lang="en-GB" sz="2100" dirty="0">
                <a:solidFill>
                  <a:srgbClr val="5B9BD5">
                    <a:lumMod val="75000"/>
                  </a:srgbClr>
                </a:solidFill>
              </a:rPr>
              <a:t>158 (100%) one or more </a:t>
            </a:r>
            <a:r>
              <a:rPr lang="en-GB" sz="2100" b="1" dirty="0">
                <a:solidFill>
                  <a:srgbClr val="5B9BD5">
                    <a:lumMod val="75000"/>
                  </a:srgbClr>
                </a:solidFill>
              </a:rPr>
              <a:t>samples returned</a:t>
            </a:r>
          </a:p>
          <a:p>
            <a:pPr marL="342892" indent="-342892" defTabSz="685783">
              <a:lnSpc>
                <a:spcPct val="200000"/>
              </a:lnSpc>
              <a:buFont typeface="Arial" charset="0"/>
              <a:buChar char="•"/>
            </a:pPr>
            <a:r>
              <a:rPr lang="en-GB" sz="2100" dirty="0">
                <a:solidFill>
                  <a:srgbClr val="5B9BD5">
                    <a:lumMod val="75000"/>
                  </a:srgbClr>
                </a:solidFill>
              </a:rPr>
              <a:t>152 (98%) participants returned baseline </a:t>
            </a:r>
            <a:r>
              <a:rPr lang="en-GB" sz="2100" b="1" dirty="0">
                <a:solidFill>
                  <a:srgbClr val="5B9BD5">
                    <a:lumMod val="75000"/>
                  </a:srgbClr>
                </a:solidFill>
              </a:rPr>
              <a:t>questionnaires</a:t>
            </a:r>
          </a:p>
          <a:p>
            <a:pPr marL="342892" indent="-342892" defTabSz="685783">
              <a:lnSpc>
                <a:spcPct val="200000"/>
              </a:lnSpc>
              <a:buFont typeface="Arial" charset="0"/>
              <a:buChar char="•"/>
            </a:pPr>
            <a:r>
              <a:rPr lang="en-GB" sz="2100" dirty="0">
                <a:solidFill>
                  <a:srgbClr val="5B9BD5">
                    <a:lumMod val="75000"/>
                  </a:srgbClr>
                </a:solidFill>
              </a:rPr>
              <a:t>76(46%) participants returned </a:t>
            </a:r>
            <a:r>
              <a:rPr lang="en-GB" sz="2100" b="1" dirty="0">
                <a:solidFill>
                  <a:srgbClr val="5B9BD5">
                    <a:lumMod val="75000"/>
                  </a:srgbClr>
                </a:solidFill>
              </a:rPr>
              <a:t>sexual activity diaries</a:t>
            </a:r>
          </a:p>
          <a:p>
            <a:pPr marL="342892" indent="-342892" defTabSz="685783">
              <a:lnSpc>
                <a:spcPct val="200000"/>
              </a:lnSpc>
              <a:buFont typeface="Arial" charset="0"/>
              <a:buChar char="•"/>
            </a:pPr>
            <a:r>
              <a:rPr lang="en-GB" sz="2100" dirty="0">
                <a:solidFill>
                  <a:srgbClr val="5B9BD5">
                    <a:lumMod val="75000"/>
                  </a:srgbClr>
                </a:solidFill>
              </a:rPr>
              <a:t>40 participants were </a:t>
            </a:r>
            <a:r>
              <a:rPr lang="en-GB" sz="2100" b="1" dirty="0">
                <a:solidFill>
                  <a:srgbClr val="5B9BD5">
                    <a:lumMod val="75000"/>
                  </a:srgbClr>
                </a:solidFill>
              </a:rPr>
              <a:t>lost to follow up</a:t>
            </a:r>
          </a:p>
          <a:p>
            <a:pPr marL="342892" indent="-342892" defTabSz="685783">
              <a:lnSpc>
                <a:spcPct val="200000"/>
              </a:lnSpc>
              <a:buFont typeface="Arial" charset="0"/>
              <a:buChar char="•"/>
            </a:pPr>
            <a:r>
              <a:rPr lang="en-GB" sz="2100" dirty="0">
                <a:solidFill>
                  <a:srgbClr val="5B9BD5">
                    <a:lumMod val="75000"/>
                  </a:srgbClr>
                </a:solidFill>
              </a:rPr>
              <a:t>7 had intermittent positive results and</a:t>
            </a:r>
            <a:r>
              <a:rPr lang="en-GB" sz="2100" b="1" dirty="0">
                <a:solidFill>
                  <a:srgbClr val="5B9BD5">
                    <a:lumMod val="75000"/>
                  </a:srgbClr>
                </a:solidFill>
              </a:rPr>
              <a:t> excluded </a:t>
            </a:r>
            <a:r>
              <a:rPr lang="en-GB" sz="2100" dirty="0">
                <a:solidFill>
                  <a:srgbClr val="5B9BD5">
                    <a:lumMod val="75000"/>
                  </a:srgbClr>
                </a:solidFill>
              </a:rPr>
              <a:t>from analysis</a:t>
            </a:r>
          </a:p>
        </p:txBody>
      </p:sp>
    </p:spTree>
    <p:extLst>
      <p:ext uri="{BB962C8B-B14F-4D97-AF65-F5344CB8AC3E}">
        <p14:creationId xmlns:p14="http://schemas.microsoft.com/office/powerpoint/2010/main" val="230700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140"/>
            <a:ext cx="7886700" cy="786029"/>
          </a:xfrm>
        </p:spPr>
        <p:txBody>
          <a:bodyPr>
            <a:normAutofit/>
          </a:bodyPr>
          <a:lstStyle/>
          <a:p>
            <a:r>
              <a:rPr lang="en-US" b="1" dirty="0" smtClean="0">
                <a:solidFill>
                  <a:schemeClr val="accent1">
                    <a:lumMod val="75000"/>
                  </a:schemeClr>
                </a:solidFill>
              </a:rPr>
              <a:t>Acceptability   N=111</a:t>
            </a:r>
            <a:endParaRPr lang="en-US" b="1" dirty="0">
              <a:solidFill>
                <a:schemeClr val="accent1">
                  <a:lumMod val="75000"/>
                </a:schemeClr>
              </a:solidFill>
            </a:endParaRPr>
          </a:p>
        </p:txBody>
      </p:sp>
      <p:graphicFrame>
        <p:nvGraphicFramePr>
          <p:cNvPr id="5" name="Chart 4"/>
          <p:cNvGraphicFramePr>
            <a:graphicFrameLocks noChangeAspect="1"/>
          </p:cNvGraphicFramePr>
          <p:nvPr>
            <p:extLst>
              <p:ext uri="{D42A27DB-BD31-4B8C-83A1-F6EECF244321}">
                <p14:modId xmlns:p14="http://schemas.microsoft.com/office/powerpoint/2010/main" val="1227561943"/>
              </p:ext>
            </p:extLst>
          </p:nvPr>
        </p:nvGraphicFramePr>
        <p:xfrm>
          <a:off x="790163" y="720982"/>
          <a:ext cx="8169965" cy="4168471"/>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7013864" y="1419622"/>
            <a:ext cx="935183" cy="477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8" name="Oval 7"/>
          <p:cNvSpPr/>
          <p:nvPr/>
        </p:nvSpPr>
        <p:spPr>
          <a:xfrm>
            <a:off x="6877177" y="2067694"/>
            <a:ext cx="935183" cy="477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9" name="Oval 8"/>
          <p:cNvSpPr/>
          <p:nvPr/>
        </p:nvSpPr>
        <p:spPr>
          <a:xfrm>
            <a:off x="7481456" y="3241964"/>
            <a:ext cx="872837" cy="540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Tree>
    <p:extLst>
      <p:ext uri="{BB962C8B-B14F-4D97-AF65-F5344CB8AC3E}">
        <p14:creationId xmlns:p14="http://schemas.microsoft.com/office/powerpoint/2010/main" val="109331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xit" presetSubtype="10" fill="hold" grpId="0" nodeType="clickEffect">
                                  <p:stCondLst>
                                    <p:cond delay="0"/>
                                  </p:stCondLst>
                                  <p:childTnLst>
                                    <p:anim calcmode="lin" valueType="num">
                                      <p:cBhvr>
                                        <p:cTn id="10" dur="500"/>
                                        <p:tgtEl>
                                          <p:spTgt spid="7"/>
                                        </p:tgtEl>
                                        <p:attrNameLst>
                                          <p:attrName>ppt_w</p:attrName>
                                        </p:attrNameLst>
                                      </p:cBhvr>
                                      <p:tavLst>
                                        <p:tav tm="0">
                                          <p:val>
                                            <p:strVal val="ppt_w"/>
                                          </p:val>
                                        </p:tav>
                                        <p:tav tm="100000">
                                          <p:val>
                                            <p:fltVal val="0"/>
                                          </p:val>
                                        </p:tav>
                                      </p:tavLst>
                                    </p:anim>
                                    <p:anim calcmode="lin" valueType="num">
                                      <p:cBhvr>
                                        <p:cTn id="11" dur="500"/>
                                        <p:tgtEl>
                                          <p:spTgt spid="7"/>
                                        </p:tgtEl>
                                        <p:attrNameLst>
                                          <p:attrName>ppt_h</p:attrName>
                                        </p:attrNameLst>
                                      </p:cBhvr>
                                      <p:tavLst>
                                        <p:tav tm="0">
                                          <p:val>
                                            <p:strVal val="ppt_h"/>
                                          </p:val>
                                        </p:tav>
                                        <p:tav tm="100000">
                                          <p:val>
                                            <p:strVal val="ppt_h"/>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strVal val="ppt_h"/>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grpId="0" nodeType="clickEffect">
                                  <p:stCondLst>
                                    <p:cond delay="0"/>
                                  </p:stCondLst>
                                  <p:childTnLst>
                                    <p:anim calcmode="lin" valueType="num">
                                      <p:cBhvr>
                                        <p:cTn id="30" dur="500"/>
                                        <p:tgtEl>
                                          <p:spTgt spid="9"/>
                                        </p:tgtEl>
                                        <p:attrNameLst>
                                          <p:attrName>ppt_w</p:attrName>
                                        </p:attrNameLst>
                                      </p:cBhvr>
                                      <p:tavLst>
                                        <p:tav tm="0">
                                          <p:val>
                                            <p:strVal val="ppt_w"/>
                                          </p:val>
                                        </p:tav>
                                        <p:tav tm="100000">
                                          <p:val>
                                            <p:fltVal val="0"/>
                                          </p:val>
                                        </p:tav>
                                      </p:tavLst>
                                    </p:anim>
                                    <p:anim calcmode="lin" valueType="num">
                                      <p:cBhvr>
                                        <p:cTn id="31" dur="500"/>
                                        <p:tgtEl>
                                          <p:spTgt spid="9"/>
                                        </p:tgtEl>
                                        <p:attrNameLst>
                                          <p:attrName>ppt_h</p:attrName>
                                        </p:attrNameLst>
                                      </p:cBhvr>
                                      <p:tavLst>
                                        <p:tav tm="0">
                                          <p:val>
                                            <p:strVal val="ppt_h"/>
                                          </p:val>
                                        </p:tav>
                                        <p:tav tm="100000">
                                          <p:val>
                                            <p:strVal val="ppt_h"/>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052058" y="1"/>
            <a:ext cx="7192454" cy="5173317"/>
            <a:chOff x="304799" y="860638"/>
            <a:chExt cx="8759688" cy="6221897"/>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860638"/>
              <a:ext cx="8759688" cy="6221897"/>
            </a:xfrm>
            <a:prstGeom prst="rect">
              <a:avLst/>
            </a:prstGeom>
            <a:noFill/>
            <a:ln>
              <a:noFill/>
            </a:ln>
          </p:spPr>
        </p:pic>
        <p:sp>
          <p:nvSpPr>
            <p:cNvPr id="10" name="TextBox 9"/>
            <p:cNvSpPr txBox="1"/>
            <p:nvPr/>
          </p:nvSpPr>
          <p:spPr>
            <a:xfrm>
              <a:off x="2260035" y="4957275"/>
              <a:ext cx="6534588" cy="555240"/>
            </a:xfrm>
            <a:prstGeom prst="rect">
              <a:avLst/>
            </a:prstGeom>
            <a:solidFill>
              <a:schemeClr val="bg1"/>
            </a:solidFill>
          </p:spPr>
          <p:txBody>
            <a:bodyPr wrap="square" rtlCol="0">
              <a:spAutoFit/>
            </a:bodyPr>
            <a:lstStyle/>
            <a:p>
              <a:pPr defTabSz="685783"/>
              <a:r>
                <a:rPr lang="en-US" sz="1200" dirty="0">
                  <a:solidFill>
                    <a:srgbClr val="5B9BD5">
                      <a:lumMod val="75000"/>
                    </a:srgbClr>
                  </a:solidFill>
                </a:rPr>
                <a:t>Baseline   </a:t>
              </a:r>
              <a:r>
                <a:rPr lang="en-US" sz="1200" dirty="0" smtClean="0">
                  <a:solidFill>
                    <a:srgbClr val="5B9BD5">
                      <a:lumMod val="75000"/>
                    </a:srgbClr>
                  </a:solidFill>
                </a:rPr>
                <a:t> 0                </a:t>
              </a:r>
              <a:r>
                <a:rPr lang="en-US" sz="1200" dirty="0">
                  <a:solidFill>
                    <a:srgbClr val="5B9BD5">
                      <a:lumMod val="75000"/>
                    </a:srgbClr>
                  </a:solidFill>
                </a:rPr>
                <a:t>2           </a:t>
              </a:r>
              <a:r>
                <a:rPr lang="en-US" sz="1200" dirty="0" smtClean="0">
                  <a:solidFill>
                    <a:srgbClr val="5B9BD5">
                      <a:lumMod val="75000"/>
                    </a:srgbClr>
                  </a:solidFill>
                </a:rPr>
                <a:t>    </a:t>
              </a:r>
              <a:r>
                <a:rPr lang="en-US" sz="1200" dirty="0">
                  <a:solidFill>
                    <a:srgbClr val="5B9BD5">
                      <a:lumMod val="75000"/>
                    </a:srgbClr>
                  </a:solidFill>
                </a:rPr>
                <a:t>4            </a:t>
              </a:r>
              <a:r>
                <a:rPr lang="en-US" sz="1200" dirty="0" smtClean="0">
                  <a:solidFill>
                    <a:srgbClr val="5B9BD5">
                      <a:lumMod val="75000"/>
                    </a:srgbClr>
                  </a:solidFill>
                </a:rPr>
                <a:t>     </a:t>
              </a:r>
              <a:r>
                <a:rPr lang="en-US" sz="1200" dirty="0">
                  <a:solidFill>
                    <a:srgbClr val="5B9BD5">
                      <a:lumMod val="75000"/>
                    </a:srgbClr>
                  </a:solidFill>
                </a:rPr>
                <a:t>7         </a:t>
              </a:r>
              <a:r>
                <a:rPr lang="en-US" sz="1200" dirty="0" smtClean="0">
                  <a:solidFill>
                    <a:srgbClr val="5B9BD5">
                      <a:lumMod val="75000"/>
                    </a:srgbClr>
                  </a:solidFill>
                </a:rPr>
                <a:t>        </a:t>
              </a:r>
              <a:r>
                <a:rPr lang="en-US" sz="1200" dirty="0">
                  <a:solidFill>
                    <a:srgbClr val="5B9BD5">
                      <a:lumMod val="75000"/>
                    </a:srgbClr>
                  </a:solidFill>
                </a:rPr>
                <a:t>14         </a:t>
              </a:r>
              <a:r>
                <a:rPr lang="en-US" sz="1200" dirty="0" smtClean="0">
                  <a:solidFill>
                    <a:srgbClr val="5B9BD5">
                      <a:lumMod val="75000"/>
                    </a:srgbClr>
                  </a:solidFill>
                </a:rPr>
                <a:t>  </a:t>
              </a:r>
              <a:r>
                <a:rPr lang="en-US" sz="1200" dirty="0">
                  <a:solidFill>
                    <a:srgbClr val="5B9BD5">
                      <a:lumMod val="75000"/>
                    </a:srgbClr>
                  </a:solidFill>
                </a:rPr>
                <a:t>21       </a:t>
              </a:r>
              <a:r>
                <a:rPr lang="en-US" sz="1200" dirty="0" smtClean="0">
                  <a:solidFill>
                    <a:srgbClr val="5B9BD5">
                      <a:lumMod val="75000"/>
                    </a:srgbClr>
                  </a:solidFill>
                </a:rPr>
                <a:t>     </a:t>
              </a:r>
              <a:r>
                <a:rPr lang="en-US" sz="1200" dirty="0">
                  <a:solidFill>
                    <a:srgbClr val="5B9BD5">
                      <a:lumMod val="75000"/>
                    </a:srgbClr>
                  </a:solidFill>
                </a:rPr>
                <a:t>28      </a:t>
              </a:r>
              <a:r>
                <a:rPr lang="en-US" sz="1200" dirty="0" smtClean="0">
                  <a:solidFill>
                    <a:srgbClr val="5B9BD5">
                      <a:lumMod val="75000"/>
                    </a:srgbClr>
                  </a:solidFill>
                </a:rPr>
                <a:t>        </a:t>
              </a:r>
              <a:r>
                <a:rPr lang="en-US" sz="1200" dirty="0">
                  <a:solidFill>
                    <a:srgbClr val="5B9BD5">
                      <a:lumMod val="75000"/>
                    </a:srgbClr>
                  </a:solidFill>
                </a:rPr>
                <a:t>35</a:t>
              </a:r>
            </a:p>
            <a:p>
              <a:pPr defTabSz="685783"/>
              <a:endParaRPr lang="en-US" sz="1200" dirty="0">
                <a:solidFill>
                  <a:srgbClr val="5B9BD5">
                    <a:lumMod val="75000"/>
                  </a:srgbClr>
                </a:solidFill>
              </a:endParaRPr>
            </a:p>
          </p:txBody>
        </p:sp>
        <p:sp>
          <p:nvSpPr>
            <p:cNvPr id="11" name="TextBox 10"/>
            <p:cNvSpPr txBox="1"/>
            <p:nvPr/>
          </p:nvSpPr>
          <p:spPr>
            <a:xfrm>
              <a:off x="731683" y="5481761"/>
              <a:ext cx="8116483" cy="814351"/>
            </a:xfrm>
            <a:prstGeom prst="rect">
              <a:avLst/>
            </a:prstGeom>
            <a:solidFill>
              <a:srgbClr val="DCF1F1"/>
            </a:solidFill>
          </p:spPr>
          <p:txBody>
            <a:bodyPr wrap="square" rtlCol="0">
              <a:spAutoFit/>
            </a:bodyPr>
            <a:lstStyle/>
            <a:p>
              <a:pPr algn="ctr" defTabSz="685783"/>
              <a:r>
                <a:rPr lang="en-US" sz="3800" dirty="0">
                  <a:solidFill>
                    <a:srgbClr val="5B9BD5">
                      <a:lumMod val="75000"/>
                    </a:srgbClr>
                  </a:solidFill>
                </a:rPr>
                <a:t>Day of test       </a:t>
              </a:r>
            </a:p>
          </p:txBody>
        </p:sp>
      </p:grpSp>
      <p:cxnSp>
        <p:nvCxnSpPr>
          <p:cNvPr id="28" name="Straight Arrow Connector 27"/>
          <p:cNvCxnSpPr/>
          <p:nvPr/>
        </p:nvCxnSpPr>
        <p:spPr>
          <a:xfrm flipV="1">
            <a:off x="2773019" y="2087219"/>
            <a:ext cx="2609020" cy="3"/>
          </a:xfrm>
          <a:prstGeom prst="straightConnector1">
            <a:avLst/>
          </a:prstGeom>
          <a:ln w="254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027" name="Group 1026"/>
          <p:cNvGrpSpPr/>
          <p:nvPr/>
        </p:nvGrpSpPr>
        <p:grpSpPr>
          <a:xfrm>
            <a:off x="3756994" y="909431"/>
            <a:ext cx="5232950" cy="1356695"/>
            <a:chOff x="4830419" y="1292085"/>
            <a:chExt cx="6977267" cy="1808927"/>
          </a:xfrm>
        </p:grpSpPr>
        <p:sp>
          <p:nvSpPr>
            <p:cNvPr id="26" name="Oval 25"/>
            <p:cNvSpPr/>
            <p:nvPr/>
          </p:nvSpPr>
          <p:spPr>
            <a:xfrm>
              <a:off x="4830419" y="2643812"/>
              <a:ext cx="775253"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prstClr val="white"/>
                </a:solidFill>
              </a:endParaRPr>
            </a:p>
          </p:txBody>
        </p:sp>
        <p:cxnSp>
          <p:nvCxnSpPr>
            <p:cNvPr id="30" name="Straight Arrow Connector 29"/>
            <p:cNvCxnSpPr>
              <a:stCxn id="26" idx="0"/>
              <a:endCxn id="1024" idx="1"/>
            </p:cNvCxnSpPr>
            <p:nvPr/>
          </p:nvCxnSpPr>
          <p:spPr>
            <a:xfrm flipV="1">
              <a:off x="5218046" y="1584473"/>
              <a:ext cx="665917" cy="105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5883963" y="1292085"/>
              <a:ext cx="5923723" cy="584776"/>
            </a:xfrm>
            <a:prstGeom prst="rect">
              <a:avLst/>
            </a:prstGeom>
            <a:solidFill>
              <a:schemeClr val="accent4">
                <a:lumMod val="20000"/>
                <a:lumOff val="80000"/>
              </a:schemeClr>
            </a:solidFill>
          </p:spPr>
          <p:txBody>
            <a:bodyPr wrap="square" rtlCol="0">
              <a:spAutoFit/>
            </a:bodyPr>
            <a:lstStyle/>
            <a:p>
              <a:pPr defTabSz="685783">
                <a:lnSpc>
                  <a:spcPct val="150000"/>
                </a:lnSpc>
              </a:pPr>
              <a:r>
                <a:rPr lang="en-US" sz="1500" dirty="0">
                  <a:solidFill>
                    <a:srgbClr val="5B9BD5">
                      <a:lumMod val="75000"/>
                    </a:srgbClr>
                  </a:solidFill>
                </a:rPr>
                <a:t>Median time to negativity for </a:t>
              </a:r>
              <a:r>
                <a:rPr lang="en-US" sz="1500" b="1" dirty="0">
                  <a:solidFill>
                    <a:srgbClr val="5B9BD5">
                      <a:lumMod val="75000"/>
                    </a:srgbClr>
                  </a:solidFill>
                </a:rPr>
                <a:t>NG </a:t>
              </a:r>
              <a:r>
                <a:rPr lang="en-US" sz="1500" dirty="0">
                  <a:solidFill>
                    <a:srgbClr val="5B9BD5">
                      <a:lumMod val="75000"/>
                    </a:srgbClr>
                  </a:solidFill>
                </a:rPr>
                <a:t>infection was </a:t>
              </a:r>
              <a:r>
                <a:rPr lang="en-US" sz="1500" b="1" dirty="0">
                  <a:solidFill>
                    <a:srgbClr val="5B9BD5">
                      <a:lumMod val="75000"/>
                    </a:srgbClr>
                  </a:solidFill>
                </a:rPr>
                <a:t>2 days</a:t>
              </a:r>
              <a:endParaRPr lang="en-US" sz="1500" dirty="0">
                <a:solidFill>
                  <a:srgbClr val="5B9BD5">
                    <a:lumMod val="75000"/>
                  </a:srgbClr>
                </a:solidFill>
              </a:endParaRPr>
            </a:p>
          </p:txBody>
        </p:sp>
      </p:grpSp>
      <p:grpSp>
        <p:nvGrpSpPr>
          <p:cNvPr id="1048" name="Group 1047"/>
          <p:cNvGrpSpPr/>
          <p:nvPr/>
        </p:nvGrpSpPr>
        <p:grpSpPr>
          <a:xfrm>
            <a:off x="4383158" y="1918256"/>
            <a:ext cx="4432853" cy="1362922"/>
            <a:chOff x="5844210" y="2557671"/>
            <a:chExt cx="5910470" cy="1817228"/>
          </a:xfrm>
        </p:grpSpPr>
        <p:sp>
          <p:nvSpPr>
            <p:cNvPr id="39" name="Oval 38"/>
            <p:cNvSpPr/>
            <p:nvPr/>
          </p:nvSpPr>
          <p:spPr>
            <a:xfrm>
              <a:off x="6751982" y="2557671"/>
              <a:ext cx="754941"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prstClr val="white"/>
                </a:solidFill>
              </a:endParaRPr>
            </a:p>
          </p:txBody>
        </p:sp>
        <p:cxnSp>
          <p:nvCxnSpPr>
            <p:cNvPr id="40" name="Straight Arrow Connector 39"/>
            <p:cNvCxnSpPr>
              <a:stCxn id="39" idx="5"/>
            </p:cNvCxnSpPr>
            <p:nvPr/>
          </p:nvCxnSpPr>
          <p:spPr>
            <a:xfrm>
              <a:off x="7396364" y="2947916"/>
              <a:ext cx="1383202" cy="782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44210" y="3790123"/>
              <a:ext cx="5910470" cy="584776"/>
            </a:xfrm>
            <a:prstGeom prst="rect">
              <a:avLst/>
            </a:prstGeom>
            <a:solidFill>
              <a:schemeClr val="accent4">
                <a:lumMod val="20000"/>
                <a:lumOff val="80000"/>
              </a:schemeClr>
            </a:solidFill>
          </p:spPr>
          <p:txBody>
            <a:bodyPr wrap="square" rtlCol="0">
              <a:spAutoFit/>
            </a:bodyPr>
            <a:lstStyle/>
            <a:p>
              <a:pPr defTabSz="685783">
                <a:lnSpc>
                  <a:spcPct val="150000"/>
                </a:lnSpc>
              </a:pPr>
              <a:r>
                <a:rPr lang="en-US" sz="1500" dirty="0">
                  <a:solidFill>
                    <a:srgbClr val="5B9BD5">
                      <a:lumMod val="75000"/>
                    </a:srgbClr>
                  </a:solidFill>
                </a:rPr>
                <a:t>Median time to negativity for </a:t>
              </a:r>
              <a:r>
                <a:rPr lang="en-US" sz="1500" b="1" dirty="0">
                  <a:solidFill>
                    <a:srgbClr val="5B9BD5">
                      <a:lumMod val="75000"/>
                    </a:srgbClr>
                  </a:solidFill>
                </a:rPr>
                <a:t>CT</a:t>
              </a:r>
              <a:r>
                <a:rPr lang="en-US" sz="1500" dirty="0">
                  <a:solidFill>
                    <a:srgbClr val="5B9BD5">
                      <a:lumMod val="75000"/>
                    </a:srgbClr>
                  </a:solidFill>
                </a:rPr>
                <a:t> infection was </a:t>
              </a:r>
              <a:r>
                <a:rPr lang="en-US" sz="1500" b="1" dirty="0">
                  <a:solidFill>
                    <a:srgbClr val="5B9BD5">
                      <a:lumMod val="75000"/>
                    </a:srgbClr>
                  </a:solidFill>
                </a:rPr>
                <a:t>7 days</a:t>
              </a:r>
              <a:endParaRPr lang="en-US" sz="1500" dirty="0">
                <a:solidFill>
                  <a:srgbClr val="5B9BD5">
                    <a:lumMod val="75000"/>
                  </a:srgbClr>
                </a:solidFill>
              </a:endParaRPr>
            </a:p>
          </p:txBody>
        </p:sp>
      </p:grpSp>
      <p:grpSp>
        <p:nvGrpSpPr>
          <p:cNvPr id="37" name="Group 36"/>
          <p:cNvGrpSpPr/>
          <p:nvPr/>
        </p:nvGrpSpPr>
        <p:grpSpPr>
          <a:xfrm>
            <a:off x="3158843" y="1205346"/>
            <a:ext cx="623452" cy="2241274"/>
            <a:chOff x="4317646" y="1927416"/>
            <a:chExt cx="393869" cy="2658911"/>
          </a:xfrm>
        </p:grpSpPr>
        <p:sp>
          <p:nvSpPr>
            <p:cNvPr id="1053" name="Oval 1052"/>
            <p:cNvSpPr/>
            <p:nvPr/>
          </p:nvSpPr>
          <p:spPr>
            <a:xfrm>
              <a:off x="4317646" y="1927416"/>
              <a:ext cx="393869" cy="5670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prstClr val="white"/>
                </a:solidFill>
              </a:endParaRPr>
            </a:p>
          </p:txBody>
        </p:sp>
        <p:cxnSp>
          <p:nvCxnSpPr>
            <p:cNvPr id="36" name="Straight Arrow Connector 35"/>
            <p:cNvCxnSpPr/>
            <p:nvPr/>
          </p:nvCxnSpPr>
          <p:spPr>
            <a:xfrm flipV="1">
              <a:off x="4506725" y="2240692"/>
              <a:ext cx="0" cy="2345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a:off x="7596336" y="3306434"/>
            <a:ext cx="372716" cy="417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grpSp>
        <p:nvGrpSpPr>
          <p:cNvPr id="51" name="Group 50"/>
          <p:cNvGrpSpPr/>
          <p:nvPr/>
        </p:nvGrpSpPr>
        <p:grpSpPr>
          <a:xfrm>
            <a:off x="119272" y="1257300"/>
            <a:ext cx="6756984" cy="2435089"/>
            <a:chOff x="159027" y="1676398"/>
            <a:chExt cx="9009312" cy="3246785"/>
          </a:xfrm>
        </p:grpSpPr>
        <p:sp>
          <p:nvSpPr>
            <p:cNvPr id="87" name="Oval 86"/>
            <p:cNvSpPr/>
            <p:nvPr/>
          </p:nvSpPr>
          <p:spPr>
            <a:xfrm>
              <a:off x="8432844" y="4426226"/>
              <a:ext cx="735495" cy="4969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prstClr val="white"/>
                </a:solidFill>
              </a:endParaRPr>
            </a:p>
          </p:txBody>
        </p:sp>
        <p:sp>
          <p:nvSpPr>
            <p:cNvPr id="88" name="TextBox 87"/>
            <p:cNvSpPr txBox="1"/>
            <p:nvPr/>
          </p:nvSpPr>
          <p:spPr>
            <a:xfrm>
              <a:off x="159027" y="1676398"/>
              <a:ext cx="4744280" cy="1231107"/>
            </a:xfrm>
            <a:prstGeom prst="rect">
              <a:avLst/>
            </a:prstGeom>
            <a:solidFill>
              <a:schemeClr val="accent4">
                <a:lumMod val="20000"/>
                <a:lumOff val="80000"/>
              </a:schemeClr>
            </a:solidFill>
          </p:spPr>
          <p:txBody>
            <a:bodyPr wrap="square" rtlCol="0">
              <a:spAutoFit/>
            </a:bodyPr>
            <a:lstStyle/>
            <a:p>
              <a:pPr defTabSz="685783">
                <a:lnSpc>
                  <a:spcPct val="150000"/>
                </a:lnSpc>
              </a:pPr>
              <a:r>
                <a:rPr lang="en-US">
                  <a:solidFill>
                    <a:srgbClr val="5B9BD5">
                      <a:lumMod val="75000"/>
                    </a:srgbClr>
                  </a:solidFill>
                </a:rPr>
                <a:t>90% CT negative</a:t>
              </a:r>
            </a:p>
            <a:p>
              <a:pPr defTabSz="685783">
                <a:lnSpc>
                  <a:spcPct val="150000"/>
                </a:lnSpc>
              </a:pPr>
              <a:r>
                <a:rPr lang="en-US">
                  <a:solidFill>
                    <a:srgbClr val="5B9BD5">
                      <a:lumMod val="75000"/>
                    </a:srgbClr>
                  </a:solidFill>
                </a:rPr>
                <a:t>98% NG negative </a:t>
              </a:r>
            </a:p>
          </p:txBody>
        </p:sp>
        <p:cxnSp>
          <p:nvCxnSpPr>
            <p:cNvPr id="89" name="Straight Arrow Connector 88"/>
            <p:cNvCxnSpPr>
              <a:stCxn id="88" idx="2"/>
            </p:cNvCxnSpPr>
            <p:nvPr/>
          </p:nvCxnSpPr>
          <p:spPr>
            <a:xfrm>
              <a:off x="2531167" y="2907505"/>
              <a:ext cx="6228521" cy="157835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 y="3324640"/>
            <a:ext cx="6300192" cy="1305986"/>
            <a:chOff x="0" y="4432852"/>
            <a:chExt cx="8400254" cy="1741314"/>
          </a:xfrm>
        </p:grpSpPr>
        <p:sp>
          <p:nvSpPr>
            <p:cNvPr id="95" name="Oval 94"/>
            <p:cNvSpPr/>
            <p:nvPr/>
          </p:nvSpPr>
          <p:spPr>
            <a:xfrm>
              <a:off x="7664759" y="4432852"/>
              <a:ext cx="735495" cy="4969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prstClr val="white"/>
                </a:solidFill>
              </a:endParaRPr>
            </a:p>
          </p:txBody>
        </p:sp>
        <p:sp>
          <p:nvSpPr>
            <p:cNvPr id="96" name="TextBox 95"/>
            <p:cNvSpPr txBox="1"/>
            <p:nvPr/>
          </p:nvSpPr>
          <p:spPr>
            <a:xfrm>
              <a:off x="0" y="4943059"/>
              <a:ext cx="4744280" cy="1231107"/>
            </a:xfrm>
            <a:prstGeom prst="rect">
              <a:avLst/>
            </a:prstGeom>
            <a:solidFill>
              <a:schemeClr val="accent4">
                <a:lumMod val="20000"/>
                <a:lumOff val="80000"/>
              </a:schemeClr>
            </a:solidFill>
          </p:spPr>
          <p:txBody>
            <a:bodyPr wrap="square" rtlCol="0">
              <a:spAutoFit/>
            </a:bodyPr>
            <a:lstStyle/>
            <a:p>
              <a:pPr defTabSz="685783">
                <a:lnSpc>
                  <a:spcPct val="150000"/>
                </a:lnSpc>
              </a:pPr>
              <a:r>
                <a:rPr lang="en-US">
                  <a:solidFill>
                    <a:srgbClr val="5B9BD5">
                      <a:lumMod val="75000"/>
                    </a:srgbClr>
                  </a:solidFill>
                </a:rPr>
                <a:t>87% CT negative</a:t>
              </a:r>
            </a:p>
            <a:p>
              <a:pPr defTabSz="685783">
                <a:lnSpc>
                  <a:spcPct val="150000"/>
                </a:lnSpc>
              </a:pPr>
              <a:r>
                <a:rPr lang="en-US">
                  <a:solidFill>
                    <a:srgbClr val="5B9BD5">
                      <a:lumMod val="75000"/>
                    </a:srgbClr>
                  </a:solidFill>
                </a:rPr>
                <a:t>97% NG negative </a:t>
              </a:r>
            </a:p>
          </p:txBody>
        </p:sp>
        <p:cxnSp>
          <p:nvCxnSpPr>
            <p:cNvPr id="97" name="Straight Arrow Connector 96"/>
            <p:cNvCxnSpPr/>
            <p:nvPr/>
          </p:nvCxnSpPr>
          <p:spPr>
            <a:xfrm flipV="1">
              <a:off x="4744280" y="4750905"/>
              <a:ext cx="3047998" cy="79231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00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xit" presetSubtype="10" fill="hold" nodeType="clickEffect">
                                  <p:stCondLst>
                                    <p:cond delay="0"/>
                                  </p:stCondLst>
                                  <p:childTnLst>
                                    <p:anim calcmode="lin" valueType="num">
                                      <p:cBhvr>
                                        <p:cTn id="14" dur="500"/>
                                        <p:tgtEl>
                                          <p:spTgt spid="37"/>
                                        </p:tgtEl>
                                        <p:attrNameLst>
                                          <p:attrName>ppt_w</p:attrName>
                                        </p:attrNameLst>
                                      </p:cBhvr>
                                      <p:tavLst>
                                        <p:tav tm="0">
                                          <p:val>
                                            <p:strVal val="ppt_w"/>
                                          </p:val>
                                        </p:tav>
                                        <p:tav tm="100000">
                                          <p:val>
                                            <p:fltVal val="0"/>
                                          </p:val>
                                        </p:tav>
                                      </p:tavLst>
                                    </p:anim>
                                    <p:anim calcmode="lin" valueType="num">
                                      <p:cBhvr>
                                        <p:cTn id="15" dur="500"/>
                                        <p:tgtEl>
                                          <p:spTgt spid="37"/>
                                        </p:tgtEl>
                                        <p:attrNameLst>
                                          <p:attrName>ppt_h</p:attrName>
                                        </p:attrNameLst>
                                      </p:cBhvr>
                                      <p:tavLst>
                                        <p:tav tm="0">
                                          <p:val>
                                            <p:strVal val="ppt_h"/>
                                          </p:val>
                                        </p:tav>
                                        <p:tav tm="100000">
                                          <p:val>
                                            <p:strVal val="ppt_h"/>
                                          </p:val>
                                        </p:tav>
                                      </p:tavLst>
                                    </p:anim>
                                    <p:set>
                                      <p:cBhvr>
                                        <p:cTn id="16" dur="1" fill="hold">
                                          <p:stCondLst>
                                            <p:cond delay="499"/>
                                          </p:stCondLst>
                                        </p:cTn>
                                        <p:tgtEl>
                                          <p:spTgt spid="3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7" presetClass="exit" presetSubtype="10" fill="hold" grpId="1" nodeType="clickEffect">
                                  <p:stCondLst>
                                    <p:cond delay="0"/>
                                  </p:stCondLst>
                                  <p:childTnLst>
                                    <p:anim calcmode="lin" valueType="num">
                                      <p:cBhvr>
                                        <p:cTn id="28" dur="500"/>
                                        <p:tgtEl>
                                          <p:spTgt spid="42"/>
                                        </p:tgtEl>
                                        <p:attrNameLst>
                                          <p:attrName>ppt_w</p:attrName>
                                        </p:attrNameLst>
                                      </p:cBhvr>
                                      <p:tavLst>
                                        <p:tav tm="0">
                                          <p:val>
                                            <p:strVal val="ppt_w"/>
                                          </p:val>
                                        </p:tav>
                                        <p:tav tm="100000">
                                          <p:val>
                                            <p:fltVal val="0"/>
                                          </p:val>
                                        </p:tav>
                                      </p:tavLst>
                                    </p:anim>
                                    <p:anim calcmode="lin" valueType="num">
                                      <p:cBhvr>
                                        <p:cTn id="29" dur="500"/>
                                        <p:tgtEl>
                                          <p:spTgt spid="42"/>
                                        </p:tgtEl>
                                        <p:attrNameLst>
                                          <p:attrName>ppt_h</p:attrName>
                                        </p:attrNameLst>
                                      </p:cBhvr>
                                      <p:tavLst>
                                        <p:tav tm="0">
                                          <p:val>
                                            <p:strVal val="ppt_h"/>
                                          </p:val>
                                        </p:tav>
                                        <p:tav tm="100000">
                                          <p:val>
                                            <p:strVal val="ppt_h"/>
                                          </p:val>
                                        </p:tav>
                                      </p:tavLst>
                                    </p:anim>
                                    <p:set>
                                      <p:cBhvr>
                                        <p:cTn id="30" dur="1" fill="hold">
                                          <p:stCondLst>
                                            <p:cond delay="499"/>
                                          </p:stCondLst>
                                        </p:cTn>
                                        <p:tgtEl>
                                          <p:spTgt spid="4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7" presetClass="exit" presetSubtype="0" fill="hold" nodeType="clickEffect">
                                  <p:stCondLst>
                                    <p:cond delay="0"/>
                                  </p:stCondLst>
                                  <p:childTnLst>
                                    <p:animEffect transition="out" filter="fade">
                                      <p:cBhvr>
                                        <p:cTn id="38" dur="1000"/>
                                        <p:tgtEl>
                                          <p:spTgt spid="1027"/>
                                        </p:tgtEl>
                                      </p:cBhvr>
                                    </p:animEffect>
                                    <p:anim calcmode="lin" valueType="num">
                                      <p:cBhvr>
                                        <p:cTn id="39" dur="1000"/>
                                        <p:tgtEl>
                                          <p:spTgt spid="1027"/>
                                        </p:tgtEl>
                                        <p:attrNameLst>
                                          <p:attrName>ppt_x</p:attrName>
                                        </p:attrNameLst>
                                      </p:cBhvr>
                                      <p:tavLst>
                                        <p:tav tm="0">
                                          <p:val>
                                            <p:strVal val="ppt_x"/>
                                          </p:val>
                                        </p:tav>
                                        <p:tav tm="100000">
                                          <p:val>
                                            <p:strVal val="ppt_x"/>
                                          </p:val>
                                        </p:tav>
                                      </p:tavLst>
                                    </p:anim>
                                    <p:anim calcmode="lin" valueType="num">
                                      <p:cBhvr>
                                        <p:cTn id="40" dur="100" decel="100000"/>
                                        <p:tgtEl>
                                          <p:spTgt spid="1027"/>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1027"/>
                                        </p:tgtEl>
                                        <p:attrNameLst>
                                          <p:attrName>ppt_y</p:attrName>
                                        </p:attrNameLst>
                                      </p:cBhvr>
                                      <p:tavLst>
                                        <p:tav tm="0">
                                          <p:val>
                                            <p:strVal val="ppt_y"/>
                                          </p:val>
                                        </p:tav>
                                        <p:tav tm="100000">
                                          <p:val>
                                            <p:strVal val="ppt_y+1"/>
                                          </p:val>
                                        </p:tav>
                                      </p:tavLst>
                                    </p:anim>
                                    <p:set>
                                      <p:cBhvr>
                                        <p:cTn id="42" dur="1" fill="hold">
                                          <p:stCondLst>
                                            <p:cond delay="999"/>
                                          </p:stCondLst>
                                        </p:cTn>
                                        <p:tgtEl>
                                          <p:spTgt spid="10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nodeType="clickEffect">
                                  <p:stCondLst>
                                    <p:cond delay="0"/>
                                  </p:stCondLst>
                                  <p:childTnLst>
                                    <p:anim calcmode="lin" valueType="num">
                                      <p:cBhvr>
                                        <p:cTn id="50" dur="500"/>
                                        <p:tgtEl>
                                          <p:spTgt spid="1048"/>
                                        </p:tgtEl>
                                        <p:attrNameLst>
                                          <p:attrName>ppt_w</p:attrName>
                                        </p:attrNameLst>
                                      </p:cBhvr>
                                      <p:tavLst>
                                        <p:tav tm="0">
                                          <p:val>
                                            <p:strVal val="ppt_w"/>
                                          </p:val>
                                        </p:tav>
                                        <p:tav tm="100000">
                                          <p:val>
                                            <p:fltVal val="0"/>
                                          </p:val>
                                        </p:tav>
                                      </p:tavLst>
                                    </p:anim>
                                    <p:anim calcmode="lin" valueType="num">
                                      <p:cBhvr>
                                        <p:cTn id="51" dur="500"/>
                                        <p:tgtEl>
                                          <p:spTgt spid="1048"/>
                                        </p:tgtEl>
                                        <p:attrNameLst>
                                          <p:attrName>ppt_h</p:attrName>
                                        </p:attrNameLst>
                                      </p:cBhvr>
                                      <p:tavLst>
                                        <p:tav tm="0">
                                          <p:val>
                                            <p:strVal val="ppt_h"/>
                                          </p:val>
                                        </p:tav>
                                        <p:tav tm="100000">
                                          <p:val>
                                            <p:strVal val="ppt_h"/>
                                          </p:val>
                                        </p:tav>
                                      </p:tavLst>
                                    </p:anim>
                                    <p:set>
                                      <p:cBhvr>
                                        <p:cTn id="52" dur="1" fill="hold">
                                          <p:stCondLst>
                                            <p:cond delay="499"/>
                                          </p:stCondLst>
                                        </p:cTn>
                                        <p:tgtEl>
                                          <p:spTgt spid="104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nodeType="clickEffect">
                                  <p:stCondLst>
                                    <p:cond delay="0"/>
                                  </p:stCondLst>
                                  <p:childTnLst>
                                    <p:anim calcmode="lin" valueType="num">
                                      <p:cBhvr>
                                        <p:cTn id="56" dur="500"/>
                                        <p:tgtEl>
                                          <p:spTgt spid="37"/>
                                        </p:tgtEl>
                                        <p:attrNameLst>
                                          <p:attrName>ppt_w</p:attrName>
                                        </p:attrNameLst>
                                      </p:cBhvr>
                                      <p:tavLst>
                                        <p:tav tm="0">
                                          <p:val>
                                            <p:strVal val="ppt_w"/>
                                          </p:val>
                                        </p:tav>
                                        <p:tav tm="100000">
                                          <p:val>
                                            <p:fltVal val="0"/>
                                          </p:val>
                                        </p:tav>
                                      </p:tavLst>
                                    </p:anim>
                                    <p:anim calcmode="lin" valueType="num">
                                      <p:cBhvr>
                                        <p:cTn id="57" dur="500"/>
                                        <p:tgtEl>
                                          <p:spTgt spid="37"/>
                                        </p:tgtEl>
                                        <p:attrNameLst>
                                          <p:attrName>ppt_h</p:attrName>
                                        </p:attrNameLst>
                                      </p:cBhvr>
                                      <p:tavLst>
                                        <p:tav tm="0">
                                          <p:val>
                                            <p:strVal val="ppt_h"/>
                                          </p:val>
                                        </p:tav>
                                        <p:tav tm="100000">
                                          <p:val>
                                            <p:strVal val="ppt_h"/>
                                          </p:val>
                                        </p:tav>
                                      </p:tavLst>
                                    </p:anim>
                                    <p:set>
                                      <p:cBhvr>
                                        <p:cTn id="58" dur="1" fill="hold">
                                          <p:stCondLst>
                                            <p:cond delay="499"/>
                                          </p:stCondLst>
                                        </p:cTn>
                                        <p:tgtEl>
                                          <p:spTgt spid="3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7" presetClass="exit" presetSubtype="10" fill="hold" nodeType="clickEffect">
                                  <p:stCondLst>
                                    <p:cond delay="0"/>
                                  </p:stCondLst>
                                  <p:childTnLst>
                                    <p:anim calcmode="lin" valueType="num">
                                      <p:cBhvr>
                                        <p:cTn id="66" dur="500"/>
                                        <p:tgtEl>
                                          <p:spTgt spid="94"/>
                                        </p:tgtEl>
                                        <p:attrNameLst>
                                          <p:attrName>ppt_w</p:attrName>
                                        </p:attrNameLst>
                                      </p:cBhvr>
                                      <p:tavLst>
                                        <p:tav tm="0">
                                          <p:val>
                                            <p:strVal val="ppt_w"/>
                                          </p:val>
                                        </p:tav>
                                        <p:tav tm="100000">
                                          <p:val>
                                            <p:fltVal val="0"/>
                                          </p:val>
                                        </p:tav>
                                      </p:tavLst>
                                    </p:anim>
                                    <p:anim calcmode="lin" valueType="num">
                                      <p:cBhvr>
                                        <p:cTn id="67" dur="500"/>
                                        <p:tgtEl>
                                          <p:spTgt spid="94"/>
                                        </p:tgtEl>
                                        <p:attrNameLst>
                                          <p:attrName>ppt_h</p:attrName>
                                        </p:attrNameLst>
                                      </p:cBhvr>
                                      <p:tavLst>
                                        <p:tav tm="0">
                                          <p:val>
                                            <p:strVal val="ppt_h"/>
                                          </p:val>
                                        </p:tav>
                                        <p:tav tm="100000">
                                          <p:val>
                                            <p:strVal val="ppt_h"/>
                                          </p:val>
                                        </p:tav>
                                      </p:tavLst>
                                    </p:anim>
                                    <p:set>
                                      <p:cBhvr>
                                        <p:cTn id="68" dur="1" fill="hold">
                                          <p:stCondLst>
                                            <p:cond delay="499"/>
                                          </p:stCondLst>
                                        </p:cTn>
                                        <p:tgtEl>
                                          <p:spTgt spid="9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Time to negativity by infection and site</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4371516"/>
              </p:ext>
            </p:extLst>
          </p:nvPr>
        </p:nvGraphicFramePr>
        <p:xfrm>
          <a:off x="800098" y="1424541"/>
          <a:ext cx="6800852" cy="3193183"/>
        </p:xfrm>
        <a:graphic>
          <a:graphicData uri="http://schemas.openxmlformats.org/drawingml/2006/table">
            <a:tbl>
              <a:tblPr firstRow="1" firstCol="1" bandRow="1"/>
              <a:tblGrid>
                <a:gridCol w="2266418"/>
                <a:gridCol w="2267217"/>
                <a:gridCol w="2267217"/>
              </a:tblGrid>
              <a:tr h="1363261">
                <a:tc>
                  <a:txBody>
                    <a:bodyPr/>
                    <a:lstStyle/>
                    <a:p>
                      <a:pPr>
                        <a:lnSpc>
                          <a:spcPct val="150000"/>
                        </a:lnSpc>
                        <a:spcAft>
                          <a:spcPts val="0"/>
                        </a:spcAft>
                      </a:pPr>
                      <a:r>
                        <a:rPr lang="en-US" sz="1800" b="1" dirty="0">
                          <a:solidFill>
                            <a:schemeClr val="accent1">
                              <a:lumMod val="75000"/>
                            </a:schemeClr>
                          </a:solidFill>
                          <a:effectLst/>
                          <a:latin typeface="+mn-lt"/>
                          <a:ea typeface="Times New Roman" charset="0"/>
                          <a:cs typeface="Times New Roman" charset="0"/>
                        </a:rPr>
                        <a:t>Site of infection</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US" sz="1800" b="1" dirty="0">
                          <a:solidFill>
                            <a:schemeClr val="accent1">
                              <a:lumMod val="75000"/>
                            </a:schemeClr>
                          </a:solidFill>
                          <a:effectLst/>
                          <a:latin typeface="+mn-lt"/>
                          <a:ea typeface="Times New Roman" charset="0"/>
                          <a:cs typeface="Times New Roman" charset="0"/>
                        </a:rPr>
                        <a:t>Median time to negative test for CT (days)</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US" sz="1800" b="1" dirty="0">
                          <a:solidFill>
                            <a:schemeClr val="accent1">
                              <a:lumMod val="75000"/>
                            </a:schemeClr>
                          </a:solidFill>
                          <a:effectLst/>
                          <a:latin typeface="+mn-lt"/>
                          <a:ea typeface="Times New Roman" charset="0"/>
                          <a:cs typeface="Times New Roman" charset="0"/>
                        </a:rPr>
                        <a:t>Median time to negative test for NG (days)</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4421">
                <a:tc>
                  <a:txBody>
                    <a:bodyPr/>
                    <a:lstStyle/>
                    <a:p>
                      <a:pPr>
                        <a:lnSpc>
                          <a:spcPct val="150000"/>
                        </a:lnSpc>
                        <a:spcAft>
                          <a:spcPts val="0"/>
                        </a:spcAft>
                      </a:pPr>
                      <a:r>
                        <a:rPr lang="en-US" sz="1800" b="1">
                          <a:solidFill>
                            <a:schemeClr val="accent1">
                              <a:lumMod val="75000"/>
                            </a:schemeClr>
                          </a:solidFill>
                          <a:effectLst/>
                          <a:latin typeface="+mn-lt"/>
                          <a:ea typeface="Times New Roman" charset="0"/>
                          <a:cs typeface="Times New Roman" charset="0"/>
                        </a:rPr>
                        <a:t>Pharynx</a:t>
                      </a:r>
                      <a:endParaRPr lang="en-US" sz="180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800" dirty="0" smtClean="0">
                          <a:solidFill>
                            <a:schemeClr val="accent1">
                              <a:lumMod val="75000"/>
                            </a:schemeClr>
                          </a:solidFill>
                          <a:effectLst/>
                          <a:latin typeface="+mn-lt"/>
                          <a:ea typeface="Times New Roman" charset="0"/>
                          <a:cs typeface="Times New Roman" charset="0"/>
                        </a:rPr>
                        <a:t>2</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800" dirty="0" smtClean="0">
                          <a:solidFill>
                            <a:schemeClr val="accent1">
                              <a:lumMod val="75000"/>
                            </a:schemeClr>
                          </a:solidFill>
                          <a:effectLst/>
                          <a:latin typeface="+mn-lt"/>
                          <a:ea typeface="Times New Roman" charset="0"/>
                          <a:cs typeface="Times New Roman" charset="0"/>
                        </a:rPr>
                        <a:t>4</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6659">
                <a:tc>
                  <a:txBody>
                    <a:bodyPr/>
                    <a:lstStyle/>
                    <a:p>
                      <a:pPr>
                        <a:lnSpc>
                          <a:spcPct val="150000"/>
                        </a:lnSpc>
                        <a:spcAft>
                          <a:spcPts val="0"/>
                        </a:spcAft>
                      </a:pPr>
                      <a:r>
                        <a:rPr lang="en-US" sz="1800" b="1">
                          <a:solidFill>
                            <a:schemeClr val="accent1">
                              <a:lumMod val="75000"/>
                            </a:schemeClr>
                          </a:solidFill>
                          <a:effectLst/>
                          <a:latin typeface="+mn-lt"/>
                          <a:ea typeface="Times New Roman" charset="0"/>
                          <a:cs typeface="Times New Roman" charset="0"/>
                        </a:rPr>
                        <a:t>Urine</a:t>
                      </a:r>
                      <a:endParaRPr lang="en-US" sz="180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800" dirty="0">
                          <a:solidFill>
                            <a:schemeClr val="accent1">
                              <a:lumMod val="75000"/>
                            </a:schemeClr>
                          </a:solidFill>
                          <a:effectLst/>
                          <a:latin typeface="+mn-lt"/>
                          <a:ea typeface="Times New Roman" charset="0"/>
                          <a:cs typeface="Times New Roman"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800">
                          <a:solidFill>
                            <a:schemeClr val="accent1">
                              <a:lumMod val="75000"/>
                            </a:schemeClr>
                          </a:solidFill>
                          <a:effectLst/>
                          <a:latin typeface="+mn-lt"/>
                          <a:ea typeface="Times New Roman" charset="0"/>
                          <a:cs typeface="Times New Roman"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4421">
                <a:tc>
                  <a:txBody>
                    <a:bodyPr/>
                    <a:lstStyle/>
                    <a:p>
                      <a:pPr>
                        <a:lnSpc>
                          <a:spcPct val="150000"/>
                        </a:lnSpc>
                        <a:spcAft>
                          <a:spcPts val="0"/>
                        </a:spcAft>
                      </a:pPr>
                      <a:r>
                        <a:rPr lang="en-US" sz="1800" b="1" dirty="0">
                          <a:solidFill>
                            <a:schemeClr val="accent1">
                              <a:lumMod val="75000"/>
                            </a:schemeClr>
                          </a:solidFill>
                          <a:effectLst/>
                          <a:latin typeface="+mn-lt"/>
                          <a:ea typeface="Times New Roman" charset="0"/>
                          <a:cs typeface="Times New Roman" charset="0"/>
                        </a:rPr>
                        <a:t>Rectum</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800" dirty="0">
                          <a:solidFill>
                            <a:schemeClr val="accent1">
                              <a:lumMod val="75000"/>
                            </a:schemeClr>
                          </a:solidFill>
                          <a:effectLst/>
                          <a:latin typeface="+mn-lt"/>
                          <a:ea typeface="Times New Roman" charset="0"/>
                          <a:cs typeface="Times New Roman"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800" dirty="0" smtClean="0">
                          <a:solidFill>
                            <a:schemeClr val="accent1">
                              <a:lumMod val="75000"/>
                            </a:schemeClr>
                          </a:solidFill>
                          <a:effectLst/>
                          <a:latin typeface="+mn-lt"/>
                          <a:ea typeface="Times New Roman" charset="0"/>
                          <a:cs typeface="Times New Roman" charset="0"/>
                        </a:rPr>
                        <a:t>2</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4421">
                <a:tc>
                  <a:txBody>
                    <a:bodyPr/>
                    <a:lstStyle/>
                    <a:p>
                      <a:pPr>
                        <a:lnSpc>
                          <a:spcPct val="150000"/>
                        </a:lnSpc>
                        <a:spcAft>
                          <a:spcPts val="0"/>
                        </a:spcAft>
                      </a:pPr>
                      <a:r>
                        <a:rPr lang="en-US" sz="1800" b="1">
                          <a:solidFill>
                            <a:schemeClr val="accent1">
                              <a:lumMod val="75000"/>
                            </a:schemeClr>
                          </a:solidFill>
                          <a:effectLst/>
                          <a:latin typeface="+mn-lt"/>
                          <a:ea typeface="Times New Roman" charset="0"/>
                          <a:cs typeface="Times New Roman" charset="0"/>
                        </a:rPr>
                        <a:t>Vagina</a:t>
                      </a:r>
                      <a:endParaRPr lang="en-US" sz="180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800" dirty="0" smtClean="0">
                          <a:solidFill>
                            <a:schemeClr val="accent1">
                              <a:lumMod val="75000"/>
                            </a:schemeClr>
                          </a:solidFill>
                          <a:effectLst/>
                          <a:latin typeface="+mn-lt"/>
                          <a:ea typeface="Times New Roman" charset="0"/>
                          <a:cs typeface="Times New Roman" charset="0"/>
                        </a:rPr>
                        <a:t>7</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800" dirty="0" smtClean="0">
                          <a:solidFill>
                            <a:schemeClr val="accent1">
                              <a:lumMod val="75000"/>
                            </a:schemeClr>
                          </a:solidFill>
                          <a:effectLst/>
                          <a:latin typeface="+mn-lt"/>
                          <a:ea typeface="Times New Roman" charset="0"/>
                          <a:cs typeface="Times New Roman" charset="0"/>
                        </a:rPr>
                        <a:t>1</a:t>
                      </a:r>
                      <a:endParaRPr lang="en-US" sz="1800" dirty="0">
                        <a:solidFill>
                          <a:schemeClr val="accent1">
                            <a:lumMod val="75000"/>
                          </a:schemeClr>
                        </a:solidFill>
                        <a:effectLst/>
                        <a:latin typeface="+mn-lt"/>
                        <a:ea typeface="Times New Roman" charset="0"/>
                        <a:cs typeface="Times New Roman"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Oval 4"/>
          <p:cNvSpPr/>
          <p:nvPr/>
        </p:nvSpPr>
        <p:spPr>
          <a:xfrm>
            <a:off x="3657601" y="4177147"/>
            <a:ext cx="1018308" cy="457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6" name="Oval 5"/>
          <p:cNvSpPr/>
          <p:nvPr/>
        </p:nvSpPr>
        <p:spPr>
          <a:xfrm>
            <a:off x="6089075" y="2826328"/>
            <a:ext cx="748145" cy="394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Tree>
    <p:extLst>
      <p:ext uri="{BB962C8B-B14F-4D97-AF65-F5344CB8AC3E}">
        <p14:creationId xmlns:p14="http://schemas.microsoft.com/office/powerpoint/2010/main" val="260497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xit" presetSubtype="10" fill="hold" grpId="0" nodeType="clickEffect">
                                  <p:stCondLst>
                                    <p:cond delay="0"/>
                                  </p:stCondLst>
                                  <p:childTnLst>
                                    <p:anim calcmode="lin" valueType="num">
                                      <p:cBhvr>
                                        <p:cTn id="10" dur="500"/>
                                        <p:tgtEl>
                                          <p:spTgt spid="5"/>
                                        </p:tgtEl>
                                        <p:attrNameLst>
                                          <p:attrName>ppt_w</p:attrName>
                                        </p:attrNameLst>
                                      </p:cBhvr>
                                      <p:tavLst>
                                        <p:tav tm="0">
                                          <p:val>
                                            <p:strVal val="ppt_w"/>
                                          </p:val>
                                        </p:tav>
                                        <p:tav tm="100000">
                                          <p:val>
                                            <p:fltVal val="0"/>
                                          </p:val>
                                        </p:tav>
                                      </p:tavLst>
                                    </p:anim>
                                    <p:anim calcmode="lin" valueType="num">
                                      <p:cBhvr>
                                        <p:cTn id="11" dur="500"/>
                                        <p:tgtEl>
                                          <p:spTgt spid="5"/>
                                        </p:tgtEl>
                                        <p:attrNameLst>
                                          <p:attrName>ppt_h</p:attrName>
                                        </p:attrNameLst>
                                      </p:cBhvr>
                                      <p:tavLst>
                                        <p:tav tm="0">
                                          <p:val>
                                            <p:strVal val="ppt_h"/>
                                          </p:val>
                                        </p:tav>
                                        <p:tav tm="100000">
                                          <p:val>
                                            <p:strVal val="ppt_h"/>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grpId="0" nodeType="clickEffect">
                                  <p:stCondLst>
                                    <p:cond delay="0"/>
                                  </p:stCondLst>
                                  <p:childTnLst>
                                    <p:anim calcmode="lin" valueType="num">
                                      <p:cBhvr>
                                        <p:cTn id="20" dur="500"/>
                                        <p:tgtEl>
                                          <p:spTgt spid="6"/>
                                        </p:tgtEl>
                                        <p:attrNameLst>
                                          <p:attrName>ppt_w</p:attrName>
                                        </p:attrNameLst>
                                      </p:cBhvr>
                                      <p:tavLst>
                                        <p:tav tm="0">
                                          <p:val>
                                            <p:strVal val="ppt_w"/>
                                          </p:val>
                                        </p:tav>
                                        <p:tav tm="100000">
                                          <p:val>
                                            <p:fltVal val="0"/>
                                          </p:val>
                                        </p:tav>
                                      </p:tavLst>
                                    </p:anim>
                                    <p:anim calcmode="lin" valueType="num">
                                      <p:cBhvr>
                                        <p:cTn id="21" dur="500"/>
                                        <p:tgtEl>
                                          <p:spTgt spid="6"/>
                                        </p:tgtEl>
                                        <p:attrNameLst>
                                          <p:attrName>ppt_h</p:attrName>
                                        </p:attrNameLst>
                                      </p:cBhvr>
                                      <p:tavLst>
                                        <p:tav tm="0">
                                          <p:val>
                                            <p:strVal val="ppt_h"/>
                                          </p:val>
                                        </p:tav>
                                        <p:tav tm="100000">
                                          <p:val>
                                            <p:strVal val="ppt_h"/>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874</Words>
  <Application>Microsoft Office PowerPoint</Application>
  <PresentationFormat>On-screen Show (16:9)</PresentationFormat>
  <Paragraphs>186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6_Office Theme</vt:lpstr>
      <vt:lpstr>Feasibility study to determine the time taken for NAATs tests to become negative following treatment for Chlamydia trachomatis and Neisseria gonorrhoeae in men and women </vt:lpstr>
      <vt:lpstr>Background </vt:lpstr>
      <vt:lpstr>Aims</vt:lpstr>
      <vt:lpstr>Methods: </vt:lpstr>
      <vt:lpstr>Characteristics of study population</vt:lpstr>
      <vt:lpstr>Results</vt:lpstr>
      <vt:lpstr>Acceptability   N=111</vt:lpstr>
      <vt:lpstr>PowerPoint Presentation</vt:lpstr>
      <vt:lpstr>Time to negativity by infection and site</vt:lpstr>
      <vt:lpstr>Limitations</vt:lpstr>
      <vt:lpstr>Interesting data</vt:lpstr>
      <vt:lpstr>Conclusions</vt:lpstr>
      <vt:lpstr>Acknowledgements</vt:lpstr>
    </vt:vector>
  </TitlesOfParts>
  <Company>Kingston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 Bond Gunning</dc:creator>
  <cp:lastModifiedBy>Startech</cp:lastModifiedBy>
  <cp:revision>47</cp:revision>
  <dcterms:created xsi:type="dcterms:W3CDTF">2015-05-13T13:06:46Z</dcterms:created>
  <dcterms:modified xsi:type="dcterms:W3CDTF">2016-07-11T15:37:31Z</dcterms:modified>
</cp:coreProperties>
</file>