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5"/>
  </p:notes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</p:sldIdLst>
  <p:sldSz cx="9144000" cy="5143500" type="screen16x9"/>
  <p:notesSz cx="6858000" cy="9144000"/>
  <p:defaultTextStyle>
    <a:defPPr>
      <a:defRPr lang="en-US"/>
    </a:defPPr>
    <a:lvl1pPr marL="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2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E8F5F-C84D-4A03-BD17-BEE3ACA94F9B}" type="datetimeFigureOut">
              <a:rPr lang="en-GB" smtClean="0"/>
              <a:t>11/07/2016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617F2-7DD4-47CC-B76C-CB299D12C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360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65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96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29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5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8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20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52" algn="l" defTabSz="91426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A8E3B-2B62-471B-8416-C2A85EC561AA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15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A8E3B-2B62-471B-8416-C2A85EC561AA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221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A8E3B-2B62-471B-8416-C2A85EC561AA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235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6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87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98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878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184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3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6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8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9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0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12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99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0" indent="0">
              <a:buNone/>
              <a:defRPr sz="2000" b="1"/>
            </a:lvl2pPr>
            <a:lvl3pPr marL="914265" indent="0">
              <a:buNone/>
              <a:defRPr sz="1800" b="1"/>
            </a:lvl3pPr>
            <a:lvl4pPr marL="1371396" indent="0">
              <a:buNone/>
              <a:defRPr sz="1600" b="1"/>
            </a:lvl4pPr>
            <a:lvl5pPr marL="1828529" indent="0">
              <a:buNone/>
              <a:defRPr sz="1600" b="1"/>
            </a:lvl5pPr>
            <a:lvl6pPr marL="2285658" indent="0">
              <a:buNone/>
              <a:defRPr sz="1600" b="1"/>
            </a:lvl6pPr>
            <a:lvl7pPr marL="2742788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7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356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125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5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166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30" indent="0">
              <a:buNone/>
              <a:defRPr sz="2800"/>
            </a:lvl2pPr>
            <a:lvl3pPr marL="914265" indent="0">
              <a:buNone/>
              <a:defRPr sz="2400"/>
            </a:lvl3pPr>
            <a:lvl4pPr marL="1371396" indent="0">
              <a:buNone/>
              <a:defRPr sz="2000"/>
            </a:lvl4pPr>
            <a:lvl5pPr marL="1828529" indent="0">
              <a:buNone/>
              <a:defRPr sz="2000"/>
            </a:lvl5pPr>
            <a:lvl6pPr marL="2285658" indent="0">
              <a:buNone/>
              <a:defRPr sz="2000"/>
            </a:lvl6pPr>
            <a:lvl7pPr marL="2742788" indent="0">
              <a:buNone/>
              <a:defRPr sz="2000"/>
            </a:lvl7pPr>
            <a:lvl8pPr marL="3199920" indent="0">
              <a:buNone/>
              <a:defRPr sz="2000"/>
            </a:lvl8pPr>
            <a:lvl9pPr marL="3657052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10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30" indent="0">
              <a:buNone/>
              <a:defRPr sz="1200"/>
            </a:lvl2pPr>
            <a:lvl3pPr marL="914265" indent="0">
              <a:buNone/>
              <a:defRPr sz="1000"/>
            </a:lvl3pPr>
            <a:lvl4pPr marL="1371396" indent="0">
              <a:buNone/>
              <a:defRPr sz="900"/>
            </a:lvl4pPr>
            <a:lvl5pPr marL="1828529" indent="0">
              <a:buNone/>
              <a:defRPr sz="900"/>
            </a:lvl5pPr>
            <a:lvl6pPr marL="2285658" indent="0">
              <a:buNone/>
              <a:defRPr sz="900"/>
            </a:lvl6pPr>
            <a:lvl7pPr marL="2742788" indent="0">
              <a:buNone/>
              <a:defRPr sz="900"/>
            </a:lvl7pPr>
            <a:lvl8pPr marL="3199920" indent="0">
              <a:buNone/>
              <a:defRPr sz="900"/>
            </a:lvl8pPr>
            <a:lvl9pPr marL="365705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644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28" tIns="45714" rIns="91428" bIns="4571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8" tIns="45714" rIns="91428" bIns="457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0BDC1-4199-47EC-BD87-2306A7A691F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11/07/2016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28" tIns="45714" rIns="91428" bIns="4571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F7ADF-D926-4457-9809-BA0E6DDCAFDF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2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ctr" defTabSz="91426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48" indent="-342848" algn="l" defTabSz="91426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41" indent="-285708" algn="l" defTabSz="91426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4" algn="l" defTabSz="91426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4" algn="l" defTabSz="91426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3" indent="-228564" algn="l" defTabSz="91426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2" indent="-228564" algn="l" defTabSz="9142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4" algn="l" defTabSz="9142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7" indent="-228564" algn="l" defTabSz="9142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18" indent="-228564" algn="l" defTabSz="91426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5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9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5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8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2" algn="l" defTabSz="91426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harriet.wallace@nhs.ne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Rectal chlamydia infection in women</a:t>
            </a:r>
            <a:br>
              <a:rPr lang="en-GB" dirty="0" smtClean="0"/>
            </a:br>
            <a:r>
              <a:rPr lang="en-GB" dirty="0" smtClean="0"/>
              <a:t>Have we been missing the point?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3147814"/>
            <a:ext cx="6400800" cy="131445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GB" sz="2200" dirty="0">
                <a:solidFill>
                  <a:schemeClr val="tx1"/>
                </a:solidFill>
              </a:rPr>
              <a:t>Dr Harriet Wallace</a:t>
            </a:r>
          </a:p>
          <a:p>
            <a:pPr lvl="0"/>
            <a:endParaRPr lang="en-GB" sz="2200" dirty="0">
              <a:solidFill>
                <a:prstClr val="black">
                  <a:tint val="75000"/>
                </a:prstClr>
              </a:solidFill>
            </a:endParaRPr>
          </a:p>
          <a:p>
            <a:pPr lvl="0"/>
            <a:r>
              <a:rPr lang="en-GB" sz="2200" dirty="0">
                <a:solidFill>
                  <a:prstClr val="black">
                    <a:tint val="75000"/>
                  </a:prstClr>
                </a:solidFill>
              </a:rPr>
              <a:t>On behalf of</a:t>
            </a:r>
          </a:p>
          <a:p>
            <a:pPr lvl="0"/>
            <a:r>
              <a:rPr lang="en-GB" sz="2200" dirty="0">
                <a:solidFill>
                  <a:prstClr val="black">
                    <a:tint val="75000"/>
                  </a:prstClr>
                </a:solidFill>
              </a:rPr>
              <a:t>M Loftus-Keeling, H Ward, C Hulme, M Wilcox, JD Wilson</a:t>
            </a:r>
          </a:p>
          <a:p>
            <a:endParaRPr lang="en-GB" dirty="0"/>
          </a:p>
        </p:txBody>
      </p:sp>
      <p:pic>
        <p:nvPicPr>
          <p:cNvPr id="6" name="Picture 2" descr="British Association for Sexual Health &amp; HIV (BASHH)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4155933"/>
            <a:ext cx="655712" cy="793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323530" y="4571965"/>
            <a:ext cx="3267626" cy="369332"/>
          </a:xfrm>
          <a:prstGeom prst="rect">
            <a:avLst/>
          </a:prstGeom>
        </p:spPr>
        <p:txBody>
          <a:bodyPr wrap="none" lIns="91428" tIns="45714" rIns="91428" bIns="45714">
            <a:spAutoFit/>
          </a:bodyPr>
          <a:lstStyle/>
          <a:p>
            <a:r>
              <a:rPr lang="en-GB" dirty="0" smtClean="0">
                <a:solidFill>
                  <a:srgbClr val="005EA4"/>
                </a:solidFill>
              </a:rPr>
              <a:t>BASHH conference - Oxford 2016</a:t>
            </a:r>
            <a:endParaRPr lang="en-GB" dirty="0">
              <a:solidFill>
                <a:srgbClr val="005EA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3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Comparison of those women with rectal Chlamydia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those without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29177"/>
              </p:ext>
            </p:extLst>
          </p:nvPr>
        </p:nvGraphicFramePr>
        <p:xfrm>
          <a:off x="251520" y="1131590"/>
          <a:ext cx="8352928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64008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(n=209)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(n=982)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75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Comparison of those women with rectal Chlamydia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those without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5652776"/>
              </p:ext>
            </p:extLst>
          </p:nvPr>
        </p:nvGraphicFramePr>
        <p:xfrm>
          <a:off x="251520" y="1131590"/>
          <a:ext cx="8352928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1944216"/>
                <a:gridCol w="2088232"/>
                <a:gridCol w="2088232"/>
              </a:tblGrid>
              <a:tr h="64008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(n=209)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(n=982)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Median age (years)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21 (IQR</a:t>
                      </a:r>
                      <a:r>
                        <a:rPr lang="en-GB" sz="1800" b="1" baseline="0" dirty="0" smtClean="0"/>
                        <a:t> 19-24)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24 (IQR 20-28)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p=0.026 </a:t>
                      </a:r>
                      <a:r>
                        <a:rPr lang="en-GB" sz="1400" b="1" dirty="0" smtClean="0"/>
                        <a:t>(Chi</a:t>
                      </a:r>
                      <a:r>
                        <a:rPr lang="en-GB" sz="1400" b="1" baseline="30000" dirty="0" smtClean="0"/>
                        <a:t>2</a:t>
                      </a:r>
                      <a:r>
                        <a:rPr lang="en-GB" sz="1400" b="1" dirty="0" smtClean="0"/>
                        <a:t>)</a:t>
                      </a:r>
                      <a:endParaRPr lang="en-GB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40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Comparison of those women with rectal Chlamydia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those without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502314"/>
              </p:ext>
            </p:extLst>
          </p:nvPr>
        </p:nvGraphicFramePr>
        <p:xfrm>
          <a:off x="251521" y="1131590"/>
          <a:ext cx="8712968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160240"/>
                <a:gridCol w="2160240"/>
                <a:gridCol w="1944216"/>
              </a:tblGrid>
              <a:tr h="64008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(n=209)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(n=982)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Median age (years)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21 (IQR</a:t>
                      </a:r>
                      <a:r>
                        <a:rPr lang="en-GB" sz="1800" baseline="0" dirty="0" smtClean="0"/>
                        <a:t> 19-24)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24 (IQR 20-28)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0.026 (Chi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  <a:endParaRPr lang="en-GB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Contact of STI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82</a:t>
                      </a:r>
                      <a:r>
                        <a:rPr lang="en-GB" sz="1800" b="1" baseline="0" dirty="0" smtClean="0"/>
                        <a:t> (39%)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96 (10%)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&lt;0.001 (Chi</a:t>
                      </a:r>
                      <a:r>
                        <a:rPr lang="en-GB" sz="1800" b="1" baseline="30000" dirty="0" smtClean="0"/>
                        <a:t>2</a:t>
                      </a:r>
                      <a:r>
                        <a:rPr lang="en-GB" sz="1800" b="1" dirty="0" smtClean="0"/>
                        <a:t>)</a:t>
                      </a:r>
                      <a:endParaRPr lang="en-GB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43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Comparison of those women with rectal Chlamydia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those without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5806291"/>
              </p:ext>
            </p:extLst>
          </p:nvPr>
        </p:nvGraphicFramePr>
        <p:xfrm>
          <a:off x="251521" y="1131590"/>
          <a:ext cx="8712968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160240"/>
                <a:gridCol w="2160240"/>
                <a:gridCol w="1944216"/>
              </a:tblGrid>
              <a:tr h="64008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(n=209)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(n=982)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Median age (years)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21 (IQR</a:t>
                      </a:r>
                      <a:r>
                        <a:rPr lang="en-GB" sz="1800" baseline="0" dirty="0" smtClean="0"/>
                        <a:t> 19-24)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24 (IQR 20-28)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0.026 </a:t>
                      </a:r>
                      <a:r>
                        <a:rPr lang="en-GB" sz="1800" b="0" dirty="0" smtClean="0"/>
                        <a:t>(Chi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  <a:endParaRPr lang="en-GB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Contact of STI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82</a:t>
                      </a:r>
                      <a:r>
                        <a:rPr lang="en-GB" sz="1800" b="1" baseline="0" dirty="0" smtClean="0"/>
                        <a:t> (39%)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96 (10%)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&lt;0.001 (Chi</a:t>
                      </a:r>
                      <a:r>
                        <a:rPr lang="en-GB" sz="1800" b="1" baseline="30000" dirty="0" smtClean="0"/>
                        <a:t>2</a:t>
                      </a:r>
                      <a:r>
                        <a:rPr lang="en-GB" sz="1800" b="1" dirty="0" smtClean="0"/>
                        <a:t>)</a:t>
                      </a:r>
                      <a:endParaRPr lang="en-GB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Contact of CT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78 (37%)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38 (4%)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&lt;0.001 (Chi</a:t>
                      </a:r>
                      <a:r>
                        <a:rPr lang="en-GB" sz="1800" b="1" baseline="30000" dirty="0" smtClean="0"/>
                        <a:t>2</a:t>
                      </a:r>
                      <a:r>
                        <a:rPr lang="en-GB" sz="1800" b="1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79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Comparison of those women with rectal Chlamydia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those without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946709"/>
              </p:ext>
            </p:extLst>
          </p:nvPr>
        </p:nvGraphicFramePr>
        <p:xfrm>
          <a:off x="251521" y="1131591"/>
          <a:ext cx="8712968" cy="3197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160240"/>
                <a:gridCol w="2160240"/>
                <a:gridCol w="1944216"/>
              </a:tblGrid>
              <a:tr h="64008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(n=209)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(n=982)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Median age (years)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21 (IQR</a:t>
                      </a:r>
                      <a:r>
                        <a:rPr lang="en-GB" sz="1800" baseline="0" dirty="0" smtClean="0"/>
                        <a:t> 19-24)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24 (IQR 20-28)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0.026 </a:t>
                      </a:r>
                      <a:r>
                        <a:rPr lang="en-GB" sz="1800" b="0" dirty="0" smtClean="0"/>
                        <a:t>(Chi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  <a:endParaRPr lang="en-GB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Contact of STI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82</a:t>
                      </a:r>
                      <a:r>
                        <a:rPr lang="en-GB" sz="1800" b="1" baseline="0" dirty="0" smtClean="0"/>
                        <a:t> (39%)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96 (10%)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dirty="0" smtClean="0"/>
                        <a:t>&lt;0.001 (Chi</a:t>
                      </a:r>
                      <a:r>
                        <a:rPr lang="en-GB" sz="1800" b="1" baseline="30000" dirty="0" smtClean="0"/>
                        <a:t>2</a:t>
                      </a:r>
                      <a:r>
                        <a:rPr lang="en-GB" sz="1800" b="1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Contact of CT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78 (37%)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38 (4%)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&lt;0.001 (Chi</a:t>
                      </a:r>
                      <a:r>
                        <a:rPr lang="en-GB" sz="1800" b="1" baseline="30000" dirty="0" smtClean="0"/>
                        <a:t>2</a:t>
                      </a:r>
                      <a:r>
                        <a:rPr lang="en-GB" sz="1800" b="1" dirty="0" smtClean="0"/>
                        <a:t>)</a:t>
                      </a:r>
                      <a:endParaRPr lang="en-GB" sz="1800" b="1" dirty="0"/>
                    </a:p>
                  </a:txBody>
                  <a:tcPr/>
                </a:tc>
              </a:tr>
              <a:tr h="434424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Contact of GC only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 (1%)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27 (2.8%)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0.212 </a:t>
                      </a:r>
                      <a:r>
                        <a:rPr lang="en-GB" sz="1400" b="1" dirty="0" smtClean="0"/>
                        <a:t>(</a:t>
                      </a:r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Fisher’s </a:t>
                      </a:r>
                      <a:r>
                        <a:rPr lang="en-GB" sz="1400" b="1" dirty="0" smtClean="0"/>
                        <a:t>Exact)</a:t>
                      </a:r>
                      <a:endParaRPr lang="en-GB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44292" y="4754881"/>
            <a:ext cx="184731" cy="369332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90212" y="2700169"/>
            <a:ext cx="184731" cy="369332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1412" y="4991548"/>
            <a:ext cx="184731" cy="369332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1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Comparison of those women with rectal Chlamydia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those without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555609"/>
              </p:ext>
            </p:extLst>
          </p:nvPr>
        </p:nvGraphicFramePr>
        <p:xfrm>
          <a:off x="251521" y="1131590"/>
          <a:ext cx="8712968" cy="3467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160240"/>
                <a:gridCol w="2160240"/>
                <a:gridCol w="1944216"/>
              </a:tblGrid>
              <a:tr h="64008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(n=209)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(n=982)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Median age (years)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21 (IQR</a:t>
                      </a:r>
                      <a:r>
                        <a:rPr lang="en-GB" sz="1800" baseline="0" dirty="0" smtClean="0"/>
                        <a:t> 19-24)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24 (IQR 20-28)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0.026 </a:t>
                      </a:r>
                      <a:r>
                        <a:rPr lang="en-GB" sz="1800" b="0" dirty="0" smtClean="0"/>
                        <a:t>(Chi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  <a:endParaRPr lang="en-GB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Contact of STI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82</a:t>
                      </a:r>
                      <a:r>
                        <a:rPr lang="en-GB" sz="1800" b="0" baseline="0" dirty="0" smtClean="0"/>
                        <a:t> (39%)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96 (10%)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dirty="0" smtClean="0"/>
                        <a:t>&lt;0.001 (Chi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Contact of CT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78 (37%)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38 (4%)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&lt;0.001 (Chi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  <a:endParaRPr lang="en-GB" sz="1800" b="0" dirty="0"/>
                    </a:p>
                  </a:txBody>
                  <a:tcPr/>
                </a:tc>
              </a:tr>
              <a:tr h="434424"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Contact of GC only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2 (1%)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27 (2.8%)</a:t>
                      </a:r>
                      <a:endParaRPr lang="en-GB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0.212 </a:t>
                      </a:r>
                      <a:r>
                        <a:rPr lang="en-GB" sz="1400" b="0" dirty="0" smtClean="0"/>
                        <a:t>(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</a:rPr>
                        <a:t>Fisher’s </a:t>
                      </a:r>
                      <a:r>
                        <a:rPr lang="en-GB" sz="1400" b="0" dirty="0" smtClean="0"/>
                        <a:t>Exact)</a:t>
                      </a:r>
                      <a:endParaRPr lang="en-GB" sz="1400" b="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History</a:t>
                      </a:r>
                      <a:r>
                        <a:rPr lang="en-GB" sz="1800" b="1" baseline="0" dirty="0" smtClean="0"/>
                        <a:t> of a previous STI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88</a:t>
                      </a:r>
                      <a:r>
                        <a:rPr lang="en-GB" sz="1800" b="1" baseline="0" dirty="0" smtClean="0"/>
                        <a:t> (42%)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368 (37%)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0.211 (Chi</a:t>
                      </a:r>
                      <a:r>
                        <a:rPr lang="en-GB" sz="1800" b="1" baseline="30000" dirty="0" smtClean="0"/>
                        <a:t>2</a:t>
                      </a:r>
                      <a:r>
                        <a:rPr lang="en-GB" sz="1800" b="1" dirty="0" smtClean="0"/>
                        <a:t>)</a:t>
                      </a:r>
                      <a:endParaRPr lang="en-GB" sz="18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444292" y="4754881"/>
            <a:ext cx="184731" cy="369332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090212" y="2700169"/>
            <a:ext cx="184731" cy="369332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61412" y="4991548"/>
            <a:ext cx="184731" cy="369332"/>
          </a:xfrm>
          <a:prstGeom prst="rect">
            <a:avLst/>
          </a:prstGeom>
          <a:noFill/>
        </p:spPr>
        <p:txBody>
          <a:bodyPr wrap="none" lIns="91428" tIns="45714" rIns="91428" bIns="45714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439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Comparison of those women with rectal Chlamydia </a:t>
            </a:r>
            <a:r>
              <a:rPr lang="en-US" sz="2400" dirty="0" err="1"/>
              <a:t>vs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those without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289418"/>
              </p:ext>
            </p:extLst>
          </p:nvPr>
        </p:nvGraphicFramePr>
        <p:xfrm>
          <a:off x="323530" y="1063228"/>
          <a:ext cx="8712968" cy="3589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2160240"/>
                <a:gridCol w="2160240"/>
                <a:gridCol w="1944216"/>
              </a:tblGrid>
              <a:tr h="64008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(n=209)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(n=982)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Median age (years)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21 (IQR</a:t>
                      </a:r>
                      <a:r>
                        <a:rPr lang="en-GB" sz="1800" baseline="0" dirty="0" smtClean="0"/>
                        <a:t> 19-24)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24 (IQR 20-28)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0.026 (</a:t>
                      </a:r>
                      <a:r>
                        <a:rPr lang="en-GB" sz="1800" b="0" dirty="0" smtClean="0"/>
                        <a:t>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  <a:endParaRPr lang="en-GB" sz="18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Contact of STI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82</a:t>
                      </a:r>
                      <a:r>
                        <a:rPr lang="en-GB" sz="1800" baseline="0" dirty="0" smtClean="0"/>
                        <a:t> (39%)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96 (10%)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/>
                        <a:t>&lt;0.001 (</a:t>
                      </a:r>
                      <a:r>
                        <a:rPr lang="en-GB" sz="1800" b="0" dirty="0" smtClean="0"/>
                        <a:t>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Contact of CT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78 (37%)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38 (4%)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&lt;0.001 (</a:t>
                      </a:r>
                      <a:r>
                        <a:rPr lang="en-GB" sz="1800" b="0" dirty="0" smtClean="0"/>
                        <a:t>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  <a:endParaRPr lang="en-GB" sz="1800" b="0" dirty="0"/>
                    </a:p>
                  </a:txBody>
                  <a:tcPr/>
                </a:tc>
              </a:tr>
              <a:tr h="43442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Contact of GC only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2"/>
                      </a:pPr>
                      <a:r>
                        <a:rPr lang="en-GB" sz="1800" dirty="0" smtClean="0"/>
                        <a:t>(1%)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27 (2.8%)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0.212 </a:t>
                      </a:r>
                      <a:r>
                        <a:rPr lang="en-GB" sz="1400" b="1" dirty="0" smtClean="0"/>
                        <a:t>(Fisher’s Exact)</a:t>
                      </a:r>
                      <a:endParaRPr lang="en-GB" sz="1400" b="1" dirty="0"/>
                    </a:p>
                  </a:txBody>
                  <a:tcPr/>
                </a:tc>
              </a:tr>
              <a:tr h="434424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History</a:t>
                      </a:r>
                      <a:r>
                        <a:rPr lang="en-GB" sz="1800" baseline="0" dirty="0" smtClean="0"/>
                        <a:t> of a previous STI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88</a:t>
                      </a:r>
                      <a:r>
                        <a:rPr lang="en-GB" sz="1800" baseline="0" dirty="0" smtClean="0"/>
                        <a:t> (42%)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368 (37%)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0" dirty="0" smtClean="0"/>
                        <a:t>0.211 (Chi</a:t>
                      </a:r>
                      <a:r>
                        <a:rPr lang="en-GB" sz="1800" b="0" baseline="30000" dirty="0" smtClean="0"/>
                        <a:t>2</a:t>
                      </a:r>
                      <a:r>
                        <a:rPr lang="en-GB" sz="1800" b="0" dirty="0" smtClean="0"/>
                        <a:t>)</a:t>
                      </a:r>
                      <a:endParaRPr lang="en-GB" sz="1800" b="0" dirty="0"/>
                    </a:p>
                  </a:txBody>
                  <a:tcPr/>
                </a:tc>
              </a:tr>
              <a:tr h="698376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Symptoms of urogenital</a:t>
                      </a:r>
                      <a:r>
                        <a:rPr lang="en-GB" sz="1800" b="1" baseline="0" dirty="0" smtClean="0"/>
                        <a:t> </a:t>
                      </a:r>
                      <a:r>
                        <a:rPr lang="en-GB" sz="1800" b="1" dirty="0" smtClean="0"/>
                        <a:t>infection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82 (40%)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294 (30%)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0.922(Chi</a:t>
                      </a:r>
                      <a:r>
                        <a:rPr lang="en-GB" sz="1800" b="1" baseline="30000" dirty="0" smtClean="0"/>
                        <a:t>2</a:t>
                      </a:r>
                      <a:r>
                        <a:rPr lang="en-GB" sz="1800" b="1" dirty="0" smtClean="0"/>
                        <a:t>)</a:t>
                      </a:r>
                      <a:endParaRPr lang="en-GB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260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712968" cy="857250"/>
          </a:xfrm>
        </p:spPr>
        <p:txBody>
          <a:bodyPr>
            <a:noAutofit/>
          </a:bodyPr>
          <a:lstStyle/>
          <a:p>
            <a:r>
              <a:rPr lang="en-US" sz="2400" dirty="0"/>
              <a:t>Comparison of those women with rectal Chlamydia infection </a:t>
            </a:r>
            <a:r>
              <a:rPr lang="en-US" sz="2400" dirty="0" err="1"/>
              <a:t>vs</a:t>
            </a:r>
            <a:r>
              <a:rPr lang="en-US" sz="2400" dirty="0"/>
              <a:t> those without </a:t>
            </a:r>
            <a:br>
              <a:rPr lang="en-US" sz="2400" dirty="0"/>
            </a:br>
            <a:r>
              <a:rPr lang="en-US" sz="2400" dirty="0"/>
              <a:t>Sexual history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79171"/>
              </p:ext>
            </p:extLst>
          </p:nvPr>
        </p:nvGraphicFramePr>
        <p:xfrm>
          <a:off x="323529" y="1275606"/>
          <a:ext cx="8352928" cy="338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91440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(total group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dirty="0" smtClean="0"/>
                        <a:t>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(total group 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Ever had anal sex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106/209 (51%)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442/982 (45%)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0.133 (Chi</a:t>
                      </a:r>
                      <a:r>
                        <a:rPr lang="en-GB" sz="1800" baseline="30000" dirty="0" smtClean="0"/>
                        <a:t>2</a:t>
                      </a:r>
                      <a:r>
                        <a:rPr lang="en-GB" sz="1800" dirty="0" smtClean="0"/>
                        <a:t>)</a:t>
                      </a:r>
                      <a:endParaRPr lang="en-GB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GB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GB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GB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312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1" y="205979"/>
            <a:ext cx="8712968" cy="857250"/>
          </a:xfrm>
        </p:spPr>
        <p:txBody>
          <a:bodyPr>
            <a:noAutofit/>
          </a:bodyPr>
          <a:lstStyle/>
          <a:p>
            <a:r>
              <a:rPr lang="en-US" sz="2400" dirty="0"/>
              <a:t>Comparison of those women with rectal Chlamydia infection </a:t>
            </a:r>
            <a:r>
              <a:rPr lang="en-US" sz="2400" dirty="0" err="1"/>
              <a:t>vs</a:t>
            </a:r>
            <a:r>
              <a:rPr lang="en-US" sz="2400" dirty="0"/>
              <a:t> those without </a:t>
            </a:r>
            <a:br>
              <a:rPr lang="en-US" sz="2400" dirty="0"/>
            </a:br>
            <a:r>
              <a:rPr lang="en-US" sz="2400" dirty="0"/>
              <a:t>Sexual history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23529" y="1275606"/>
          <a:ext cx="8352928" cy="33832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91440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(total group</a:t>
                      </a:r>
                      <a:r>
                        <a:rPr lang="en-GB" sz="1800" baseline="0" dirty="0" smtClean="0"/>
                        <a:t> </a:t>
                      </a:r>
                      <a:r>
                        <a:rPr lang="en-GB" sz="1800" dirty="0" smtClean="0"/>
                        <a:t>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(total group 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Ever had anal sex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106/209 (51%)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442/982 (45%)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0.133 (Chi</a:t>
                      </a:r>
                      <a:r>
                        <a:rPr lang="en-GB" sz="1800" baseline="30000" dirty="0" smtClean="0"/>
                        <a:t>2</a:t>
                      </a:r>
                      <a:r>
                        <a:rPr lang="en-GB" sz="1800" dirty="0" smtClean="0"/>
                        <a:t>)</a:t>
                      </a:r>
                      <a:endParaRPr lang="en-GB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GB" sz="1800" i="1" dirty="0" smtClean="0"/>
                        <a:t>Condom use anal</a:t>
                      </a:r>
                      <a:r>
                        <a:rPr lang="en-GB" sz="1800" i="1" baseline="0" dirty="0" smtClean="0"/>
                        <a:t> sex ‘never’</a:t>
                      </a:r>
                      <a:endParaRPr lang="en-GB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75/102 (74%)</a:t>
                      </a:r>
                    </a:p>
                    <a:p>
                      <a:r>
                        <a:rPr lang="en-GB" sz="1400" i="1" dirty="0" smtClean="0"/>
                        <a:t>4 missing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266/383 (69%)</a:t>
                      </a:r>
                    </a:p>
                    <a:p>
                      <a:r>
                        <a:rPr lang="en-GB" sz="1400" i="1" dirty="0" smtClean="0"/>
                        <a:t>59 missing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0.415 (Chi</a:t>
                      </a:r>
                      <a:r>
                        <a:rPr lang="en-GB" sz="1800" baseline="30000" dirty="0" smtClean="0"/>
                        <a:t>2</a:t>
                      </a:r>
                      <a:r>
                        <a:rPr lang="en-GB" sz="1800" dirty="0" smtClean="0"/>
                        <a:t>)</a:t>
                      </a:r>
                      <a:endParaRPr lang="en-GB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GB" sz="1800" i="1" dirty="0" smtClean="0"/>
                        <a:t>Condom use anal sex ‘always’</a:t>
                      </a:r>
                      <a:endParaRPr lang="en-GB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18/102</a:t>
                      </a:r>
                      <a:r>
                        <a:rPr lang="en-GB" sz="1800" baseline="0" dirty="0" smtClean="0"/>
                        <a:t> (18%)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i="1" dirty="0" smtClean="0"/>
                        <a:t>4 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82/383 (21%)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59 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0.404 (Chi</a:t>
                      </a:r>
                      <a:r>
                        <a:rPr lang="en-GB" sz="1800" baseline="30000" dirty="0" smtClean="0"/>
                        <a:t>2</a:t>
                      </a:r>
                      <a:r>
                        <a:rPr lang="en-GB" sz="1800" baseline="0" dirty="0" smtClean="0"/>
                        <a:t>)</a:t>
                      </a:r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62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Comparison of those women with rectal Chlamydia infection </a:t>
            </a:r>
            <a:r>
              <a:rPr lang="en-US" sz="2400" dirty="0" err="1"/>
              <a:t>vs</a:t>
            </a:r>
            <a:r>
              <a:rPr lang="en-US" sz="2400" dirty="0"/>
              <a:t> those without </a:t>
            </a:r>
            <a:br>
              <a:rPr lang="en-US" sz="2400" dirty="0"/>
            </a:br>
            <a:r>
              <a:rPr lang="en-US" sz="2400" dirty="0"/>
              <a:t>Sexual history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838907"/>
              </p:ext>
            </p:extLst>
          </p:nvPr>
        </p:nvGraphicFramePr>
        <p:xfrm>
          <a:off x="467544" y="1419622"/>
          <a:ext cx="8352928" cy="2468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64008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(n=209)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(n=982)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Condom</a:t>
                      </a:r>
                      <a:r>
                        <a:rPr lang="en-GB" sz="1800" baseline="0" dirty="0" smtClean="0"/>
                        <a:t> use vaginal sex ‘never’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106 (51%)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442/976 (45%)</a:t>
                      </a:r>
                    </a:p>
                    <a:p>
                      <a:r>
                        <a:rPr lang="en-GB" sz="1400" i="1" dirty="0" smtClean="0"/>
                        <a:t>6 missing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0.153 (Chi</a:t>
                      </a:r>
                      <a:r>
                        <a:rPr lang="en-GB" sz="1800" baseline="30000" dirty="0" smtClean="0"/>
                        <a:t>2</a:t>
                      </a:r>
                      <a:r>
                        <a:rPr lang="en-GB" sz="1800" baseline="0" dirty="0" smtClean="0"/>
                        <a:t>)</a:t>
                      </a:r>
                      <a:endParaRPr lang="en-GB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5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375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43559"/>
            <a:ext cx="8229600" cy="3744416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18577" y="4357648"/>
            <a:ext cx="4338602" cy="79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5" y="4587974"/>
            <a:ext cx="5760640" cy="70788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GB" sz="1600" i="1" dirty="0">
                <a:solidFill>
                  <a:prstClr val="black"/>
                </a:solidFill>
              </a:rPr>
              <a:t>BASHH/MEDFASH Standards 2014</a:t>
            </a:r>
          </a:p>
          <a:p>
            <a:pPr marL="228564" indent="-228564">
              <a:buFontTx/>
              <a:buAutoNum type="arabicPeriod"/>
            </a:pPr>
            <a:endParaRPr lang="en-GB" sz="1200" dirty="0">
              <a:solidFill>
                <a:prstClr val="black"/>
              </a:solidFill>
            </a:endParaRPr>
          </a:p>
          <a:p>
            <a:pPr marL="228564" indent="-228564">
              <a:buFontTx/>
              <a:buAutoNum type="arabicPeriod"/>
            </a:pPr>
            <a:endParaRPr lang="en-GB" sz="1200" dirty="0">
              <a:solidFill>
                <a:prstClr val="black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5" t="26158" r="584" b="10883"/>
          <a:stretch/>
        </p:blipFill>
        <p:spPr bwMode="auto">
          <a:xfrm>
            <a:off x="123982" y="1073890"/>
            <a:ext cx="8912442" cy="32056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369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Comparison of those women with rectal Chlamydia infection </a:t>
            </a:r>
            <a:r>
              <a:rPr lang="en-US" sz="2400" dirty="0" err="1"/>
              <a:t>vs</a:t>
            </a:r>
            <a:r>
              <a:rPr lang="en-US" sz="2400" dirty="0"/>
              <a:t> those without </a:t>
            </a:r>
            <a:br>
              <a:rPr lang="en-US" sz="2400" dirty="0"/>
            </a:br>
            <a:r>
              <a:rPr lang="en-US" sz="2400" dirty="0"/>
              <a:t>Sexual history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397586"/>
              </p:ext>
            </p:extLst>
          </p:nvPr>
        </p:nvGraphicFramePr>
        <p:xfrm>
          <a:off x="467544" y="1419622"/>
          <a:ext cx="8352928" cy="2468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88232"/>
                <a:gridCol w="2088232"/>
                <a:gridCol w="2088232"/>
                <a:gridCol w="2088232"/>
              </a:tblGrid>
              <a:tr h="640080">
                <a:tc>
                  <a:txBody>
                    <a:bodyPr/>
                    <a:lstStyle/>
                    <a:p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 rectal CT (n=209)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Without rectal CT (n=982)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p value</a:t>
                      </a:r>
                      <a:endParaRPr lang="en-GB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Condom</a:t>
                      </a:r>
                      <a:r>
                        <a:rPr lang="en-GB" sz="1800" baseline="0" dirty="0" smtClean="0"/>
                        <a:t> use vaginal sex ‘never’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106 (51%)</a:t>
                      </a:r>
                      <a:endParaRPr lang="en-GB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442/976 (45%)</a:t>
                      </a:r>
                    </a:p>
                    <a:p>
                      <a:r>
                        <a:rPr lang="en-GB" sz="1400" i="1" dirty="0" smtClean="0"/>
                        <a:t>6 missing</a:t>
                      </a:r>
                      <a:endParaRPr lang="en-GB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dirty="0" smtClean="0"/>
                        <a:t>0.153 (Chi</a:t>
                      </a:r>
                      <a:r>
                        <a:rPr lang="en-GB" sz="1800" baseline="30000" dirty="0" smtClean="0"/>
                        <a:t>2</a:t>
                      </a:r>
                      <a:r>
                        <a:rPr lang="en-GB" sz="1800" baseline="0" dirty="0" smtClean="0"/>
                        <a:t>)</a:t>
                      </a:r>
                      <a:endParaRPr lang="en-GB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Condom use vaginal</a:t>
                      </a:r>
                      <a:r>
                        <a:rPr lang="en-GB" sz="1800" b="1" baseline="0" dirty="0" smtClean="0"/>
                        <a:t> sex ‘always’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12 (6%)</a:t>
                      </a:r>
                      <a:endParaRPr lang="en-GB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113 /976 (12%)</a:t>
                      </a:r>
                    </a:p>
                    <a:p>
                      <a:r>
                        <a:rPr lang="en-GB" sz="1400" b="0" i="1" dirty="0" smtClean="0"/>
                        <a:t>6 missing</a:t>
                      </a:r>
                      <a:endParaRPr lang="en-GB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b="1" dirty="0" smtClean="0"/>
                        <a:t>0.013 (Chi</a:t>
                      </a:r>
                      <a:r>
                        <a:rPr lang="en-GB" sz="1800" b="1" baseline="30000" dirty="0" smtClean="0"/>
                        <a:t>2</a:t>
                      </a:r>
                      <a:r>
                        <a:rPr lang="en-GB" sz="1800" b="1" baseline="0" dirty="0" smtClean="0"/>
                        <a:t>)</a:t>
                      </a:r>
                      <a:endParaRPr lang="en-GB" sz="18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190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7075"/>
            <a:ext cx="8229600" cy="857250"/>
          </a:xfrm>
        </p:spPr>
        <p:txBody>
          <a:bodyPr/>
          <a:lstStyle/>
          <a:p>
            <a:pPr algn="l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71550"/>
            <a:ext cx="7992888" cy="3888432"/>
          </a:xfrm>
        </p:spPr>
        <p:txBody>
          <a:bodyPr>
            <a:normAutofit/>
          </a:bodyPr>
          <a:lstStyle/>
          <a:p>
            <a:r>
              <a:rPr lang="en-US" sz="2700" dirty="0"/>
              <a:t>CT prevalence higher on rectal NAATs then VVS in this population (rectal 17.5% </a:t>
            </a:r>
            <a:r>
              <a:rPr lang="en-US" sz="2700" dirty="0" err="1"/>
              <a:t>vs</a:t>
            </a:r>
            <a:r>
              <a:rPr lang="en-US" sz="2700" dirty="0"/>
              <a:t> VVS 16.5%)</a:t>
            </a:r>
          </a:p>
          <a:p>
            <a:r>
              <a:rPr lang="en-US" sz="2700" dirty="0"/>
              <a:t>NOT testing for rectal CT infection in this group </a:t>
            </a:r>
          </a:p>
          <a:p>
            <a:pPr lvl="1"/>
            <a:r>
              <a:rPr lang="en-US" sz="2700" dirty="0"/>
              <a:t>would have missed 10% of the total chlamydia infections (sole rectal or rectal/</a:t>
            </a:r>
            <a:r>
              <a:rPr lang="en-US" sz="2700" dirty="0" err="1"/>
              <a:t>ph</a:t>
            </a:r>
            <a:r>
              <a:rPr lang="en-US" sz="2700" dirty="0"/>
              <a:t> infection only)</a:t>
            </a:r>
          </a:p>
          <a:p>
            <a:pPr lvl="1"/>
            <a:r>
              <a:rPr lang="en-US" sz="2700" dirty="0"/>
              <a:t>possible incomplete management in 95% of those who tested positive for CT on VVS who were also rectally infected</a:t>
            </a:r>
          </a:p>
          <a:p>
            <a:pPr marL="45713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9826" y="4371952"/>
            <a:ext cx="4338602" cy="79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21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57250"/>
          </a:xfrm>
        </p:spPr>
        <p:txBody>
          <a:bodyPr/>
          <a:lstStyle/>
          <a:p>
            <a:pPr algn="l"/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15567"/>
            <a:ext cx="8352928" cy="3816424"/>
          </a:xfrm>
        </p:spPr>
        <p:txBody>
          <a:bodyPr>
            <a:normAutofit/>
          </a:bodyPr>
          <a:lstStyle/>
          <a:p>
            <a:r>
              <a:rPr lang="en-US" sz="2700" dirty="0"/>
              <a:t>Rectal CT infection was NOT significantly associated with:</a:t>
            </a:r>
          </a:p>
          <a:p>
            <a:pPr lvl="1"/>
            <a:r>
              <a:rPr lang="en-US" sz="2700" dirty="0"/>
              <a:t>Self report of previous anal sex </a:t>
            </a:r>
          </a:p>
          <a:p>
            <a:pPr lvl="1"/>
            <a:r>
              <a:rPr lang="en-US" sz="2700" dirty="0"/>
              <a:t>Self report of a previous STI</a:t>
            </a:r>
          </a:p>
          <a:p>
            <a:pPr lvl="1"/>
            <a:r>
              <a:rPr lang="en-US" sz="2700" dirty="0"/>
              <a:t>Presentation with symptoms of urogenital infection</a:t>
            </a:r>
          </a:p>
          <a:p>
            <a:r>
              <a:rPr lang="en-US" sz="2700" dirty="0"/>
              <a:t>Is it time for a discussion on universal rectal screening in women?</a:t>
            </a:r>
          </a:p>
          <a:p>
            <a:endParaRPr lang="en-US" dirty="0" smtClean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4906" y="4367041"/>
            <a:ext cx="4338602" cy="79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3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779663"/>
            <a:ext cx="8208912" cy="2952328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US" sz="2600" dirty="0">
                <a:solidFill>
                  <a:prstClr val="black">
                    <a:tint val="75000"/>
                  </a:prstClr>
                </a:solidFill>
                <a:hlinkClick r:id="rId3"/>
              </a:rPr>
              <a:t>harriet.wallace@nhs.net</a:t>
            </a:r>
            <a:endParaRPr lang="en-US" sz="2600" dirty="0">
              <a:solidFill>
                <a:prstClr val="black">
                  <a:tint val="75000"/>
                </a:prstClr>
              </a:solidFill>
            </a:endParaRPr>
          </a:p>
          <a:p>
            <a:pPr>
              <a:spcBef>
                <a:spcPts val="530"/>
              </a:spcBef>
            </a:pPr>
            <a:endParaRPr lang="en-GB" sz="2200" b="1" dirty="0">
              <a:solidFill>
                <a:srgbClr val="000000"/>
              </a:solidFill>
              <a:ea typeface="Calibri"/>
            </a:endParaRPr>
          </a:p>
          <a:p>
            <a:pPr>
              <a:spcBef>
                <a:spcPts val="530"/>
              </a:spcBef>
            </a:pPr>
            <a:endParaRPr lang="en-GB" sz="2200" b="1" dirty="0">
              <a:solidFill>
                <a:srgbClr val="000000"/>
              </a:solidFill>
              <a:ea typeface="Calibri"/>
            </a:endParaRPr>
          </a:p>
          <a:p>
            <a:pPr>
              <a:spcBef>
                <a:spcPts val="530"/>
              </a:spcBef>
            </a:pPr>
            <a:endParaRPr lang="en-GB" sz="2200" b="1" dirty="0">
              <a:solidFill>
                <a:srgbClr val="000000"/>
              </a:solidFill>
              <a:ea typeface="Calibri"/>
            </a:endParaRPr>
          </a:p>
          <a:p>
            <a:pPr>
              <a:spcBef>
                <a:spcPts val="530"/>
              </a:spcBef>
            </a:pPr>
            <a:r>
              <a:rPr lang="en-GB" sz="2200" b="1" dirty="0">
                <a:solidFill>
                  <a:srgbClr val="000000"/>
                </a:solidFill>
                <a:ea typeface="Calibri"/>
              </a:rPr>
              <a:t>Acknowledgements</a:t>
            </a:r>
            <a:endParaRPr lang="en-GB" sz="1200" dirty="0">
              <a:latin typeface="Times New Roman"/>
              <a:ea typeface="Calibri"/>
            </a:endParaRPr>
          </a:p>
          <a:p>
            <a:pPr marL="347291" indent="-347291">
              <a:spcBef>
                <a:spcPts val="530"/>
              </a:spcBef>
            </a:pPr>
            <a:r>
              <a:rPr lang="en-GB" sz="2200" dirty="0">
                <a:solidFill>
                  <a:srgbClr val="000000"/>
                </a:solidFill>
                <a:ea typeface="Calibri"/>
              </a:rPr>
              <a:t>NHS National Institute Health Research, Research for Patient Benefit Programme</a:t>
            </a:r>
          </a:p>
          <a:p>
            <a:pPr marL="347291" indent="-347291">
              <a:spcBef>
                <a:spcPts val="530"/>
              </a:spcBef>
            </a:pPr>
            <a:r>
              <a:rPr lang="en-GB" sz="1200" i="1" dirty="0">
                <a:solidFill>
                  <a:srgbClr val="000000"/>
                </a:solidFill>
                <a:ea typeface="Calibri"/>
              </a:rPr>
              <a:t>This presentation presents independent research funded by the National Institute for Health Research (NIHR) under its Research for Patient Benefit (</a:t>
            </a:r>
            <a:r>
              <a:rPr lang="en-GB" sz="1200" i="1" dirty="0" err="1">
                <a:solidFill>
                  <a:srgbClr val="000000"/>
                </a:solidFill>
                <a:ea typeface="Calibri"/>
              </a:rPr>
              <a:t>RfPB</a:t>
            </a:r>
            <a:r>
              <a:rPr lang="en-GB" sz="1200" i="1" dirty="0">
                <a:solidFill>
                  <a:srgbClr val="000000"/>
                </a:solidFill>
                <a:ea typeface="Calibri"/>
              </a:rPr>
              <a:t>) Programme (Grant Reference Number </a:t>
            </a:r>
            <a:r>
              <a:rPr lang="en-GB" sz="1200" b="1" i="1" dirty="0">
                <a:solidFill>
                  <a:srgbClr val="000000"/>
                </a:solidFill>
                <a:ea typeface="Calibri"/>
              </a:rPr>
              <a:t>PB-PG-0212-27041</a:t>
            </a:r>
            <a:r>
              <a:rPr lang="en-GB" sz="1200" i="1" dirty="0">
                <a:solidFill>
                  <a:srgbClr val="000000"/>
                </a:solidFill>
                <a:ea typeface="Calibri"/>
              </a:rPr>
              <a:t>). The views expressed are those of the authors and not necessarily those of the NHS, the NIHR or the Department of Health.</a:t>
            </a:r>
            <a:endParaRPr lang="en-GB" sz="1200" i="1" dirty="0">
              <a:latin typeface="Times New Roman"/>
              <a:ea typeface="Calibri"/>
            </a:endParaRPr>
          </a:p>
          <a:p>
            <a:pPr marL="347291" indent="-347291">
              <a:spcBef>
                <a:spcPts val="530"/>
              </a:spcBef>
            </a:pPr>
            <a:endParaRPr lang="en-GB" sz="2200" dirty="0">
              <a:solidFill>
                <a:srgbClr val="000000"/>
              </a:solidFill>
              <a:ea typeface="Calibri"/>
            </a:endParaRPr>
          </a:p>
          <a:p>
            <a:pPr marL="347291" indent="-347291">
              <a:spcBef>
                <a:spcPts val="530"/>
              </a:spcBef>
            </a:pPr>
            <a:r>
              <a:rPr lang="en-GB" sz="2200" dirty="0" err="1">
                <a:solidFill>
                  <a:srgbClr val="000000"/>
                </a:solidFill>
                <a:ea typeface="Calibri"/>
              </a:rPr>
              <a:t>Hologic</a:t>
            </a:r>
            <a:r>
              <a:rPr lang="en-GB" sz="2200" dirty="0">
                <a:solidFill>
                  <a:srgbClr val="000000"/>
                </a:solidFill>
                <a:ea typeface="Calibri"/>
              </a:rPr>
              <a:t> for providing the extra swabs for the pooled samples and the sample kits and reagents for the environmental samples</a:t>
            </a:r>
            <a:endParaRPr lang="en-GB" sz="1200" dirty="0">
              <a:latin typeface="Times New Roman"/>
              <a:ea typeface="Calibri"/>
            </a:endParaRPr>
          </a:p>
          <a:p>
            <a:pPr marL="347291" indent="-347291">
              <a:spcBef>
                <a:spcPts val="530"/>
              </a:spcBef>
            </a:pPr>
            <a:endParaRPr lang="en-GB" sz="2200" dirty="0">
              <a:solidFill>
                <a:srgbClr val="000000"/>
              </a:solidFill>
              <a:ea typeface="Calibri"/>
            </a:endParaRPr>
          </a:p>
          <a:p>
            <a:pPr marL="347291" indent="-347291">
              <a:spcBef>
                <a:spcPts val="530"/>
              </a:spcBef>
            </a:pPr>
            <a:r>
              <a:rPr lang="en-GB" sz="2200" dirty="0">
                <a:solidFill>
                  <a:srgbClr val="000000"/>
                </a:solidFill>
                <a:ea typeface="Calibri"/>
              </a:rPr>
              <a:t>All the staff and patients at Leeds Sexual Health</a:t>
            </a:r>
            <a:endParaRPr lang="en-GB" sz="1200" dirty="0">
              <a:latin typeface="Times New Roman"/>
              <a:ea typeface="Calibri"/>
            </a:endParaRPr>
          </a:p>
          <a:p>
            <a:pPr lvl="0"/>
            <a:endParaRPr lang="en-US" sz="1700" dirty="0">
              <a:solidFill>
                <a:prstClr val="black">
                  <a:tint val="75000"/>
                </a:prst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000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375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43559"/>
            <a:ext cx="8229600" cy="3744416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18577" y="4357648"/>
            <a:ext cx="4338602" cy="79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7505" y="4587974"/>
            <a:ext cx="5760640" cy="70788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GB" sz="1600" i="1" dirty="0">
                <a:solidFill>
                  <a:prstClr val="black"/>
                </a:solidFill>
              </a:rPr>
              <a:t>BASHH/MEDFASH Standards 2014</a:t>
            </a:r>
          </a:p>
          <a:p>
            <a:pPr marL="228564" indent="-228564">
              <a:buFontTx/>
              <a:buAutoNum type="arabicPeriod"/>
            </a:pPr>
            <a:endParaRPr lang="en-GB" sz="1200" dirty="0">
              <a:solidFill>
                <a:prstClr val="black"/>
              </a:solidFill>
            </a:endParaRPr>
          </a:p>
          <a:p>
            <a:pPr marL="228564" indent="-228564">
              <a:buFontTx/>
              <a:buAutoNum type="arabicPeriod"/>
            </a:pPr>
            <a:endParaRPr lang="en-GB" sz="1200" dirty="0">
              <a:solidFill>
                <a:prstClr val="black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5" t="26158" r="584" b="10883"/>
          <a:stretch/>
        </p:blipFill>
        <p:spPr bwMode="auto">
          <a:xfrm>
            <a:off x="123982" y="1073890"/>
            <a:ext cx="8912442" cy="32056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281991" y="3903901"/>
            <a:ext cx="5816170" cy="30554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69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18577" y="4357648"/>
            <a:ext cx="4338602" cy="79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0" y="4357650"/>
            <a:ext cx="5760640" cy="1131076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pPr marL="228564" indent="-228564">
              <a:buFontTx/>
              <a:buAutoNum type="arabicPeriod"/>
            </a:pPr>
            <a:r>
              <a:rPr lang="en-GB" sz="1100" dirty="0" err="1">
                <a:solidFill>
                  <a:prstClr val="black"/>
                </a:solidFill>
              </a:rPr>
              <a:t>Trebach</a:t>
            </a:r>
            <a:r>
              <a:rPr lang="en-GB" sz="1100" dirty="0">
                <a:solidFill>
                  <a:prstClr val="black"/>
                </a:solidFill>
              </a:rPr>
              <a:t> J et al </a:t>
            </a:r>
            <a:r>
              <a:rPr lang="en-GB" sz="1100" i="1" dirty="0">
                <a:solidFill>
                  <a:prstClr val="black"/>
                </a:solidFill>
              </a:rPr>
              <a:t>Sex Trans Dis</a:t>
            </a:r>
            <a:r>
              <a:rPr lang="en-GB" sz="1100" dirty="0">
                <a:solidFill>
                  <a:prstClr val="black"/>
                </a:solidFill>
              </a:rPr>
              <a:t> 2015;42(5):233-9</a:t>
            </a:r>
          </a:p>
          <a:p>
            <a:pPr marL="228564" indent="-228564">
              <a:buFontTx/>
              <a:buAutoNum type="arabicPeriod"/>
            </a:pPr>
            <a:r>
              <a:rPr lang="en-GB" sz="1100" dirty="0">
                <a:solidFill>
                  <a:prstClr val="black"/>
                </a:solidFill>
              </a:rPr>
              <a:t>Garner et al. </a:t>
            </a:r>
            <a:r>
              <a:rPr lang="en-GB" sz="1100" i="1" dirty="0" err="1">
                <a:solidFill>
                  <a:prstClr val="black"/>
                </a:solidFill>
              </a:rPr>
              <a:t>Int</a:t>
            </a:r>
            <a:r>
              <a:rPr lang="en-GB" sz="1100" i="1" dirty="0">
                <a:solidFill>
                  <a:prstClr val="black"/>
                </a:solidFill>
              </a:rPr>
              <a:t> J STD&amp;AIDS </a:t>
            </a:r>
            <a:r>
              <a:rPr lang="en-GB" sz="1100" dirty="0">
                <a:solidFill>
                  <a:prstClr val="black"/>
                </a:solidFill>
              </a:rPr>
              <a:t>2015;26(7):462-6</a:t>
            </a:r>
          </a:p>
          <a:p>
            <a:pPr marL="228564" indent="-228564">
              <a:buFontTx/>
              <a:buAutoNum type="arabicPeriod"/>
            </a:pPr>
            <a:r>
              <a:rPr lang="en-GB" sz="1100" dirty="0">
                <a:solidFill>
                  <a:prstClr val="black"/>
                </a:solidFill>
              </a:rPr>
              <a:t>Kong FYS et al </a:t>
            </a:r>
            <a:r>
              <a:rPr lang="en-GB" sz="1100" i="1" dirty="0">
                <a:solidFill>
                  <a:prstClr val="black"/>
                </a:solidFill>
              </a:rPr>
              <a:t>J </a:t>
            </a:r>
            <a:r>
              <a:rPr lang="en-GB" sz="1100" i="1" dirty="0" err="1">
                <a:solidFill>
                  <a:prstClr val="black"/>
                </a:solidFill>
              </a:rPr>
              <a:t>Antimicrob</a:t>
            </a:r>
            <a:r>
              <a:rPr lang="en-GB" sz="1100" i="1" dirty="0">
                <a:solidFill>
                  <a:prstClr val="black"/>
                </a:solidFill>
              </a:rPr>
              <a:t> </a:t>
            </a:r>
            <a:r>
              <a:rPr lang="en-GB" sz="1100" i="1" dirty="0" err="1">
                <a:solidFill>
                  <a:prstClr val="black"/>
                </a:solidFill>
              </a:rPr>
              <a:t>Chemother</a:t>
            </a:r>
            <a:r>
              <a:rPr lang="en-GB" sz="1100" i="1" dirty="0">
                <a:solidFill>
                  <a:prstClr val="black"/>
                </a:solidFill>
              </a:rPr>
              <a:t> </a:t>
            </a:r>
            <a:r>
              <a:rPr lang="en-GB" sz="1100" dirty="0">
                <a:solidFill>
                  <a:prstClr val="black"/>
                </a:solidFill>
              </a:rPr>
              <a:t>2015;70(5): 1290-7</a:t>
            </a:r>
          </a:p>
          <a:p>
            <a:pPr marL="228564" indent="-228564">
              <a:buFontTx/>
              <a:buAutoNum type="arabicPeriod"/>
            </a:pPr>
            <a:r>
              <a:rPr lang="en-GB" sz="1100" dirty="0" err="1">
                <a:solidFill>
                  <a:prstClr val="black"/>
                </a:solidFill>
              </a:rPr>
              <a:t>Anersson</a:t>
            </a:r>
            <a:r>
              <a:rPr lang="en-GB" sz="1100" dirty="0">
                <a:solidFill>
                  <a:prstClr val="black"/>
                </a:solidFill>
              </a:rPr>
              <a:t> N et al </a:t>
            </a:r>
            <a:r>
              <a:rPr lang="en-GB" sz="1100" i="1" dirty="0" err="1">
                <a:solidFill>
                  <a:prstClr val="black"/>
                </a:solidFill>
              </a:rPr>
              <a:t>Int</a:t>
            </a:r>
            <a:r>
              <a:rPr lang="en-GB" sz="1100" i="1" dirty="0">
                <a:solidFill>
                  <a:prstClr val="black"/>
                </a:solidFill>
              </a:rPr>
              <a:t> J STD&amp;AIDS</a:t>
            </a:r>
            <a:r>
              <a:rPr lang="en-GB" sz="1100" dirty="0">
                <a:solidFill>
                  <a:prstClr val="black"/>
                </a:solidFill>
              </a:rPr>
              <a:t> online 2016 doi:10.1177/0956462416653510</a:t>
            </a:r>
          </a:p>
          <a:p>
            <a:pPr marL="228564" indent="-228564">
              <a:buFontTx/>
              <a:buAutoNum type="arabicPeriod"/>
            </a:pPr>
            <a:endParaRPr lang="en-GB" sz="1100" dirty="0">
              <a:solidFill>
                <a:prstClr val="black"/>
              </a:solidFill>
            </a:endParaRPr>
          </a:p>
          <a:p>
            <a:pPr marL="228564" indent="-228564">
              <a:buFontTx/>
              <a:buAutoNum type="arabicPeriod"/>
            </a:pPr>
            <a:endParaRPr lang="en-GB" sz="1100" dirty="0">
              <a:solidFill>
                <a:prstClr val="black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329" y="720487"/>
            <a:ext cx="8229600" cy="3744416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U</a:t>
            </a:r>
            <a:r>
              <a:rPr lang="en-GB" dirty="0" smtClean="0"/>
              <a:t>sing only vulvovaginal NAATs for chlamydia (CT) and gonorrhoea (NG) in women may miss infection at extragenital sites</a:t>
            </a:r>
            <a:r>
              <a:rPr lang="en-GB" baseline="30000" dirty="0" smtClean="0"/>
              <a:t>1</a:t>
            </a:r>
          </a:p>
          <a:p>
            <a:r>
              <a:rPr lang="en-GB" dirty="0" smtClean="0"/>
              <a:t>Increased case finding after introduction of rectal screening UK sites</a:t>
            </a:r>
            <a:r>
              <a:rPr lang="en-GB" baseline="30000" dirty="0" smtClean="0"/>
              <a:t>2</a:t>
            </a:r>
            <a:endParaRPr lang="en-GB" dirty="0"/>
          </a:p>
          <a:p>
            <a:r>
              <a:rPr lang="en-GB" dirty="0"/>
              <a:t>Identifying rectal CT infection may affect the management </a:t>
            </a:r>
            <a:r>
              <a:rPr lang="en-GB" dirty="0" smtClean="0"/>
              <a:t>required</a:t>
            </a:r>
            <a:r>
              <a:rPr lang="en-GB" baseline="30000" dirty="0"/>
              <a:t>3</a:t>
            </a:r>
            <a:endParaRPr lang="en-GB" dirty="0" smtClean="0"/>
          </a:p>
          <a:p>
            <a:r>
              <a:rPr lang="en-GB" dirty="0" smtClean="0"/>
              <a:t>Recent Swedish study identified a rectal CT prevalence in women of 9.1% by routine screening</a:t>
            </a:r>
            <a:r>
              <a:rPr lang="en-GB" baseline="30000" dirty="0" smtClean="0"/>
              <a:t>4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329" y="12415"/>
            <a:ext cx="8229600" cy="637580"/>
          </a:xfrm>
        </p:spPr>
        <p:txBody>
          <a:bodyPr>
            <a:normAutofit fontScale="90000"/>
          </a:bodyPr>
          <a:lstStyle/>
          <a:p>
            <a:pPr algn="l"/>
            <a:r>
              <a:rPr lang="en-GB" dirty="0" smtClean="0"/>
              <a:t>Introduction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88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-21515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41892"/>
            <a:ext cx="8640960" cy="3744416"/>
          </a:xfrm>
        </p:spPr>
        <p:txBody>
          <a:bodyPr>
            <a:noAutofit/>
          </a:bodyPr>
          <a:lstStyle/>
          <a:p>
            <a:r>
              <a:rPr lang="en-US" sz="2400" dirty="0"/>
              <a:t>‘SYSTEMATIC’ trial </a:t>
            </a:r>
          </a:p>
          <a:p>
            <a:r>
              <a:rPr lang="en-US" sz="2400" dirty="0"/>
              <a:t>Inclusion criteria: 16yrs+, no antibiotics in the last 4 </a:t>
            </a:r>
            <a:r>
              <a:rPr lang="en-US" sz="2400" dirty="0" err="1"/>
              <a:t>wks</a:t>
            </a:r>
            <a:r>
              <a:rPr lang="en-US" sz="2400" dirty="0"/>
              <a:t>, no rectal symptoms, willing for extragenital tests</a:t>
            </a:r>
          </a:p>
          <a:p>
            <a:r>
              <a:rPr lang="en-US" sz="2400" dirty="0"/>
              <a:t>NAATs from pharyngeal and rectal sites for chlamydia (CT) and </a:t>
            </a:r>
            <a:r>
              <a:rPr lang="en-US" sz="2400" dirty="0" err="1"/>
              <a:t>gonorrhoea</a:t>
            </a:r>
            <a:r>
              <a:rPr lang="en-US" sz="2400" dirty="0"/>
              <a:t> (NG) using </a:t>
            </a:r>
            <a:r>
              <a:rPr lang="en-US" sz="2400" dirty="0" err="1"/>
              <a:t>Aptima</a:t>
            </a:r>
            <a:r>
              <a:rPr lang="en-US" sz="2400" dirty="0"/>
              <a:t> Combo 2: (randomised order)</a:t>
            </a:r>
          </a:p>
          <a:p>
            <a:pPr lvl="1"/>
            <a:r>
              <a:rPr lang="en-US" sz="2400" dirty="0"/>
              <a:t>1 x clinician-taken sample </a:t>
            </a:r>
          </a:p>
          <a:p>
            <a:pPr lvl="1"/>
            <a:r>
              <a:rPr lang="en-US" sz="2400" dirty="0"/>
              <a:t>2 x self samples (1 </a:t>
            </a:r>
            <a:r>
              <a:rPr lang="en-US" sz="2400" dirty="0" err="1"/>
              <a:t>analysed</a:t>
            </a:r>
            <a:r>
              <a:rPr lang="en-US" sz="2400" dirty="0"/>
              <a:t> individually, 1 pooled into single collection pot together with VVS NAATs) </a:t>
            </a:r>
          </a:p>
          <a:p>
            <a:r>
              <a:rPr lang="en-US" sz="2400" dirty="0"/>
              <a:t>Patient infected status: at least 2 positive confirmed samples</a:t>
            </a:r>
          </a:p>
          <a:p>
            <a:r>
              <a:rPr lang="en-US" sz="2400" dirty="0"/>
              <a:t>Site infected status: PIS positive plus at least 1 positive from site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8040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23478"/>
            <a:ext cx="8208912" cy="72008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43558"/>
            <a:ext cx="8316416" cy="3888432"/>
          </a:xfrm>
        </p:spPr>
        <p:txBody>
          <a:bodyPr>
            <a:normAutofit fontScale="92500" lnSpcReduction="20000"/>
          </a:bodyPr>
          <a:lstStyle/>
          <a:p>
            <a:r>
              <a:rPr lang="en-US" sz="2900" dirty="0"/>
              <a:t>1191 women recruited </a:t>
            </a:r>
          </a:p>
          <a:p>
            <a:r>
              <a:rPr lang="en-US" sz="2900" dirty="0"/>
              <a:t>Median age  23 years (16-71) </a:t>
            </a:r>
          </a:p>
          <a:p>
            <a:r>
              <a:rPr lang="en-US" sz="2900" dirty="0"/>
              <a:t>Ethnicity: 83% white British/white other</a:t>
            </a:r>
          </a:p>
          <a:p>
            <a:r>
              <a:rPr lang="en-US" sz="2900" dirty="0"/>
              <a:t>38% had a previous STI</a:t>
            </a:r>
          </a:p>
          <a:p>
            <a:r>
              <a:rPr lang="en-US" sz="2900" dirty="0"/>
              <a:t>15% were a contact of infection (9.5% chlamydia contacts)</a:t>
            </a:r>
          </a:p>
          <a:p>
            <a:r>
              <a:rPr lang="en-US" sz="2900" dirty="0"/>
              <a:t>31% attended with symptoms consistent with a urogenital infection </a:t>
            </a:r>
          </a:p>
          <a:p>
            <a:pPr lvl="1"/>
            <a:r>
              <a:rPr lang="en-US" sz="2900" dirty="0"/>
              <a:t>discharge, dysuria, lower </a:t>
            </a:r>
            <a:r>
              <a:rPr lang="en-US" sz="2900" dirty="0" err="1"/>
              <a:t>abdo</a:t>
            </a:r>
            <a:r>
              <a:rPr lang="en-US" sz="2900" dirty="0"/>
              <a:t> pain, deep dyspareunia, IMB, PCB</a:t>
            </a:r>
          </a:p>
          <a:p>
            <a:endParaRPr lang="en-US" dirty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7897" y="4353490"/>
            <a:ext cx="4338602" cy="79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496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000" dirty="0"/>
              <a:t>Results: Sexual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848" lvl="1" indent="-342848">
              <a:buFont typeface="Arial" panose="020B0604020202020204" pitchFamily="34" charset="0"/>
              <a:buChar char="•"/>
            </a:pPr>
            <a:r>
              <a:rPr lang="en-US" sz="2500" dirty="0"/>
              <a:t>1190 (99.9%) reported ever having vaginal sex</a:t>
            </a:r>
          </a:p>
          <a:p>
            <a:pPr marL="342848" lvl="1" indent="-342848">
              <a:buFont typeface="Arial" panose="020B0604020202020204" pitchFamily="34" charset="0"/>
              <a:buChar char="•"/>
            </a:pPr>
            <a:r>
              <a:rPr lang="en-US" sz="2500" dirty="0"/>
              <a:t>1142 (95.9%) ever given oral sex to a male partner</a:t>
            </a:r>
          </a:p>
          <a:p>
            <a:pPr marL="342848" lvl="1" indent="-342848">
              <a:buFont typeface="Arial" panose="020B0604020202020204" pitchFamily="34" charset="0"/>
              <a:buChar char="•"/>
            </a:pPr>
            <a:r>
              <a:rPr lang="en-US" sz="2500" dirty="0"/>
              <a:t>548 (46%) ever had receptive anal sex</a:t>
            </a:r>
          </a:p>
          <a:p>
            <a:endParaRPr lang="en-US" dirty="0" smtClean="0"/>
          </a:p>
        </p:txBody>
      </p:sp>
      <p:pic>
        <p:nvPicPr>
          <p:cNvPr id="4" name="Picture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972"/>
          <a:stretch/>
        </p:blipFill>
        <p:spPr bwMode="auto">
          <a:xfrm>
            <a:off x="4805398" y="4379920"/>
            <a:ext cx="4338602" cy="790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661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23480"/>
            <a:ext cx="8208912" cy="792088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Results: Chlamydia (CT)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" y="843564"/>
            <a:ext cx="9270057" cy="1728191"/>
          </a:xfrm>
        </p:spPr>
        <p:txBody>
          <a:bodyPr>
            <a:noAutofit/>
          </a:bodyPr>
          <a:lstStyle/>
          <a:p>
            <a:r>
              <a:rPr lang="en-US" sz="2200" dirty="0"/>
              <a:t>227 women CT positive at any site (VVS, Rectal, Pharynx), overall prevalence 19.1%</a:t>
            </a:r>
          </a:p>
          <a:p>
            <a:r>
              <a:rPr lang="en-US" sz="2200" dirty="0"/>
              <a:t>Prevalence by site:</a:t>
            </a:r>
            <a:endParaRPr lang="en-GB" sz="2200" dirty="0"/>
          </a:p>
          <a:p>
            <a:pPr lvl="1"/>
            <a:r>
              <a:rPr lang="en-US" sz="2200" dirty="0"/>
              <a:t>Rectal 17.5% (n=209)	VVS 16.5% (n=197)       Pharyngeal 4.7% (n=56)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77865"/>
              </p:ext>
            </p:extLst>
          </p:nvPr>
        </p:nvGraphicFramePr>
        <p:xfrm>
          <a:off x="1259632" y="2427734"/>
          <a:ext cx="6264696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348"/>
                <a:gridCol w="3132348"/>
              </a:tblGrid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Site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Number of cases CT positive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Rectal</a:t>
                      </a:r>
                      <a:r>
                        <a:rPr lang="en-GB" sz="1600" baseline="0" dirty="0" smtClean="0"/>
                        <a:t> &amp; </a:t>
                      </a:r>
                      <a:r>
                        <a:rPr lang="en-GB" sz="1600" dirty="0" smtClean="0"/>
                        <a:t>VVS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146</a:t>
                      </a: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Rectal</a:t>
                      </a:r>
                      <a:r>
                        <a:rPr lang="en-GB" sz="1600" baseline="0" dirty="0" smtClean="0"/>
                        <a:t> &amp; </a:t>
                      </a:r>
                      <a:r>
                        <a:rPr lang="en-GB" sz="1600" dirty="0" smtClean="0"/>
                        <a:t>VVS</a:t>
                      </a:r>
                      <a:r>
                        <a:rPr lang="en-GB" sz="1600" baseline="0" dirty="0" smtClean="0"/>
                        <a:t> &amp; </a:t>
                      </a:r>
                      <a:r>
                        <a:rPr lang="en-GB" sz="1600" dirty="0" smtClean="0"/>
                        <a:t>Pharyngeal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41 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Rectal only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17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VVS only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Pharyngeal</a:t>
                      </a:r>
                      <a:r>
                        <a:rPr lang="en-GB" sz="1600" baseline="0" dirty="0" smtClean="0"/>
                        <a:t> only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Rectal</a:t>
                      </a:r>
                      <a:r>
                        <a:rPr lang="en-GB" sz="1600" baseline="0" dirty="0" smtClean="0"/>
                        <a:t> &amp; </a:t>
                      </a:r>
                      <a:r>
                        <a:rPr lang="en-GB" sz="1600" dirty="0" smtClean="0"/>
                        <a:t>Pharyngeal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5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VVS</a:t>
                      </a:r>
                      <a:r>
                        <a:rPr lang="en-GB" sz="1600" baseline="0" dirty="0" smtClean="0"/>
                        <a:t> &amp; </a:t>
                      </a:r>
                      <a:r>
                        <a:rPr lang="en-GB" sz="1600" dirty="0" smtClean="0"/>
                        <a:t>Pharyngeal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331641" y="2834635"/>
            <a:ext cx="3528392" cy="601217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179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23480"/>
            <a:ext cx="8208912" cy="792088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Results: Chlamydia (CT) infection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" y="843564"/>
            <a:ext cx="9270057" cy="1728191"/>
          </a:xfrm>
        </p:spPr>
        <p:txBody>
          <a:bodyPr>
            <a:noAutofit/>
          </a:bodyPr>
          <a:lstStyle/>
          <a:p>
            <a:r>
              <a:rPr lang="en-US" sz="2200" dirty="0"/>
              <a:t>227 women CT positive at any site (VVS, Rectal, Pharynx), overall prevalence 19.1%</a:t>
            </a:r>
          </a:p>
          <a:p>
            <a:r>
              <a:rPr lang="en-US" sz="2200" dirty="0"/>
              <a:t>Prevalence by site:</a:t>
            </a:r>
            <a:endParaRPr lang="en-GB" sz="2200" dirty="0"/>
          </a:p>
          <a:p>
            <a:pPr lvl="1"/>
            <a:r>
              <a:rPr lang="en-US" sz="2200" dirty="0"/>
              <a:t>Rectal 17.5% (n=209)	VVS 16.5% (n=197)       Pharyngeal 4.7% (n=56)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095379"/>
              </p:ext>
            </p:extLst>
          </p:nvPr>
        </p:nvGraphicFramePr>
        <p:xfrm>
          <a:off x="1259632" y="2427734"/>
          <a:ext cx="6264696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348"/>
                <a:gridCol w="3132348"/>
              </a:tblGrid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Site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Number of cases CT positive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Rectal</a:t>
                      </a:r>
                      <a:r>
                        <a:rPr lang="en-GB" sz="1600" baseline="0" dirty="0" smtClean="0"/>
                        <a:t> &amp; </a:t>
                      </a:r>
                      <a:r>
                        <a:rPr lang="en-GB" sz="1600" dirty="0" smtClean="0"/>
                        <a:t>VVS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146</a:t>
                      </a:r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Rectal</a:t>
                      </a:r>
                      <a:r>
                        <a:rPr lang="en-GB" sz="1600" baseline="0" dirty="0" smtClean="0"/>
                        <a:t> &amp; </a:t>
                      </a:r>
                      <a:r>
                        <a:rPr lang="en-GB" sz="1600" dirty="0" smtClean="0"/>
                        <a:t>VVS</a:t>
                      </a:r>
                      <a:r>
                        <a:rPr lang="en-GB" sz="1600" baseline="0" dirty="0" smtClean="0"/>
                        <a:t> &amp; </a:t>
                      </a:r>
                      <a:r>
                        <a:rPr lang="en-GB" sz="1600" dirty="0" smtClean="0"/>
                        <a:t>Pharyngeal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41 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Rectal only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17</a:t>
                      </a:r>
                      <a:endParaRPr lang="en-GB" sz="1600" b="1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VVS only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Pharyngeal</a:t>
                      </a:r>
                      <a:r>
                        <a:rPr lang="en-GB" sz="1600" baseline="0" dirty="0" smtClean="0"/>
                        <a:t> only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</a:t>
                      </a:r>
                      <a:endParaRPr lang="en-GB" sz="1600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Rectal</a:t>
                      </a:r>
                      <a:r>
                        <a:rPr lang="en-GB" sz="1600" b="1" baseline="0" dirty="0" smtClean="0"/>
                        <a:t> &amp; </a:t>
                      </a:r>
                      <a:r>
                        <a:rPr lang="en-GB" sz="1600" b="1" dirty="0" smtClean="0"/>
                        <a:t>Pharyngeal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5</a:t>
                      </a:r>
                      <a:endParaRPr lang="en-GB" sz="1600" b="1" dirty="0"/>
                    </a:p>
                  </a:txBody>
                  <a:tcPr/>
                </a:tc>
              </a:tr>
              <a:tr h="33528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VVS</a:t>
                      </a:r>
                      <a:r>
                        <a:rPr lang="en-GB" sz="1600" baseline="0" dirty="0" smtClean="0"/>
                        <a:t> &amp; </a:t>
                      </a:r>
                      <a:r>
                        <a:rPr lang="en-GB" sz="1600" dirty="0" smtClean="0"/>
                        <a:t>Pharyngeal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2</a:t>
                      </a:r>
                      <a:endParaRPr lang="en-GB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259632" y="3507854"/>
            <a:ext cx="374441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50239" y="4488722"/>
            <a:ext cx="3744416" cy="21602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96138" y="3541444"/>
            <a:ext cx="1656184" cy="923330"/>
          </a:xfrm>
          <a:prstGeom prst="rect">
            <a:avLst/>
          </a:prstGeom>
          <a:noFill/>
        </p:spPr>
        <p:txBody>
          <a:bodyPr wrap="square" lIns="91428" tIns="45714" rIns="91428" bIns="45714" rtlCol="0">
            <a:spAutoFit/>
          </a:bodyPr>
          <a:lstStyle/>
          <a:p>
            <a:r>
              <a:rPr lang="en-US" b="1" dirty="0" smtClean="0">
                <a:solidFill>
                  <a:prstClr val="black"/>
                </a:solidFill>
              </a:rPr>
              <a:t>41</a:t>
            </a:r>
            <a:r>
              <a:rPr lang="en-US" dirty="0" smtClean="0">
                <a:solidFill>
                  <a:prstClr val="black"/>
                </a:solidFill>
              </a:rPr>
              <a:t>% reported no previous anal sex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580118" y="3262340"/>
            <a:ext cx="1705123" cy="154165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8" tIns="45714" rIns="91428" bIns="45714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13441" y="3579863"/>
            <a:ext cx="557278" cy="14401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4994661" y="4371956"/>
            <a:ext cx="585337" cy="2247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52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1446</Words>
  <Application>Microsoft Office PowerPoint</Application>
  <PresentationFormat>On-screen Show (16:9)</PresentationFormat>
  <Paragraphs>287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5_Office Theme</vt:lpstr>
      <vt:lpstr>Rectal chlamydia infection in women Have we been missing the point?</vt:lpstr>
      <vt:lpstr>Introduction</vt:lpstr>
      <vt:lpstr>Introduction</vt:lpstr>
      <vt:lpstr>Introduction</vt:lpstr>
      <vt:lpstr>Methods</vt:lpstr>
      <vt:lpstr>Results</vt:lpstr>
      <vt:lpstr>Results: Sexual history</vt:lpstr>
      <vt:lpstr>Results: Chlamydia (CT) infection</vt:lpstr>
      <vt:lpstr>Results: Chlamydia (CT) infection</vt:lpstr>
      <vt:lpstr>Comparison of those women with rectal Chlamydia vs  those without</vt:lpstr>
      <vt:lpstr>Comparison of those women with rectal Chlamydia vs  those without</vt:lpstr>
      <vt:lpstr>Comparison of those women with rectal Chlamydia vs  those without</vt:lpstr>
      <vt:lpstr>Comparison of those women with rectal Chlamydia vs  those without</vt:lpstr>
      <vt:lpstr>Comparison of those women with rectal Chlamydia vs  those without</vt:lpstr>
      <vt:lpstr>Comparison of those women with rectal Chlamydia vs  those without</vt:lpstr>
      <vt:lpstr>Comparison of those women with rectal Chlamydia vs  those without</vt:lpstr>
      <vt:lpstr>Comparison of those women with rectal Chlamydia infection vs those without  Sexual history</vt:lpstr>
      <vt:lpstr>Comparison of those women with rectal Chlamydia infection vs those without  Sexual history</vt:lpstr>
      <vt:lpstr>Comparison of those women with rectal Chlamydia infection vs those without  Sexual history</vt:lpstr>
      <vt:lpstr>Comparison of those women with rectal Chlamydia infection vs those without  Sexual history</vt:lpstr>
      <vt:lpstr>Conclusions</vt:lpstr>
      <vt:lpstr>Conclusions</vt:lpstr>
      <vt:lpstr>PowerPoint Presentation</vt:lpstr>
    </vt:vector>
  </TitlesOfParts>
  <Company>Kingston Smith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Candi Bond Gunning</dc:creator>
  <cp:lastModifiedBy>Startech</cp:lastModifiedBy>
  <cp:revision>47</cp:revision>
  <dcterms:created xsi:type="dcterms:W3CDTF">2015-05-13T13:06:46Z</dcterms:created>
  <dcterms:modified xsi:type="dcterms:W3CDTF">2016-07-11T15:36:45Z</dcterms:modified>
</cp:coreProperties>
</file>