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98" r:id="rId2"/>
    <p:sldId id="299" r:id="rId3"/>
    <p:sldId id="300" r:id="rId4"/>
    <p:sldId id="301" r:id="rId5"/>
    <p:sldId id="302" r:id="rId6"/>
    <p:sldId id="303" r:id="rId7"/>
    <p:sldId id="304" r:id="rId8"/>
    <p:sldId id="305" r:id="rId9"/>
  </p:sldIdLst>
  <p:sldSz cx="9144000" cy="5143500" type="screen16x9"/>
  <p:notesSz cx="6858000" cy="9144000"/>
  <p:defaultTextStyle>
    <a:defPPr>
      <a:defRPr lang="en-US"/>
    </a:defPPr>
    <a:lvl1pPr marL="0" algn="l" defTabSz="914265" rtl="0" eaLnBrk="1" latinLnBrk="0" hangingPunct="1">
      <a:defRPr sz="1800" kern="1200">
        <a:solidFill>
          <a:schemeClr val="tx1"/>
        </a:solidFill>
        <a:latin typeface="+mn-lt"/>
        <a:ea typeface="+mn-ea"/>
        <a:cs typeface="+mn-cs"/>
      </a:defRPr>
    </a:lvl1pPr>
    <a:lvl2pPr marL="457130" algn="l" defTabSz="914265" rtl="0" eaLnBrk="1" latinLnBrk="0" hangingPunct="1">
      <a:defRPr sz="1800" kern="1200">
        <a:solidFill>
          <a:schemeClr val="tx1"/>
        </a:solidFill>
        <a:latin typeface="+mn-lt"/>
        <a:ea typeface="+mn-ea"/>
        <a:cs typeface="+mn-cs"/>
      </a:defRPr>
    </a:lvl2pPr>
    <a:lvl3pPr marL="914265" algn="l" defTabSz="914265" rtl="0" eaLnBrk="1" latinLnBrk="0" hangingPunct="1">
      <a:defRPr sz="1800" kern="1200">
        <a:solidFill>
          <a:schemeClr val="tx1"/>
        </a:solidFill>
        <a:latin typeface="+mn-lt"/>
        <a:ea typeface="+mn-ea"/>
        <a:cs typeface="+mn-cs"/>
      </a:defRPr>
    </a:lvl3pPr>
    <a:lvl4pPr marL="1371396" algn="l" defTabSz="914265" rtl="0" eaLnBrk="1" latinLnBrk="0" hangingPunct="1">
      <a:defRPr sz="1800" kern="1200">
        <a:solidFill>
          <a:schemeClr val="tx1"/>
        </a:solidFill>
        <a:latin typeface="+mn-lt"/>
        <a:ea typeface="+mn-ea"/>
        <a:cs typeface="+mn-cs"/>
      </a:defRPr>
    </a:lvl4pPr>
    <a:lvl5pPr marL="1828529" algn="l" defTabSz="914265" rtl="0" eaLnBrk="1" latinLnBrk="0" hangingPunct="1">
      <a:defRPr sz="1800" kern="1200">
        <a:solidFill>
          <a:schemeClr val="tx1"/>
        </a:solidFill>
        <a:latin typeface="+mn-lt"/>
        <a:ea typeface="+mn-ea"/>
        <a:cs typeface="+mn-cs"/>
      </a:defRPr>
    </a:lvl5pPr>
    <a:lvl6pPr marL="2285658" algn="l" defTabSz="914265" rtl="0" eaLnBrk="1" latinLnBrk="0" hangingPunct="1">
      <a:defRPr sz="1800" kern="1200">
        <a:solidFill>
          <a:schemeClr val="tx1"/>
        </a:solidFill>
        <a:latin typeface="+mn-lt"/>
        <a:ea typeface="+mn-ea"/>
        <a:cs typeface="+mn-cs"/>
      </a:defRPr>
    </a:lvl6pPr>
    <a:lvl7pPr marL="2742788" algn="l" defTabSz="914265" rtl="0" eaLnBrk="1" latinLnBrk="0" hangingPunct="1">
      <a:defRPr sz="1800" kern="1200">
        <a:solidFill>
          <a:schemeClr val="tx1"/>
        </a:solidFill>
        <a:latin typeface="+mn-lt"/>
        <a:ea typeface="+mn-ea"/>
        <a:cs typeface="+mn-cs"/>
      </a:defRPr>
    </a:lvl7pPr>
    <a:lvl8pPr marL="3199920" algn="l" defTabSz="914265" rtl="0" eaLnBrk="1" latinLnBrk="0" hangingPunct="1">
      <a:defRPr sz="1800" kern="1200">
        <a:solidFill>
          <a:schemeClr val="tx1"/>
        </a:solidFill>
        <a:latin typeface="+mn-lt"/>
        <a:ea typeface="+mn-ea"/>
        <a:cs typeface="+mn-cs"/>
      </a:defRPr>
    </a:lvl8pPr>
    <a:lvl9pPr marL="3657052" algn="l" defTabSz="914265"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7" d="100"/>
          <a:sy n="87" d="100"/>
        </p:scale>
        <p:origin x="-792" y="-7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0E8F5F-C84D-4A03-BD17-BEE3ACA94F9B}" type="datetimeFigureOut">
              <a:rPr lang="en-GB" smtClean="0"/>
              <a:t>11/07/2016</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B617F2-7DD4-47CC-B76C-CB299D12C340}" type="slidenum">
              <a:rPr lang="en-GB" smtClean="0"/>
              <a:t>‹#›</a:t>
            </a:fld>
            <a:endParaRPr lang="en-GB"/>
          </a:p>
        </p:txBody>
      </p:sp>
    </p:spTree>
    <p:extLst>
      <p:ext uri="{BB962C8B-B14F-4D97-AF65-F5344CB8AC3E}">
        <p14:creationId xmlns:p14="http://schemas.microsoft.com/office/powerpoint/2010/main" val="4104360415"/>
      </p:ext>
    </p:extLst>
  </p:cSld>
  <p:clrMap bg1="lt1" tx1="dk1" bg2="lt2" tx2="dk2" accent1="accent1" accent2="accent2" accent3="accent3" accent4="accent4" accent5="accent5" accent6="accent6" hlink="hlink" folHlink="folHlink"/>
  <p:notesStyle>
    <a:lvl1pPr marL="0" algn="l" defTabSz="914265" rtl="0" eaLnBrk="1" latinLnBrk="0" hangingPunct="1">
      <a:defRPr sz="1200" kern="1200">
        <a:solidFill>
          <a:schemeClr val="tx1"/>
        </a:solidFill>
        <a:latin typeface="+mn-lt"/>
        <a:ea typeface="+mn-ea"/>
        <a:cs typeface="+mn-cs"/>
      </a:defRPr>
    </a:lvl1pPr>
    <a:lvl2pPr marL="457130" algn="l" defTabSz="914265" rtl="0" eaLnBrk="1" latinLnBrk="0" hangingPunct="1">
      <a:defRPr sz="1200" kern="1200">
        <a:solidFill>
          <a:schemeClr val="tx1"/>
        </a:solidFill>
        <a:latin typeface="+mn-lt"/>
        <a:ea typeface="+mn-ea"/>
        <a:cs typeface="+mn-cs"/>
      </a:defRPr>
    </a:lvl2pPr>
    <a:lvl3pPr marL="914265" algn="l" defTabSz="914265" rtl="0" eaLnBrk="1" latinLnBrk="0" hangingPunct="1">
      <a:defRPr sz="1200" kern="1200">
        <a:solidFill>
          <a:schemeClr val="tx1"/>
        </a:solidFill>
        <a:latin typeface="+mn-lt"/>
        <a:ea typeface="+mn-ea"/>
        <a:cs typeface="+mn-cs"/>
      </a:defRPr>
    </a:lvl3pPr>
    <a:lvl4pPr marL="1371396" algn="l" defTabSz="914265" rtl="0" eaLnBrk="1" latinLnBrk="0" hangingPunct="1">
      <a:defRPr sz="1200" kern="1200">
        <a:solidFill>
          <a:schemeClr val="tx1"/>
        </a:solidFill>
        <a:latin typeface="+mn-lt"/>
        <a:ea typeface="+mn-ea"/>
        <a:cs typeface="+mn-cs"/>
      </a:defRPr>
    </a:lvl4pPr>
    <a:lvl5pPr marL="1828529" algn="l" defTabSz="914265" rtl="0" eaLnBrk="1" latinLnBrk="0" hangingPunct="1">
      <a:defRPr sz="1200" kern="1200">
        <a:solidFill>
          <a:schemeClr val="tx1"/>
        </a:solidFill>
        <a:latin typeface="+mn-lt"/>
        <a:ea typeface="+mn-ea"/>
        <a:cs typeface="+mn-cs"/>
      </a:defRPr>
    </a:lvl5pPr>
    <a:lvl6pPr marL="2285658" algn="l" defTabSz="914265" rtl="0" eaLnBrk="1" latinLnBrk="0" hangingPunct="1">
      <a:defRPr sz="1200" kern="1200">
        <a:solidFill>
          <a:schemeClr val="tx1"/>
        </a:solidFill>
        <a:latin typeface="+mn-lt"/>
        <a:ea typeface="+mn-ea"/>
        <a:cs typeface="+mn-cs"/>
      </a:defRPr>
    </a:lvl6pPr>
    <a:lvl7pPr marL="2742788" algn="l" defTabSz="914265" rtl="0" eaLnBrk="1" latinLnBrk="0" hangingPunct="1">
      <a:defRPr sz="1200" kern="1200">
        <a:solidFill>
          <a:schemeClr val="tx1"/>
        </a:solidFill>
        <a:latin typeface="+mn-lt"/>
        <a:ea typeface="+mn-ea"/>
        <a:cs typeface="+mn-cs"/>
      </a:defRPr>
    </a:lvl7pPr>
    <a:lvl8pPr marL="3199920" algn="l" defTabSz="914265" rtl="0" eaLnBrk="1" latinLnBrk="0" hangingPunct="1">
      <a:defRPr sz="1200" kern="1200">
        <a:solidFill>
          <a:schemeClr val="tx1"/>
        </a:solidFill>
        <a:latin typeface="+mn-lt"/>
        <a:ea typeface="+mn-ea"/>
        <a:cs typeface="+mn-cs"/>
      </a:defRPr>
    </a:lvl8pPr>
    <a:lvl9pPr marL="3657052" algn="l" defTabSz="91426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This</a:t>
            </a:r>
            <a:r>
              <a:rPr lang="en-GB" baseline="0" dirty="0" smtClean="0"/>
              <a:t> talk describes the results of an experiment aimed at determining the stability of NG and CT nucleic acids in urine</a:t>
            </a:r>
          </a:p>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227909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buFont typeface="Wingdings" pitchFamily="2" charset="2"/>
              <a:buChar char="Ø"/>
            </a:pPr>
            <a:r>
              <a:rPr lang="en-GB" baseline="0" dirty="0" smtClean="0"/>
              <a:t>This experiment precedes a study which aims to determine the time taken for NAATs to become negative following treatment of GC and CT.</a:t>
            </a:r>
          </a:p>
          <a:p>
            <a:pPr>
              <a:buFont typeface="Wingdings" pitchFamily="2" charset="2"/>
              <a:buChar char="Ø"/>
            </a:pPr>
            <a:r>
              <a:rPr lang="en-GB" baseline="0" dirty="0" smtClean="0"/>
              <a:t>Outcomes of this study will be presented at 5.40 today</a:t>
            </a:r>
          </a:p>
          <a:p>
            <a:pPr>
              <a:buFont typeface="Wingdings" pitchFamily="2" charset="2"/>
              <a:buChar char="Ø"/>
            </a:pPr>
            <a:r>
              <a:rPr lang="en-GB" sz="1200" dirty="0" smtClean="0"/>
              <a:t>The</a:t>
            </a:r>
            <a:r>
              <a:rPr lang="en-GB" sz="1200" baseline="0" dirty="0" smtClean="0"/>
              <a:t> project requires home sampling for up to 35 days so we had to consider the logistics of home sampling</a:t>
            </a:r>
          </a:p>
          <a:p>
            <a:pPr>
              <a:buFont typeface="Wingdings" pitchFamily="2" charset="2"/>
              <a:buChar char="Ø"/>
            </a:pPr>
            <a:r>
              <a:rPr lang="en-GB" sz="1200" baseline="0" dirty="0" smtClean="0"/>
              <a:t>Patient collected swabs are simple to store as they can be collected and placed directly in its swab transport medium and stored at room temperature</a:t>
            </a:r>
          </a:p>
          <a:p>
            <a:pPr>
              <a:buFont typeface="Wingdings" pitchFamily="2" charset="2"/>
              <a:buChar char="Ø"/>
            </a:pPr>
            <a:r>
              <a:rPr lang="en-GB" sz="1200" baseline="0" dirty="0" smtClean="0"/>
              <a:t>However - fresh urines are required to be transferred to </a:t>
            </a:r>
            <a:r>
              <a:rPr lang="en-GB" sz="1200" kern="1200" dirty="0" smtClean="0">
                <a:solidFill>
                  <a:schemeClr val="tx1"/>
                </a:solidFill>
                <a:effectLst/>
                <a:latin typeface="+mn-lt"/>
                <a:ea typeface="ヒラギノ角ゴ Pro W3" pitchFamily="84" charset="-128"/>
                <a:cs typeface="ヒラギノ角ゴ Pro W3" pitchFamily="84" charset="-128"/>
              </a:rPr>
              <a:t>specimen transport tube 24 hours after collection. As you can see from</a:t>
            </a:r>
            <a:r>
              <a:rPr lang="en-GB" sz="1200" kern="1200" baseline="0" dirty="0" smtClean="0">
                <a:solidFill>
                  <a:schemeClr val="tx1"/>
                </a:solidFill>
                <a:effectLst/>
                <a:latin typeface="+mn-lt"/>
                <a:ea typeface="ヒラギノ角ゴ Pro W3" pitchFamily="84" charset="-128"/>
                <a:cs typeface="ヒラギノ角ゴ Pro W3" pitchFamily="84" charset="-128"/>
              </a:rPr>
              <a:t> the diagram – this involved transferring 2ml of fresh urine into the urine transport container. </a:t>
            </a:r>
            <a:endParaRPr lang="en-GB" sz="1200" baseline="0" dirty="0" smtClean="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2</a:t>
            </a:fld>
            <a:endParaRPr lang="en-US" dirty="0">
              <a:solidFill>
                <a:prstClr val="black"/>
              </a:solidFill>
            </a:endParaRPr>
          </a:p>
        </p:txBody>
      </p:sp>
    </p:spTree>
    <p:extLst>
      <p:ext uri="{BB962C8B-B14F-4D97-AF65-F5344CB8AC3E}">
        <p14:creationId xmlns:p14="http://schemas.microsoft.com/office/powerpoint/2010/main" val="4237992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lvl="2" indent="0" algn="l" defTabSz="914400" rtl="0" eaLnBrk="0" fontAlgn="base" latinLnBrk="0" hangingPunct="0">
              <a:lnSpc>
                <a:spcPct val="100000"/>
              </a:lnSpc>
              <a:spcBef>
                <a:spcPct val="30000"/>
              </a:spcBef>
              <a:spcAft>
                <a:spcPct val="0"/>
              </a:spcAft>
              <a:buClrTx/>
              <a:buSzTx/>
              <a:buFont typeface="Wingdings" pitchFamily="2" charset="2"/>
              <a:buNone/>
              <a:tabLst/>
              <a:defRPr/>
            </a:pPr>
            <a:r>
              <a:rPr lang="en-GB" sz="1200" b="1" dirty="0" smtClean="0"/>
              <a:t>Aim:</a:t>
            </a:r>
            <a:endParaRPr lang="en-GB" sz="1200" dirty="0" smtClean="0"/>
          </a:p>
          <a:p>
            <a:pPr marL="342900" marR="0" lvl="2" indent="-34290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GB" sz="1200" kern="1200" dirty="0" smtClean="0">
                <a:solidFill>
                  <a:schemeClr val="tx1"/>
                </a:solidFill>
                <a:effectLst/>
                <a:latin typeface="+mn-lt"/>
                <a:ea typeface="ヒラギノ角ゴ Pro W3" pitchFamily="84" charset="-128"/>
                <a:cs typeface="ヒラギノ角ゴ Pro W3" pitchFamily="84" charset="-128"/>
              </a:rPr>
              <a:t>We performed an investigation to determine the stability of nucleic acids </a:t>
            </a:r>
            <a:r>
              <a:rPr lang="en-GB" sz="1200" kern="1200" baseline="0" dirty="0" smtClean="0">
                <a:solidFill>
                  <a:schemeClr val="tx1"/>
                </a:solidFill>
                <a:effectLst/>
                <a:latin typeface="+mn-lt"/>
                <a:ea typeface="ヒラギノ角ゴ Pro W3" pitchFamily="84" charset="-128"/>
                <a:cs typeface="ヒラギノ角ゴ Pro W3" pitchFamily="84" charset="-128"/>
              </a:rPr>
              <a:t>outside of the manufacturers instructions </a:t>
            </a:r>
          </a:p>
          <a:p>
            <a:pPr marL="0" marR="0" lvl="2" indent="0" algn="l" defTabSz="914400" rtl="0" eaLnBrk="0" fontAlgn="base" latinLnBrk="0" hangingPunct="0">
              <a:lnSpc>
                <a:spcPct val="100000"/>
              </a:lnSpc>
              <a:spcBef>
                <a:spcPct val="30000"/>
              </a:spcBef>
              <a:spcAft>
                <a:spcPct val="0"/>
              </a:spcAft>
              <a:buClrTx/>
              <a:buSzTx/>
              <a:buFont typeface="Wingdings" pitchFamily="2" charset="2"/>
              <a:buNone/>
              <a:tabLst/>
              <a:defRPr/>
            </a:pPr>
            <a:r>
              <a:rPr lang="en-GB" sz="1200" b="1" dirty="0" smtClean="0"/>
              <a:t>Variables:</a:t>
            </a:r>
          </a:p>
          <a:p>
            <a:pPr marL="342900" marR="0" lvl="2" indent="-34290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GB" sz="1200" dirty="0" smtClean="0"/>
              <a:t>To mimic the differing nucleic acid loads within normal clinical specimens; negative urine samples were inoculated with 3 differing concentrations of gonococcal and chlamydial nucleic</a:t>
            </a:r>
            <a:r>
              <a:rPr lang="en-GB" sz="1200" baseline="0" dirty="0" smtClean="0"/>
              <a:t> acids</a:t>
            </a:r>
            <a:endParaRPr lang="en-GB" sz="1200" dirty="0" smtClean="0"/>
          </a:p>
          <a:p>
            <a:pPr marL="342900" marR="0" lvl="2" indent="-34290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GB" sz="1200" dirty="0" smtClean="0"/>
              <a:t>To mimic the different storage conditions the urines may be stored at; one set of urines were refrigerated and the other stored at room  temperature </a:t>
            </a:r>
          </a:p>
          <a:p>
            <a:pPr marL="342900" marR="0" lvl="2" indent="-34290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GB" sz="1200" dirty="0" smtClean="0"/>
              <a:t>An aliquot of the urine was taken and pipetted into Aptima Urine collection tubes at various pre-defined time points within the 25 days of storage.</a:t>
            </a:r>
            <a:r>
              <a:rPr lang="en-GB" sz="1200" baseline="0" dirty="0" smtClean="0"/>
              <a:t> </a:t>
            </a:r>
            <a:r>
              <a:rPr lang="en-GB" sz="1200" dirty="0" smtClean="0"/>
              <a:t>This was done for a minimum of 3 weeks or until the spiked urine samples were depleted. </a:t>
            </a:r>
          </a:p>
          <a:p>
            <a:pPr marL="0" marR="0" lvl="2" indent="0" algn="l" defTabSz="914400" rtl="0" eaLnBrk="0" fontAlgn="base" latinLnBrk="0" hangingPunct="0">
              <a:lnSpc>
                <a:spcPct val="100000"/>
              </a:lnSpc>
              <a:spcBef>
                <a:spcPct val="30000"/>
              </a:spcBef>
              <a:spcAft>
                <a:spcPct val="0"/>
              </a:spcAft>
              <a:buClrTx/>
              <a:buSzTx/>
              <a:buFont typeface="Wingdings" pitchFamily="2" charset="2"/>
              <a:buNone/>
              <a:tabLst/>
              <a:defRPr/>
            </a:pPr>
            <a:r>
              <a:rPr lang="en-GB" sz="1200" b="1" dirty="0" smtClean="0"/>
              <a:t>Detection:</a:t>
            </a:r>
          </a:p>
          <a:p>
            <a:pPr marL="342900" marR="0" lvl="2" indent="-34290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GB" sz="1200" dirty="0" smtClean="0"/>
              <a:t>Samples were tested on the Hologic Panther system to determine presence of RNA and on in-house STBRU PCRs to determine DNA load. </a:t>
            </a:r>
          </a:p>
          <a:p>
            <a:pPr lvl="2">
              <a:buFont typeface="Wingdings" pitchFamily="2" charset="2"/>
              <a:buChar char="Ø"/>
            </a:pPr>
            <a:endParaRPr lang="en-GB" sz="1200" dirty="0" smtClean="0"/>
          </a:p>
          <a:p>
            <a:endParaRPr lang="en-GB" sz="1200"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3</a:t>
            </a:fld>
            <a:endParaRPr lang="en-US" dirty="0">
              <a:solidFill>
                <a:prstClr val="black"/>
              </a:solidFill>
            </a:endParaRPr>
          </a:p>
        </p:txBody>
      </p:sp>
    </p:spTree>
    <p:extLst>
      <p:ext uri="{BB962C8B-B14F-4D97-AF65-F5344CB8AC3E}">
        <p14:creationId xmlns:p14="http://schemas.microsoft.com/office/powerpoint/2010/main" val="3568377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71450" indent="-171450">
              <a:buFont typeface="Wingdings" pitchFamily="2" charset="2"/>
              <a:buChar char="Ø"/>
            </a:pPr>
            <a:r>
              <a:rPr lang="en-GB" dirty="0" smtClean="0"/>
              <a:t>Enough</a:t>
            </a:r>
            <a:r>
              <a:rPr lang="en-GB" baseline="0" dirty="0" smtClean="0"/>
              <a:t> urine was spiked to last 25 days, below this line here you will find extra data – as continued to collect residual urine if it was available. </a:t>
            </a:r>
          </a:p>
          <a:p>
            <a:pPr marL="171450" marR="0" indent="-17145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GB" baseline="0" dirty="0" smtClean="0"/>
              <a:t>This slide shows the chlamydia RNA and DNA results</a:t>
            </a:r>
          </a:p>
          <a:p>
            <a:pPr marL="171450" indent="-171450">
              <a:buFont typeface="Wingdings" pitchFamily="2" charset="2"/>
              <a:buChar char="Ø"/>
            </a:pPr>
            <a:r>
              <a:rPr lang="en-GB" baseline="0" dirty="0" smtClean="0"/>
              <a:t>Days the urine was collected is marked down the side. </a:t>
            </a:r>
          </a:p>
          <a:p>
            <a:pPr marL="171450" indent="-171450">
              <a:buFont typeface="Wingdings" pitchFamily="2" charset="2"/>
              <a:buChar char="Ø"/>
            </a:pPr>
            <a:r>
              <a:rPr lang="en-GB" baseline="0" dirty="0" smtClean="0"/>
              <a:t>On the left are the refrigerated urines and on the right are the urines stored at room temp</a:t>
            </a:r>
          </a:p>
          <a:p>
            <a:pPr marL="171450" marR="0" indent="-171450" algn="l" defTabSz="914400" rtl="0" eaLnBrk="0" fontAlgn="base" latinLnBrk="0" hangingPunct="0">
              <a:lnSpc>
                <a:spcPct val="100000"/>
              </a:lnSpc>
              <a:spcBef>
                <a:spcPct val="30000"/>
              </a:spcBef>
              <a:spcAft>
                <a:spcPct val="0"/>
              </a:spcAft>
              <a:buClrTx/>
              <a:buSzTx/>
              <a:buFont typeface="Wingdings" pitchFamily="2" charset="2"/>
              <a:buChar char="Ø"/>
              <a:tabLst/>
              <a:defRPr/>
            </a:pPr>
            <a:r>
              <a:rPr lang="en-GB" baseline="0" dirty="0" smtClean="0"/>
              <a:t>In the red shows where CT RNA and DNA was detected</a:t>
            </a:r>
          </a:p>
          <a:p>
            <a:pPr marL="171450" indent="-171450">
              <a:buFont typeface="Wingdings" pitchFamily="2" charset="2"/>
              <a:buChar char="Ø"/>
            </a:pPr>
            <a:r>
              <a:rPr lang="en-GB" dirty="0" smtClean="0"/>
              <a:t>Both chlamydial RNA and DNA remained detectable regardless</a:t>
            </a:r>
            <a:r>
              <a:rPr lang="en-GB" baseline="0" dirty="0" smtClean="0"/>
              <a:t> of storage, concentration and duration of storage. </a:t>
            </a:r>
            <a:endParaRPr lang="en-GB" dirty="0" smtClean="0"/>
          </a:p>
          <a:p>
            <a:pPr marL="171450" indent="-171450">
              <a:buFont typeface="Wingdings" pitchFamily="2" charset="2"/>
              <a:buChar char="Ø"/>
            </a:pPr>
            <a:endParaRPr lang="en-GB" baseline="0" dirty="0" smtClean="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4</a:t>
            </a:fld>
            <a:endParaRPr lang="en-US">
              <a:solidFill>
                <a:prstClr val="black"/>
              </a:solidFill>
            </a:endParaRPr>
          </a:p>
        </p:txBody>
      </p:sp>
    </p:spTree>
    <p:extLst>
      <p:ext uri="{BB962C8B-B14F-4D97-AF65-F5344CB8AC3E}">
        <p14:creationId xmlns:p14="http://schemas.microsoft.com/office/powerpoint/2010/main" val="1729925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71450" indent="-171450">
              <a:buFont typeface="Wingdings" pitchFamily="2" charset="2"/>
              <a:buChar char="Ø"/>
            </a:pPr>
            <a:r>
              <a:rPr lang="en-GB" baseline="0" dirty="0" smtClean="0"/>
              <a:t>Same layout of table as before </a:t>
            </a:r>
          </a:p>
          <a:p>
            <a:pPr marL="171450" indent="-171450">
              <a:buFont typeface="Wingdings" pitchFamily="2" charset="2"/>
              <a:buChar char="Ø"/>
            </a:pPr>
            <a:r>
              <a:rPr lang="en-GB" baseline="0" dirty="0" smtClean="0"/>
              <a:t>In the dark red shows where GC RNA and DNA was detected</a:t>
            </a:r>
          </a:p>
          <a:p>
            <a:pPr marL="171450" indent="-171450">
              <a:buFont typeface="Wingdings" pitchFamily="2" charset="2"/>
              <a:buChar char="Ø"/>
            </a:pPr>
            <a:r>
              <a:rPr lang="en-GB" baseline="0" dirty="0" smtClean="0"/>
              <a:t>In the blue shows where the urine was RNA negative and DNA negative.  </a:t>
            </a:r>
          </a:p>
          <a:p>
            <a:pPr marL="171450" indent="-171450">
              <a:buFont typeface="Wingdings" pitchFamily="2" charset="2"/>
              <a:buChar char="Ø"/>
            </a:pPr>
            <a:r>
              <a:rPr lang="en-GB" dirty="0" smtClean="0"/>
              <a:t>In the green</a:t>
            </a:r>
            <a:r>
              <a:rPr lang="en-GB" baseline="0" dirty="0" smtClean="0"/>
              <a:t> is where the urine was RNA positive and DNA negative. </a:t>
            </a:r>
          </a:p>
          <a:p>
            <a:pPr marL="171450" indent="-171450">
              <a:buFont typeface="Wingdings" pitchFamily="2" charset="2"/>
              <a:buChar char="Ø"/>
            </a:pPr>
            <a:r>
              <a:rPr lang="en-GB" baseline="0" dirty="0" smtClean="0"/>
              <a:t>A difference in these urine aliquots was expected as there is a higher concentration of RNA than DNA in a bacterial cell.</a:t>
            </a:r>
            <a:endParaRPr lang="en-GB" dirty="0" smtClean="0"/>
          </a:p>
          <a:p>
            <a:pPr marL="171450" indent="-171450">
              <a:buFont typeface="Wingdings" pitchFamily="2" charset="2"/>
              <a:buChar char="Ø"/>
            </a:pPr>
            <a:r>
              <a:rPr lang="en-GB" b="1" dirty="0" smtClean="0"/>
              <a:t>At 4C </a:t>
            </a:r>
            <a:r>
              <a:rPr lang="en-GB" dirty="0" smtClean="0"/>
              <a:t>GC was reliably detectable for up to 11 days.</a:t>
            </a:r>
            <a:r>
              <a:rPr lang="en-GB" baseline="0" dirty="0" smtClean="0"/>
              <a:t> </a:t>
            </a:r>
            <a:r>
              <a:rPr lang="en-GB" dirty="0" smtClean="0"/>
              <a:t>After that the DNA  was variably detected</a:t>
            </a:r>
            <a:r>
              <a:rPr lang="en-GB" baseline="0" dirty="0" smtClean="0"/>
              <a:t> &amp; at the highest concentration was detected at up day 31</a:t>
            </a:r>
          </a:p>
          <a:p>
            <a:pPr marL="171450" indent="-171450">
              <a:buFont typeface="Wingdings" pitchFamily="2" charset="2"/>
              <a:buChar char="Ø"/>
            </a:pPr>
            <a:r>
              <a:rPr lang="en-GB" b="1" baseline="0" dirty="0" smtClean="0"/>
              <a:t>At RT</a:t>
            </a:r>
            <a:r>
              <a:rPr lang="en-GB" baseline="0" dirty="0" smtClean="0"/>
              <a:t> The lowest concentration of GC DNA started to lose stability from day 1 and was undetectable from day 22stored at room temp &amp; at the highest concentration was detected at up day 28</a:t>
            </a:r>
            <a:endParaRPr lang="en-GB" dirty="0" smtClean="0"/>
          </a:p>
          <a:p>
            <a:pPr marL="171450" indent="-171450">
              <a:buFont typeface="Wingdings" pitchFamily="2" charset="2"/>
              <a:buChar char="Ø"/>
            </a:pPr>
            <a:endParaRPr lang="en-GB" dirty="0" smtClean="0"/>
          </a:p>
          <a:p>
            <a:pPr marL="0" indent="0">
              <a:buFont typeface="Wingdings" pitchFamily="2" charset="2"/>
              <a:buNone/>
            </a:pPr>
            <a:endParaRPr lang="en-GB" baseline="0" dirty="0" smtClean="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1729925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GB" sz="1200" b="1" kern="1200" dirty="0" smtClean="0">
                <a:solidFill>
                  <a:schemeClr val="tx1"/>
                </a:solidFill>
                <a:effectLst/>
                <a:latin typeface="+mn-lt"/>
                <a:ea typeface="ヒラギノ角ゴ Pro W3" pitchFamily="84" charset="-128"/>
                <a:cs typeface="ヒラギノ角ゴ Pro W3" pitchFamily="84" charset="-128"/>
              </a:rPr>
              <a:t>Chlamydial</a:t>
            </a:r>
            <a:r>
              <a:rPr lang="en-GB" sz="1200" kern="1200" dirty="0" smtClean="0">
                <a:solidFill>
                  <a:schemeClr val="tx1"/>
                </a:solidFill>
                <a:effectLst/>
                <a:latin typeface="+mn-lt"/>
                <a:ea typeface="ヒラギノ角ゴ Pro W3" pitchFamily="84" charset="-128"/>
                <a:cs typeface="ヒラギノ角ゴ Pro W3" pitchFamily="84" charset="-128"/>
              </a:rPr>
              <a:t> RNA and DNA remained stable for over 3 weeks when either refrigerated or stored at room temperature. </a:t>
            </a:r>
          </a:p>
          <a:p>
            <a:r>
              <a:rPr lang="en-GB" sz="1200" b="1" kern="1200" dirty="0" smtClean="0">
                <a:solidFill>
                  <a:schemeClr val="tx1"/>
                </a:solidFill>
                <a:effectLst/>
                <a:latin typeface="+mn-lt"/>
                <a:ea typeface="ヒラギノ角ゴ Pro W3" pitchFamily="84" charset="-128"/>
                <a:cs typeface="ヒラギノ角ゴ Pro W3" pitchFamily="84" charset="-128"/>
              </a:rPr>
              <a:t>Gonococcal</a:t>
            </a:r>
            <a:r>
              <a:rPr lang="en-GB" sz="1200" kern="1200" dirty="0" smtClean="0">
                <a:solidFill>
                  <a:schemeClr val="tx1"/>
                </a:solidFill>
                <a:effectLst/>
                <a:latin typeface="+mn-lt"/>
                <a:ea typeface="ヒラギノ角ゴ Pro W3" pitchFamily="84" charset="-128"/>
                <a:cs typeface="ヒラギノ角ゴ Pro W3" pitchFamily="84" charset="-128"/>
              </a:rPr>
              <a:t> </a:t>
            </a:r>
            <a:r>
              <a:rPr lang="en-GB" sz="1200" i="1" dirty="0" smtClean="0"/>
              <a:t>RNA and DNA remained stable for 11 days when stored at 4C.</a:t>
            </a:r>
            <a:r>
              <a:rPr lang="en-GB" sz="1200" i="1" baseline="0" dirty="0" smtClean="0"/>
              <a:t> </a:t>
            </a:r>
            <a:r>
              <a:rPr lang="en-GB" sz="1200" i="1" dirty="0" smtClean="0"/>
              <a:t>When stored at room temperature was only reliably detectable at high concentrations</a:t>
            </a:r>
            <a:endParaRPr lang="en-GB"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Chlamydial and gonococcal nucleic acids are stable in urine before addition to preservatives for longer than recommended by the manufacturer, enabling more flexibility for home collected samples</a:t>
            </a:r>
            <a:r>
              <a:rPr lang="en-GB" baseline="0" dirty="0" smtClean="0"/>
              <a:t> and allowed us to proceed with our feasibility study</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Urines still samples remain a quick and simple method of sampling for STIs and should continue to be collected by patients at home. However patients should be encouraged to return their urine samples as soon as possible after collection to minimise the degradation of nucleic acids which could lead to false negative results.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smtClean="0"/>
          </a:p>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6</a:t>
            </a:fld>
            <a:endParaRPr lang="en-US">
              <a:solidFill>
                <a:prstClr val="black"/>
              </a:solidFill>
            </a:endParaRPr>
          </a:p>
        </p:txBody>
      </p:sp>
    </p:spTree>
    <p:extLst>
      <p:ext uri="{BB962C8B-B14F-4D97-AF65-F5344CB8AC3E}">
        <p14:creationId xmlns:p14="http://schemas.microsoft.com/office/powerpoint/2010/main" val="1116179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Chlamydial and gonococcal nucleic acids are stable in urine before addition to preservatives for longer than recommended by the manufacturer, enabling more flexibility for home collected samples</a:t>
            </a:r>
            <a:r>
              <a:rPr lang="en-GB" baseline="0" dirty="0" smtClean="0"/>
              <a:t> and allowed us to proceed with our feasibility study</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Urines still samples remain a quick and simple method of sampling for STIs and should continue to be collected by patients at home. However patients should be encouraged to return their urine samples as soon as possible after collection to minimise the degradation of nucleic acids which could lead to false negative results.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smtClean="0"/>
          </a:p>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7</a:t>
            </a:fld>
            <a:endParaRPr lang="en-US">
              <a:solidFill>
                <a:prstClr val="black"/>
              </a:solidFill>
            </a:endParaRPr>
          </a:p>
        </p:txBody>
      </p:sp>
    </p:spTree>
    <p:extLst>
      <p:ext uri="{BB962C8B-B14F-4D97-AF65-F5344CB8AC3E}">
        <p14:creationId xmlns:p14="http://schemas.microsoft.com/office/powerpoint/2010/main" val="11161795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8</a:t>
            </a:fld>
            <a:endParaRPr lang="en-US">
              <a:solidFill>
                <a:prstClr val="black"/>
              </a:solidFill>
            </a:endParaRPr>
          </a:p>
        </p:txBody>
      </p:sp>
    </p:spTree>
    <p:extLst>
      <p:ext uri="{BB962C8B-B14F-4D97-AF65-F5344CB8AC3E}">
        <p14:creationId xmlns:p14="http://schemas.microsoft.com/office/powerpoint/2010/main" val="37149996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0" y="1599984"/>
            <a:ext cx="9144000" cy="35435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lIns="91428" tIns="45714" rIns="91428" bIns="45714" anchor="ctr"/>
          <a:lstStyle/>
          <a:p>
            <a:pPr algn="ctr">
              <a:defRPr/>
            </a:pPr>
            <a:endParaRPr lang="en-US">
              <a:solidFill>
                <a:prstClr val="white"/>
              </a:solidFill>
            </a:endParaRPr>
          </a:p>
        </p:txBody>
      </p:sp>
      <p:sp>
        <p:nvSpPr>
          <p:cNvPr id="5" name="Rectangle 4"/>
          <p:cNvSpPr>
            <a:spLocks noChangeArrowheads="1"/>
          </p:cNvSpPr>
          <p:nvPr userDrawn="1"/>
        </p:nvSpPr>
        <p:spPr bwMode="auto">
          <a:xfrm>
            <a:off x="0" y="1491637"/>
            <a:ext cx="9144000" cy="108347"/>
          </a:xfrm>
          <a:prstGeom prst="rect">
            <a:avLst/>
          </a:prstGeom>
          <a:solidFill>
            <a:srgbClr val="00AE9E"/>
          </a:solidFill>
          <a:ln w="9525">
            <a:noFill/>
            <a:miter lim="800000"/>
            <a:headEnd/>
            <a:tailEnd/>
          </a:ln>
        </p:spPr>
        <p:txBody>
          <a:bodyPr lIns="91428" tIns="45714" rIns="91428" bIns="45714" anchor="ctr">
            <a:prstTxWarp prst="textNoShape">
              <a:avLst/>
            </a:prstTxWarp>
          </a:bodyPr>
          <a:lstStyle/>
          <a:p>
            <a:pPr algn="ctr">
              <a:defRPr/>
            </a:pPr>
            <a:endParaRPr lang="en-US">
              <a:solidFill>
                <a:prstClr val="white"/>
              </a:solidFill>
              <a:ea typeface="ヒラギノ角ゴ Pro W3" pitchFamily="84" charset="-128"/>
            </a:endParaRPr>
          </a:p>
        </p:txBody>
      </p:sp>
      <p:sp>
        <p:nvSpPr>
          <p:cNvPr id="2" name="Title 1"/>
          <p:cNvSpPr>
            <a:spLocks noGrp="1"/>
          </p:cNvSpPr>
          <p:nvPr>
            <p:ph type="ctrTitle"/>
          </p:nvPr>
        </p:nvSpPr>
        <p:spPr>
          <a:xfrm>
            <a:off x="558000" y="1869679"/>
            <a:ext cx="7633648" cy="1293377"/>
          </a:xfrm>
          <a:ln>
            <a:noFill/>
          </a:ln>
        </p:spPr>
        <p:txBody>
          <a:bodyPr anchor="t">
            <a:noAutofit/>
          </a:bodyPr>
          <a:lstStyle>
            <a:lvl1pPr algn="l">
              <a:defRPr sz="4500" baseline="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58000" y="4515966"/>
            <a:ext cx="7633648" cy="253752"/>
          </a:xfrm>
        </p:spPr>
        <p:txBody>
          <a:bodyPr anchor="b">
            <a:normAutofit/>
          </a:bodyPr>
          <a:lstStyle>
            <a:lvl1pPr marL="0" indent="0" algn="l">
              <a:spcBef>
                <a:spcPts val="0"/>
              </a:spcBef>
              <a:buNone/>
              <a:defRPr sz="2000" b="0" i="0">
                <a:solidFill>
                  <a:schemeClr val="bg1"/>
                </a:solidFill>
              </a:defRPr>
            </a:lvl1pPr>
            <a:lvl2pPr marL="457130" indent="0" algn="ctr">
              <a:buNone/>
              <a:defRPr>
                <a:solidFill>
                  <a:schemeClr val="tx1">
                    <a:tint val="75000"/>
                  </a:schemeClr>
                </a:solidFill>
              </a:defRPr>
            </a:lvl2pPr>
            <a:lvl3pPr marL="914265" indent="0" algn="ctr">
              <a:buNone/>
              <a:defRPr>
                <a:solidFill>
                  <a:schemeClr val="tx1">
                    <a:tint val="75000"/>
                  </a:schemeClr>
                </a:solidFill>
              </a:defRPr>
            </a:lvl3pPr>
            <a:lvl4pPr marL="1371396" indent="0" algn="ctr">
              <a:buNone/>
              <a:defRPr>
                <a:solidFill>
                  <a:schemeClr val="tx1">
                    <a:tint val="75000"/>
                  </a:schemeClr>
                </a:solidFill>
              </a:defRPr>
            </a:lvl4pPr>
            <a:lvl5pPr marL="1828529" indent="0" algn="ctr">
              <a:buNone/>
              <a:defRPr>
                <a:solidFill>
                  <a:schemeClr val="tx1">
                    <a:tint val="75000"/>
                  </a:schemeClr>
                </a:solidFill>
              </a:defRPr>
            </a:lvl5pPr>
            <a:lvl6pPr marL="2285658" indent="0" algn="ctr">
              <a:buNone/>
              <a:defRPr>
                <a:solidFill>
                  <a:schemeClr val="tx1">
                    <a:tint val="75000"/>
                  </a:schemeClr>
                </a:solidFill>
              </a:defRPr>
            </a:lvl6pPr>
            <a:lvl7pPr marL="2742788" indent="0" algn="ctr">
              <a:buNone/>
              <a:defRPr>
                <a:solidFill>
                  <a:schemeClr val="tx1">
                    <a:tint val="75000"/>
                  </a:schemeClr>
                </a:solidFill>
              </a:defRPr>
            </a:lvl7pPr>
            <a:lvl8pPr marL="3199920" indent="0" algn="ctr">
              <a:buNone/>
              <a:defRPr>
                <a:solidFill>
                  <a:schemeClr val="tx1">
                    <a:tint val="75000"/>
                  </a:schemeClr>
                </a:solidFill>
              </a:defRPr>
            </a:lvl8pPr>
            <a:lvl9pPr marL="3657052" indent="0" algn="ctr">
              <a:buNone/>
              <a:defRPr>
                <a:solidFill>
                  <a:schemeClr val="tx1">
                    <a:tint val="75000"/>
                  </a:schemeClr>
                </a:solidFill>
              </a:defRPr>
            </a:lvl9pPr>
          </a:lstStyle>
          <a:p>
            <a:r>
              <a:rPr lang="en-US" dirty="0" smtClean="0"/>
              <a:t>Click to edit Master subtitle style</a:t>
            </a:r>
          </a:p>
        </p:txBody>
      </p:sp>
      <p:pic>
        <p:nvPicPr>
          <p:cNvPr id="9" name="Picture 8" descr="\\colhpafil004\Colindale_Data\HQ Group and LARS\Group Data\Design\Branding and logos\PHE logos with strapline\Small without Old French text\PHE small logo for A4.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1"/>
            <a:ext cx="3674110" cy="1359218"/>
          </a:xfrm>
          <a:prstGeom prst="rect">
            <a:avLst/>
          </a:prstGeom>
          <a:noFill/>
          <a:ln>
            <a:noFill/>
          </a:ln>
        </p:spPr>
      </p:pic>
    </p:spTree>
    <p:extLst>
      <p:ext uri="{BB962C8B-B14F-4D97-AF65-F5344CB8AC3E}">
        <p14:creationId xmlns:p14="http://schemas.microsoft.com/office/powerpoint/2010/main" val="2918099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1 lin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62702" y="411510"/>
            <a:ext cx="8028000" cy="486054"/>
          </a:xfrm>
        </p:spPr>
        <p:txBody>
          <a:bodyPr anchor="t" anchorCtr="0"/>
          <a:lstStyle>
            <a:lvl1pPr>
              <a:defRPr sz="4000" baseline="0">
                <a:solidFill>
                  <a:srgbClr val="00AE9E"/>
                </a:solidFill>
                <a:latin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hasCustomPrompt="1"/>
          </p:nvPr>
        </p:nvSpPr>
        <p:spPr>
          <a:xfrm>
            <a:off x="558000" y="1059589"/>
            <a:ext cx="8028000" cy="3554759"/>
          </a:xfrm>
        </p:spPr>
        <p:txBody>
          <a:bodyPr/>
          <a:lstStyle>
            <a:lvl1pPr>
              <a:spcBef>
                <a:spcPts val="1200"/>
              </a:spcBef>
              <a:defRPr sz="1800" b="0" baseline="0">
                <a:solidFill>
                  <a:schemeClr val="tx1"/>
                </a:solidFill>
              </a:defRPr>
            </a:lvl1pPr>
          </a:lstStyle>
          <a:p>
            <a:pPr lvl="0"/>
            <a:r>
              <a:rPr lang="en-US" dirty="0" smtClean="0"/>
              <a:t>Text should be 12-18pt Arial. Do not use other fonts.</a:t>
            </a:r>
            <a:endParaRPr lang="en-US" dirty="0"/>
          </a:p>
        </p:txBody>
      </p:sp>
      <p:sp>
        <p:nvSpPr>
          <p:cNvPr id="5" name="Slide Number Placeholder 5"/>
          <p:cNvSpPr>
            <a:spLocks noGrp="1"/>
          </p:cNvSpPr>
          <p:nvPr>
            <p:ph type="sldNum" sz="quarter" idx="10"/>
          </p:nvPr>
        </p:nvSpPr>
        <p:spPr>
          <a:xfrm>
            <a:off x="0" y="4731544"/>
            <a:ext cx="9144000" cy="411956"/>
          </a:xfrm>
        </p:spPr>
        <p:txBody>
          <a:bodyPr/>
          <a:lstStyle>
            <a:lvl1pPr>
              <a:defRPr/>
            </a:lvl1pPr>
          </a:lstStyle>
          <a:p>
            <a:pPr marL="531735">
              <a:defRPr/>
            </a:pPr>
            <a:r>
              <a:rPr lang="en-US" smtClean="0">
                <a:solidFill>
                  <a:prstClr val="white"/>
                </a:solidFill>
              </a:rPr>
              <a:t>  </a:t>
            </a:r>
            <a:fld id="{2565FA6D-D4C8-4C4C-AC4B-3269734D34D8}" type="slidenum">
              <a:rPr lang="en-US" smtClean="0">
                <a:solidFill>
                  <a:prstClr val="white"/>
                </a:solidFill>
              </a:rPr>
              <a:pPr marL="531735">
                <a:defRPr/>
              </a:pPr>
              <a:t>‹#›</a:t>
            </a:fld>
            <a:endParaRPr lang="en-US" dirty="0">
              <a:solidFill>
                <a:prstClr val="white"/>
              </a:solidFill>
            </a:endParaRPr>
          </a:p>
        </p:txBody>
      </p:sp>
      <p:sp>
        <p:nvSpPr>
          <p:cNvPr id="6" name="Footer Placeholder 5"/>
          <p:cNvSpPr>
            <a:spLocks noGrp="1"/>
          </p:cNvSpPr>
          <p:nvPr>
            <p:ph type="ftr" sz="quarter" idx="11"/>
          </p:nvPr>
        </p:nvSpPr>
        <p:spPr/>
        <p:txBody>
          <a:bodyPr/>
          <a:lstStyle>
            <a:lvl1pPr marL="173014" indent="0" algn="l">
              <a:defRPr sz="1200" baseline="0">
                <a:solidFill>
                  <a:schemeClr val="bg1"/>
                </a:solidFill>
                <a:latin typeface="Arial" pitchFamily="34" charset="0"/>
              </a:defRPr>
            </a:lvl1pPr>
          </a:lstStyle>
          <a:p>
            <a:pPr>
              <a:defRPr/>
            </a:pPr>
            <a:r>
              <a:rPr lang="en-US" smtClean="0">
                <a:solidFill>
                  <a:prstClr val="white"/>
                </a:solidFill>
              </a:rPr>
              <a:t>A Question of Stability</a:t>
            </a:r>
            <a:endParaRPr lang="en-US" dirty="0">
              <a:solidFill>
                <a:prstClr val="white"/>
              </a:solidFill>
            </a:endParaRPr>
          </a:p>
        </p:txBody>
      </p:sp>
    </p:spTree>
    <p:extLst>
      <p:ext uri="{BB962C8B-B14F-4D97-AF65-F5344CB8AC3E}">
        <p14:creationId xmlns:p14="http://schemas.microsoft.com/office/powerpoint/2010/main" val="7601776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7216" y="205978"/>
            <a:ext cx="8029575" cy="857250"/>
          </a:xfrm>
          <a:prstGeom prst="rect">
            <a:avLst/>
          </a:prstGeom>
        </p:spPr>
        <p:txBody>
          <a:bodyPr vert="horz" lIns="0" tIns="0" rIns="0" bIns="0" rtlCol="0" anchor="ctr">
            <a:normAutofit/>
          </a:bodyPr>
          <a:lstStyle/>
          <a:p>
            <a:r>
              <a:rPr lang="en-US" dirty="0" smtClean="0"/>
              <a:t>Click to edit Master title style</a:t>
            </a:r>
            <a:endParaRPr lang="en-US" dirty="0"/>
          </a:p>
        </p:txBody>
      </p:sp>
      <p:sp>
        <p:nvSpPr>
          <p:cNvPr id="1027" name="Text Placeholder 2"/>
          <p:cNvSpPr>
            <a:spLocks noGrp="1"/>
          </p:cNvSpPr>
          <p:nvPr>
            <p:ph type="body" idx="1"/>
          </p:nvPr>
        </p:nvSpPr>
        <p:spPr bwMode="auto">
          <a:xfrm>
            <a:off x="557216" y="1200151"/>
            <a:ext cx="8029575" cy="339447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3"/>
            <a:r>
              <a:rPr lang="en-US" dirty="0"/>
              <a:t>Third </a:t>
            </a:r>
            <a:r>
              <a:rPr lang="en-US" dirty="0" smtClean="0"/>
              <a:t>level</a:t>
            </a:r>
          </a:p>
          <a:p>
            <a:pPr lvl="4"/>
            <a:r>
              <a:rPr lang="en-US" dirty="0" smtClean="0"/>
              <a:t>Fourth </a:t>
            </a:r>
            <a:r>
              <a:rPr lang="en-US" dirty="0"/>
              <a:t>level</a:t>
            </a:r>
          </a:p>
          <a:p>
            <a:pPr lvl="5"/>
            <a:r>
              <a:rPr lang="en-US" dirty="0" smtClean="0"/>
              <a:t>Fifth </a:t>
            </a:r>
            <a:r>
              <a:rPr lang="en-US" dirty="0"/>
              <a:t>level</a:t>
            </a:r>
          </a:p>
        </p:txBody>
      </p:sp>
      <p:sp>
        <p:nvSpPr>
          <p:cNvPr id="7" name="Slide Number Placeholder 5"/>
          <p:cNvSpPr>
            <a:spLocks noGrp="1"/>
          </p:cNvSpPr>
          <p:nvPr>
            <p:ph type="sldNum" sz="quarter" idx="4"/>
          </p:nvPr>
        </p:nvSpPr>
        <p:spPr>
          <a:xfrm>
            <a:off x="0" y="4731544"/>
            <a:ext cx="9144000" cy="411956"/>
          </a:xfrm>
          <a:prstGeom prst="rect">
            <a:avLst/>
          </a:prstGeom>
          <a:solidFill>
            <a:schemeClr val="bg2"/>
          </a:solidFill>
        </p:spPr>
        <p:txBody>
          <a:bodyPr vert="horz" wrap="square" lIns="0" tIns="0" rIns="91428" bIns="0" numCol="1" anchor="ctr" anchorCtr="0" compatLnSpc="1">
            <a:prstTxWarp prst="textNoShape">
              <a:avLst/>
            </a:prstTxWarp>
          </a:bodyPr>
          <a:lstStyle>
            <a:lvl1pPr>
              <a:defRPr sz="1200">
                <a:solidFill>
                  <a:schemeClr val="bg1"/>
                </a:solidFill>
              </a:defRPr>
            </a:lvl1pPr>
          </a:lstStyle>
          <a:p>
            <a:pPr fontAlgn="base">
              <a:spcBef>
                <a:spcPct val="0"/>
              </a:spcBef>
              <a:spcAft>
                <a:spcPct val="0"/>
              </a:spcAft>
              <a:defRPr/>
            </a:pPr>
            <a:r>
              <a:rPr lang="en-US" dirty="0" smtClean="0">
                <a:solidFill>
                  <a:prstClr val="white"/>
                </a:solidFill>
                <a:ea typeface="ヒラギノ角ゴ Pro W3" pitchFamily="84" charset="-128"/>
              </a:rPr>
              <a:t>  </a:t>
            </a:r>
            <a:fld id="{45F8D313-CCBE-49D6-A3BC-57B1848DFB52}" type="slidenum">
              <a:rPr lang="en-US" smtClean="0">
                <a:solidFill>
                  <a:prstClr val="white"/>
                </a:solidFill>
                <a:ea typeface="ヒラギノ角ゴ Pro W3" pitchFamily="84" charset="-128"/>
              </a:rPr>
              <a:pPr fontAlgn="base">
                <a:spcBef>
                  <a:spcPct val="0"/>
                </a:spcBef>
                <a:spcAft>
                  <a:spcPct val="0"/>
                </a:spcAft>
                <a:defRPr/>
              </a:pPr>
              <a:t>‹#›</a:t>
            </a:fld>
            <a:r>
              <a:rPr lang="en-US" dirty="0" smtClean="0">
                <a:solidFill>
                  <a:prstClr val="white"/>
                </a:solidFill>
                <a:ea typeface="ヒラギノ角ゴ Pro W3" pitchFamily="84" charset="-128"/>
              </a:rPr>
              <a:t> </a:t>
            </a:r>
            <a:endParaRPr lang="en-US" dirty="0">
              <a:solidFill>
                <a:prstClr val="white"/>
              </a:solidFill>
              <a:ea typeface="ヒラギノ角ゴ Pro W3" pitchFamily="84" charset="-128"/>
            </a:endParaRPr>
          </a:p>
        </p:txBody>
      </p:sp>
      <p:sp>
        <p:nvSpPr>
          <p:cNvPr id="6" name="Footer Placeholder 5"/>
          <p:cNvSpPr>
            <a:spLocks noGrp="1"/>
          </p:cNvSpPr>
          <p:nvPr>
            <p:ph type="ftr" sz="quarter" idx="3"/>
          </p:nvPr>
        </p:nvSpPr>
        <p:spPr>
          <a:xfrm>
            <a:off x="900113" y="4731544"/>
            <a:ext cx="8064375" cy="411956"/>
          </a:xfrm>
          <a:prstGeom prst="rect">
            <a:avLst/>
          </a:prstGeom>
        </p:spPr>
        <p:txBody>
          <a:bodyPr vert="horz" lIns="0" tIns="0" rIns="0" bIns="0" rtlCol="0" anchor="ctr"/>
          <a:lstStyle>
            <a:lvl1pPr algn="l" fontAlgn="auto">
              <a:spcBef>
                <a:spcPts val="0"/>
              </a:spcBef>
              <a:spcAft>
                <a:spcPts val="0"/>
              </a:spcAft>
              <a:defRPr sz="1200" baseline="0">
                <a:solidFill>
                  <a:schemeClr val="bg1"/>
                </a:solidFill>
                <a:latin typeface="Arial" pitchFamily="34" charset="0"/>
                <a:ea typeface="+mn-ea"/>
                <a:cs typeface="+mn-cs"/>
              </a:defRPr>
            </a:lvl1pPr>
          </a:lstStyle>
          <a:p>
            <a:pPr>
              <a:defRPr/>
            </a:pPr>
            <a:r>
              <a:rPr lang="en-US" smtClean="0">
                <a:solidFill>
                  <a:prstClr val="white"/>
                </a:solidFill>
              </a:rPr>
              <a:t>A Question of Stability</a:t>
            </a:r>
            <a:endParaRPr lang="en-US" dirty="0">
              <a:solidFill>
                <a:prstClr val="white"/>
              </a:solidFill>
            </a:endParaRPr>
          </a:p>
        </p:txBody>
      </p:sp>
    </p:spTree>
    <p:extLst>
      <p:ext uri="{BB962C8B-B14F-4D97-AF65-F5344CB8AC3E}">
        <p14:creationId xmlns:p14="http://schemas.microsoft.com/office/powerpoint/2010/main" val="984667760"/>
      </p:ext>
    </p:extLst>
  </p:cSld>
  <p:clrMap bg1="lt1" tx1="dk1" bg2="lt2" tx2="dk2" accent1="accent1" accent2="accent2" accent3="accent3" accent4="accent4" accent5="accent5" accent6="accent6" hlink="hlink" folHlink="folHlink"/>
  <p:sldLayoutIdLst>
    <p:sldLayoutId id="2147483685" r:id="rId1"/>
    <p:sldLayoutId id="2147483686" r:id="rId2"/>
  </p:sldLayoutIdLst>
  <p:hf hdr="0" dt="0"/>
  <p:txStyles>
    <p:titleStyle>
      <a:lvl1pPr algn="l" rtl="0" eaLnBrk="0" fontAlgn="base" hangingPunct="0">
        <a:spcBef>
          <a:spcPct val="0"/>
        </a:spcBef>
        <a:spcAft>
          <a:spcPct val="0"/>
        </a:spcAft>
        <a:defRPr sz="4000" kern="1200" spc="-150">
          <a:solidFill>
            <a:srgbClr val="00AE9E"/>
          </a:solidFill>
          <a:latin typeface="+mj-lt"/>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13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265"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396"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529"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p:titleStyle>
    <p:bodyStyle>
      <a:lvl1pPr marL="342848" indent="-342848" algn="l" rtl="0" eaLnBrk="0" fontAlgn="base" hangingPunct="0">
        <a:spcBef>
          <a:spcPts val="1200"/>
        </a:spcBef>
        <a:spcAft>
          <a:spcPct val="0"/>
        </a:spcAft>
        <a:buFont typeface="Arial" pitchFamily="84" charset="0"/>
        <a:defRPr kern="1200" baseline="0">
          <a:solidFill>
            <a:srgbClr val="00AE9E"/>
          </a:solidFill>
          <a:latin typeface="Arial" pitchFamily="34" charset="0"/>
          <a:ea typeface="ヒラギノ角ゴ Pro W3" pitchFamily="84" charset="-128"/>
          <a:cs typeface="ヒラギノ角ゴ Pro W3" pitchFamily="84" charset="-128"/>
        </a:defRPr>
      </a:lvl1pPr>
      <a:lvl2pPr marL="353960" indent="-176186"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864" indent="-215864"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385" indent="-190473"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2988" indent="-177773"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597" indent="-187298" algn="l" defTabSz="914265" rtl="0" eaLnBrk="1" latinLnBrk="0" hangingPunct="1">
        <a:spcBef>
          <a:spcPct val="20000"/>
        </a:spcBef>
        <a:buFontTx/>
        <a:buNone/>
        <a:defRPr sz="1400" kern="1200" baseline="0">
          <a:solidFill>
            <a:schemeClr val="tx1"/>
          </a:solidFill>
          <a:latin typeface="+mn-lt"/>
          <a:ea typeface="+mn-ea"/>
          <a:cs typeface="+mn-cs"/>
        </a:defRPr>
      </a:lvl6pPr>
      <a:lvl7pPr marL="2971356" indent="-228564" algn="l" defTabSz="91426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87" indent="-228564" algn="l" defTabSz="91426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618" indent="-228564" algn="l" defTabSz="91426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65" rtl="0" eaLnBrk="1" latinLnBrk="0" hangingPunct="1">
        <a:defRPr sz="1800" kern="1200">
          <a:solidFill>
            <a:schemeClr val="tx1"/>
          </a:solidFill>
          <a:latin typeface="+mn-lt"/>
          <a:ea typeface="+mn-ea"/>
          <a:cs typeface="+mn-cs"/>
        </a:defRPr>
      </a:lvl1pPr>
      <a:lvl2pPr marL="457130" algn="l" defTabSz="914265" rtl="0" eaLnBrk="1" latinLnBrk="0" hangingPunct="1">
        <a:defRPr sz="1800" kern="1200">
          <a:solidFill>
            <a:schemeClr val="tx1"/>
          </a:solidFill>
          <a:latin typeface="+mn-lt"/>
          <a:ea typeface="+mn-ea"/>
          <a:cs typeface="+mn-cs"/>
        </a:defRPr>
      </a:lvl2pPr>
      <a:lvl3pPr marL="914265" algn="l" defTabSz="914265" rtl="0" eaLnBrk="1" latinLnBrk="0" hangingPunct="1">
        <a:defRPr sz="1800" kern="1200">
          <a:solidFill>
            <a:schemeClr val="tx1"/>
          </a:solidFill>
          <a:latin typeface="+mn-lt"/>
          <a:ea typeface="+mn-ea"/>
          <a:cs typeface="+mn-cs"/>
        </a:defRPr>
      </a:lvl3pPr>
      <a:lvl4pPr marL="1371396" algn="l" defTabSz="914265" rtl="0" eaLnBrk="1" latinLnBrk="0" hangingPunct="1">
        <a:defRPr sz="1800" kern="1200">
          <a:solidFill>
            <a:schemeClr val="tx1"/>
          </a:solidFill>
          <a:latin typeface="+mn-lt"/>
          <a:ea typeface="+mn-ea"/>
          <a:cs typeface="+mn-cs"/>
        </a:defRPr>
      </a:lvl4pPr>
      <a:lvl5pPr marL="1828529" algn="l" defTabSz="914265" rtl="0" eaLnBrk="1" latinLnBrk="0" hangingPunct="1">
        <a:defRPr sz="1800" kern="1200">
          <a:solidFill>
            <a:schemeClr val="tx1"/>
          </a:solidFill>
          <a:latin typeface="+mn-lt"/>
          <a:ea typeface="+mn-ea"/>
          <a:cs typeface="+mn-cs"/>
        </a:defRPr>
      </a:lvl5pPr>
      <a:lvl6pPr marL="2285658" algn="l" defTabSz="914265" rtl="0" eaLnBrk="1" latinLnBrk="0" hangingPunct="1">
        <a:defRPr sz="1800" kern="1200">
          <a:solidFill>
            <a:schemeClr val="tx1"/>
          </a:solidFill>
          <a:latin typeface="+mn-lt"/>
          <a:ea typeface="+mn-ea"/>
          <a:cs typeface="+mn-cs"/>
        </a:defRPr>
      </a:lvl6pPr>
      <a:lvl7pPr marL="2742788" algn="l" defTabSz="914265" rtl="0" eaLnBrk="1" latinLnBrk="0" hangingPunct="1">
        <a:defRPr sz="1800" kern="1200">
          <a:solidFill>
            <a:schemeClr val="tx1"/>
          </a:solidFill>
          <a:latin typeface="+mn-lt"/>
          <a:ea typeface="+mn-ea"/>
          <a:cs typeface="+mn-cs"/>
        </a:defRPr>
      </a:lvl7pPr>
      <a:lvl8pPr marL="3199920" algn="l" defTabSz="914265" rtl="0" eaLnBrk="1" latinLnBrk="0" hangingPunct="1">
        <a:defRPr sz="1800" kern="1200">
          <a:solidFill>
            <a:schemeClr val="tx1"/>
          </a:solidFill>
          <a:latin typeface="+mn-lt"/>
          <a:ea typeface="+mn-ea"/>
          <a:cs typeface="+mn-cs"/>
        </a:defRPr>
      </a:lvl8pPr>
      <a:lvl9pPr marL="3657052" algn="l" defTabSz="91426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biotechmedical.com.my/molecular-diagnostic/"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 Question of Stability.</a:t>
            </a:r>
            <a:br>
              <a:rPr lang="en-GB" dirty="0" smtClean="0"/>
            </a:br>
            <a:r>
              <a:rPr lang="en-GB" sz="3200" dirty="0"/>
              <a:t> Stability of GC and CT nucleic acids in Urine</a:t>
            </a:r>
            <a:endParaRPr lang="en-GB" sz="4000" dirty="0"/>
          </a:p>
        </p:txBody>
      </p:sp>
      <p:sp>
        <p:nvSpPr>
          <p:cNvPr id="3" name="Subtitle 2"/>
          <p:cNvSpPr>
            <a:spLocks noGrp="1"/>
          </p:cNvSpPr>
          <p:nvPr>
            <p:ph type="subTitle" idx="1"/>
          </p:nvPr>
        </p:nvSpPr>
        <p:spPr>
          <a:xfrm>
            <a:off x="558000" y="4191930"/>
            <a:ext cx="7633648" cy="577788"/>
          </a:xfrm>
        </p:spPr>
        <p:txBody>
          <a:bodyPr>
            <a:normAutofit fontScale="70000" lnSpcReduction="20000"/>
          </a:bodyPr>
          <a:lstStyle/>
          <a:p>
            <a:r>
              <a:rPr lang="en-GB" dirty="0" smtClean="0"/>
              <a:t>Hemanti Patel</a:t>
            </a:r>
          </a:p>
          <a:p>
            <a:r>
              <a:rPr lang="en-GB" dirty="0" smtClean="0"/>
              <a:t>National Infections Services, Public Health England</a:t>
            </a:r>
          </a:p>
          <a:p>
            <a:r>
              <a:rPr lang="en-GB" dirty="0" smtClean="0"/>
              <a:t>July 2016</a:t>
            </a:r>
            <a:endParaRPr lang="en-GB" dirty="0"/>
          </a:p>
        </p:txBody>
      </p:sp>
    </p:spTree>
    <p:extLst>
      <p:ext uri="{BB962C8B-B14F-4D97-AF65-F5344CB8AC3E}">
        <p14:creationId xmlns:p14="http://schemas.microsoft.com/office/powerpoint/2010/main" val="5487847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Background</a:t>
            </a:r>
            <a:endParaRPr lang="en-GB" dirty="0"/>
          </a:p>
        </p:txBody>
      </p:sp>
      <p:sp>
        <p:nvSpPr>
          <p:cNvPr id="4" name="Slide Number Placeholder 3"/>
          <p:cNvSpPr>
            <a:spLocks noGrp="1"/>
          </p:cNvSpPr>
          <p:nvPr>
            <p:ph type="sldNum" sz="quarter" idx="10"/>
          </p:nvPr>
        </p:nvSpPr>
        <p:spPr/>
        <p:txBody>
          <a:bodyPr/>
          <a:lstStyle/>
          <a:p>
            <a:pPr marL="531735">
              <a:defRPr/>
            </a:pPr>
            <a:r>
              <a:rPr lang="en-US" dirty="0" smtClean="0">
                <a:solidFill>
                  <a:prstClr val="white"/>
                </a:solidFill>
              </a:rPr>
              <a:t>  </a:t>
            </a:r>
            <a:fld id="{2565FA6D-D4C8-4C4C-AC4B-3269734D34D8}" type="slidenum">
              <a:rPr lang="en-US" smtClean="0">
                <a:solidFill>
                  <a:prstClr val="white"/>
                </a:solidFill>
              </a:rPr>
              <a:pPr marL="531735">
                <a:defRPr/>
              </a:pPr>
              <a:t>2</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smtClean="0">
                <a:solidFill>
                  <a:prstClr val="white"/>
                </a:solidFill>
              </a:rPr>
              <a:t>A Question of Stability</a:t>
            </a:r>
            <a:endParaRPr lang="en-US" dirty="0">
              <a:solidFill>
                <a:prstClr val="white"/>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1347614"/>
            <a:ext cx="7128792" cy="6480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8534" y="2700258"/>
            <a:ext cx="2900006" cy="1679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rot="10800000" flipV="1">
            <a:off x="3779914" y="4342032"/>
            <a:ext cx="4824536" cy="265453"/>
          </a:xfrm>
          <a:prstGeom prst="rect">
            <a:avLst/>
          </a:prstGeom>
        </p:spPr>
        <p:txBody>
          <a:bodyPr wrap="square" lIns="91428" tIns="45714" rIns="91428" bIns="45714">
            <a:spAutoFit/>
          </a:bodyPr>
          <a:lstStyle/>
          <a:p>
            <a:pPr fontAlgn="base">
              <a:spcBef>
                <a:spcPct val="0"/>
              </a:spcBef>
              <a:spcAft>
                <a:spcPct val="0"/>
              </a:spcAft>
            </a:pPr>
            <a:r>
              <a:rPr lang="en-GB" sz="1100" dirty="0">
                <a:solidFill>
                  <a:prstClr val="black"/>
                </a:solidFill>
                <a:hlinkClick r:id="rId5"/>
              </a:rPr>
              <a:t>Modified from http://biotechmedical.com.my/molecular-diagnostic/</a:t>
            </a:r>
            <a:r>
              <a:rPr lang="en-GB" sz="1100" dirty="0">
                <a:solidFill>
                  <a:prstClr val="black"/>
                </a:solidFill>
              </a:rPr>
              <a:t> </a:t>
            </a:r>
          </a:p>
        </p:txBody>
      </p:sp>
      <p:sp>
        <p:nvSpPr>
          <p:cNvPr id="3" name="Content Placeholder 2"/>
          <p:cNvSpPr>
            <a:spLocks noGrp="1"/>
          </p:cNvSpPr>
          <p:nvPr>
            <p:ph idx="1"/>
          </p:nvPr>
        </p:nvSpPr>
        <p:spPr>
          <a:xfrm>
            <a:off x="558000" y="987580"/>
            <a:ext cx="8046448" cy="1046689"/>
          </a:xfrm>
        </p:spPr>
        <p:txBody>
          <a:bodyPr/>
          <a:lstStyle/>
          <a:p>
            <a:pPr marL="0" indent="0"/>
            <a:r>
              <a:rPr lang="en-GB" sz="2000" dirty="0"/>
              <a:t>Preliminary work for feasibility study – see talk…</a:t>
            </a:r>
          </a:p>
          <a:p>
            <a:pPr marL="0" indent="0"/>
            <a:endParaRPr lang="en-GB" sz="2000" dirty="0"/>
          </a:p>
          <a:p>
            <a:pPr marL="0" indent="0"/>
            <a:endParaRPr lang="en-GB" sz="2000" dirty="0"/>
          </a:p>
          <a:p>
            <a:pPr>
              <a:buFont typeface="Wingdings" pitchFamily="2" charset="2"/>
              <a:buChar char="Ø"/>
            </a:pPr>
            <a:endParaRPr lang="en-GB" sz="1400" dirty="0"/>
          </a:p>
          <a:p>
            <a:pPr>
              <a:buFont typeface="Wingdings" pitchFamily="2" charset="2"/>
              <a:buChar char="Ø"/>
            </a:pPr>
            <a:endParaRPr lang="en-GB" sz="1400" dirty="0"/>
          </a:p>
          <a:p>
            <a:pPr marL="0" indent="0"/>
            <a:endParaRPr lang="en-GB" sz="1400" dirty="0"/>
          </a:p>
          <a:p>
            <a:pPr>
              <a:buFont typeface="Wingdings" panose="05000000000000000000" pitchFamily="2" charset="2"/>
              <a:buChar char="v"/>
            </a:pPr>
            <a:endParaRPr lang="en-GB" sz="1400" dirty="0"/>
          </a:p>
        </p:txBody>
      </p:sp>
      <p:sp>
        <p:nvSpPr>
          <p:cNvPr id="9" name="Content Placeholder 2"/>
          <p:cNvSpPr txBox="1">
            <a:spLocks/>
          </p:cNvSpPr>
          <p:nvPr/>
        </p:nvSpPr>
        <p:spPr bwMode="auto">
          <a:xfrm>
            <a:off x="611560" y="2106278"/>
            <a:ext cx="4608512" cy="235568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42900" indent="-342900" algn="l" rtl="0" eaLnBrk="0" fontAlgn="base" hangingPunct="0">
              <a:spcBef>
                <a:spcPts val="120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Char char="Ø"/>
            </a:pPr>
            <a:r>
              <a:rPr lang="en-GB" sz="2000" dirty="0">
                <a:solidFill>
                  <a:prstClr val="black"/>
                </a:solidFill>
              </a:rPr>
              <a:t>Logistics of home sampling for 35 days  – collection, storage and delivery </a:t>
            </a:r>
          </a:p>
          <a:p>
            <a:pPr>
              <a:buFont typeface="Wingdings" pitchFamily="2" charset="2"/>
              <a:buChar char="Ø"/>
            </a:pPr>
            <a:r>
              <a:rPr lang="en-GB" sz="2000" dirty="0">
                <a:solidFill>
                  <a:prstClr val="black"/>
                </a:solidFill>
              </a:rPr>
              <a:t>Swabs – stored at 2-30°C</a:t>
            </a:r>
          </a:p>
          <a:p>
            <a:pPr>
              <a:buFont typeface="Wingdings" pitchFamily="2" charset="2"/>
              <a:buChar char="Ø"/>
            </a:pPr>
            <a:r>
              <a:rPr lang="en-GB" sz="2000" dirty="0">
                <a:solidFill>
                  <a:prstClr val="black"/>
                </a:solidFill>
              </a:rPr>
              <a:t>Urines - stored at 2-30°C but transferred within 24 hours</a:t>
            </a:r>
          </a:p>
          <a:p>
            <a:pPr>
              <a:buFont typeface="Wingdings" pitchFamily="2" charset="2"/>
              <a:buChar char="Ø"/>
            </a:pPr>
            <a:endParaRPr lang="en-GB" sz="1400" dirty="0">
              <a:solidFill>
                <a:prstClr val="black"/>
              </a:solidFill>
            </a:endParaRPr>
          </a:p>
          <a:p>
            <a:pPr>
              <a:buFont typeface="Wingdings" panose="05000000000000000000" pitchFamily="2" charset="2"/>
              <a:buChar char="v"/>
            </a:pPr>
            <a:endParaRPr lang="en-GB" sz="1400" dirty="0">
              <a:solidFill>
                <a:prstClr val="black"/>
              </a:solidFill>
            </a:endParaRPr>
          </a:p>
        </p:txBody>
      </p:sp>
    </p:spTree>
    <p:extLst>
      <p:ext uri="{BB962C8B-B14F-4D97-AF65-F5344CB8AC3E}">
        <p14:creationId xmlns:p14="http://schemas.microsoft.com/office/powerpoint/2010/main" val="1754203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Urine Stability experiment</a:t>
            </a:r>
            <a:endParaRPr lang="en-GB" dirty="0"/>
          </a:p>
        </p:txBody>
      </p:sp>
      <p:sp>
        <p:nvSpPr>
          <p:cNvPr id="3" name="Content Placeholder 2"/>
          <p:cNvSpPr>
            <a:spLocks noGrp="1"/>
          </p:cNvSpPr>
          <p:nvPr>
            <p:ph idx="1"/>
          </p:nvPr>
        </p:nvSpPr>
        <p:spPr>
          <a:xfrm>
            <a:off x="558000" y="951576"/>
            <a:ext cx="8028000" cy="3662771"/>
          </a:xfrm>
        </p:spPr>
        <p:txBody>
          <a:bodyPr/>
          <a:lstStyle/>
          <a:p>
            <a:pPr>
              <a:buFont typeface="Wingdings" pitchFamily="2" charset="2"/>
              <a:buChar char="Ø"/>
            </a:pPr>
            <a:r>
              <a:rPr lang="en-GB" sz="1400" dirty="0"/>
              <a:t>Aim</a:t>
            </a:r>
          </a:p>
          <a:p>
            <a:pPr lvl="3">
              <a:buFont typeface="Wingdings" pitchFamily="2" charset="2"/>
              <a:buChar char="Ø"/>
            </a:pPr>
            <a:r>
              <a:rPr lang="en-GB" sz="1400" dirty="0"/>
              <a:t>An investigation was undertaken to determine the stability of gonococcal and chlamydial nucleic acids within urines samples stored in different conditions over a period of 25 days</a:t>
            </a:r>
          </a:p>
          <a:p>
            <a:pPr>
              <a:buFont typeface="Wingdings" pitchFamily="2" charset="2"/>
              <a:buChar char="Ø"/>
            </a:pPr>
            <a:r>
              <a:rPr lang="en-GB" sz="1400" dirty="0"/>
              <a:t>Variables</a:t>
            </a:r>
          </a:p>
          <a:p>
            <a:pPr lvl="3">
              <a:buFont typeface="Wingdings" pitchFamily="2" charset="2"/>
              <a:buChar char="Ø"/>
            </a:pPr>
            <a:r>
              <a:rPr lang="en-GB" sz="1400" dirty="0"/>
              <a:t>3 concentrations of gonococcal and chlamydial nucleic acids </a:t>
            </a:r>
          </a:p>
          <a:p>
            <a:pPr lvl="3">
              <a:buFont typeface="Wingdings" pitchFamily="2" charset="2"/>
              <a:buChar char="Ø"/>
            </a:pPr>
            <a:r>
              <a:rPr lang="en-GB" sz="1400" dirty="0"/>
              <a:t>Temperature </a:t>
            </a:r>
          </a:p>
          <a:p>
            <a:pPr lvl="4">
              <a:buFont typeface="Wingdings" pitchFamily="2" charset="2"/>
              <a:buChar char="Ø"/>
            </a:pPr>
            <a:r>
              <a:rPr lang="en-GB" sz="1400" dirty="0"/>
              <a:t> Refrigeration</a:t>
            </a:r>
          </a:p>
          <a:p>
            <a:pPr lvl="4">
              <a:buFont typeface="Wingdings" pitchFamily="2" charset="2"/>
              <a:buChar char="Ø"/>
            </a:pPr>
            <a:r>
              <a:rPr lang="en-GB" sz="1400" dirty="0"/>
              <a:t> Room temperature</a:t>
            </a:r>
          </a:p>
          <a:p>
            <a:pPr lvl="3">
              <a:buFont typeface="Wingdings" pitchFamily="2" charset="2"/>
              <a:buChar char="Ø"/>
            </a:pPr>
            <a:r>
              <a:rPr lang="en-GB" sz="1400" dirty="0"/>
              <a:t>Time</a:t>
            </a:r>
          </a:p>
          <a:p>
            <a:pPr lvl="4">
              <a:buFont typeface="Wingdings" pitchFamily="2" charset="2"/>
              <a:buChar char="Ø"/>
            </a:pPr>
            <a:r>
              <a:rPr lang="en-GB" sz="1400" dirty="0"/>
              <a:t>Collected on days 1, 4, 8, 11, 18, 22 and 25</a:t>
            </a:r>
          </a:p>
          <a:p>
            <a:pPr lvl="2">
              <a:buFont typeface="Wingdings" pitchFamily="2" charset="2"/>
              <a:buChar char="Ø"/>
            </a:pPr>
            <a:r>
              <a:rPr lang="en-GB" sz="1400" dirty="0"/>
              <a:t>Detection</a:t>
            </a:r>
          </a:p>
          <a:p>
            <a:pPr lvl="4">
              <a:buFont typeface="Wingdings" pitchFamily="2" charset="2"/>
              <a:buChar char="Ø"/>
            </a:pPr>
            <a:r>
              <a:rPr lang="en-GB" sz="1400" dirty="0"/>
              <a:t>RNA – Hologic Panther system</a:t>
            </a:r>
          </a:p>
          <a:p>
            <a:pPr lvl="4">
              <a:buFont typeface="Wingdings" pitchFamily="2" charset="2"/>
              <a:buChar char="Ø"/>
            </a:pPr>
            <a:r>
              <a:rPr lang="en-GB" sz="1400" dirty="0"/>
              <a:t>DNA – In house reference laboratory PCR</a:t>
            </a:r>
          </a:p>
          <a:p>
            <a:r>
              <a:rPr lang="en-GB" sz="1400" dirty="0"/>
              <a:t> </a:t>
            </a:r>
          </a:p>
        </p:txBody>
      </p:sp>
      <p:sp>
        <p:nvSpPr>
          <p:cNvPr id="4" name="Slide Number Placeholder 3"/>
          <p:cNvSpPr>
            <a:spLocks noGrp="1"/>
          </p:cNvSpPr>
          <p:nvPr>
            <p:ph type="sldNum" sz="quarter" idx="10"/>
          </p:nvPr>
        </p:nvSpPr>
        <p:spPr/>
        <p:txBody>
          <a:bodyPr/>
          <a:lstStyle/>
          <a:p>
            <a:pPr marL="531735">
              <a:defRPr/>
            </a:pPr>
            <a:r>
              <a:rPr lang="en-US" dirty="0" smtClean="0">
                <a:solidFill>
                  <a:prstClr val="white"/>
                </a:solidFill>
              </a:rPr>
              <a:t>  </a:t>
            </a:r>
            <a:fld id="{2565FA6D-D4C8-4C4C-AC4B-3269734D34D8}" type="slidenum">
              <a:rPr lang="en-US" smtClean="0">
                <a:solidFill>
                  <a:prstClr val="white"/>
                </a:solidFill>
              </a:rPr>
              <a:pPr marL="531735">
                <a:defRPr/>
              </a:pPr>
              <a:t>3</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US" smtClean="0">
                <a:solidFill>
                  <a:prstClr val="white"/>
                </a:solidFill>
              </a:rPr>
              <a:t>A Question of Stability</a:t>
            </a:r>
            <a:endParaRPr lang="en-US" dirty="0">
              <a:solidFill>
                <a:prstClr val="white"/>
              </a:solidFill>
            </a:endParaRPr>
          </a:p>
        </p:txBody>
      </p:sp>
    </p:spTree>
    <p:extLst>
      <p:ext uri="{BB962C8B-B14F-4D97-AF65-F5344CB8AC3E}">
        <p14:creationId xmlns:p14="http://schemas.microsoft.com/office/powerpoint/2010/main" val="1353699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702" y="267494"/>
            <a:ext cx="8028000" cy="486054"/>
          </a:xfrm>
        </p:spPr>
        <p:txBody>
          <a:bodyPr>
            <a:noAutofit/>
          </a:bodyPr>
          <a:lstStyle/>
          <a:p>
            <a:r>
              <a:rPr lang="en-GB" sz="3200" dirty="0"/>
              <a:t>Results – CT RNA and DNA Results </a:t>
            </a:r>
          </a:p>
        </p:txBody>
      </p:sp>
      <p:sp>
        <p:nvSpPr>
          <p:cNvPr id="4" name="Slide Number Placeholder 3"/>
          <p:cNvSpPr>
            <a:spLocks noGrp="1"/>
          </p:cNvSpPr>
          <p:nvPr>
            <p:ph type="sldNum" sz="quarter" idx="10"/>
          </p:nvPr>
        </p:nvSpPr>
        <p:spPr/>
        <p:txBody>
          <a:bodyPr/>
          <a:lstStyle/>
          <a:p>
            <a:pPr marL="531735">
              <a:defRPr/>
            </a:pPr>
            <a:r>
              <a:rPr lang="en-US" dirty="0" smtClean="0">
                <a:solidFill>
                  <a:prstClr val="white"/>
                </a:solidFill>
              </a:rPr>
              <a:t>  </a:t>
            </a:r>
            <a:fld id="{2565FA6D-D4C8-4C4C-AC4B-3269734D34D8}" type="slidenum">
              <a:rPr lang="en-US" smtClean="0">
                <a:solidFill>
                  <a:prstClr val="white"/>
                </a:solidFill>
              </a:rPr>
              <a:pPr marL="531735">
                <a:defRPr/>
              </a:pPr>
              <a:t>4</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US" smtClean="0">
                <a:solidFill>
                  <a:prstClr val="white"/>
                </a:solidFill>
              </a:rPr>
              <a:t>A Question of Stability</a:t>
            </a:r>
            <a:endParaRPr lang="en-US" dirty="0">
              <a:solidFill>
                <a:prstClr val="white"/>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1258499"/>
              </p:ext>
            </p:extLst>
          </p:nvPr>
        </p:nvGraphicFramePr>
        <p:xfrm>
          <a:off x="539554" y="915567"/>
          <a:ext cx="7831208" cy="3706408"/>
        </p:xfrm>
        <a:graphic>
          <a:graphicData uri="http://schemas.openxmlformats.org/drawingml/2006/table">
            <a:tbl>
              <a:tblPr firstRow="1" bandRow="1">
                <a:tableStyleId>{5C22544A-7EE6-4342-B048-85BDC9FD1C3A}</a:tableStyleId>
              </a:tblPr>
              <a:tblGrid>
                <a:gridCol w="978901"/>
                <a:gridCol w="1109331"/>
                <a:gridCol w="1152128"/>
                <a:gridCol w="1008112"/>
                <a:gridCol w="288032"/>
                <a:gridCol w="1224136"/>
                <a:gridCol w="1091667"/>
                <a:gridCol w="978901"/>
              </a:tblGrid>
              <a:tr h="273982">
                <a:tc rowSpan="2">
                  <a:txBody>
                    <a:bodyPr/>
                    <a:lstStyle/>
                    <a:p>
                      <a:pPr algn="ctr" fontAlgn="ctr"/>
                      <a:endParaRPr lang="en-GB" sz="800" b="0" i="0" u="none" strike="noStrike" dirty="0">
                        <a:solidFill>
                          <a:schemeClr val="bg1"/>
                        </a:solidFill>
                        <a:effectLst/>
                        <a:latin typeface="Calibri"/>
                      </a:endParaRPr>
                    </a:p>
                  </a:txBody>
                  <a:tcPr marL="9525" marR="9525" marT="7144" marB="0" anchor="ctr">
                    <a:lnR w="12700" cap="flat" cmpd="sng" algn="ctr">
                      <a:solidFill>
                        <a:srgbClr val="0070C0"/>
                      </a:solidFill>
                      <a:prstDash val="solid"/>
                      <a:round/>
                      <a:headEnd type="none" w="med" len="med"/>
                      <a:tailEnd type="none" w="med" len="med"/>
                    </a:lnR>
                  </a:tcPr>
                </a:tc>
                <a:tc gridSpan="3">
                  <a:txBody>
                    <a:bodyPr/>
                    <a:lstStyle/>
                    <a:p>
                      <a:pPr algn="ctr" fontAlgn="ctr"/>
                      <a:r>
                        <a:rPr lang="fr-FR" sz="1400" b="1" i="0" u="none" strike="noStrike" dirty="0" smtClean="0">
                          <a:solidFill>
                            <a:schemeClr val="bg1"/>
                          </a:solidFill>
                          <a:effectLst/>
                          <a:latin typeface="Calibri"/>
                        </a:rPr>
                        <a:t>4°C</a:t>
                      </a:r>
                      <a:endParaRPr lang="fr-FR" sz="1400" b="1" i="0" u="none" strike="noStrike" dirty="0">
                        <a:solidFill>
                          <a:schemeClr val="bg1"/>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tcPr>
                </a:tc>
                <a:tc hMerge="1">
                  <a:txBody>
                    <a:bodyPr/>
                    <a:lstStyle/>
                    <a:p>
                      <a:pPr algn="l" fontAlgn="ctr"/>
                      <a:endParaRPr lang="fr-FR" sz="1100" b="0" i="0" u="none" strike="noStrike" dirty="0">
                        <a:solidFill>
                          <a:schemeClr val="bg1"/>
                        </a:solidFill>
                        <a:effectLst/>
                        <a:latin typeface="Calibri"/>
                      </a:endParaRPr>
                    </a:p>
                  </a:txBody>
                  <a:tcPr marL="9525" marR="9525" marT="9525" marB="0" anchor="ctr"/>
                </a:tc>
                <a:tc hMerge="1">
                  <a:txBody>
                    <a:bodyPr/>
                    <a:lstStyle/>
                    <a:p>
                      <a:pPr algn="l" fontAlgn="ctr"/>
                      <a:endParaRPr lang="fr-FR" sz="1100" b="0" i="0" u="none" strike="noStrike" dirty="0">
                        <a:solidFill>
                          <a:schemeClr val="bg1"/>
                        </a:solidFill>
                        <a:effectLst/>
                        <a:latin typeface="Calibri"/>
                      </a:endParaRPr>
                    </a:p>
                  </a:txBody>
                  <a:tcPr marL="9525" marR="9525" marT="9525" marB="0" anchor="ctr"/>
                </a:tc>
                <a:tc>
                  <a:txBody>
                    <a:bodyPr/>
                    <a:lstStyle/>
                    <a:p>
                      <a:pPr algn="ctr" fontAlgn="ctr"/>
                      <a:endParaRPr lang="fr-FR" sz="1400" b="1" i="0" u="none" strike="noStrike" dirty="0">
                        <a:solidFill>
                          <a:schemeClr val="bg1"/>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gridSpan="3">
                  <a:txBody>
                    <a:bodyPr/>
                    <a:lstStyle/>
                    <a:p>
                      <a:pPr algn="ctr" fontAlgn="ctr"/>
                      <a:r>
                        <a:rPr lang="fr-FR" sz="1500" b="1" i="0" u="none" strike="noStrike" dirty="0" smtClean="0">
                          <a:solidFill>
                            <a:schemeClr val="bg1"/>
                          </a:solidFill>
                          <a:effectLst/>
                          <a:latin typeface="Calibri"/>
                        </a:rPr>
                        <a:t>Room </a:t>
                      </a:r>
                      <a:r>
                        <a:rPr lang="fr-FR" sz="1500" b="1" i="0" u="none" strike="noStrike" baseline="0" dirty="0" err="1" smtClean="0">
                          <a:solidFill>
                            <a:schemeClr val="bg1"/>
                          </a:solidFill>
                          <a:effectLst/>
                          <a:latin typeface="Calibri"/>
                        </a:rPr>
                        <a:t>temperature</a:t>
                      </a:r>
                      <a:endParaRPr lang="fr-FR" sz="1500" b="1" i="0" u="none" strike="noStrike" dirty="0">
                        <a:solidFill>
                          <a:schemeClr val="bg1"/>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tcPr>
                </a:tc>
                <a:tc hMerge="1">
                  <a:txBody>
                    <a:bodyPr/>
                    <a:lstStyle/>
                    <a:p>
                      <a:pPr algn="l" fontAlgn="ctr"/>
                      <a:endParaRPr lang="fr-FR" sz="1100" b="0" i="0" u="none" strike="noStrike" dirty="0">
                        <a:solidFill>
                          <a:schemeClr val="bg1"/>
                        </a:solidFill>
                        <a:effectLst/>
                        <a:latin typeface="Calibri"/>
                      </a:endParaRPr>
                    </a:p>
                  </a:txBody>
                  <a:tcPr marL="9525" marR="9525" marT="9525" marB="0" anchor="ctr"/>
                </a:tc>
                <a:tc hMerge="1">
                  <a:txBody>
                    <a:bodyPr/>
                    <a:lstStyle/>
                    <a:p>
                      <a:pPr algn="l" fontAlgn="ctr"/>
                      <a:endParaRPr lang="fr-FR" sz="1100" b="0" i="0" u="none" strike="noStrike" dirty="0">
                        <a:solidFill>
                          <a:schemeClr val="bg1"/>
                        </a:solidFill>
                        <a:effectLst/>
                        <a:latin typeface="Calibri"/>
                      </a:endParaRPr>
                    </a:p>
                  </a:txBody>
                  <a:tcPr marL="9525" marR="9525" marT="9525" marB="0" anchor="ctr"/>
                </a:tc>
              </a:tr>
              <a:tr h="418624">
                <a:tc vMerge="1">
                  <a:txBody>
                    <a:bodyPr/>
                    <a:lstStyle/>
                    <a:p>
                      <a:pPr algn="l" fontAlgn="ctr"/>
                      <a:endParaRPr lang="en-GB" sz="1100" b="0" i="0" u="none" strike="noStrike" dirty="0">
                        <a:solidFill>
                          <a:schemeClr val="bg1"/>
                        </a:solidFill>
                        <a:effectLst/>
                        <a:latin typeface="Calibri"/>
                      </a:endParaRPr>
                    </a:p>
                  </a:txBody>
                  <a:tcPr marL="9525" marR="9525" marT="9525" marB="0" anchor="ctr"/>
                </a:tc>
                <a:tc>
                  <a:txBody>
                    <a:bodyPr/>
                    <a:lstStyle/>
                    <a:p>
                      <a:pPr algn="ctr" fontAlgn="ctr"/>
                      <a:r>
                        <a:rPr lang="fr-FR" sz="900" b="1" i="0" u="none" strike="noStrike" dirty="0" smtClean="0">
                          <a:solidFill>
                            <a:schemeClr val="tx1"/>
                          </a:solidFill>
                          <a:effectLst/>
                          <a:latin typeface="Calibri"/>
                        </a:rPr>
                        <a:t>Concentration</a:t>
                      </a:r>
                    </a:p>
                    <a:p>
                      <a:pPr algn="ctr" fontAlgn="ctr"/>
                      <a:r>
                        <a:rPr lang="en-GB" sz="900" b="1" i="0" u="none" strike="noStrike" dirty="0" smtClean="0">
                          <a:solidFill>
                            <a:srgbClr val="000000"/>
                          </a:solidFill>
                          <a:effectLst/>
                          <a:latin typeface="Calibri"/>
                        </a:rPr>
                        <a:t>158 copies</a:t>
                      </a:r>
                      <a:r>
                        <a:rPr lang="en-GB" sz="900" b="1" i="0" u="none" strike="noStrike" baseline="0" dirty="0" smtClean="0">
                          <a:solidFill>
                            <a:srgbClr val="000000"/>
                          </a:solidFill>
                          <a:effectLst/>
                          <a:latin typeface="Calibri"/>
                        </a:rPr>
                        <a:t>/reaction</a:t>
                      </a:r>
                      <a:endParaRPr lang="en-GB" sz="900" b="1"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tcPr>
                </a:tc>
                <a:tc>
                  <a:txBody>
                    <a:bodyPr/>
                    <a:lstStyle/>
                    <a:p>
                      <a:pPr algn="ctr" fontAlgn="ctr"/>
                      <a:r>
                        <a:rPr lang="fr-FR" sz="900" b="1" i="0" u="none" strike="noStrike" dirty="0" smtClean="0">
                          <a:solidFill>
                            <a:schemeClr val="tx1"/>
                          </a:solidFill>
                          <a:effectLst/>
                          <a:latin typeface="Calibri"/>
                        </a:rPr>
                        <a:t>Concentration</a:t>
                      </a:r>
                    </a:p>
                    <a:p>
                      <a:pPr marL="0" marR="0" indent="0" algn="ctr" defTabSz="914400" rtl="0" eaLnBrk="1" fontAlgn="ctr" latinLnBrk="0" hangingPunct="1">
                        <a:lnSpc>
                          <a:spcPct val="100000"/>
                        </a:lnSpc>
                        <a:spcBef>
                          <a:spcPts val="0"/>
                        </a:spcBef>
                        <a:spcAft>
                          <a:spcPts val="0"/>
                        </a:spcAft>
                        <a:buClrTx/>
                        <a:buSzTx/>
                        <a:buFontTx/>
                        <a:buNone/>
                        <a:tabLst/>
                        <a:defRPr/>
                      </a:pPr>
                      <a:r>
                        <a:rPr lang="en-GB" sz="900" b="1" i="0" u="none" strike="noStrike" dirty="0" smtClean="0">
                          <a:solidFill>
                            <a:srgbClr val="000000"/>
                          </a:solidFill>
                          <a:effectLst/>
                          <a:latin typeface="Calibri"/>
                        </a:rPr>
                        <a:t>24 copies</a:t>
                      </a:r>
                      <a:r>
                        <a:rPr lang="en-GB" sz="900" b="1" i="0" u="none" strike="noStrike" baseline="0" dirty="0" smtClean="0">
                          <a:solidFill>
                            <a:srgbClr val="000000"/>
                          </a:solidFill>
                          <a:effectLst/>
                          <a:latin typeface="Calibri"/>
                        </a:rPr>
                        <a:t>/</a:t>
                      </a:r>
                      <a:r>
                        <a:rPr lang="en-GB" sz="900" b="1" i="0" u="none" strike="noStrike" baseline="0" dirty="0" err="1" smtClean="0">
                          <a:solidFill>
                            <a:srgbClr val="000000"/>
                          </a:solidFill>
                          <a:effectLst/>
                          <a:latin typeface="Calibri"/>
                        </a:rPr>
                        <a:t>rxn</a:t>
                      </a:r>
                      <a:r>
                        <a:rPr lang="fr-FR" sz="900" b="1" i="0" u="none" strike="noStrike" dirty="0" smtClean="0">
                          <a:solidFill>
                            <a:schemeClr val="tx1"/>
                          </a:solidFill>
                          <a:effectLst/>
                          <a:latin typeface="Calibri"/>
                        </a:rPr>
                        <a:t> </a:t>
                      </a:r>
                      <a:endParaRPr lang="fr-FR" sz="900" b="1" i="0" u="none" strike="noStrike" dirty="0">
                        <a:solidFill>
                          <a:schemeClr val="tx1"/>
                        </a:solidFill>
                        <a:effectLst/>
                        <a:latin typeface="Calibri"/>
                      </a:endParaRPr>
                    </a:p>
                  </a:txBody>
                  <a:tcPr marL="9525" marR="9525" marT="7144" marB="0" anchor="ctr"/>
                </a:tc>
                <a:tc>
                  <a:txBody>
                    <a:bodyPr/>
                    <a:lstStyle/>
                    <a:p>
                      <a:pPr algn="ctr" fontAlgn="ctr"/>
                      <a:r>
                        <a:rPr lang="fr-FR" sz="900" b="1" i="0" u="none" strike="noStrike" dirty="0" smtClean="0">
                          <a:solidFill>
                            <a:schemeClr val="tx1"/>
                          </a:solidFill>
                          <a:effectLst/>
                          <a:latin typeface="Calibri"/>
                        </a:rPr>
                        <a:t>Concentration </a:t>
                      </a:r>
                    </a:p>
                    <a:p>
                      <a:pPr marL="0" marR="0" indent="0" algn="ctr" defTabSz="914400" rtl="0" eaLnBrk="1" fontAlgn="ctr" latinLnBrk="0" hangingPunct="1">
                        <a:lnSpc>
                          <a:spcPct val="100000"/>
                        </a:lnSpc>
                        <a:spcBef>
                          <a:spcPts val="0"/>
                        </a:spcBef>
                        <a:spcAft>
                          <a:spcPts val="0"/>
                        </a:spcAft>
                        <a:buClrTx/>
                        <a:buSzTx/>
                        <a:buFontTx/>
                        <a:buNone/>
                        <a:tabLst/>
                        <a:defRPr/>
                      </a:pPr>
                      <a:r>
                        <a:rPr lang="en-GB" sz="900" b="1" i="0" u="none" strike="noStrike" dirty="0" smtClean="0">
                          <a:solidFill>
                            <a:srgbClr val="000000"/>
                          </a:solidFill>
                          <a:effectLst/>
                          <a:latin typeface="Calibri"/>
                        </a:rPr>
                        <a:t>1</a:t>
                      </a:r>
                      <a:r>
                        <a:rPr lang="en-GB" sz="900" b="1" i="0" u="none" strike="noStrike" baseline="0" dirty="0" smtClean="0">
                          <a:solidFill>
                            <a:srgbClr val="000000"/>
                          </a:solidFill>
                          <a:effectLst/>
                          <a:latin typeface="Calibri"/>
                        </a:rPr>
                        <a:t> </a:t>
                      </a:r>
                      <a:r>
                        <a:rPr lang="en-GB" sz="900" b="1" i="0" u="none" strike="noStrike" dirty="0" smtClean="0">
                          <a:solidFill>
                            <a:srgbClr val="000000"/>
                          </a:solidFill>
                          <a:effectLst/>
                          <a:latin typeface="Calibri"/>
                        </a:rPr>
                        <a:t>copies</a:t>
                      </a:r>
                      <a:r>
                        <a:rPr lang="en-GB" sz="900" b="1" i="0" u="none" strike="noStrike" baseline="0" dirty="0" smtClean="0">
                          <a:solidFill>
                            <a:srgbClr val="000000"/>
                          </a:solidFill>
                          <a:effectLst/>
                          <a:latin typeface="Calibri"/>
                        </a:rPr>
                        <a:t>/</a:t>
                      </a:r>
                      <a:r>
                        <a:rPr lang="en-GB" sz="900" b="1" i="0" u="none" strike="noStrike" baseline="0" dirty="0" err="1" smtClean="0">
                          <a:solidFill>
                            <a:srgbClr val="000000"/>
                          </a:solidFill>
                          <a:effectLst/>
                          <a:latin typeface="Calibri"/>
                        </a:rPr>
                        <a:t>rxn</a:t>
                      </a:r>
                      <a:endParaRPr lang="en-GB" sz="900" b="1" i="0" u="none" strike="noStrike" dirty="0" smtClean="0">
                        <a:solidFill>
                          <a:srgbClr val="000000"/>
                        </a:solidFill>
                        <a:effectLst/>
                        <a:latin typeface="Calibri"/>
                      </a:endParaRPr>
                    </a:p>
                  </a:txBody>
                  <a:tcPr marL="9525" marR="9525" marT="7144" marB="0" anchor="ctr">
                    <a:lnR w="12700" cap="flat" cmpd="sng" algn="ctr">
                      <a:solidFill>
                        <a:srgbClr val="0070C0"/>
                      </a:solidFill>
                      <a:prstDash val="solid"/>
                      <a:round/>
                      <a:headEnd type="none" w="med" len="med"/>
                      <a:tailEnd type="none" w="med" len="med"/>
                    </a:lnR>
                  </a:tcPr>
                </a:tc>
                <a:tc>
                  <a:txBody>
                    <a:bodyPr/>
                    <a:lstStyle/>
                    <a:p>
                      <a:pPr algn="ctr" fontAlgn="ctr"/>
                      <a:endParaRPr lang="fr-FR" sz="900" b="1" i="0" u="none" strike="noStrike" dirty="0">
                        <a:solidFill>
                          <a:schemeClr val="tx1"/>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a:txBody>
                    <a:bodyPr/>
                    <a:lstStyle/>
                    <a:p>
                      <a:pPr algn="ctr" fontAlgn="ctr"/>
                      <a:r>
                        <a:rPr lang="fr-FR" sz="900" b="1" i="0" u="none" strike="noStrike" dirty="0" smtClean="0">
                          <a:solidFill>
                            <a:schemeClr val="tx1"/>
                          </a:solidFill>
                          <a:effectLst/>
                          <a:latin typeface="Calibri"/>
                        </a:rPr>
                        <a:t>Concentration</a:t>
                      </a:r>
                    </a:p>
                    <a:p>
                      <a:pPr algn="ctr" fontAlgn="ctr"/>
                      <a:r>
                        <a:rPr lang="en-GB" sz="900" b="1" i="0" u="none" strike="noStrike" dirty="0" smtClean="0">
                          <a:solidFill>
                            <a:srgbClr val="000000"/>
                          </a:solidFill>
                          <a:effectLst/>
                          <a:latin typeface="Calibri"/>
                        </a:rPr>
                        <a:t>158 copies</a:t>
                      </a:r>
                      <a:r>
                        <a:rPr lang="en-GB" sz="900" b="1" i="0" u="none" strike="noStrike" baseline="0" dirty="0" smtClean="0">
                          <a:solidFill>
                            <a:srgbClr val="000000"/>
                          </a:solidFill>
                          <a:effectLst/>
                          <a:latin typeface="Calibri"/>
                        </a:rPr>
                        <a:t>/reaction</a:t>
                      </a:r>
                      <a:endParaRPr lang="en-GB" sz="900" b="1"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tcPr>
                </a:tc>
                <a:tc>
                  <a:txBody>
                    <a:bodyPr/>
                    <a:lstStyle/>
                    <a:p>
                      <a:pPr algn="ctr" fontAlgn="ctr"/>
                      <a:r>
                        <a:rPr lang="fr-FR" sz="900" b="1" i="0" u="none" strike="noStrike" dirty="0" smtClean="0">
                          <a:solidFill>
                            <a:schemeClr val="tx1"/>
                          </a:solidFill>
                          <a:effectLst/>
                          <a:latin typeface="Calibri"/>
                        </a:rPr>
                        <a:t>Concentration</a:t>
                      </a:r>
                    </a:p>
                    <a:p>
                      <a:pPr marL="0" marR="0" indent="0" algn="ctr" defTabSz="914400" rtl="0" eaLnBrk="1" fontAlgn="ctr" latinLnBrk="0" hangingPunct="1">
                        <a:lnSpc>
                          <a:spcPct val="100000"/>
                        </a:lnSpc>
                        <a:spcBef>
                          <a:spcPts val="0"/>
                        </a:spcBef>
                        <a:spcAft>
                          <a:spcPts val="0"/>
                        </a:spcAft>
                        <a:buClrTx/>
                        <a:buSzTx/>
                        <a:buFontTx/>
                        <a:buNone/>
                        <a:tabLst/>
                        <a:defRPr/>
                      </a:pPr>
                      <a:r>
                        <a:rPr lang="en-GB" sz="900" b="1" i="0" u="none" strike="noStrike" dirty="0" smtClean="0">
                          <a:solidFill>
                            <a:srgbClr val="000000"/>
                          </a:solidFill>
                          <a:effectLst/>
                          <a:latin typeface="Calibri"/>
                        </a:rPr>
                        <a:t>24 copies</a:t>
                      </a:r>
                      <a:r>
                        <a:rPr lang="en-GB" sz="900" b="1" i="0" u="none" strike="noStrike" baseline="0" dirty="0" smtClean="0">
                          <a:solidFill>
                            <a:srgbClr val="000000"/>
                          </a:solidFill>
                          <a:effectLst/>
                          <a:latin typeface="Calibri"/>
                        </a:rPr>
                        <a:t>/</a:t>
                      </a:r>
                      <a:r>
                        <a:rPr lang="en-GB" sz="900" b="1" i="0" u="none" strike="noStrike" baseline="0" dirty="0" err="1" smtClean="0">
                          <a:solidFill>
                            <a:srgbClr val="000000"/>
                          </a:solidFill>
                          <a:effectLst/>
                          <a:latin typeface="Calibri"/>
                        </a:rPr>
                        <a:t>rxn</a:t>
                      </a:r>
                      <a:r>
                        <a:rPr lang="fr-FR" sz="900" b="1" i="0" u="none" strike="noStrike" dirty="0" smtClean="0">
                          <a:solidFill>
                            <a:schemeClr val="tx1"/>
                          </a:solidFill>
                          <a:effectLst/>
                          <a:latin typeface="Calibri"/>
                        </a:rPr>
                        <a:t> </a:t>
                      </a:r>
                      <a:endParaRPr lang="fr-FR" sz="900" b="1" i="0" u="none" strike="noStrike" dirty="0">
                        <a:solidFill>
                          <a:schemeClr val="tx1"/>
                        </a:solidFill>
                        <a:effectLst/>
                        <a:latin typeface="Calibri"/>
                      </a:endParaRPr>
                    </a:p>
                  </a:txBody>
                  <a:tcPr marL="9525" marR="9525" marT="7144" marB="0" anchor="ctr"/>
                </a:tc>
                <a:tc>
                  <a:txBody>
                    <a:bodyPr/>
                    <a:lstStyle/>
                    <a:p>
                      <a:pPr algn="ctr" fontAlgn="ctr"/>
                      <a:r>
                        <a:rPr lang="fr-FR" sz="900" b="1" i="0" u="none" strike="noStrike" dirty="0" smtClean="0">
                          <a:solidFill>
                            <a:schemeClr val="tx1"/>
                          </a:solidFill>
                          <a:effectLst/>
                          <a:latin typeface="Calibri"/>
                        </a:rPr>
                        <a:t>Concentration </a:t>
                      </a:r>
                    </a:p>
                    <a:p>
                      <a:pPr marL="0" marR="0" indent="0" algn="ctr" defTabSz="914400" rtl="0" eaLnBrk="1" fontAlgn="ctr" latinLnBrk="0" hangingPunct="1">
                        <a:lnSpc>
                          <a:spcPct val="100000"/>
                        </a:lnSpc>
                        <a:spcBef>
                          <a:spcPts val="0"/>
                        </a:spcBef>
                        <a:spcAft>
                          <a:spcPts val="0"/>
                        </a:spcAft>
                        <a:buClrTx/>
                        <a:buSzTx/>
                        <a:buFontTx/>
                        <a:buNone/>
                        <a:tabLst/>
                        <a:defRPr/>
                      </a:pPr>
                      <a:r>
                        <a:rPr lang="en-GB" sz="900" b="1" i="0" u="none" strike="noStrike" dirty="0" smtClean="0">
                          <a:solidFill>
                            <a:srgbClr val="000000"/>
                          </a:solidFill>
                          <a:effectLst/>
                          <a:latin typeface="Calibri"/>
                        </a:rPr>
                        <a:t>1</a:t>
                      </a:r>
                      <a:r>
                        <a:rPr lang="en-GB" sz="900" b="1" i="0" u="none" strike="noStrike" baseline="0" dirty="0" smtClean="0">
                          <a:solidFill>
                            <a:srgbClr val="000000"/>
                          </a:solidFill>
                          <a:effectLst/>
                          <a:latin typeface="Calibri"/>
                        </a:rPr>
                        <a:t> </a:t>
                      </a:r>
                      <a:r>
                        <a:rPr lang="en-GB" sz="900" b="1" i="0" u="none" strike="noStrike" dirty="0" smtClean="0">
                          <a:solidFill>
                            <a:srgbClr val="000000"/>
                          </a:solidFill>
                          <a:effectLst/>
                          <a:latin typeface="Calibri"/>
                        </a:rPr>
                        <a:t>copies</a:t>
                      </a:r>
                      <a:r>
                        <a:rPr lang="en-GB" sz="900" b="1" i="0" u="none" strike="noStrike" baseline="0" dirty="0" smtClean="0">
                          <a:solidFill>
                            <a:srgbClr val="000000"/>
                          </a:solidFill>
                          <a:effectLst/>
                          <a:latin typeface="Calibri"/>
                        </a:rPr>
                        <a:t>/</a:t>
                      </a:r>
                      <a:r>
                        <a:rPr lang="en-GB" sz="900" b="1" i="0" u="none" strike="noStrike" baseline="0" dirty="0" err="1" smtClean="0">
                          <a:solidFill>
                            <a:srgbClr val="000000"/>
                          </a:solidFill>
                          <a:effectLst/>
                          <a:latin typeface="Calibri"/>
                        </a:rPr>
                        <a:t>rxn</a:t>
                      </a:r>
                      <a:endParaRPr lang="en-GB" sz="900" b="1" i="0" u="none" strike="noStrike" dirty="0" smtClean="0">
                        <a:solidFill>
                          <a:srgbClr val="000000"/>
                        </a:solidFill>
                        <a:effectLst/>
                        <a:latin typeface="Calibri"/>
                      </a:endParaRPr>
                    </a:p>
                  </a:txBody>
                  <a:tcPr marL="9525" marR="9525" marT="7144" marB="0" anchor="ctr"/>
                </a:tc>
              </a:tr>
              <a:tr h="273982">
                <a:tc>
                  <a:txBody>
                    <a:bodyPr/>
                    <a:lstStyle/>
                    <a:p>
                      <a:pPr algn="ctr" fontAlgn="ctr"/>
                      <a:r>
                        <a:rPr lang="en-GB" sz="1200" b="1" i="0" u="none" strike="noStrike" dirty="0">
                          <a:solidFill>
                            <a:srgbClr val="000000"/>
                          </a:solidFill>
                          <a:effectLst/>
                          <a:latin typeface="Calibri"/>
                        </a:rPr>
                        <a:t>DAY 1</a:t>
                      </a:r>
                    </a:p>
                  </a:txBody>
                  <a:tcPr marL="9525" marR="9525" marT="7144" marB="0" anchor="ctr">
                    <a:lnR w="12700" cap="flat" cmpd="sng" algn="ctr">
                      <a:solidFill>
                        <a:srgbClr val="0070C0"/>
                      </a:solidFill>
                      <a:prstDash val="solid"/>
                      <a:round/>
                      <a:headEnd type="none" w="med" len="med"/>
                      <a:tailEnd type="none" w="med" len="med"/>
                    </a:lnR>
                    <a:solidFill>
                      <a:srgbClr val="CCCCFF"/>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R w="12700" cap="flat" cmpd="sng" algn="ctr">
                      <a:solidFill>
                        <a:srgbClr val="0070C0"/>
                      </a:solidFill>
                      <a:prstDash val="solid"/>
                      <a:round/>
                      <a:headEnd type="none" w="med" len="med"/>
                      <a:tailEnd type="none" w="med" len="med"/>
                    </a:lnR>
                    <a:solidFill>
                      <a:srgbClr val="FF0000"/>
                    </a:solidFill>
                  </a:tcPr>
                </a:tc>
                <a:tc>
                  <a:txBody>
                    <a:bodyPr/>
                    <a:lstStyle/>
                    <a:p>
                      <a:pPr algn="ctr" fontAlgn="ctr"/>
                      <a:endParaRPr lang="en-GB" sz="15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a:solidFill>
                            <a:srgbClr val="000000"/>
                          </a:solidFill>
                          <a:effectLst/>
                          <a:latin typeface="Calibri"/>
                        </a:rPr>
                        <a:t>Positive</a:t>
                      </a:r>
                    </a:p>
                  </a:txBody>
                  <a:tcPr marL="9525" marR="9525" marT="7144" marB="0" anchor="ctr">
                    <a:solidFill>
                      <a:srgbClr val="FF0000"/>
                    </a:solidFill>
                  </a:tcPr>
                </a:tc>
              </a:tr>
              <a:tr h="273982">
                <a:tc>
                  <a:txBody>
                    <a:bodyPr/>
                    <a:lstStyle/>
                    <a:p>
                      <a:pPr algn="ctr" fontAlgn="ctr"/>
                      <a:r>
                        <a:rPr lang="en-GB" sz="1200" b="1" i="0" u="none" strike="noStrike" dirty="0">
                          <a:solidFill>
                            <a:srgbClr val="000000"/>
                          </a:solidFill>
                          <a:effectLst/>
                          <a:latin typeface="Calibri"/>
                        </a:rPr>
                        <a:t>DAY 4</a:t>
                      </a:r>
                    </a:p>
                  </a:txBody>
                  <a:tcPr marL="9525" marR="9525" marT="7144" marB="0" anchor="ctr">
                    <a:lnR w="12700" cap="flat" cmpd="sng" algn="ctr">
                      <a:solidFill>
                        <a:srgbClr val="0070C0"/>
                      </a:solidFill>
                      <a:prstDash val="solid"/>
                      <a:round/>
                      <a:headEnd type="none" w="med" len="med"/>
                      <a:tailEnd type="none" w="med" len="med"/>
                    </a:lnR>
                    <a:solidFill>
                      <a:srgbClr val="CCCCFF"/>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R w="12700" cap="flat" cmpd="sng" algn="ctr">
                      <a:solidFill>
                        <a:srgbClr val="0070C0"/>
                      </a:solidFill>
                      <a:prstDash val="solid"/>
                      <a:round/>
                      <a:headEnd type="none" w="med" len="med"/>
                      <a:tailEnd type="none" w="med" len="med"/>
                    </a:lnR>
                    <a:solidFill>
                      <a:srgbClr val="FF0000"/>
                    </a:solidFill>
                  </a:tcPr>
                </a:tc>
                <a:tc>
                  <a:txBody>
                    <a:bodyPr/>
                    <a:lstStyle/>
                    <a:p>
                      <a:pPr algn="ctr" fontAlgn="ctr"/>
                      <a:endParaRPr lang="en-GB" sz="15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a:solidFill>
                            <a:srgbClr val="000000"/>
                          </a:solidFill>
                          <a:effectLst/>
                          <a:latin typeface="Calibri"/>
                        </a:rPr>
                        <a:t>Positive</a:t>
                      </a:r>
                    </a:p>
                  </a:txBody>
                  <a:tcPr marL="9525" marR="9525" marT="7144" marB="0" anchor="ctr">
                    <a:solidFill>
                      <a:srgbClr val="FF0000"/>
                    </a:solidFill>
                  </a:tcPr>
                </a:tc>
              </a:tr>
              <a:tr h="273982">
                <a:tc>
                  <a:txBody>
                    <a:bodyPr/>
                    <a:lstStyle/>
                    <a:p>
                      <a:pPr algn="ctr" fontAlgn="ctr"/>
                      <a:r>
                        <a:rPr lang="en-GB" sz="1200" b="1" i="0" u="none" strike="noStrike" dirty="0">
                          <a:solidFill>
                            <a:srgbClr val="000000"/>
                          </a:solidFill>
                          <a:effectLst/>
                          <a:latin typeface="Calibri"/>
                        </a:rPr>
                        <a:t>DAY 8</a:t>
                      </a:r>
                    </a:p>
                  </a:txBody>
                  <a:tcPr marL="9525" marR="9525" marT="7144" marB="0" anchor="ctr">
                    <a:lnR w="12700" cap="flat" cmpd="sng" algn="ctr">
                      <a:solidFill>
                        <a:srgbClr val="0070C0"/>
                      </a:solidFill>
                      <a:prstDash val="solid"/>
                      <a:round/>
                      <a:headEnd type="none" w="med" len="med"/>
                      <a:tailEnd type="none" w="med" len="med"/>
                    </a:lnR>
                    <a:solidFill>
                      <a:srgbClr val="CCCCFF"/>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R w="12700" cap="flat" cmpd="sng" algn="ctr">
                      <a:solidFill>
                        <a:srgbClr val="0070C0"/>
                      </a:solidFill>
                      <a:prstDash val="solid"/>
                      <a:round/>
                      <a:headEnd type="none" w="med" len="med"/>
                      <a:tailEnd type="none" w="med" len="med"/>
                    </a:lnR>
                    <a:solidFill>
                      <a:srgbClr val="FF0000"/>
                    </a:solidFill>
                  </a:tcPr>
                </a:tc>
                <a:tc>
                  <a:txBody>
                    <a:bodyPr/>
                    <a:lstStyle/>
                    <a:p>
                      <a:pPr algn="ctr" fontAlgn="ctr"/>
                      <a:endParaRPr lang="en-GB" sz="15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a:txBody>
                    <a:bodyPr/>
                    <a:lstStyle/>
                    <a:p>
                      <a:pPr algn="ctr" fontAlgn="ctr"/>
                      <a:r>
                        <a:rPr lang="en-GB" sz="1500" b="0" i="0" u="none" strike="noStrike">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a:solidFill>
                            <a:srgbClr val="000000"/>
                          </a:solidFill>
                          <a:effectLst/>
                          <a:latin typeface="Calibri"/>
                        </a:rPr>
                        <a:t>Positive</a:t>
                      </a:r>
                    </a:p>
                  </a:txBody>
                  <a:tcPr marL="9525" marR="9525" marT="7144" marB="0" anchor="ctr">
                    <a:solidFill>
                      <a:srgbClr val="FF0000"/>
                    </a:solidFill>
                  </a:tcPr>
                </a:tc>
              </a:tr>
              <a:tr h="273982">
                <a:tc>
                  <a:txBody>
                    <a:bodyPr/>
                    <a:lstStyle/>
                    <a:p>
                      <a:pPr algn="ctr" fontAlgn="ctr"/>
                      <a:r>
                        <a:rPr lang="en-GB" sz="1200" b="1" i="0" u="none" strike="noStrike" dirty="0">
                          <a:solidFill>
                            <a:srgbClr val="000000"/>
                          </a:solidFill>
                          <a:effectLst/>
                          <a:latin typeface="Calibri"/>
                        </a:rPr>
                        <a:t>DAY 11</a:t>
                      </a:r>
                    </a:p>
                  </a:txBody>
                  <a:tcPr marL="9525" marR="9525" marT="7144" marB="0" anchor="ctr">
                    <a:lnR w="12700" cap="flat" cmpd="sng" algn="ctr">
                      <a:solidFill>
                        <a:srgbClr val="0070C0"/>
                      </a:solidFill>
                      <a:prstDash val="solid"/>
                      <a:round/>
                      <a:headEnd type="none" w="med" len="med"/>
                      <a:tailEnd type="none" w="med" len="med"/>
                    </a:lnR>
                    <a:solidFill>
                      <a:srgbClr val="CCCCFF"/>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R w="12700" cap="flat" cmpd="sng" algn="ctr">
                      <a:solidFill>
                        <a:srgbClr val="0070C0"/>
                      </a:solidFill>
                      <a:prstDash val="solid"/>
                      <a:round/>
                      <a:headEnd type="none" w="med" len="med"/>
                      <a:tailEnd type="none" w="med" len="med"/>
                    </a:lnR>
                    <a:solidFill>
                      <a:srgbClr val="FF0000"/>
                    </a:solidFill>
                  </a:tcPr>
                </a:tc>
                <a:tc>
                  <a:txBody>
                    <a:bodyPr/>
                    <a:lstStyle/>
                    <a:p>
                      <a:pPr algn="ctr" fontAlgn="ctr"/>
                      <a:endParaRPr lang="en-GB" sz="15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a:solidFill>
                            <a:srgbClr val="000000"/>
                          </a:solidFill>
                          <a:effectLst/>
                          <a:latin typeface="Calibri"/>
                        </a:rPr>
                        <a:t>Positive</a:t>
                      </a:r>
                    </a:p>
                  </a:txBody>
                  <a:tcPr marL="9525" marR="9525" marT="7144" marB="0" anchor="ctr">
                    <a:solidFill>
                      <a:srgbClr val="FF0000"/>
                    </a:solidFill>
                  </a:tcPr>
                </a:tc>
              </a:tr>
              <a:tr h="273982">
                <a:tc>
                  <a:txBody>
                    <a:bodyPr/>
                    <a:lstStyle/>
                    <a:p>
                      <a:pPr algn="ctr" fontAlgn="ctr"/>
                      <a:r>
                        <a:rPr lang="en-GB" sz="1200" b="1" i="0" u="none" strike="noStrike" dirty="0">
                          <a:solidFill>
                            <a:srgbClr val="000000"/>
                          </a:solidFill>
                          <a:effectLst/>
                          <a:latin typeface="Calibri"/>
                        </a:rPr>
                        <a:t>DAY 15</a:t>
                      </a:r>
                    </a:p>
                  </a:txBody>
                  <a:tcPr marL="9525" marR="9525" marT="7144" marB="0" anchor="ctr">
                    <a:lnR w="12700" cap="flat" cmpd="sng" algn="ctr">
                      <a:solidFill>
                        <a:srgbClr val="0070C0"/>
                      </a:solidFill>
                      <a:prstDash val="solid"/>
                      <a:round/>
                      <a:headEnd type="none" w="med" len="med"/>
                      <a:tailEnd type="none" w="med" len="med"/>
                    </a:lnR>
                    <a:solidFill>
                      <a:srgbClr val="CCCCFF"/>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R w="12700" cap="flat" cmpd="sng" algn="ctr">
                      <a:solidFill>
                        <a:srgbClr val="0070C0"/>
                      </a:solidFill>
                      <a:prstDash val="solid"/>
                      <a:round/>
                      <a:headEnd type="none" w="med" len="med"/>
                      <a:tailEnd type="none" w="med" len="med"/>
                    </a:lnR>
                    <a:solidFill>
                      <a:srgbClr val="FF0000"/>
                    </a:solidFill>
                  </a:tcPr>
                </a:tc>
                <a:tc>
                  <a:txBody>
                    <a:bodyPr/>
                    <a:lstStyle/>
                    <a:p>
                      <a:pPr algn="ctr" fontAlgn="ctr"/>
                      <a:endParaRPr lang="en-GB" sz="15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a:solidFill>
                            <a:srgbClr val="000000"/>
                          </a:solidFill>
                          <a:effectLst/>
                          <a:latin typeface="Calibri"/>
                        </a:rPr>
                        <a:t>Positive</a:t>
                      </a:r>
                    </a:p>
                  </a:txBody>
                  <a:tcPr marL="9525" marR="9525" marT="7144" marB="0" anchor="ctr">
                    <a:solidFill>
                      <a:srgbClr val="FF0000"/>
                    </a:solidFill>
                  </a:tcPr>
                </a:tc>
              </a:tr>
              <a:tr h="273982">
                <a:tc>
                  <a:txBody>
                    <a:bodyPr/>
                    <a:lstStyle/>
                    <a:p>
                      <a:pPr algn="ctr" fontAlgn="ctr"/>
                      <a:r>
                        <a:rPr lang="en-GB" sz="1200" b="1" i="0" u="none" strike="noStrike" dirty="0">
                          <a:solidFill>
                            <a:srgbClr val="000000"/>
                          </a:solidFill>
                          <a:effectLst/>
                          <a:latin typeface="Calibri"/>
                        </a:rPr>
                        <a:t>DAY 18</a:t>
                      </a:r>
                    </a:p>
                  </a:txBody>
                  <a:tcPr marL="9525" marR="9525" marT="7144" marB="0" anchor="ctr">
                    <a:lnR w="12700" cap="flat" cmpd="sng" algn="ctr">
                      <a:solidFill>
                        <a:srgbClr val="0070C0"/>
                      </a:solidFill>
                      <a:prstDash val="solid"/>
                      <a:round/>
                      <a:headEnd type="none" w="med" len="med"/>
                      <a:tailEnd type="none" w="med" len="med"/>
                    </a:lnR>
                    <a:solidFill>
                      <a:srgbClr val="CCCCFF"/>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R w="12700" cap="flat" cmpd="sng" algn="ctr">
                      <a:solidFill>
                        <a:srgbClr val="0070C0"/>
                      </a:solidFill>
                      <a:prstDash val="solid"/>
                      <a:round/>
                      <a:headEnd type="none" w="med" len="med"/>
                      <a:tailEnd type="none" w="med" len="med"/>
                    </a:lnR>
                    <a:solidFill>
                      <a:srgbClr val="FF0000"/>
                    </a:solidFill>
                  </a:tcPr>
                </a:tc>
                <a:tc>
                  <a:txBody>
                    <a:bodyPr/>
                    <a:lstStyle/>
                    <a:p>
                      <a:pPr algn="ctr" fontAlgn="ctr"/>
                      <a:endParaRPr lang="en-GB" sz="15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a:txBody>
                    <a:bodyPr/>
                    <a:lstStyle/>
                    <a:p>
                      <a:pPr algn="ctr" fontAlgn="ctr"/>
                      <a:r>
                        <a:rPr lang="en-GB" sz="1500" b="0" i="0" u="none" strike="noStrike">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a:solidFill>
                            <a:srgbClr val="000000"/>
                          </a:solidFill>
                          <a:effectLst/>
                          <a:latin typeface="Calibri"/>
                        </a:rPr>
                        <a:t>Positive</a:t>
                      </a:r>
                    </a:p>
                  </a:txBody>
                  <a:tcPr marL="9525" marR="9525" marT="7144" marB="0" anchor="ctr">
                    <a:solidFill>
                      <a:srgbClr val="FF0000"/>
                    </a:solidFill>
                  </a:tcPr>
                </a:tc>
              </a:tr>
              <a:tr h="273982">
                <a:tc>
                  <a:txBody>
                    <a:bodyPr/>
                    <a:lstStyle/>
                    <a:p>
                      <a:pPr algn="ctr" fontAlgn="ctr"/>
                      <a:r>
                        <a:rPr lang="en-GB" sz="1200" b="1" i="0" u="none" strike="noStrike" dirty="0">
                          <a:solidFill>
                            <a:srgbClr val="000000"/>
                          </a:solidFill>
                          <a:effectLst/>
                          <a:latin typeface="Calibri"/>
                        </a:rPr>
                        <a:t>DAY 22</a:t>
                      </a:r>
                    </a:p>
                  </a:txBody>
                  <a:tcPr marL="9525" marR="9525" marT="7144" marB="0" anchor="ctr">
                    <a:lnR w="12700" cap="flat" cmpd="sng" algn="ctr">
                      <a:solidFill>
                        <a:srgbClr val="0070C0"/>
                      </a:solidFill>
                      <a:prstDash val="solid"/>
                      <a:round/>
                      <a:headEnd type="none" w="med" len="med"/>
                      <a:tailEnd type="none" w="med" len="med"/>
                    </a:lnR>
                    <a:solidFill>
                      <a:srgbClr val="CCCCFF"/>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R w="12700" cap="flat" cmpd="sng" algn="ctr">
                      <a:solidFill>
                        <a:srgbClr val="0070C0"/>
                      </a:solidFill>
                      <a:prstDash val="solid"/>
                      <a:round/>
                      <a:headEnd type="none" w="med" len="med"/>
                      <a:tailEnd type="none" w="med" len="med"/>
                    </a:lnR>
                    <a:solidFill>
                      <a:srgbClr val="FF0000"/>
                    </a:solidFill>
                  </a:tcPr>
                </a:tc>
                <a:tc>
                  <a:txBody>
                    <a:bodyPr/>
                    <a:lstStyle/>
                    <a:p>
                      <a:pPr algn="ctr" fontAlgn="ctr"/>
                      <a:endParaRPr lang="en-GB" sz="15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a:solidFill>
                            <a:srgbClr val="000000"/>
                          </a:solidFill>
                          <a:effectLst/>
                          <a:latin typeface="Calibri"/>
                        </a:rPr>
                        <a:t>Positive</a:t>
                      </a:r>
                    </a:p>
                  </a:txBody>
                  <a:tcPr marL="9525" marR="9525" marT="7144" marB="0" anchor="ctr">
                    <a:solidFill>
                      <a:srgbClr val="FF0000"/>
                    </a:solidFill>
                  </a:tcPr>
                </a:tc>
              </a:tr>
              <a:tr h="273982">
                <a:tc>
                  <a:txBody>
                    <a:bodyPr/>
                    <a:lstStyle/>
                    <a:p>
                      <a:pPr algn="ctr" fontAlgn="ctr"/>
                      <a:r>
                        <a:rPr lang="en-GB" sz="1200" b="1" i="0" u="none" strike="noStrike" dirty="0">
                          <a:solidFill>
                            <a:srgbClr val="000000"/>
                          </a:solidFill>
                          <a:effectLst/>
                          <a:latin typeface="Calibri"/>
                        </a:rPr>
                        <a:t>DAY 25</a:t>
                      </a:r>
                    </a:p>
                  </a:txBody>
                  <a:tcPr marL="9525" marR="9525" marT="7144" marB="0" anchor="ctr">
                    <a:lnR w="12700" cap="flat" cmpd="sng" algn="ctr">
                      <a:solidFill>
                        <a:srgbClr val="0070C0"/>
                      </a:solidFill>
                      <a:prstDash val="solid"/>
                      <a:round/>
                      <a:headEnd type="none" w="med" len="med"/>
                      <a:tailEnd type="none" w="med" len="med"/>
                    </a:lnR>
                    <a:lnB w="12700" cap="flat" cmpd="sng" algn="ctr">
                      <a:solidFill>
                        <a:srgbClr val="00AE9E"/>
                      </a:solidFill>
                      <a:prstDash val="solid"/>
                      <a:round/>
                      <a:headEnd type="none" w="med" len="med"/>
                      <a:tailEnd type="none" w="med" len="med"/>
                    </a:lnB>
                    <a:solidFill>
                      <a:srgbClr val="CCCCFF"/>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lnB w="12700" cap="flat" cmpd="sng" algn="ctr">
                      <a:solidFill>
                        <a:srgbClr val="00AE9E"/>
                      </a:solidFill>
                      <a:prstDash val="solid"/>
                      <a:round/>
                      <a:headEnd type="none" w="med" len="med"/>
                      <a:tailEnd type="none" w="med" len="med"/>
                    </a:lnB>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B w="12700" cap="flat" cmpd="sng" algn="ctr">
                      <a:solidFill>
                        <a:srgbClr val="00AE9E"/>
                      </a:solidFill>
                      <a:prstDash val="solid"/>
                      <a:round/>
                      <a:headEnd type="none" w="med" len="med"/>
                      <a:tailEnd type="none" w="med" len="med"/>
                    </a:lnB>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R w="12700" cap="flat" cmpd="sng" algn="ctr">
                      <a:solidFill>
                        <a:srgbClr val="0070C0"/>
                      </a:solidFill>
                      <a:prstDash val="solid"/>
                      <a:round/>
                      <a:headEnd type="none" w="med" len="med"/>
                      <a:tailEnd type="none" w="med" len="med"/>
                    </a:lnR>
                    <a:lnB w="12700" cap="flat" cmpd="sng" algn="ctr">
                      <a:solidFill>
                        <a:srgbClr val="00AE9E"/>
                      </a:solidFill>
                      <a:prstDash val="solid"/>
                      <a:round/>
                      <a:headEnd type="none" w="med" len="med"/>
                      <a:tailEnd type="none" w="med" len="med"/>
                    </a:lnB>
                    <a:solidFill>
                      <a:srgbClr val="FF0000"/>
                    </a:solidFill>
                  </a:tcPr>
                </a:tc>
                <a:tc>
                  <a:txBody>
                    <a:bodyPr/>
                    <a:lstStyle/>
                    <a:p>
                      <a:pPr algn="ctr" fontAlgn="ctr"/>
                      <a:endParaRPr lang="en-GB" sz="15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B w="12700" cap="flat" cmpd="sng" algn="ctr">
                      <a:solidFill>
                        <a:srgbClr val="00AE9E"/>
                      </a:solidFill>
                      <a:prstDash val="solid"/>
                      <a:round/>
                      <a:headEnd type="none" w="med" len="med"/>
                      <a:tailEnd type="none" w="med" len="med"/>
                    </a:lnB>
                    <a:no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lnB w="12700" cap="flat" cmpd="sng" algn="ctr">
                      <a:solidFill>
                        <a:srgbClr val="00AE9E"/>
                      </a:solidFill>
                      <a:prstDash val="solid"/>
                      <a:round/>
                      <a:headEnd type="none" w="med" len="med"/>
                      <a:tailEnd type="none" w="med" len="med"/>
                    </a:lnB>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B w="12700" cap="flat" cmpd="sng" algn="ctr">
                      <a:solidFill>
                        <a:srgbClr val="00AE9E"/>
                      </a:solidFill>
                      <a:prstDash val="solid"/>
                      <a:round/>
                      <a:headEnd type="none" w="med" len="med"/>
                      <a:tailEnd type="none" w="med" len="med"/>
                    </a:lnB>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B w="12700" cap="flat" cmpd="sng" algn="ctr">
                      <a:solidFill>
                        <a:srgbClr val="00AE9E"/>
                      </a:solidFill>
                      <a:prstDash val="solid"/>
                      <a:round/>
                      <a:headEnd type="none" w="med" len="med"/>
                      <a:tailEnd type="none" w="med" len="med"/>
                    </a:lnB>
                    <a:solidFill>
                      <a:srgbClr val="FF0000"/>
                    </a:solidFill>
                  </a:tcPr>
                </a:tc>
              </a:tr>
              <a:tr h="273982">
                <a:tc>
                  <a:txBody>
                    <a:bodyPr/>
                    <a:lstStyle/>
                    <a:p>
                      <a:pPr algn="ctr" fontAlgn="ctr"/>
                      <a:r>
                        <a:rPr lang="en-GB" sz="1200" b="1" i="0" u="none" strike="noStrike" dirty="0">
                          <a:solidFill>
                            <a:srgbClr val="000000"/>
                          </a:solidFill>
                          <a:effectLst/>
                          <a:latin typeface="Calibri"/>
                        </a:rPr>
                        <a:t>DAY 28</a:t>
                      </a:r>
                    </a:p>
                  </a:txBody>
                  <a:tcPr marL="9525" marR="9525" marT="7144" marB="0" anchor="ctr">
                    <a:lnR w="12700" cap="flat" cmpd="sng" algn="ctr">
                      <a:solidFill>
                        <a:srgbClr val="0070C0"/>
                      </a:solidFill>
                      <a:prstDash val="solid"/>
                      <a:round/>
                      <a:headEnd type="none" w="med" len="med"/>
                      <a:tailEnd type="none" w="med" len="med"/>
                    </a:lnR>
                    <a:lnT w="12700" cap="flat" cmpd="sng" algn="ctr">
                      <a:solidFill>
                        <a:srgbClr val="00AE9E"/>
                      </a:solidFill>
                      <a:prstDash val="solid"/>
                      <a:round/>
                      <a:headEnd type="none" w="med" len="med"/>
                      <a:tailEnd type="none" w="med" len="med"/>
                    </a:lnT>
                    <a:solidFill>
                      <a:srgbClr val="CCCCFF"/>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lnT w="12700" cap="flat" cmpd="sng" algn="ctr">
                      <a:solidFill>
                        <a:srgbClr val="00AE9E"/>
                      </a:solidFill>
                      <a:prstDash val="solid"/>
                      <a:round/>
                      <a:headEnd type="none" w="med" len="med"/>
                      <a:tailEnd type="none" w="med" len="med"/>
                    </a:lnT>
                    <a:solidFill>
                      <a:srgbClr val="FF0000"/>
                    </a:solidFill>
                  </a:tcPr>
                </a:tc>
                <a:tc>
                  <a:txBody>
                    <a:bodyPr/>
                    <a:lstStyle/>
                    <a:p>
                      <a:pPr algn="ctr" fontAlgn="ctr"/>
                      <a:r>
                        <a:rPr lang="en-GB" sz="1200" b="0" i="0" u="none" strike="noStrike" dirty="0" smtClean="0">
                          <a:solidFill>
                            <a:srgbClr val="000000"/>
                          </a:solidFill>
                          <a:effectLst/>
                          <a:latin typeface="Calibri"/>
                        </a:rPr>
                        <a:t>Insufficient </a:t>
                      </a:r>
                      <a:endParaRPr lang="en-GB" sz="1200" b="0" i="0" u="none" strike="noStrike" dirty="0">
                        <a:solidFill>
                          <a:srgbClr val="000000"/>
                        </a:solidFill>
                        <a:effectLst/>
                        <a:latin typeface="Calibri"/>
                      </a:endParaRPr>
                    </a:p>
                  </a:txBody>
                  <a:tcPr marL="9525" marR="9525" marT="7144" marB="0" anchor="ctr">
                    <a:lnT w="12700" cap="flat" cmpd="sng" algn="ctr">
                      <a:solidFill>
                        <a:srgbClr val="00AE9E"/>
                      </a:solidFill>
                      <a:prstDash val="solid"/>
                      <a:round/>
                      <a:headEnd type="none" w="med" len="med"/>
                      <a:tailEnd type="none" w="med" len="med"/>
                    </a:lnT>
                    <a:solidFill>
                      <a:schemeClr val="bg1"/>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R w="12700" cap="flat" cmpd="sng" algn="ctr">
                      <a:solidFill>
                        <a:srgbClr val="0070C0"/>
                      </a:solidFill>
                      <a:prstDash val="solid"/>
                      <a:round/>
                      <a:headEnd type="none" w="med" len="med"/>
                      <a:tailEnd type="none" w="med" len="med"/>
                    </a:lnR>
                    <a:lnT w="12700" cap="flat" cmpd="sng" algn="ctr">
                      <a:solidFill>
                        <a:srgbClr val="00AE9E"/>
                      </a:solidFill>
                      <a:prstDash val="solid"/>
                      <a:round/>
                      <a:headEnd type="none" w="med" len="med"/>
                      <a:tailEnd type="none" w="med" len="med"/>
                    </a:lnT>
                    <a:solidFill>
                      <a:srgbClr val="FF0000"/>
                    </a:solidFill>
                  </a:tcPr>
                </a:tc>
                <a:tc>
                  <a:txBody>
                    <a:bodyPr/>
                    <a:lstStyle/>
                    <a:p>
                      <a:pPr algn="ctr" fontAlgn="ctr"/>
                      <a:endParaRPr lang="en-GB" sz="15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AE9E"/>
                      </a:solidFill>
                      <a:prstDash val="solid"/>
                      <a:round/>
                      <a:headEnd type="none" w="med" len="med"/>
                      <a:tailEnd type="none" w="med" len="med"/>
                    </a:lnT>
                    <a:no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lnT w="12700" cap="flat" cmpd="sng" algn="ctr">
                      <a:solidFill>
                        <a:srgbClr val="00AE9E"/>
                      </a:solidFill>
                      <a:prstDash val="solid"/>
                      <a:round/>
                      <a:headEnd type="none" w="med" len="med"/>
                      <a:tailEnd type="none" w="med" len="med"/>
                    </a:lnT>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T w="12700" cap="flat" cmpd="sng" algn="ctr">
                      <a:solidFill>
                        <a:srgbClr val="00AE9E"/>
                      </a:solidFill>
                      <a:prstDash val="solid"/>
                      <a:round/>
                      <a:headEnd type="none" w="med" len="med"/>
                      <a:tailEnd type="none" w="med" len="med"/>
                    </a:lnT>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T w="12700" cap="flat" cmpd="sng" algn="ctr">
                      <a:solidFill>
                        <a:srgbClr val="00AE9E"/>
                      </a:solidFill>
                      <a:prstDash val="solid"/>
                      <a:round/>
                      <a:headEnd type="none" w="med" len="med"/>
                      <a:tailEnd type="none" w="med" len="med"/>
                    </a:lnT>
                    <a:solidFill>
                      <a:srgbClr val="FF0000"/>
                    </a:solidFill>
                  </a:tcPr>
                </a:tc>
              </a:tr>
              <a:tr h="273982">
                <a:tc>
                  <a:txBody>
                    <a:bodyPr/>
                    <a:lstStyle/>
                    <a:p>
                      <a:pPr algn="ctr" fontAlgn="ctr"/>
                      <a:r>
                        <a:rPr lang="en-GB" sz="1200" b="1" i="0" u="none" strike="noStrike" dirty="0">
                          <a:solidFill>
                            <a:srgbClr val="000000"/>
                          </a:solidFill>
                          <a:effectLst/>
                          <a:latin typeface="Calibri"/>
                        </a:rPr>
                        <a:t>DAY 31</a:t>
                      </a:r>
                    </a:p>
                  </a:txBody>
                  <a:tcPr marL="9525" marR="9525" marT="7144" marB="0" anchor="ctr">
                    <a:lnR w="12700" cap="flat" cmpd="sng" algn="ctr">
                      <a:solidFill>
                        <a:srgbClr val="0070C0"/>
                      </a:solidFill>
                      <a:prstDash val="solid"/>
                      <a:round/>
                      <a:headEnd type="none" w="med" len="med"/>
                      <a:tailEnd type="none" w="med" len="med"/>
                    </a:lnR>
                    <a:solidFill>
                      <a:srgbClr val="CCCCFF"/>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GB" sz="1200" b="0" i="0" u="none" strike="noStrike" dirty="0" smtClean="0">
                          <a:solidFill>
                            <a:srgbClr val="000000"/>
                          </a:solidFill>
                          <a:effectLst/>
                          <a:latin typeface="Calibri"/>
                        </a:rPr>
                        <a:t>Insufficient </a:t>
                      </a:r>
                    </a:p>
                  </a:txBody>
                  <a:tcPr marL="9525" marR="9525" marT="7144" marB="0" anchor="ctr">
                    <a:solidFill>
                      <a:schemeClr val="bg1"/>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R w="12700" cap="flat" cmpd="sng" algn="ctr">
                      <a:solidFill>
                        <a:srgbClr val="0070C0"/>
                      </a:solidFill>
                      <a:prstDash val="solid"/>
                      <a:round/>
                      <a:headEnd type="none" w="med" len="med"/>
                      <a:tailEnd type="none" w="med" len="med"/>
                    </a:lnR>
                    <a:solidFill>
                      <a:srgbClr val="FF0000"/>
                    </a:solidFill>
                  </a:tcPr>
                </a:tc>
                <a:tc>
                  <a:txBody>
                    <a:bodyPr/>
                    <a:lstStyle/>
                    <a:p>
                      <a:pPr algn="ctr" fontAlgn="ctr"/>
                      <a:endParaRPr lang="en-GB" sz="15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a:txBody>
                    <a:bodyPr/>
                    <a:lstStyle/>
                    <a:p>
                      <a:pPr algn="ctr" fontAlgn="ctr"/>
                      <a:r>
                        <a:rPr lang="en-GB" sz="1200" b="0" i="0" u="none" strike="noStrike" dirty="0" smtClean="0">
                          <a:solidFill>
                            <a:srgbClr val="000000"/>
                          </a:solidFill>
                          <a:effectLst/>
                          <a:latin typeface="Calibri"/>
                        </a:rPr>
                        <a:t>Insufficient </a:t>
                      </a:r>
                      <a:endParaRPr lang="en-GB" sz="12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solidFill>
                      <a:schemeClr val="bg1"/>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200" b="0" i="0" u="none" strike="noStrike" dirty="0" smtClean="0">
                          <a:solidFill>
                            <a:srgbClr val="000000"/>
                          </a:solidFill>
                          <a:effectLst/>
                          <a:latin typeface="Calibri"/>
                        </a:rPr>
                        <a:t>Insufficient </a:t>
                      </a:r>
                      <a:endParaRPr lang="en-GB" sz="1200" b="0" i="0" u="none" strike="noStrike" dirty="0">
                        <a:solidFill>
                          <a:srgbClr val="000000"/>
                        </a:solidFill>
                        <a:effectLst/>
                        <a:latin typeface="Calibri"/>
                      </a:endParaRPr>
                    </a:p>
                  </a:txBody>
                  <a:tcPr marL="9525" marR="9525" marT="7144" marB="0" anchor="ctr">
                    <a:solidFill>
                      <a:schemeClr val="bg1"/>
                    </a:solidFill>
                  </a:tcPr>
                </a:tc>
              </a:tr>
              <a:tr h="273982">
                <a:tc>
                  <a:txBody>
                    <a:bodyPr/>
                    <a:lstStyle/>
                    <a:p>
                      <a:pPr algn="ctr" fontAlgn="ctr"/>
                      <a:r>
                        <a:rPr lang="en-GB" sz="1200" b="1" i="0" u="none" strike="noStrike" dirty="0">
                          <a:solidFill>
                            <a:srgbClr val="000000"/>
                          </a:solidFill>
                          <a:effectLst/>
                          <a:latin typeface="Calibri"/>
                        </a:rPr>
                        <a:t>DAY 33</a:t>
                      </a:r>
                    </a:p>
                  </a:txBody>
                  <a:tcPr marL="9525" marR="9525" marT="7144" marB="0" anchor="ctr">
                    <a:lnR w="12700" cap="flat" cmpd="sng" algn="ctr">
                      <a:solidFill>
                        <a:srgbClr val="0070C0"/>
                      </a:solidFill>
                      <a:prstDash val="solid"/>
                      <a:round/>
                      <a:headEnd type="none" w="med" len="med"/>
                      <a:tailEnd type="none" w="med" len="med"/>
                    </a:lnR>
                    <a:solidFill>
                      <a:srgbClr val="CCCCFF"/>
                    </a:solidFill>
                  </a:tcPr>
                </a:tc>
                <a:tc>
                  <a:txBody>
                    <a:bodyPr/>
                    <a:lstStyle/>
                    <a:p>
                      <a:pPr algn="ctr" fontAlgn="ctr"/>
                      <a:r>
                        <a:rPr lang="en-GB" sz="1200" b="0" i="0" u="none" strike="noStrike" dirty="0" smtClean="0">
                          <a:solidFill>
                            <a:srgbClr val="000000"/>
                          </a:solidFill>
                          <a:effectLst/>
                          <a:latin typeface="Calibri"/>
                        </a:rPr>
                        <a:t>Insufficient </a:t>
                      </a:r>
                      <a:endParaRPr lang="en-GB" sz="12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solidFill>
                      <a:schemeClr val="bg1"/>
                    </a:solidFill>
                  </a:tcPr>
                </a:tc>
                <a:tc>
                  <a:txBody>
                    <a:bodyPr/>
                    <a:lstStyle/>
                    <a:p>
                      <a:pPr algn="ctr" fontAlgn="ctr"/>
                      <a:r>
                        <a:rPr lang="en-GB" sz="1200" b="0" i="0" u="none" strike="noStrike" dirty="0" smtClean="0">
                          <a:solidFill>
                            <a:srgbClr val="000000"/>
                          </a:solidFill>
                          <a:effectLst/>
                          <a:latin typeface="Calibri"/>
                        </a:rPr>
                        <a:t>Insufficient </a:t>
                      </a:r>
                      <a:endParaRPr lang="en-GB" sz="1200" b="0" i="0" u="none" strike="noStrike" dirty="0">
                        <a:solidFill>
                          <a:srgbClr val="000000"/>
                        </a:solidFill>
                        <a:effectLst/>
                        <a:latin typeface="Calibri"/>
                      </a:endParaRPr>
                    </a:p>
                  </a:txBody>
                  <a:tcPr marL="9525" marR="9525" marT="7144" marB="0" anchor="ctr">
                    <a:solidFill>
                      <a:schemeClr val="bg1"/>
                    </a:solidFill>
                  </a:tcPr>
                </a:tc>
                <a:tc>
                  <a:txBody>
                    <a:bodyPr/>
                    <a:lstStyle/>
                    <a:p>
                      <a:pPr algn="ctr" fontAlgn="ctr"/>
                      <a:r>
                        <a:rPr lang="en-GB" sz="1200" b="0" i="0" u="none" strike="noStrike" dirty="0" smtClean="0">
                          <a:solidFill>
                            <a:srgbClr val="000000"/>
                          </a:solidFill>
                          <a:effectLst/>
                          <a:latin typeface="Calibri"/>
                        </a:rPr>
                        <a:t>Insufficient </a:t>
                      </a:r>
                      <a:endParaRPr lang="en-GB" sz="1200" b="0" i="0" u="none" strike="noStrike" dirty="0">
                        <a:solidFill>
                          <a:srgbClr val="000000"/>
                        </a:solidFill>
                        <a:effectLst/>
                        <a:latin typeface="Calibri"/>
                      </a:endParaRPr>
                    </a:p>
                  </a:txBody>
                  <a:tcPr marL="9525" marR="9525" marT="7144" marB="0" anchor="ctr">
                    <a:lnR w="12700" cap="flat" cmpd="sng" algn="ctr">
                      <a:solidFill>
                        <a:srgbClr val="0070C0"/>
                      </a:solidFill>
                      <a:prstDash val="solid"/>
                      <a:round/>
                      <a:headEnd type="none" w="med" len="med"/>
                      <a:tailEnd type="none" w="med" len="med"/>
                    </a:lnR>
                    <a:solidFill>
                      <a:schemeClr val="bg1"/>
                    </a:solidFill>
                  </a:tcPr>
                </a:tc>
                <a:tc>
                  <a:txBody>
                    <a:bodyPr/>
                    <a:lstStyle/>
                    <a:p>
                      <a:pPr algn="ctr" fontAlgn="ctr"/>
                      <a:endParaRPr lang="en-GB" sz="12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a:txBody>
                    <a:bodyPr/>
                    <a:lstStyle/>
                    <a:p>
                      <a:pPr algn="ctr" fontAlgn="ctr"/>
                      <a:r>
                        <a:rPr lang="en-GB" sz="1200" b="0" i="0" u="none" strike="noStrike" smtClean="0">
                          <a:solidFill>
                            <a:srgbClr val="000000"/>
                          </a:solidFill>
                          <a:effectLst/>
                          <a:latin typeface="Calibri"/>
                        </a:rPr>
                        <a:t>Insufficient </a:t>
                      </a:r>
                      <a:endParaRPr lang="en-GB" sz="9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solidFill>
                      <a:schemeClr val="bg1"/>
                    </a:solidFill>
                  </a:tcPr>
                </a:tc>
                <a:tc>
                  <a:txBody>
                    <a:bodyPr/>
                    <a:lstStyle/>
                    <a:p>
                      <a:pPr algn="ctr" fontAlgn="ctr"/>
                      <a:r>
                        <a:rPr lang="en-GB" sz="1200" b="0" i="0" u="none" strike="noStrike" smtClean="0">
                          <a:solidFill>
                            <a:srgbClr val="000000"/>
                          </a:solidFill>
                          <a:effectLst/>
                          <a:latin typeface="Calibri"/>
                        </a:rPr>
                        <a:t>Insufficient </a:t>
                      </a:r>
                      <a:endParaRPr lang="en-GB" sz="1200" b="0" i="0" u="none" strike="noStrike" dirty="0">
                        <a:solidFill>
                          <a:srgbClr val="000000"/>
                        </a:solidFill>
                        <a:effectLst/>
                        <a:latin typeface="Calibri"/>
                      </a:endParaRPr>
                    </a:p>
                  </a:txBody>
                  <a:tcPr marL="9525" marR="9525" marT="7144" marB="0" anchor="ctr">
                    <a:solidFill>
                      <a:schemeClr val="bg1"/>
                    </a:solidFill>
                  </a:tcPr>
                </a:tc>
                <a:tc>
                  <a:txBody>
                    <a:bodyPr/>
                    <a:lstStyle/>
                    <a:p>
                      <a:pPr algn="ctr" fontAlgn="ctr"/>
                      <a:r>
                        <a:rPr lang="en-GB" sz="1200" b="0" i="0" u="none" strike="noStrike" dirty="0" smtClean="0">
                          <a:solidFill>
                            <a:srgbClr val="000000"/>
                          </a:solidFill>
                          <a:effectLst/>
                          <a:latin typeface="Calibri"/>
                        </a:rPr>
                        <a:t>Insufficient </a:t>
                      </a:r>
                      <a:endParaRPr lang="en-GB" sz="1200" b="0" i="0" u="none" strike="noStrike" dirty="0">
                        <a:solidFill>
                          <a:srgbClr val="000000"/>
                        </a:solidFill>
                        <a:effectLst/>
                        <a:latin typeface="Calibri"/>
                      </a:endParaRPr>
                    </a:p>
                  </a:txBody>
                  <a:tcPr marL="9525" marR="9525" marT="7144" marB="0" anchor="ctr">
                    <a:solidFill>
                      <a:schemeClr val="bg1"/>
                    </a:solidFill>
                  </a:tcPr>
                </a:tc>
              </a:tr>
            </a:tbl>
          </a:graphicData>
        </a:graphic>
      </p:graphicFrame>
    </p:spTree>
    <p:extLst>
      <p:ext uri="{BB962C8B-B14F-4D97-AF65-F5344CB8AC3E}">
        <p14:creationId xmlns:p14="http://schemas.microsoft.com/office/powerpoint/2010/main" val="8923661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7494"/>
            <a:ext cx="8028000" cy="486054"/>
          </a:xfrm>
        </p:spPr>
        <p:txBody>
          <a:bodyPr>
            <a:noAutofit/>
          </a:bodyPr>
          <a:lstStyle/>
          <a:p>
            <a:r>
              <a:rPr lang="en-GB" sz="3200" dirty="0"/>
              <a:t>Results – GC RNA and DNA Results </a:t>
            </a:r>
          </a:p>
        </p:txBody>
      </p:sp>
      <p:sp>
        <p:nvSpPr>
          <p:cNvPr id="4" name="Slide Number Placeholder 3"/>
          <p:cNvSpPr>
            <a:spLocks noGrp="1"/>
          </p:cNvSpPr>
          <p:nvPr>
            <p:ph type="sldNum" sz="quarter" idx="10"/>
          </p:nvPr>
        </p:nvSpPr>
        <p:spPr/>
        <p:txBody>
          <a:bodyPr/>
          <a:lstStyle/>
          <a:p>
            <a:pPr marL="531735">
              <a:defRPr/>
            </a:pPr>
            <a:r>
              <a:rPr lang="en-US" dirty="0" smtClean="0">
                <a:solidFill>
                  <a:prstClr val="white"/>
                </a:solidFill>
              </a:rPr>
              <a:t>  </a:t>
            </a:r>
            <a:fld id="{2565FA6D-D4C8-4C4C-AC4B-3269734D34D8}" type="slidenum">
              <a:rPr lang="en-US" smtClean="0">
                <a:solidFill>
                  <a:prstClr val="white"/>
                </a:solidFill>
              </a:rPr>
              <a:pPr marL="531735">
                <a:defRPr/>
              </a:pPr>
              <a:t>5</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US" smtClean="0">
                <a:solidFill>
                  <a:prstClr val="white"/>
                </a:solidFill>
              </a:rPr>
              <a:t>A Question of Stability</a:t>
            </a:r>
            <a:endParaRPr lang="en-US" dirty="0">
              <a:solidFill>
                <a:prstClr val="white"/>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5600546"/>
              </p:ext>
            </p:extLst>
          </p:nvPr>
        </p:nvGraphicFramePr>
        <p:xfrm>
          <a:off x="611560" y="843558"/>
          <a:ext cx="7831208" cy="3706408"/>
        </p:xfrm>
        <a:graphic>
          <a:graphicData uri="http://schemas.openxmlformats.org/drawingml/2006/table">
            <a:tbl>
              <a:tblPr firstRow="1" bandRow="1">
                <a:tableStyleId>{5C22544A-7EE6-4342-B048-85BDC9FD1C3A}</a:tableStyleId>
              </a:tblPr>
              <a:tblGrid>
                <a:gridCol w="978901"/>
                <a:gridCol w="978901"/>
                <a:gridCol w="1066534"/>
                <a:gridCol w="1224136"/>
                <a:gridCol w="360040"/>
                <a:gridCol w="1008112"/>
                <a:gridCol w="1080120"/>
                <a:gridCol w="1134464"/>
              </a:tblGrid>
              <a:tr h="273982">
                <a:tc rowSpan="2">
                  <a:txBody>
                    <a:bodyPr/>
                    <a:lstStyle/>
                    <a:p>
                      <a:pPr algn="ctr" fontAlgn="ctr"/>
                      <a:endParaRPr lang="en-GB" sz="800" b="0" i="0" u="none" strike="noStrike" dirty="0">
                        <a:solidFill>
                          <a:schemeClr val="bg1"/>
                        </a:solidFill>
                        <a:effectLst/>
                        <a:latin typeface="Calibri"/>
                      </a:endParaRPr>
                    </a:p>
                  </a:txBody>
                  <a:tcPr marL="9525" marR="9525" marT="7144" marB="0" anchor="ctr">
                    <a:lnR w="12700" cap="flat" cmpd="sng" algn="ctr">
                      <a:solidFill>
                        <a:srgbClr val="0070C0"/>
                      </a:solidFill>
                      <a:prstDash val="solid"/>
                      <a:round/>
                      <a:headEnd type="none" w="med" len="med"/>
                      <a:tailEnd type="none" w="med" len="med"/>
                    </a:lnR>
                  </a:tcPr>
                </a:tc>
                <a:tc gridSpan="3">
                  <a:txBody>
                    <a:bodyPr/>
                    <a:lstStyle/>
                    <a:p>
                      <a:pPr algn="ctr" fontAlgn="ctr"/>
                      <a:r>
                        <a:rPr lang="fr-FR" sz="1400" b="1" i="0" u="none" strike="noStrike" dirty="0" smtClean="0">
                          <a:solidFill>
                            <a:schemeClr val="bg1"/>
                          </a:solidFill>
                          <a:effectLst/>
                          <a:latin typeface="Calibri"/>
                        </a:rPr>
                        <a:t>4°C</a:t>
                      </a:r>
                      <a:endParaRPr lang="fr-FR" sz="1400" b="1" i="0" u="none" strike="noStrike" dirty="0">
                        <a:solidFill>
                          <a:schemeClr val="bg1"/>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tcPr>
                </a:tc>
                <a:tc hMerge="1">
                  <a:txBody>
                    <a:bodyPr/>
                    <a:lstStyle/>
                    <a:p>
                      <a:pPr algn="l" fontAlgn="ctr"/>
                      <a:endParaRPr lang="fr-FR" sz="1100" b="0" i="0" u="none" strike="noStrike" dirty="0">
                        <a:solidFill>
                          <a:schemeClr val="bg1"/>
                        </a:solidFill>
                        <a:effectLst/>
                        <a:latin typeface="Calibri"/>
                      </a:endParaRPr>
                    </a:p>
                  </a:txBody>
                  <a:tcPr marL="9525" marR="9525" marT="9525" marB="0" anchor="ctr"/>
                </a:tc>
                <a:tc hMerge="1">
                  <a:txBody>
                    <a:bodyPr/>
                    <a:lstStyle/>
                    <a:p>
                      <a:pPr algn="l" fontAlgn="ctr"/>
                      <a:endParaRPr lang="fr-FR" sz="1100" b="0" i="0" u="none" strike="noStrike" dirty="0">
                        <a:solidFill>
                          <a:schemeClr val="bg1"/>
                        </a:solidFill>
                        <a:effectLst/>
                        <a:latin typeface="Calibri"/>
                      </a:endParaRPr>
                    </a:p>
                  </a:txBody>
                  <a:tcPr marL="9525" marR="9525" marT="9525" marB="0" anchor="ctr"/>
                </a:tc>
                <a:tc>
                  <a:txBody>
                    <a:bodyPr/>
                    <a:lstStyle/>
                    <a:p>
                      <a:pPr algn="ctr" fontAlgn="ctr"/>
                      <a:endParaRPr lang="fr-FR" sz="1400" b="1" i="0" u="none" strike="noStrike" dirty="0">
                        <a:solidFill>
                          <a:schemeClr val="bg1"/>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gridSpan="3">
                  <a:txBody>
                    <a:bodyPr/>
                    <a:lstStyle/>
                    <a:p>
                      <a:pPr algn="ctr" fontAlgn="ctr"/>
                      <a:r>
                        <a:rPr lang="fr-FR" sz="1500" b="1" i="0" u="none" strike="noStrike" dirty="0" smtClean="0">
                          <a:solidFill>
                            <a:schemeClr val="bg1"/>
                          </a:solidFill>
                          <a:effectLst/>
                          <a:latin typeface="Calibri"/>
                        </a:rPr>
                        <a:t>Room </a:t>
                      </a:r>
                      <a:r>
                        <a:rPr lang="fr-FR" sz="1500" b="1" i="0" u="none" strike="noStrike" baseline="0" dirty="0" err="1" smtClean="0">
                          <a:solidFill>
                            <a:schemeClr val="bg1"/>
                          </a:solidFill>
                          <a:effectLst/>
                          <a:latin typeface="Calibri"/>
                        </a:rPr>
                        <a:t>temperature</a:t>
                      </a:r>
                      <a:endParaRPr lang="fr-FR" sz="1500" b="1" i="0" u="none" strike="noStrike" dirty="0">
                        <a:solidFill>
                          <a:schemeClr val="bg1"/>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tcPr>
                </a:tc>
                <a:tc hMerge="1">
                  <a:txBody>
                    <a:bodyPr/>
                    <a:lstStyle/>
                    <a:p>
                      <a:pPr algn="l" fontAlgn="ctr"/>
                      <a:endParaRPr lang="fr-FR" sz="1100" b="0" i="0" u="none" strike="noStrike" dirty="0">
                        <a:solidFill>
                          <a:schemeClr val="bg1"/>
                        </a:solidFill>
                        <a:effectLst/>
                        <a:latin typeface="Calibri"/>
                      </a:endParaRPr>
                    </a:p>
                  </a:txBody>
                  <a:tcPr marL="9525" marR="9525" marT="9525" marB="0" anchor="ctr"/>
                </a:tc>
                <a:tc hMerge="1">
                  <a:txBody>
                    <a:bodyPr/>
                    <a:lstStyle/>
                    <a:p>
                      <a:pPr algn="l" fontAlgn="ctr"/>
                      <a:endParaRPr lang="fr-FR" sz="1100" b="0" i="0" u="none" strike="noStrike" dirty="0">
                        <a:solidFill>
                          <a:schemeClr val="bg1"/>
                        </a:solidFill>
                        <a:effectLst/>
                        <a:latin typeface="Calibri"/>
                      </a:endParaRPr>
                    </a:p>
                  </a:txBody>
                  <a:tcPr marL="9525" marR="9525" marT="9525" marB="0" anchor="ctr"/>
                </a:tc>
              </a:tr>
              <a:tr h="418624">
                <a:tc vMerge="1">
                  <a:txBody>
                    <a:bodyPr/>
                    <a:lstStyle/>
                    <a:p>
                      <a:pPr algn="l" fontAlgn="ctr"/>
                      <a:endParaRPr lang="en-GB" sz="1100" b="0" i="0" u="none" strike="noStrike" dirty="0">
                        <a:solidFill>
                          <a:schemeClr val="bg1"/>
                        </a:solidFill>
                        <a:effectLst/>
                        <a:latin typeface="Calibri"/>
                      </a:endParaRPr>
                    </a:p>
                  </a:txBody>
                  <a:tcPr marL="9525" marR="9525" marT="9525" marB="0" anchor="ctr"/>
                </a:tc>
                <a:tc>
                  <a:txBody>
                    <a:bodyPr/>
                    <a:lstStyle/>
                    <a:p>
                      <a:pPr algn="ctr" fontAlgn="ctr"/>
                      <a:r>
                        <a:rPr lang="en-GB" sz="900" b="1" i="0" u="none" strike="noStrike" dirty="0" smtClean="0">
                          <a:solidFill>
                            <a:srgbClr val="000000"/>
                          </a:solidFill>
                          <a:effectLst/>
                          <a:latin typeface="Calibri"/>
                        </a:rPr>
                        <a:t>concentration: 2.225x10^3 CFU/ML</a:t>
                      </a:r>
                      <a:endParaRPr lang="en-GB" sz="900" b="1"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tcPr>
                </a:tc>
                <a:tc>
                  <a:txBody>
                    <a:bodyPr/>
                    <a:lstStyle/>
                    <a:p>
                      <a:pPr algn="ctr" fontAlgn="ctr"/>
                      <a:r>
                        <a:rPr lang="en-GB" sz="900" b="1" i="0" u="none" strike="noStrike" dirty="0" smtClean="0">
                          <a:solidFill>
                            <a:srgbClr val="000000"/>
                          </a:solidFill>
                          <a:effectLst/>
                          <a:latin typeface="Calibri"/>
                        </a:rPr>
                        <a:t>concentration: 2.225x10^2 CFU/ML</a:t>
                      </a:r>
                      <a:endParaRPr lang="en-GB" sz="900" b="1" i="0" u="none" strike="noStrike" dirty="0">
                        <a:solidFill>
                          <a:srgbClr val="000000"/>
                        </a:solidFill>
                        <a:effectLst/>
                        <a:latin typeface="Calibri"/>
                      </a:endParaRPr>
                    </a:p>
                  </a:txBody>
                  <a:tcPr marL="9525" marR="9525" marT="7144" marB="0" anchor="ctr"/>
                </a:tc>
                <a:tc>
                  <a:txBody>
                    <a:bodyPr/>
                    <a:lstStyle/>
                    <a:p>
                      <a:pPr algn="ctr" fontAlgn="ctr"/>
                      <a:r>
                        <a:rPr lang="en-GB" sz="900" b="1" i="0" u="none" strike="noStrike" dirty="0" smtClean="0">
                          <a:solidFill>
                            <a:srgbClr val="000000"/>
                          </a:solidFill>
                          <a:effectLst/>
                          <a:latin typeface="Calibri"/>
                        </a:rPr>
                        <a:t>concentration: 2.225x10^1 CFU/ML</a:t>
                      </a:r>
                      <a:endParaRPr lang="en-GB" sz="900" b="1" i="0" u="none" strike="noStrike" dirty="0">
                        <a:solidFill>
                          <a:srgbClr val="000000"/>
                        </a:solidFill>
                        <a:effectLst/>
                        <a:latin typeface="Calibri"/>
                      </a:endParaRPr>
                    </a:p>
                  </a:txBody>
                  <a:tcPr marL="9525" marR="9525" marT="7144" marB="0" anchor="ctr">
                    <a:lnR w="12700" cap="flat" cmpd="sng" algn="ctr">
                      <a:solidFill>
                        <a:srgbClr val="0070C0"/>
                      </a:solidFill>
                      <a:prstDash val="solid"/>
                      <a:round/>
                      <a:headEnd type="none" w="med" len="med"/>
                      <a:tailEnd type="none" w="med" len="med"/>
                    </a:lnR>
                  </a:tcPr>
                </a:tc>
                <a:tc>
                  <a:txBody>
                    <a:bodyPr/>
                    <a:lstStyle/>
                    <a:p>
                      <a:pPr algn="ctr" fontAlgn="ctr"/>
                      <a:endParaRPr lang="en-GB" sz="900" b="1"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a:txBody>
                    <a:bodyPr/>
                    <a:lstStyle/>
                    <a:p>
                      <a:pPr algn="ctr" fontAlgn="ctr"/>
                      <a:r>
                        <a:rPr lang="en-GB" sz="900" b="1" i="0" u="none" strike="noStrike" dirty="0" smtClean="0">
                          <a:solidFill>
                            <a:srgbClr val="000000"/>
                          </a:solidFill>
                          <a:effectLst/>
                          <a:latin typeface="Calibri"/>
                        </a:rPr>
                        <a:t> concentration: 2.225x10^3 CFU/ML</a:t>
                      </a:r>
                      <a:endParaRPr lang="en-GB" sz="900" b="1"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tcPr>
                </a:tc>
                <a:tc>
                  <a:txBody>
                    <a:bodyPr/>
                    <a:lstStyle/>
                    <a:p>
                      <a:pPr algn="ctr" fontAlgn="ctr"/>
                      <a:r>
                        <a:rPr lang="en-GB" sz="900" b="1" i="0" u="none" strike="noStrike" dirty="0" smtClean="0">
                          <a:solidFill>
                            <a:srgbClr val="000000"/>
                          </a:solidFill>
                          <a:effectLst/>
                          <a:latin typeface="Calibri"/>
                        </a:rPr>
                        <a:t>concentration: 2.225x10^2 CFU/ML</a:t>
                      </a:r>
                      <a:endParaRPr lang="en-GB" sz="900" b="1" i="0" u="none" strike="noStrike" dirty="0">
                        <a:solidFill>
                          <a:srgbClr val="000000"/>
                        </a:solidFill>
                        <a:effectLst/>
                        <a:latin typeface="Calibri"/>
                      </a:endParaRPr>
                    </a:p>
                  </a:txBody>
                  <a:tcPr marL="9525" marR="9525" marT="7144" marB="0" anchor="ctr"/>
                </a:tc>
                <a:tc>
                  <a:txBody>
                    <a:bodyPr/>
                    <a:lstStyle/>
                    <a:p>
                      <a:pPr algn="ctr" fontAlgn="ctr"/>
                      <a:r>
                        <a:rPr lang="en-GB" sz="900" b="1" i="0" u="none" strike="noStrike" dirty="0" smtClean="0">
                          <a:solidFill>
                            <a:srgbClr val="000000"/>
                          </a:solidFill>
                          <a:effectLst/>
                          <a:latin typeface="Calibri"/>
                        </a:rPr>
                        <a:t>concentration: 2.225x10^1 CFU/ML</a:t>
                      </a:r>
                      <a:endParaRPr lang="en-GB" sz="900" b="1" i="0" u="none" strike="noStrike" dirty="0">
                        <a:solidFill>
                          <a:srgbClr val="000000"/>
                        </a:solidFill>
                        <a:effectLst/>
                        <a:latin typeface="Calibri"/>
                      </a:endParaRPr>
                    </a:p>
                  </a:txBody>
                  <a:tcPr marL="9525" marR="9525" marT="7144" marB="0" anchor="ctr"/>
                </a:tc>
              </a:tr>
              <a:tr h="273982">
                <a:tc>
                  <a:txBody>
                    <a:bodyPr/>
                    <a:lstStyle/>
                    <a:p>
                      <a:pPr algn="ctr" fontAlgn="ctr"/>
                      <a:r>
                        <a:rPr lang="en-GB" sz="1200" b="1" i="0" u="none" strike="noStrike" dirty="0">
                          <a:solidFill>
                            <a:srgbClr val="000000"/>
                          </a:solidFill>
                          <a:effectLst/>
                          <a:latin typeface="Calibri"/>
                        </a:rPr>
                        <a:t>DAY 1</a:t>
                      </a:r>
                    </a:p>
                  </a:txBody>
                  <a:tcPr marL="9525" marR="9525" marT="7144" marB="0" anchor="ctr">
                    <a:lnR w="12700" cap="flat" cmpd="sng" algn="ctr">
                      <a:solidFill>
                        <a:srgbClr val="0070C0"/>
                      </a:solidFill>
                      <a:prstDash val="solid"/>
                      <a:round/>
                      <a:headEnd type="none" w="med" len="med"/>
                      <a:tailEnd type="none" w="med" len="med"/>
                    </a:lnR>
                    <a:solidFill>
                      <a:srgbClr val="CCCCFF"/>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R w="12700" cap="flat" cmpd="sng" algn="ctr">
                      <a:solidFill>
                        <a:srgbClr val="0070C0"/>
                      </a:solidFill>
                      <a:prstDash val="solid"/>
                      <a:round/>
                      <a:headEnd type="none" w="med" len="med"/>
                      <a:tailEnd type="none" w="med" len="med"/>
                    </a:lnR>
                    <a:solidFill>
                      <a:srgbClr val="FF0000"/>
                    </a:solidFill>
                  </a:tcPr>
                </a:tc>
                <a:tc>
                  <a:txBody>
                    <a:bodyPr/>
                    <a:lstStyle/>
                    <a:p>
                      <a:pPr algn="ctr" fontAlgn="ctr"/>
                      <a:endParaRPr lang="en-GB" sz="15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GB" sz="1500" b="0" i="0" u="none" strike="noStrike" dirty="0" smtClean="0">
                          <a:solidFill>
                            <a:srgbClr val="000000"/>
                          </a:solidFill>
                          <a:effectLst/>
                          <a:latin typeface="Calibri"/>
                        </a:rPr>
                        <a:t>+</a:t>
                      </a:r>
                      <a:r>
                        <a:rPr lang="en-GB" sz="1500" b="0" i="0" u="none" strike="noStrike" dirty="0" err="1" smtClean="0">
                          <a:solidFill>
                            <a:srgbClr val="000000"/>
                          </a:solidFill>
                          <a:effectLst/>
                          <a:latin typeface="Calibri"/>
                        </a:rPr>
                        <a:t>eq</a:t>
                      </a:r>
                      <a:endParaRPr lang="en-GB" sz="1500" b="0" i="0" u="none" strike="noStrike" dirty="0" smtClean="0">
                        <a:solidFill>
                          <a:srgbClr val="000000"/>
                        </a:solidFill>
                        <a:effectLst/>
                        <a:latin typeface="Calibri"/>
                      </a:endParaRPr>
                    </a:p>
                  </a:txBody>
                  <a:tcPr marL="9525" marR="9525" marT="7144" marB="0" anchor="ctr">
                    <a:solidFill>
                      <a:srgbClr val="FF0000"/>
                    </a:solidFill>
                  </a:tcPr>
                </a:tc>
              </a:tr>
              <a:tr h="273982">
                <a:tc>
                  <a:txBody>
                    <a:bodyPr/>
                    <a:lstStyle/>
                    <a:p>
                      <a:pPr algn="ctr" fontAlgn="ctr"/>
                      <a:r>
                        <a:rPr lang="en-GB" sz="1200" b="1" i="0" u="none" strike="noStrike" dirty="0">
                          <a:solidFill>
                            <a:srgbClr val="000000"/>
                          </a:solidFill>
                          <a:effectLst/>
                          <a:latin typeface="Calibri"/>
                        </a:rPr>
                        <a:t>DAY 4</a:t>
                      </a:r>
                    </a:p>
                  </a:txBody>
                  <a:tcPr marL="9525" marR="9525" marT="7144" marB="0" anchor="ctr">
                    <a:lnR w="12700" cap="flat" cmpd="sng" algn="ctr">
                      <a:solidFill>
                        <a:srgbClr val="0070C0"/>
                      </a:solidFill>
                      <a:prstDash val="solid"/>
                      <a:round/>
                      <a:headEnd type="none" w="med" len="med"/>
                      <a:tailEnd type="none" w="med" len="med"/>
                    </a:lnR>
                    <a:solidFill>
                      <a:srgbClr val="CCCCFF"/>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R w="12700" cap="flat" cmpd="sng" algn="ctr">
                      <a:solidFill>
                        <a:srgbClr val="0070C0"/>
                      </a:solidFill>
                      <a:prstDash val="solid"/>
                      <a:round/>
                      <a:headEnd type="none" w="med" len="med"/>
                      <a:tailEnd type="none" w="med" len="med"/>
                    </a:lnR>
                    <a:solidFill>
                      <a:srgbClr val="FF0000"/>
                    </a:solidFill>
                  </a:tcPr>
                </a:tc>
                <a:tc>
                  <a:txBody>
                    <a:bodyPr/>
                    <a:lstStyle/>
                    <a:p>
                      <a:pPr algn="ctr" fontAlgn="ctr"/>
                      <a:endParaRPr lang="en-GB" sz="15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smtClean="0">
                          <a:solidFill>
                            <a:srgbClr val="000000"/>
                          </a:solidFill>
                          <a:effectLst/>
                          <a:latin typeface="Calibri"/>
                        </a:rPr>
                        <a:t>+-</a:t>
                      </a:r>
                      <a:endParaRPr lang="en-GB" sz="1500" b="0" i="0" u="none" strike="noStrike" dirty="0">
                        <a:solidFill>
                          <a:srgbClr val="000000"/>
                        </a:solidFill>
                        <a:effectLst/>
                        <a:latin typeface="Calibri"/>
                      </a:endParaRPr>
                    </a:p>
                  </a:txBody>
                  <a:tcPr marL="9525" marR="9525" marT="7144" marB="0" anchor="ctr">
                    <a:solidFill>
                      <a:srgbClr val="92D050"/>
                    </a:solidFill>
                  </a:tcPr>
                </a:tc>
                <a:tc>
                  <a:txBody>
                    <a:bodyPr/>
                    <a:lstStyle/>
                    <a:p>
                      <a:pPr algn="ctr" fontAlgn="ctr"/>
                      <a:r>
                        <a:rPr lang="en-GB" sz="1500" b="0" i="0" u="none" strike="noStrike" dirty="0" smtClean="0">
                          <a:solidFill>
                            <a:srgbClr val="000000"/>
                          </a:solidFill>
                          <a:effectLst/>
                          <a:latin typeface="Calibri"/>
                        </a:rPr>
                        <a:t>+-</a:t>
                      </a:r>
                      <a:endParaRPr lang="en-GB" sz="1500" b="0" i="0" u="none" strike="noStrike" dirty="0">
                        <a:solidFill>
                          <a:srgbClr val="000000"/>
                        </a:solidFill>
                        <a:effectLst/>
                        <a:latin typeface="Calibri"/>
                      </a:endParaRPr>
                    </a:p>
                  </a:txBody>
                  <a:tcPr marL="9525" marR="9525" marT="7144" marB="0" anchor="ctr">
                    <a:solidFill>
                      <a:srgbClr val="92D050"/>
                    </a:solidFill>
                  </a:tcPr>
                </a:tc>
              </a:tr>
              <a:tr h="273982">
                <a:tc>
                  <a:txBody>
                    <a:bodyPr/>
                    <a:lstStyle/>
                    <a:p>
                      <a:pPr algn="ctr" fontAlgn="ctr"/>
                      <a:r>
                        <a:rPr lang="en-GB" sz="1200" b="1" i="0" u="none" strike="noStrike" dirty="0">
                          <a:solidFill>
                            <a:srgbClr val="000000"/>
                          </a:solidFill>
                          <a:effectLst/>
                          <a:latin typeface="Calibri"/>
                        </a:rPr>
                        <a:t>DAY 8</a:t>
                      </a:r>
                    </a:p>
                  </a:txBody>
                  <a:tcPr marL="9525" marR="9525" marT="7144" marB="0" anchor="ctr">
                    <a:lnR w="12700" cap="flat" cmpd="sng" algn="ctr">
                      <a:solidFill>
                        <a:srgbClr val="0070C0"/>
                      </a:solidFill>
                      <a:prstDash val="solid"/>
                      <a:round/>
                      <a:headEnd type="none" w="med" len="med"/>
                      <a:tailEnd type="none" w="med" len="med"/>
                    </a:lnR>
                    <a:solidFill>
                      <a:srgbClr val="CCCCFF"/>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R w="12700" cap="flat" cmpd="sng" algn="ctr">
                      <a:solidFill>
                        <a:srgbClr val="0070C0"/>
                      </a:solidFill>
                      <a:prstDash val="solid"/>
                      <a:round/>
                      <a:headEnd type="none" w="med" len="med"/>
                      <a:tailEnd type="none" w="med" len="med"/>
                    </a:lnR>
                    <a:solidFill>
                      <a:srgbClr val="FF0000"/>
                    </a:solidFill>
                  </a:tcPr>
                </a:tc>
                <a:tc>
                  <a:txBody>
                    <a:bodyPr/>
                    <a:lstStyle/>
                    <a:p>
                      <a:pPr algn="ctr" fontAlgn="ctr"/>
                      <a:endParaRPr lang="en-GB" sz="15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dirty="0" smtClean="0">
                          <a:solidFill>
                            <a:srgbClr val="000000"/>
                          </a:solidFill>
                          <a:effectLst/>
                          <a:latin typeface="Calibri"/>
                        </a:rPr>
                        <a:t>+-</a:t>
                      </a:r>
                      <a:endParaRPr lang="en-GB" sz="1500" b="0" i="0" u="none" strike="noStrike" dirty="0">
                        <a:solidFill>
                          <a:srgbClr val="000000"/>
                        </a:solidFill>
                        <a:effectLst/>
                        <a:latin typeface="Calibri"/>
                      </a:endParaRPr>
                    </a:p>
                  </a:txBody>
                  <a:tcPr marL="9525" marR="9525" marT="7144" marB="0" anchor="ctr">
                    <a:solidFill>
                      <a:srgbClr val="92D050"/>
                    </a:solidFill>
                  </a:tcPr>
                </a:tc>
              </a:tr>
              <a:tr h="273982">
                <a:tc>
                  <a:txBody>
                    <a:bodyPr/>
                    <a:lstStyle/>
                    <a:p>
                      <a:pPr algn="ctr" fontAlgn="ctr"/>
                      <a:r>
                        <a:rPr lang="en-GB" sz="1200" b="1" i="0" u="none" strike="noStrike" dirty="0">
                          <a:solidFill>
                            <a:srgbClr val="000000"/>
                          </a:solidFill>
                          <a:effectLst/>
                          <a:latin typeface="Calibri"/>
                        </a:rPr>
                        <a:t>DAY 11</a:t>
                      </a:r>
                    </a:p>
                  </a:txBody>
                  <a:tcPr marL="9525" marR="9525" marT="7144" marB="0" anchor="ctr">
                    <a:lnR w="12700" cap="flat" cmpd="sng" algn="ctr">
                      <a:solidFill>
                        <a:srgbClr val="0070C0"/>
                      </a:solidFill>
                      <a:prstDash val="solid"/>
                      <a:round/>
                      <a:headEnd type="none" w="med" len="med"/>
                      <a:tailEnd type="none" w="med" len="med"/>
                    </a:lnR>
                    <a:solidFill>
                      <a:srgbClr val="CCCCFF"/>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R w="12700" cap="flat" cmpd="sng" algn="ctr">
                      <a:solidFill>
                        <a:srgbClr val="0070C0"/>
                      </a:solidFill>
                      <a:prstDash val="solid"/>
                      <a:round/>
                      <a:headEnd type="none" w="med" len="med"/>
                      <a:tailEnd type="none" w="med" len="med"/>
                    </a:lnR>
                    <a:solidFill>
                      <a:srgbClr val="FF0000"/>
                    </a:solidFill>
                  </a:tcPr>
                </a:tc>
                <a:tc>
                  <a:txBody>
                    <a:bodyPr/>
                    <a:lstStyle/>
                    <a:p>
                      <a:pPr algn="ctr" fontAlgn="ctr"/>
                      <a:endParaRPr lang="en-GB" sz="15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dirty="0" smtClean="0">
                          <a:solidFill>
                            <a:srgbClr val="000000"/>
                          </a:solidFill>
                          <a:effectLst/>
                          <a:latin typeface="Calibri"/>
                        </a:rPr>
                        <a:t>+</a:t>
                      </a:r>
                      <a:r>
                        <a:rPr lang="en-GB" sz="1500" b="0" i="0" u="none" strike="noStrike" dirty="0" err="1" smtClean="0">
                          <a:solidFill>
                            <a:srgbClr val="000000"/>
                          </a:solidFill>
                          <a:effectLst/>
                          <a:latin typeface="Calibri"/>
                        </a:rPr>
                        <a:t>eq</a:t>
                      </a:r>
                      <a:endParaRPr lang="en-GB" sz="1500" b="0" i="0" u="none" strike="noStrike" dirty="0">
                        <a:solidFill>
                          <a:srgbClr val="000000"/>
                        </a:solidFill>
                        <a:effectLst/>
                        <a:latin typeface="Calibri"/>
                      </a:endParaRPr>
                    </a:p>
                  </a:txBody>
                  <a:tcPr marL="9525" marR="9525" marT="7144" marB="0" anchor="ctr">
                    <a:solidFill>
                      <a:srgbClr val="FF0000"/>
                    </a:solidFill>
                  </a:tcPr>
                </a:tc>
              </a:tr>
              <a:tr h="273982">
                <a:tc>
                  <a:txBody>
                    <a:bodyPr/>
                    <a:lstStyle/>
                    <a:p>
                      <a:pPr algn="ctr" fontAlgn="ctr"/>
                      <a:r>
                        <a:rPr lang="en-GB" sz="1200" b="1" i="0" u="none" strike="noStrike" dirty="0">
                          <a:solidFill>
                            <a:srgbClr val="000000"/>
                          </a:solidFill>
                          <a:effectLst/>
                          <a:latin typeface="Calibri"/>
                        </a:rPr>
                        <a:t>DAY 15</a:t>
                      </a:r>
                    </a:p>
                  </a:txBody>
                  <a:tcPr marL="9525" marR="9525" marT="7144" marB="0" anchor="ctr">
                    <a:lnR w="12700" cap="flat" cmpd="sng" algn="ctr">
                      <a:solidFill>
                        <a:srgbClr val="0070C0"/>
                      </a:solidFill>
                      <a:prstDash val="solid"/>
                      <a:round/>
                      <a:headEnd type="none" w="med" len="med"/>
                      <a:tailEnd type="none" w="med" len="med"/>
                    </a:lnR>
                    <a:solidFill>
                      <a:srgbClr val="CCCCFF"/>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smtClean="0">
                          <a:solidFill>
                            <a:srgbClr val="000000"/>
                          </a:solidFill>
                          <a:effectLst/>
                          <a:latin typeface="Calibri"/>
                        </a:rPr>
                        <a:t>+-</a:t>
                      </a:r>
                      <a:endParaRPr lang="en-GB" sz="1500" b="0" i="0" u="none" strike="noStrike" dirty="0">
                        <a:solidFill>
                          <a:srgbClr val="000000"/>
                        </a:solidFill>
                        <a:effectLst/>
                        <a:latin typeface="Calibri"/>
                      </a:endParaRPr>
                    </a:p>
                  </a:txBody>
                  <a:tcPr marL="9525" marR="9525" marT="7144" marB="0" anchor="ctr">
                    <a:solidFill>
                      <a:srgbClr val="92D05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R w="12700" cap="flat" cmpd="sng" algn="ctr">
                      <a:solidFill>
                        <a:srgbClr val="0070C0"/>
                      </a:solidFill>
                      <a:prstDash val="solid"/>
                      <a:round/>
                      <a:headEnd type="none" w="med" len="med"/>
                      <a:tailEnd type="none" w="med" len="med"/>
                    </a:lnR>
                    <a:solidFill>
                      <a:srgbClr val="FF0000"/>
                    </a:solidFill>
                  </a:tcPr>
                </a:tc>
                <a:tc>
                  <a:txBody>
                    <a:bodyPr/>
                    <a:lstStyle/>
                    <a:p>
                      <a:pPr algn="ctr" fontAlgn="ctr"/>
                      <a:endParaRPr lang="en-GB" sz="15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dirty="0" smtClean="0">
                          <a:solidFill>
                            <a:srgbClr val="000000"/>
                          </a:solidFill>
                          <a:effectLst/>
                          <a:latin typeface="Calibri"/>
                        </a:rPr>
                        <a:t>+-</a:t>
                      </a:r>
                      <a:endParaRPr lang="en-GB" sz="1500" b="0" i="0" u="none" strike="noStrike" dirty="0">
                        <a:solidFill>
                          <a:srgbClr val="000000"/>
                        </a:solidFill>
                        <a:effectLst/>
                        <a:latin typeface="Calibri"/>
                      </a:endParaRPr>
                    </a:p>
                  </a:txBody>
                  <a:tcPr marL="9525" marR="9525" marT="7144" marB="0" anchor="ctr">
                    <a:solidFill>
                      <a:srgbClr val="92D050"/>
                    </a:solidFill>
                  </a:tcPr>
                </a:tc>
              </a:tr>
              <a:tr h="273982">
                <a:tc>
                  <a:txBody>
                    <a:bodyPr/>
                    <a:lstStyle/>
                    <a:p>
                      <a:pPr algn="ctr" fontAlgn="ctr"/>
                      <a:r>
                        <a:rPr lang="en-GB" sz="1200" b="1" i="0" u="none" strike="noStrike" dirty="0">
                          <a:solidFill>
                            <a:srgbClr val="000000"/>
                          </a:solidFill>
                          <a:effectLst/>
                          <a:latin typeface="Calibri"/>
                        </a:rPr>
                        <a:t>DAY 18</a:t>
                      </a:r>
                    </a:p>
                  </a:txBody>
                  <a:tcPr marL="9525" marR="9525" marT="7144" marB="0" anchor="ctr">
                    <a:lnR w="12700" cap="flat" cmpd="sng" algn="ctr">
                      <a:solidFill>
                        <a:srgbClr val="0070C0"/>
                      </a:solidFill>
                      <a:prstDash val="solid"/>
                      <a:round/>
                      <a:headEnd type="none" w="med" len="med"/>
                      <a:tailEnd type="none" w="med" len="med"/>
                    </a:lnR>
                    <a:solidFill>
                      <a:srgbClr val="CCCCFF"/>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R w="12700" cap="flat" cmpd="sng" algn="ctr">
                      <a:solidFill>
                        <a:srgbClr val="0070C0"/>
                      </a:solidFill>
                      <a:prstDash val="solid"/>
                      <a:round/>
                      <a:headEnd type="none" w="med" len="med"/>
                      <a:tailEnd type="none" w="med" len="med"/>
                    </a:lnR>
                    <a:solidFill>
                      <a:srgbClr val="FF0000"/>
                    </a:solidFill>
                  </a:tcPr>
                </a:tc>
                <a:tc>
                  <a:txBody>
                    <a:bodyPr/>
                    <a:lstStyle/>
                    <a:p>
                      <a:pPr algn="ctr" fontAlgn="ctr"/>
                      <a:endParaRPr lang="en-GB" sz="15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dirty="0" smtClean="0">
                          <a:solidFill>
                            <a:srgbClr val="000000"/>
                          </a:solidFill>
                          <a:effectLst/>
                          <a:latin typeface="Calibri"/>
                        </a:rPr>
                        <a:t>+</a:t>
                      </a:r>
                      <a:r>
                        <a:rPr lang="en-GB" sz="1500" b="0" i="0" u="none" strike="noStrike" dirty="0" err="1" smtClean="0">
                          <a:solidFill>
                            <a:srgbClr val="000000"/>
                          </a:solidFill>
                          <a:effectLst/>
                          <a:latin typeface="Calibri"/>
                        </a:rPr>
                        <a:t>eq</a:t>
                      </a:r>
                      <a:endParaRPr lang="en-GB" sz="1500" b="0" i="0" u="none" strike="noStrike" dirty="0">
                        <a:solidFill>
                          <a:srgbClr val="000000"/>
                        </a:solidFill>
                        <a:effectLst/>
                        <a:latin typeface="Calibri"/>
                      </a:endParaRPr>
                    </a:p>
                  </a:txBody>
                  <a:tcPr marL="9525" marR="9525" marT="7144" marB="0" anchor="ctr">
                    <a:solidFill>
                      <a:srgbClr val="FF0000"/>
                    </a:solidFill>
                  </a:tcPr>
                </a:tc>
              </a:tr>
              <a:tr h="273982">
                <a:tc>
                  <a:txBody>
                    <a:bodyPr/>
                    <a:lstStyle/>
                    <a:p>
                      <a:pPr algn="ctr" fontAlgn="ctr"/>
                      <a:r>
                        <a:rPr lang="en-GB" sz="1200" b="1" i="0" u="none" strike="noStrike" dirty="0">
                          <a:solidFill>
                            <a:srgbClr val="000000"/>
                          </a:solidFill>
                          <a:effectLst/>
                          <a:latin typeface="Calibri"/>
                        </a:rPr>
                        <a:t>DAY 22</a:t>
                      </a:r>
                    </a:p>
                  </a:txBody>
                  <a:tcPr marL="9525" marR="9525" marT="7144" marB="0" anchor="ctr">
                    <a:lnR w="12700" cap="flat" cmpd="sng" algn="ctr">
                      <a:solidFill>
                        <a:srgbClr val="0070C0"/>
                      </a:solidFill>
                      <a:prstDash val="solid"/>
                      <a:round/>
                      <a:headEnd type="none" w="med" len="med"/>
                      <a:tailEnd type="none" w="med" len="med"/>
                    </a:lnR>
                    <a:solidFill>
                      <a:srgbClr val="CCCCFF"/>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dirty="0" smtClean="0">
                          <a:solidFill>
                            <a:srgbClr val="000000"/>
                          </a:solidFill>
                          <a:effectLst/>
                          <a:latin typeface="Calibri"/>
                        </a:rPr>
                        <a:t>+-</a:t>
                      </a:r>
                      <a:endParaRPr lang="en-GB" sz="1500" b="0" i="0" u="none" strike="noStrike" dirty="0">
                        <a:solidFill>
                          <a:srgbClr val="000000"/>
                        </a:solidFill>
                        <a:effectLst/>
                        <a:latin typeface="Calibri"/>
                      </a:endParaRPr>
                    </a:p>
                  </a:txBody>
                  <a:tcPr marL="9525" marR="9525" marT="7144" marB="0" anchor="ctr">
                    <a:lnR w="12700" cap="flat" cmpd="sng" algn="ctr">
                      <a:solidFill>
                        <a:srgbClr val="0070C0"/>
                      </a:solidFill>
                      <a:prstDash val="solid"/>
                      <a:round/>
                      <a:headEnd type="none" w="med" len="med"/>
                      <a:tailEnd type="none" w="med" len="med"/>
                    </a:lnR>
                    <a:solidFill>
                      <a:srgbClr val="92D050"/>
                    </a:solidFill>
                  </a:tcPr>
                </a:tc>
                <a:tc>
                  <a:txBody>
                    <a:bodyPr/>
                    <a:lstStyle/>
                    <a:p>
                      <a:pPr algn="ctr" fontAlgn="ctr"/>
                      <a:endParaRPr lang="en-GB" sz="15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algn="ctr" fontAlgn="ctr"/>
                      <a:r>
                        <a:rPr lang="en-GB" sz="1500" b="0" i="0" u="none" strike="noStrike" dirty="0">
                          <a:solidFill>
                            <a:srgbClr val="000000"/>
                          </a:solidFill>
                          <a:effectLst/>
                          <a:latin typeface="Calibri"/>
                        </a:rPr>
                        <a:t>Negative</a:t>
                      </a:r>
                    </a:p>
                  </a:txBody>
                  <a:tcPr marL="9525" marR="9525" marT="7144" marB="0" anchor="ctr">
                    <a:solidFill>
                      <a:srgbClr val="00B0F0"/>
                    </a:solidFill>
                  </a:tcPr>
                </a:tc>
              </a:tr>
              <a:tr h="273982">
                <a:tc>
                  <a:txBody>
                    <a:bodyPr/>
                    <a:lstStyle/>
                    <a:p>
                      <a:pPr algn="ctr" fontAlgn="ctr"/>
                      <a:r>
                        <a:rPr lang="en-GB" sz="1200" b="1" i="0" u="none" strike="noStrike" dirty="0">
                          <a:solidFill>
                            <a:srgbClr val="000000"/>
                          </a:solidFill>
                          <a:effectLst/>
                          <a:latin typeface="Calibri"/>
                        </a:rPr>
                        <a:t>DAY 25</a:t>
                      </a:r>
                    </a:p>
                  </a:txBody>
                  <a:tcPr marL="9525" marR="9525" marT="7144" marB="0" anchor="ctr">
                    <a:lnR w="12700" cap="flat" cmpd="sng" algn="ctr">
                      <a:solidFill>
                        <a:srgbClr val="0070C0"/>
                      </a:solidFill>
                      <a:prstDash val="solid"/>
                      <a:round/>
                      <a:headEnd type="none" w="med" len="med"/>
                      <a:tailEnd type="none" w="med" len="med"/>
                    </a:lnR>
                    <a:lnB w="12700" cap="flat" cmpd="sng" algn="ctr">
                      <a:solidFill>
                        <a:srgbClr val="00AE9E"/>
                      </a:solidFill>
                      <a:prstDash val="solid"/>
                      <a:round/>
                      <a:headEnd type="none" w="med" len="med"/>
                      <a:tailEnd type="none" w="med" len="med"/>
                    </a:lnB>
                    <a:solidFill>
                      <a:srgbClr val="CCCCFF"/>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lnB w="12700" cap="flat" cmpd="sng" algn="ctr">
                      <a:solidFill>
                        <a:srgbClr val="00AE9E"/>
                      </a:solidFill>
                      <a:prstDash val="solid"/>
                      <a:round/>
                      <a:headEnd type="none" w="med" len="med"/>
                      <a:tailEnd type="none" w="med" len="med"/>
                    </a:lnB>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B w="12700" cap="flat" cmpd="sng" algn="ctr">
                      <a:solidFill>
                        <a:srgbClr val="00AE9E"/>
                      </a:solidFill>
                      <a:prstDash val="solid"/>
                      <a:round/>
                      <a:headEnd type="none" w="med" len="med"/>
                      <a:tailEnd type="none" w="med" len="med"/>
                    </a:lnB>
                    <a:solidFill>
                      <a:srgbClr val="FF0000"/>
                    </a:solidFill>
                  </a:tcPr>
                </a:tc>
                <a:tc>
                  <a:txBody>
                    <a:bodyPr/>
                    <a:lstStyle/>
                    <a:p>
                      <a:pPr algn="ctr" fontAlgn="ctr"/>
                      <a:r>
                        <a:rPr lang="en-GB" sz="1500" b="0" i="0" u="none" strike="noStrike" dirty="0" smtClean="0">
                          <a:solidFill>
                            <a:srgbClr val="000000"/>
                          </a:solidFill>
                          <a:effectLst/>
                          <a:latin typeface="Calibri"/>
                        </a:rPr>
                        <a:t>-</a:t>
                      </a:r>
                      <a:r>
                        <a:rPr lang="en-GB" sz="1500" b="0" i="0" u="none" strike="noStrike" dirty="0" err="1" smtClean="0">
                          <a:solidFill>
                            <a:srgbClr val="000000"/>
                          </a:solidFill>
                          <a:effectLst/>
                          <a:latin typeface="Calibri"/>
                        </a:rPr>
                        <a:t>eq</a:t>
                      </a:r>
                      <a:endParaRPr lang="en-GB" sz="1500" b="0" i="0" u="none" strike="noStrike" dirty="0">
                        <a:solidFill>
                          <a:srgbClr val="000000"/>
                        </a:solidFill>
                        <a:effectLst/>
                        <a:latin typeface="Calibri"/>
                      </a:endParaRPr>
                    </a:p>
                  </a:txBody>
                  <a:tcPr marL="9525" marR="9525" marT="7144" marB="0" anchor="ctr">
                    <a:lnR w="12700" cap="flat" cmpd="sng" algn="ctr">
                      <a:solidFill>
                        <a:srgbClr val="0070C0"/>
                      </a:solidFill>
                      <a:prstDash val="solid"/>
                      <a:round/>
                      <a:headEnd type="none" w="med" len="med"/>
                      <a:tailEnd type="none" w="med" len="med"/>
                    </a:lnR>
                    <a:lnB w="12700" cap="flat" cmpd="sng" algn="ctr">
                      <a:solidFill>
                        <a:srgbClr val="00AE9E"/>
                      </a:solidFill>
                      <a:prstDash val="solid"/>
                      <a:round/>
                      <a:headEnd type="none" w="med" len="med"/>
                      <a:tailEnd type="none" w="med" len="med"/>
                    </a:lnB>
                    <a:solidFill>
                      <a:srgbClr val="92D050"/>
                    </a:solidFill>
                  </a:tcPr>
                </a:tc>
                <a:tc>
                  <a:txBody>
                    <a:bodyPr/>
                    <a:lstStyle/>
                    <a:p>
                      <a:pPr algn="ctr" fontAlgn="ctr"/>
                      <a:endParaRPr lang="en-GB" sz="15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B w="12700" cap="flat" cmpd="sng" algn="ctr">
                      <a:solidFill>
                        <a:srgbClr val="00AE9E"/>
                      </a:solidFill>
                      <a:prstDash val="solid"/>
                      <a:round/>
                      <a:headEnd type="none" w="med" len="med"/>
                      <a:tailEnd type="none" w="med" len="med"/>
                    </a:lnB>
                    <a:no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lnB w="12700" cap="flat" cmpd="sng" algn="ctr">
                      <a:solidFill>
                        <a:srgbClr val="00AE9E"/>
                      </a:solidFill>
                      <a:prstDash val="solid"/>
                      <a:round/>
                      <a:headEnd type="none" w="med" len="med"/>
                      <a:tailEnd type="none" w="med" len="med"/>
                    </a:lnB>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B w="12700" cap="flat" cmpd="sng" algn="ctr">
                      <a:solidFill>
                        <a:srgbClr val="00AE9E"/>
                      </a:solidFill>
                      <a:prstDash val="solid"/>
                      <a:round/>
                      <a:headEnd type="none" w="med" len="med"/>
                      <a:tailEnd type="none" w="med" len="med"/>
                    </a:lnB>
                    <a:solidFill>
                      <a:srgbClr val="FF0000"/>
                    </a:solidFill>
                  </a:tcPr>
                </a:tc>
                <a:tc>
                  <a:txBody>
                    <a:bodyPr/>
                    <a:lstStyle/>
                    <a:p>
                      <a:pPr algn="ctr" fontAlgn="ctr"/>
                      <a:r>
                        <a:rPr lang="en-GB" sz="1500" b="0" i="0" u="none" strike="noStrike" dirty="0">
                          <a:solidFill>
                            <a:srgbClr val="000000"/>
                          </a:solidFill>
                          <a:effectLst/>
                          <a:latin typeface="Calibri"/>
                        </a:rPr>
                        <a:t>Negative</a:t>
                      </a:r>
                    </a:p>
                  </a:txBody>
                  <a:tcPr marL="9525" marR="9525" marT="7144" marB="0" anchor="ctr">
                    <a:lnB w="12700" cap="flat" cmpd="sng" algn="ctr">
                      <a:solidFill>
                        <a:srgbClr val="00AE9E"/>
                      </a:solidFill>
                      <a:prstDash val="solid"/>
                      <a:round/>
                      <a:headEnd type="none" w="med" len="med"/>
                      <a:tailEnd type="none" w="med" len="med"/>
                    </a:lnB>
                    <a:solidFill>
                      <a:srgbClr val="00B0F0"/>
                    </a:solidFill>
                  </a:tcPr>
                </a:tc>
              </a:tr>
              <a:tr h="273982">
                <a:tc>
                  <a:txBody>
                    <a:bodyPr/>
                    <a:lstStyle/>
                    <a:p>
                      <a:pPr algn="ctr" fontAlgn="ctr"/>
                      <a:r>
                        <a:rPr lang="en-GB" sz="1200" b="1" i="0" u="none" strike="noStrike" dirty="0">
                          <a:solidFill>
                            <a:srgbClr val="000000"/>
                          </a:solidFill>
                          <a:effectLst/>
                          <a:latin typeface="Calibri"/>
                        </a:rPr>
                        <a:t>DAY 28</a:t>
                      </a:r>
                    </a:p>
                  </a:txBody>
                  <a:tcPr marL="9525" marR="9525" marT="7144" marB="0" anchor="ctr">
                    <a:lnR w="12700" cap="flat" cmpd="sng" algn="ctr">
                      <a:solidFill>
                        <a:srgbClr val="0070C0"/>
                      </a:solidFill>
                      <a:prstDash val="solid"/>
                      <a:round/>
                      <a:headEnd type="none" w="med" len="med"/>
                      <a:tailEnd type="none" w="med" len="med"/>
                    </a:lnR>
                    <a:lnT w="12700" cap="flat" cmpd="sng" algn="ctr">
                      <a:solidFill>
                        <a:srgbClr val="00AE9E"/>
                      </a:solidFill>
                      <a:prstDash val="solid"/>
                      <a:round/>
                      <a:headEnd type="none" w="med" len="med"/>
                      <a:tailEnd type="none" w="med" len="med"/>
                    </a:lnT>
                    <a:solidFill>
                      <a:srgbClr val="CCCCFF"/>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lnT w="12700" cap="flat" cmpd="sng" algn="ctr">
                      <a:solidFill>
                        <a:srgbClr val="00AE9E"/>
                      </a:solidFill>
                      <a:prstDash val="solid"/>
                      <a:round/>
                      <a:headEnd type="none" w="med" len="med"/>
                      <a:tailEnd type="none" w="med" len="med"/>
                    </a:lnT>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T w="12700" cap="flat" cmpd="sng" algn="ctr">
                      <a:solidFill>
                        <a:srgbClr val="00AE9E"/>
                      </a:solidFill>
                      <a:prstDash val="solid"/>
                      <a:round/>
                      <a:headEnd type="none" w="med" len="med"/>
                      <a:tailEnd type="none" w="med" len="med"/>
                    </a:lnT>
                    <a:solidFill>
                      <a:srgbClr val="FF0000"/>
                    </a:solidFill>
                  </a:tcPr>
                </a:tc>
                <a:tc>
                  <a:txBody>
                    <a:bodyPr/>
                    <a:lstStyle/>
                    <a:p>
                      <a:pPr algn="ctr" fontAlgn="ctr"/>
                      <a:r>
                        <a:rPr lang="en-GB" sz="1500" b="0" i="0" u="none" strike="noStrike" dirty="0">
                          <a:solidFill>
                            <a:srgbClr val="000000"/>
                          </a:solidFill>
                          <a:effectLst/>
                          <a:latin typeface="Calibri"/>
                        </a:rPr>
                        <a:t>Equivocal </a:t>
                      </a:r>
                    </a:p>
                  </a:txBody>
                  <a:tcPr marL="9525" marR="9525" marT="7144" marB="0" anchor="ctr">
                    <a:lnR w="12700" cap="flat" cmpd="sng" algn="ctr">
                      <a:solidFill>
                        <a:srgbClr val="0070C0"/>
                      </a:solidFill>
                      <a:prstDash val="solid"/>
                      <a:round/>
                      <a:headEnd type="none" w="med" len="med"/>
                      <a:tailEnd type="none" w="med" len="med"/>
                    </a:lnR>
                    <a:lnT w="12700" cap="flat" cmpd="sng" algn="ctr">
                      <a:solidFill>
                        <a:srgbClr val="00AE9E"/>
                      </a:solidFill>
                      <a:prstDash val="solid"/>
                      <a:round/>
                      <a:headEnd type="none" w="med" len="med"/>
                      <a:tailEnd type="none" w="med" len="med"/>
                    </a:lnT>
                    <a:solidFill>
                      <a:srgbClr val="FF0000"/>
                    </a:solidFill>
                  </a:tcPr>
                </a:tc>
                <a:tc>
                  <a:txBody>
                    <a:bodyPr/>
                    <a:lstStyle/>
                    <a:p>
                      <a:pPr algn="ctr" fontAlgn="ctr"/>
                      <a:endParaRPr lang="en-GB" sz="15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AE9E"/>
                      </a:solidFill>
                      <a:prstDash val="solid"/>
                      <a:round/>
                      <a:headEnd type="none" w="med" len="med"/>
                      <a:tailEnd type="none" w="med" len="med"/>
                    </a:lnT>
                    <a:no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lnT w="12700" cap="flat" cmpd="sng" algn="ctr">
                      <a:solidFill>
                        <a:srgbClr val="00AE9E"/>
                      </a:solidFill>
                      <a:prstDash val="solid"/>
                      <a:round/>
                      <a:headEnd type="none" w="med" len="med"/>
                      <a:tailEnd type="none" w="med" len="med"/>
                    </a:lnT>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T w="12700" cap="flat" cmpd="sng" algn="ctr">
                      <a:solidFill>
                        <a:srgbClr val="00AE9E"/>
                      </a:solidFill>
                      <a:prstDash val="solid"/>
                      <a:round/>
                      <a:headEnd type="none" w="med" len="med"/>
                      <a:tailEnd type="none" w="med" len="med"/>
                    </a:lnT>
                    <a:solidFill>
                      <a:srgbClr val="FF0000"/>
                    </a:solidFill>
                  </a:tcPr>
                </a:tc>
                <a:tc>
                  <a:txBody>
                    <a:bodyPr/>
                    <a:lstStyle/>
                    <a:p>
                      <a:pPr algn="ctr" fontAlgn="ctr"/>
                      <a:r>
                        <a:rPr lang="en-GB" sz="1500" b="0" i="0" u="none" strike="noStrike" dirty="0">
                          <a:solidFill>
                            <a:srgbClr val="000000"/>
                          </a:solidFill>
                          <a:effectLst/>
                          <a:latin typeface="Calibri"/>
                        </a:rPr>
                        <a:t>Negative</a:t>
                      </a:r>
                    </a:p>
                  </a:txBody>
                  <a:tcPr marL="9525" marR="9525" marT="7144" marB="0" anchor="ctr">
                    <a:lnT w="12700" cap="flat" cmpd="sng" algn="ctr">
                      <a:solidFill>
                        <a:srgbClr val="00AE9E"/>
                      </a:solidFill>
                      <a:prstDash val="solid"/>
                      <a:round/>
                      <a:headEnd type="none" w="med" len="med"/>
                      <a:tailEnd type="none" w="med" len="med"/>
                    </a:lnT>
                    <a:solidFill>
                      <a:srgbClr val="00B0F0"/>
                    </a:solidFill>
                  </a:tcPr>
                </a:tc>
              </a:tr>
              <a:tr h="273982">
                <a:tc>
                  <a:txBody>
                    <a:bodyPr/>
                    <a:lstStyle/>
                    <a:p>
                      <a:pPr algn="ctr" fontAlgn="ctr"/>
                      <a:r>
                        <a:rPr lang="en-GB" sz="1200" b="1" i="0" u="none" strike="noStrike" dirty="0">
                          <a:solidFill>
                            <a:srgbClr val="000000"/>
                          </a:solidFill>
                          <a:effectLst/>
                          <a:latin typeface="Calibri"/>
                        </a:rPr>
                        <a:t>DAY 31</a:t>
                      </a:r>
                    </a:p>
                  </a:txBody>
                  <a:tcPr marL="9525" marR="9525" marT="7144" marB="0" anchor="ctr">
                    <a:lnR w="12700" cap="flat" cmpd="sng" algn="ctr">
                      <a:solidFill>
                        <a:srgbClr val="0070C0"/>
                      </a:solidFill>
                      <a:prstDash val="solid"/>
                      <a:round/>
                      <a:headEnd type="none" w="med" len="med"/>
                      <a:tailEnd type="none" w="med" len="med"/>
                    </a:lnR>
                    <a:solidFill>
                      <a:srgbClr val="CCCCFF"/>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GB" sz="1400" b="0" i="0" u="none" strike="noStrike" dirty="0" smtClean="0">
                          <a:solidFill>
                            <a:srgbClr val="000000"/>
                          </a:solidFill>
                          <a:effectLst/>
                          <a:latin typeface="Calibri"/>
                        </a:rPr>
                        <a:t>+-</a:t>
                      </a:r>
                    </a:p>
                  </a:txBody>
                  <a:tcPr marL="9525" marR="9525" marT="7144" marB="0" anchor="ctr">
                    <a:solidFill>
                      <a:srgbClr val="92D050"/>
                    </a:solidFill>
                  </a:tcPr>
                </a:tc>
                <a:tc>
                  <a:txBody>
                    <a:bodyPr/>
                    <a:lstStyle/>
                    <a:p>
                      <a:pPr algn="ctr" fontAlgn="ctr"/>
                      <a:r>
                        <a:rPr lang="en-GB" sz="1500" b="0" i="0" u="none" strike="noStrike" dirty="0" err="1" smtClean="0">
                          <a:solidFill>
                            <a:srgbClr val="000000"/>
                          </a:solidFill>
                          <a:effectLst/>
                          <a:latin typeface="Calibri"/>
                        </a:rPr>
                        <a:t>Eq</a:t>
                      </a:r>
                      <a:r>
                        <a:rPr lang="en-GB" sz="1500" b="0" i="0" u="none" strike="noStrike" dirty="0" smtClean="0">
                          <a:solidFill>
                            <a:srgbClr val="000000"/>
                          </a:solidFill>
                          <a:effectLst/>
                          <a:latin typeface="Calibri"/>
                        </a:rPr>
                        <a:t>-</a:t>
                      </a:r>
                      <a:endParaRPr lang="en-GB" sz="1500" b="0" i="0" u="none" strike="noStrike" dirty="0">
                        <a:solidFill>
                          <a:srgbClr val="000000"/>
                        </a:solidFill>
                        <a:effectLst/>
                        <a:latin typeface="Calibri"/>
                      </a:endParaRPr>
                    </a:p>
                  </a:txBody>
                  <a:tcPr marL="9525" marR="9525" marT="7144" marB="0" anchor="ctr">
                    <a:lnR w="12700" cap="flat" cmpd="sng" algn="ctr">
                      <a:solidFill>
                        <a:srgbClr val="0070C0"/>
                      </a:solidFill>
                      <a:prstDash val="solid"/>
                      <a:round/>
                      <a:headEnd type="none" w="med" len="med"/>
                      <a:tailEnd type="none" w="med" len="med"/>
                    </a:lnR>
                    <a:solidFill>
                      <a:srgbClr val="92D050"/>
                    </a:solidFill>
                  </a:tcPr>
                </a:tc>
                <a:tc>
                  <a:txBody>
                    <a:bodyPr/>
                    <a:lstStyle/>
                    <a:p>
                      <a:pPr algn="ctr" fontAlgn="ctr"/>
                      <a:endParaRPr lang="en-GB" sz="15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a:txBody>
                    <a:bodyPr/>
                    <a:lstStyle/>
                    <a:p>
                      <a:pPr algn="ctr" fontAlgn="ctr"/>
                      <a:r>
                        <a:rPr lang="en-GB" sz="1500" b="0" i="0" u="none" strike="noStrike" dirty="0" err="1" smtClean="0">
                          <a:solidFill>
                            <a:srgbClr val="000000"/>
                          </a:solidFill>
                          <a:effectLst/>
                          <a:latin typeface="Calibri"/>
                        </a:rPr>
                        <a:t>Eq</a:t>
                      </a:r>
                      <a:r>
                        <a:rPr lang="en-GB" sz="1500" b="0" i="0" u="none" strike="noStrike" dirty="0" smtClean="0">
                          <a:solidFill>
                            <a:srgbClr val="000000"/>
                          </a:solidFill>
                          <a:effectLst/>
                          <a:latin typeface="Calibri"/>
                        </a:rPr>
                        <a:t>+</a:t>
                      </a:r>
                      <a:endParaRPr lang="en-GB" sz="15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solidFill>
                      <a:srgbClr val="FF0000"/>
                    </a:solidFill>
                  </a:tcPr>
                </a:tc>
                <a:tc>
                  <a:txBody>
                    <a:bodyPr/>
                    <a:lstStyle/>
                    <a:p>
                      <a:pPr algn="ctr" fontAlgn="ctr"/>
                      <a:r>
                        <a:rPr lang="en-GB" sz="1500" b="0" i="0" u="none" strike="noStrike" dirty="0">
                          <a:solidFill>
                            <a:srgbClr val="000000"/>
                          </a:solidFill>
                          <a:effectLst/>
                          <a:latin typeface="Calibri"/>
                        </a:rPr>
                        <a:t>Positive</a:t>
                      </a:r>
                    </a:p>
                  </a:txBody>
                  <a:tcPr marL="9525" marR="9525" marT="7144" marB="0" anchor="ctr">
                    <a:solidFill>
                      <a:srgbClr val="FF000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GB" sz="1200" b="0" i="0" u="none" strike="noStrike" smtClean="0">
                          <a:solidFill>
                            <a:srgbClr val="000000"/>
                          </a:solidFill>
                          <a:effectLst/>
                          <a:latin typeface="Calibri"/>
                        </a:rPr>
                        <a:t>Insufficient </a:t>
                      </a:r>
                      <a:endParaRPr lang="en-GB" sz="1200" b="0" i="0" u="none" strike="noStrike" dirty="0" smtClean="0">
                        <a:solidFill>
                          <a:srgbClr val="000000"/>
                        </a:solidFill>
                        <a:effectLst/>
                        <a:latin typeface="Calibri"/>
                      </a:endParaRPr>
                    </a:p>
                  </a:txBody>
                  <a:tcPr marL="9525" marR="9525" marT="7144" marB="0" anchor="ctr">
                    <a:solidFill>
                      <a:schemeClr val="bg1"/>
                    </a:solidFill>
                  </a:tcPr>
                </a:tc>
              </a:tr>
              <a:tr h="273982">
                <a:tc>
                  <a:txBody>
                    <a:bodyPr/>
                    <a:lstStyle/>
                    <a:p>
                      <a:pPr algn="ctr" fontAlgn="ctr"/>
                      <a:r>
                        <a:rPr lang="en-GB" sz="1200" b="1" i="0" u="none" strike="noStrike" dirty="0">
                          <a:solidFill>
                            <a:srgbClr val="000000"/>
                          </a:solidFill>
                          <a:effectLst/>
                          <a:latin typeface="Calibri"/>
                        </a:rPr>
                        <a:t>DAY 33</a:t>
                      </a:r>
                    </a:p>
                  </a:txBody>
                  <a:tcPr marL="9525" marR="9525" marT="7144" marB="0" anchor="ctr">
                    <a:lnR w="12700" cap="flat" cmpd="sng" algn="ctr">
                      <a:solidFill>
                        <a:srgbClr val="0070C0"/>
                      </a:solidFill>
                      <a:prstDash val="solid"/>
                      <a:round/>
                      <a:headEnd type="none" w="med" len="med"/>
                      <a:tailEnd type="none" w="med" len="med"/>
                    </a:lnR>
                    <a:solidFill>
                      <a:srgbClr val="CCCCFF"/>
                    </a:solidFill>
                  </a:tcPr>
                </a:tc>
                <a:tc>
                  <a:txBody>
                    <a:bodyPr/>
                    <a:lstStyle/>
                    <a:p>
                      <a:pPr algn="ctr" fontAlgn="ctr"/>
                      <a:r>
                        <a:rPr lang="en-GB" sz="1200" b="0" i="0" u="none" strike="noStrike" smtClean="0">
                          <a:solidFill>
                            <a:srgbClr val="000000"/>
                          </a:solidFill>
                          <a:effectLst/>
                          <a:latin typeface="Calibri"/>
                        </a:rPr>
                        <a:t>Insufficient </a:t>
                      </a:r>
                      <a:endParaRPr lang="en-GB" sz="1200" b="0" i="0" u="none" strike="noStrike" dirty="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GB" sz="1200" b="0" i="0" u="none" strike="noStrike" smtClean="0">
                          <a:solidFill>
                            <a:srgbClr val="000000"/>
                          </a:solidFill>
                          <a:effectLst/>
                          <a:latin typeface="Calibri"/>
                        </a:rPr>
                        <a:t>Insufficient </a:t>
                      </a:r>
                      <a:endParaRPr lang="en-GB" sz="1200" b="0" i="0" u="none" strike="noStrike" dirty="0">
                        <a:solidFill>
                          <a:srgbClr val="000000"/>
                        </a:solidFill>
                        <a:effectLst/>
                        <a:latin typeface="Calibri"/>
                      </a:endParaRPr>
                    </a:p>
                  </a:txBody>
                  <a:tcPr marL="9525" marR="9525" marT="7144" marB="0" anchor="ctr">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GB" sz="1200" b="0" i="0" u="none" strike="noStrike" dirty="0" smtClean="0">
                          <a:solidFill>
                            <a:srgbClr val="000000"/>
                          </a:solidFill>
                          <a:effectLst/>
                          <a:latin typeface="Calibri"/>
                        </a:rPr>
                        <a:t>Insufficient </a:t>
                      </a:r>
                    </a:p>
                  </a:txBody>
                  <a:tcPr marL="9525" marR="9525" marT="7144" marB="0" anchor="ctr">
                    <a:lnR w="12700" cap="flat" cmpd="sng" algn="ctr">
                      <a:solidFill>
                        <a:srgbClr val="0070C0"/>
                      </a:solidFill>
                      <a:prstDash val="solid"/>
                      <a:round/>
                      <a:headEnd type="none" w="med" len="med"/>
                      <a:tailEnd type="none" w="med" len="med"/>
                    </a:lnR>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GB" sz="1200" b="0" i="0" u="none" strike="noStrike" dirty="0" smtClean="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GB" sz="1200" b="0" i="0" u="none" strike="noStrike" smtClean="0">
                          <a:solidFill>
                            <a:srgbClr val="000000"/>
                          </a:solidFill>
                          <a:effectLst/>
                          <a:latin typeface="Calibri"/>
                        </a:rPr>
                        <a:t>Insufficient </a:t>
                      </a:r>
                      <a:endParaRPr lang="en-GB" sz="1200" b="0" i="0" u="none" strike="noStrike" dirty="0" smtClean="0">
                        <a:solidFill>
                          <a:srgbClr val="000000"/>
                        </a:solidFill>
                        <a:effectLst/>
                        <a:latin typeface="Calibri"/>
                      </a:endParaRPr>
                    </a:p>
                  </a:txBody>
                  <a:tcPr marL="9525" marR="9525" marT="7144" marB="0" anchor="ctr">
                    <a:lnL w="12700" cap="flat" cmpd="sng" algn="ctr">
                      <a:solidFill>
                        <a:srgbClr val="0070C0"/>
                      </a:solidFill>
                      <a:prstDash val="solid"/>
                      <a:round/>
                      <a:headEnd type="none" w="med" len="med"/>
                      <a:tailEnd type="none" w="med" len="med"/>
                    </a:lnL>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GB" sz="1200" b="0" i="0" u="none" strike="noStrike" dirty="0" smtClean="0">
                          <a:solidFill>
                            <a:srgbClr val="000000"/>
                          </a:solidFill>
                          <a:effectLst/>
                          <a:latin typeface="Calibri"/>
                        </a:rPr>
                        <a:t>Insufficient </a:t>
                      </a:r>
                    </a:p>
                  </a:txBody>
                  <a:tcPr marL="9525" marR="9525" marT="7144" marB="0" anchor="ctr">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GB" sz="1200" b="0" i="0" u="none" strike="noStrike" dirty="0" smtClean="0">
                          <a:solidFill>
                            <a:srgbClr val="000000"/>
                          </a:solidFill>
                          <a:effectLst/>
                          <a:latin typeface="Calibri"/>
                        </a:rPr>
                        <a:t>Insufficient </a:t>
                      </a:r>
                    </a:p>
                  </a:txBody>
                  <a:tcPr marL="9525" marR="9525" marT="7144" marB="0" anchor="ctr">
                    <a:solidFill>
                      <a:schemeClr val="bg1"/>
                    </a:solidFill>
                  </a:tcPr>
                </a:tc>
              </a:tr>
            </a:tbl>
          </a:graphicData>
        </a:graphic>
      </p:graphicFrame>
    </p:spTree>
    <p:extLst>
      <p:ext uri="{BB962C8B-B14F-4D97-AF65-F5344CB8AC3E}">
        <p14:creationId xmlns:p14="http://schemas.microsoft.com/office/powerpoint/2010/main" val="316506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Results - Summary</a:t>
            </a:r>
            <a:endParaRPr lang="en-GB" dirty="0"/>
          </a:p>
        </p:txBody>
      </p:sp>
      <p:sp>
        <p:nvSpPr>
          <p:cNvPr id="3" name="Content Placeholder 2"/>
          <p:cNvSpPr>
            <a:spLocks noGrp="1"/>
          </p:cNvSpPr>
          <p:nvPr>
            <p:ph idx="1"/>
          </p:nvPr>
        </p:nvSpPr>
        <p:spPr/>
        <p:txBody>
          <a:bodyPr/>
          <a:lstStyle/>
          <a:p>
            <a:pPr algn="ctr"/>
            <a:r>
              <a:rPr lang="en-GB" sz="2400" b="1" i="1" dirty="0"/>
              <a:t>Chlamydia</a:t>
            </a:r>
          </a:p>
          <a:p>
            <a:pPr algn="ctr"/>
            <a:r>
              <a:rPr lang="en-GB" sz="2400" i="1" dirty="0"/>
              <a:t>RNA and DNA remained stable for over three weeks when either refrigerated or stored at room temperature. </a:t>
            </a:r>
          </a:p>
          <a:p>
            <a:pPr marL="0" indent="0" algn="ctr">
              <a:spcBef>
                <a:spcPct val="30000"/>
              </a:spcBef>
              <a:defRPr/>
            </a:pPr>
            <a:r>
              <a:rPr lang="en-GB" sz="2400" b="1" i="1" dirty="0"/>
              <a:t>Gonorrhoea </a:t>
            </a:r>
          </a:p>
          <a:p>
            <a:pPr marL="0" indent="0" algn="ctr">
              <a:spcBef>
                <a:spcPct val="30000"/>
              </a:spcBef>
              <a:defRPr/>
            </a:pPr>
            <a:r>
              <a:rPr lang="en-GB" sz="2400" i="1" dirty="0"/>
              <a:t>RNA and DNA remained stable for 11 days when stored at 4C</a:t>
            </a:r>
          </a:p>
          <a:p>
            <a:pPr marL="0" indent="0" algn="ctr">
              <a:spcBef>
                <a:spcPct val="30000"/>
              </a:spcBef>
              <a:defRPr/>
            </a:pPr>
            <a:r>
              <a:rPr lang="en-GB" sz="2400" i="1" dirty="0"/>
              <a:t>When stored at room temperature was only reliably detectable at high concentrations. </a:t>
            </a:r>
          </a:p>
          <a:p>
            <a:pPr marL="0" indent="0">
              <a:spcBef>
                <a:spcPct val="30000"/>
              </a:spcBef>
              <a:defRPr/>
            </a:pPr>
            <a:endParaRPr lang="en-GB" dirty="0"/>
          </a:p>
          <a:p>
            <a:endParaRPr lang="en-GB" dirty="0" smtClean="0"/>
          </a:p>
        </p:txBody>
      </p:sp>
      <p:sp>
        <p:nvSpPr>
          <p:cNvPr id="4" name="Slide Number Placeholder 3"/>
          <p:cNvSpPr>
            <a:spLocks noGrp="1"/>
          </p:cNvSpPr>
          <p:nvPr>
            <p:ph type="sldNum" sz="quarter" idx="10"/>
          </p:nvPr>
        </p:nvSpPr>
        <p:spPr/>
        <p:txBody>
          <a:bodyPr/>
          <a:lstStyle/>
          <a:p>
            <a:pPr marL="531735">
              <a:defRPr/>
            </a:pPr>
            <a:r>
              <a:rPr lang="en-US" smtClean="0">
                <a:solidFill>
                  <a:prstClr val="white"/>
                </a:solidFill>
              </a:rPr>
              <a:t>  </a:t>
            </a:r>
            <a:fld id="{2565FA6D-D4C8-4C4C-AC4B-3269734D34D8}" type="slidenum">
              <a:rPr lang="en-US" smtClean="0">
                <a:solidFill>
                  <a:prstClr val="white"/>
                </a:solidFill>
              </a:rPr>
              <a:pPr marL="531735">
                <a:defRPr/>
              </a:pPr>
              <a:t>6</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US" smtClean="0">
                <a:solidFill>
                  <a:prstClr val="white"/>
                </a:solidFill>
              </a:rPr>
              <a:t>A Question of Stability</a:t>
            </a:r>
            <a:endParaRPr lang="en-US" dirty="0">
              <a:solidFill>
                <a:prstClr val="white"/>
              </a:solidFill>
            </a:endParaRPr>
          </a:p>
        </p:txBody>
      </p:sp>
    </p:spTree>
    <p:extLst>
      <p:ext uri="{BB962C8B-B14F-4D97-AF65-F5344CB8AC3E}">
        <p14:creationId xmlns:p14="http://schemas.microsoft.com/office/powerpoint/2010/main" val="3331061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Conclusions</a:t>
            </a:r>
            <a:endParaRPr lang="en-GB" dirty="0"/>
          </a:p>
        </p:txBody>
      </p:sp>
      <p:sp>
        <p:nvSpPr>
          <p:cNvPr id="3" name="Content Placeholder 2"/>
          <p:cNvSpPr>
            <a:spLocks noGrp="1"/>
          </p:cNvSpPr>
          <p:nvPr>
            <p:ph idx="1"/>
          </p:nvPr>
        </p:nvSpPr>
        <p:spPr/>
        <p:txBody>
          <a:bodyPr/>
          <a:lstStyle/>
          <a:p>
            <a:pPr>
              <a:spcBef>
                <a:spcPct val="30000"/>
              </a:spcBef>
              <a:buFont typeface="Wingdings" panose="05000000000000000000" pitchFamily="2" charset="2"/>
              <a:buChar char="Ø"/>
              <a:defRPr/>
            </a:pPr>
            <a:r>
              <a:rPr lang="en-GB" sz="2400" dirty="0"/>
              <a:t>Chlamydial and gonococcal nucleic acids are stable in urine for longer than recommended by the manufacturer</a:t>
            </a:r>
          </a:p>
          <a:p>
            <a:pPr>
              <a:spcBef>
                <a:spcPct val="30000"/>
              </a:spcBef>
              <a:buFont typeface="Wingdings" panose="05000000000000000000" pitchFamily="2" charset="2"/>
              <a:buChar char="Ø"/>
              <a:defRPr/>
            </a:pPr>
            <a:endParaRPr lang="en-GB" sz="2400" dirty="0"/>
          </a:p>
          <a:p>
            <a:pPr>
              <a:spcBef>
                <a:spcPct val="30000"/>
              </a:spcBef>
              <a:buFont typeface="Wingdings" panose="05000000000000000000" pitchFamily="2" charset="2"/>
              <a:buChar char="Ø"/>
              <a:defRPr/>
            </a:pPr>
            <a:r>
              <a:rPr lang="en-GB" sz="2400" dirty="0"/>
              <a:t>Patients should be encouraged to return their urine samples as soon as possible after collection to minimise the degradation of nucleic acids which could lead to false negative results.</a:t>
            </a:r>
          </a:p>
          <a:p>
            <a:pPr marL="0" indent="0">
              <a:spcBef>
                <a:spcPct val="30000"/>
              </a:spcBef>
              <a:defRPr/>
            </a:pPr>
            <a:endParaRPr lang="en-GB" sz="2400" dirty="0"/>
          </a:p>
          <a:p>
            <a:pPr marL="0" indent="0">
              <a:spcBef>
                <a:spcPct val="30000"/>
              </a:spcBef>
              <a:defRPr/>
            </a:pPr>
            <a:endParaRPr lang="en-GB" dirty="0"/>
          </a:p>
          <a:p>
            <a:endParaRPr lang="en-GB" dirty="0" smtClean="0"/>
          </a:p>
        </p:txBody>
      </p:sp>
      <p:sp>
        <p:nvSpPr>
          <p:cNvPr id="4" name="Slide Number Placeholder 3"/>
          <p:cNvSpPr>
            <a:spLocks noGrp="1"/>
          </p:cNvSpPr>
          <p:nvPr>
            <p:ph type="sldNum" sz="quarter" idx="10"/>
          </p:nvPr>
        </p:nvSpPr>
        <p:spPr/>
        <p:txBody>
          <a:bodyPr/>
          <a:lstStyle/>
          <a:p>
            <a:pPr marL="531735">
              <a:defRPr/>
            </a:pPr>
            <a:r>
              <a:rPr lang="en-US" smtClean="0">
                <a:solidFill>
                  <a:prstClr val="white"/>
                </a:solidFill>
              </a:rPr>
              <a:t>  </a:t>
            </a:r>
            <a:fld id="{2565FA6D-D4C8-4C4C-AC4B-3269734D34D8}" type="slidenum">
              <a:rPr lang="en-US" smtClean="0">
                <a:solidFill>
                  <a:prstClr val="white"/>
                </a:solidFill>
              </a:rPr>
              <a:pPr marL="531735">
                <a:defRPr/>
              </a:pPr>
              <a:t>7</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US" smtClean="0">
                <a:solidFill>
                  <a:prstClr val="white"/>
                </a:solidFill>
              </a:rPr>
              <a:t>A Question of Stability</a:t>
            </a:r>
            <a:endParaRPr lang="en-US" dirty="0">
              <a:solidFill>
                <a:prstClr val="white"/>
              </a:solidFill>
            </a:endParaRPr>
          </a:p>
        </p:txBody>
      </p:sp>
    </p:spTree>
    <p:extLst>
      <p:ext uri="{BB962C8B-B14F-4D97-AF65-F5344CB8AC3E}">
        <p14:creationId xmlns:p14="http://schemas.microsoft.com/office/powerpoint/2010/main" val="30456090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Acknowledgments</a:t>
            </a:r>
            <a:endParaRPr lang="en-GB" dirty="0"/>
          </a:p>
        </p:txBody>
      </p:sp>
      <p:sp>
        <p:nvSpPr>
          <p:cNvPr id="3" name="Content Placeholder 2"/>
          <p:cNvSpPr>
            <a:spLocks noGrp="1"/>
          </p:cNvSpPr>
          <p:nvPr>
            <p:ph idx="1"/>
          </p:nvPr>
        </p:nvSpPr>
        <p:spPr>
          <a:xfrm>
            <a:off x="558000" y="1059583"/>
            <a:ext cx="8028000" cy="1998222"/>
          </a:xfrm>
        </p:spPr>
        <p:txBody>
          <a:bodyPr/>
          <a:lstStyle/>
          <a:p>
            <a:pPr>
              <a:buFont typeface="Wingdings" pitchFamily="2" charset="2"/>
              <a:buChar char="Ø"/>
            </a:pPr>
            <a:r>
              <a:rPr lang="en-GB" sz="2000" dirty="0"/>
              <a:t>Professor Catherine Ison </a:t>
            </a:r>
          </a:p>
          <a:p>
            <a:pPr>
              <a:buFont typeface="Wingdings" pitchFamily="2" charset="2"/>
              <a:buChar char="Ø"/>
            </a:pPr>
            <a:r>
              <a:rPr lang="en-GB" sz="2000" dirty="0"/>
              <a:t>Dr Sarah Alexander</a:t>
            </a:r>
          </a:p>
          <a:p>
            <a:pPr>
              <a:buFont typeface="Wingdings" pitchFamily="2" charset="2"/>
              <a:buChar char="Ø"/>
            </a:pPr>
            <a:r>
              <a:rPr lang="en-GB" sz="2000" dirty="0"/>
              <a:t>Dr </a:t>
            </a:r>
            <a:r>
              <a:rPr lang="en-GB" sz="2000" dirty="0" err="1"/>
              <a:t>Binta</a:t>
            </a:r>
            <a:r>
              <a:rPr lang="en-GB" sz="2000" dirty="0"/>
              <a:t> Sultan</a:t>
            </a:r>
          </a:p>
          <a:p>
            <a:pPr>
              <a:buFont typeface="Wingdings" pitchFamily="2" charset="2"/>
              <a:buChar char="Ø"/>
            </a:pPr>
            <a:r>
              <a:rPr lang="en-GB" sz="2000" dirty="0"/>
              <a:t>Dr Gabriel </a:t>
            </a:r>
            <a:r>
              <a:rPr lang="en-GB" sz="2000" dirty="0" err="1"/>
              <a:t>Schembri</a:t>
            </a:r>
            <a:endParaRPr lang="en-GB" sz="2000" dirty="0"/>
          </a:p>
          <a:p>
            <a:pPr>
              <a:buFont typeface="Wingdings" pitchFamily="2" charset="2"/>
              <a:buChar char="Ø"/>
            </a:pPr>
            <a:r>
              <a:rPr lang="en-GB" sz="2000" dirty="0"/>
              <a:t>Dr Paul Benn</a:t>
            </a:r>
          </a:p>
          <a:p>
            <a:pPr marL="0" indent="0"/>
            <a:endParaRPr lang="en-GB" sz="2000" dirty="0"/>
          </a:p>
        </p:txBody>
      </p:sp>
      <p:sp>
        <p:nvSpPr>
          <p:cNvPr id="4" name="Slide Number Placeholder 3"/>
          <p:cNvSpPr>
            <a:spLocks noGrp="1"/>
          </p:cNvSpPr>
          <p:nvPr>
            <p:ph type="sldNum" sz="quarter" idx="10"/>
          </p:nvPr>
        </p:nvSpPr>
        <p:spPr/>
        <p:txBody>
          <a:bodyPr/>
          <a:lstStyle/>
          <a:p>
            <a:pPr marL="531735">
              <a:defRPr/>
            </a:pPr>
            <a:r>
              <a:rPr lang="en-US" smtClean="0">
                <a:solidFill>
                  <a:prstClr val="white"/>
                </a:solidFill>
              </a:rPr>
              <a:t>  </a:t>
            </a:r>
            <a:fld id="{2565FA6D-D4C8-4C4C-AC4B-3269734D34D8}" type="slidenum">
              <a:rPr lang="en-US" smtClean="0">
                <a:solidFill>
                  <a:prstClr val="white"/>
                </a:solidFill>
              </a:rPr>
              <a:pPr marL="531735">
                <a:defRPr/>
              </a:pPr>
              <a:t>8</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US" smtClean="0">
                <a:solidFill>
                  <a:prstClr val="white"/>
                </a:solidFill>
              </a:rPr>
              <a:t>A Question of Stability</a:t>
            </a:r>
            <a:endParaRPr lang="en-US" dirty="0">
              <a:solidFill>
                <a:prstClr val="white"/>
              </a:solidFill>
            </a:endParaRPr>
          </a:p>
        </p:txBody>
      </p:sp>
      <p:sp>
        <p:nvSpPr>
          <p:cNvPr id="6" name="Title 1"/>
          <p:cNvSpPr txBox="1">
            <a:spLocks/>
          </p:cNvSpPr>
          <p:nvPr/>
        </p:nvSpPr>
        <p:spPr>
          <a:xfrm>
            <a:off x="688462" y="3273828"/>
            <a:ext cx="8028000" cy="486054"/>
          </a:xfrm>
          <a:prstGeom prst="rect">
            <a:avLst/>
          </a:prstGeom>
        </p:spPr>
        <p:txBody>
          <a:bodyPr vert="horz" lIns="0" tIns="0" rIns="0" bIns="0" rtlCol="0" anchor="t" anchorCtr="0">
            <a:normAutofit/>
          </a:bodyPr>
          <a:lstStyle>
            <a:lvl1pPr algn="l" rtl="0" eaLnBrk="0" fontAlgn="base" hangingPunct="0">
              <a:spcBef>
                <a:spcPct val="0"/>
              </a:spcBef>
              <a:spcAft>
                <a:spcPct val="0"/>
              </a:spcAft>
              <a:defRPr sz="4000" kern="1200" spc="-150" baseline="0">
                <a:solidFill>
                  <a:srgbClr val="00AE9E"/>
                </a:solidFill>
                <a:latin typeface="Arial" pitchFamily="34" charset="0"/>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a:lstStyle>
          <a:p>
            <a:r>
              <a:rPr lang="en-GB" sz="2400" dirty="0"/>
              <a:t>Conflict of interest</a:t>
            </a:r>
          </a:p>
        </p:txBody>
      </p:sp>
      <p:sp>
        <p:nvSpPr>
          <p:cNvPr id="7" name="Content Placeholder 2"/>
          <p:cNvSpPr txBox="1">
            <a:spLocks/>
          </p:cNvSpPr>
          <p:nvPr/>
        </p:nvSpPr>
        <p:spPr bwMode="auto">
          <a:xfrm>
            <a:off x="539552" y="3761005"/>
            <a:ext cx="8028000" cy="8089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42900" indent="-342900" algn="l" rtl="0" eaLnBrk="0" fontAlgn="base" hangingPunct="0">
              <a:spcBef>
                <a:spcPts val="120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600" dirty="0">
                <a:solidFill>
                  <a:prstClr val="black"/>
                </a:solidFill>
              </a:rPr>
              <a:t>HP received support from </a:t>
            </a:r>
            <a:r>
              <a:rPr lang="en-GB" sz="1600" dirty="0" err="1">
                <a:solidFill>
                  <a:prstClr val="black"/>
                </a:solidFill>
              </a:rPr>
              <a:t>Hologic</a:t>
            </a:r>
            <a:r>
              <a:rPr lang="en-GB" sz="1600" dirty="0">
                <a:solidFill>
                  <a:prstClr val="black"/>
                </a:solidFill>
              </a:rPr>
              <a:t> to attend this meeting. </a:t>
            </a:r>
            <a:r>
              <a:rPr lang="en-GB" sz="1600" dirty="0" err="1">
                <a:solidFill>
                  <a:prstClr val="black"/>
                </a:solidFill>
              </a:rPr>
              <a:t>Hologic</a:t>
            </a:r>
            <a:r>
              <a:rPr lang="en-GB" sz="1600" dirty="0">
                <a:solidFill>
                  <a:prstClr val="black"/>
                </a:solidFill>
              </a:rPr>
              <a:t> had no involvement in the design, analysis or presentation of this study</a:t>
            </a:r>
            <a:r>
              <a:rPr lang="en-GB" sz="2000" dirty="0">
                <a:solidFill>
                  <a:prstClr val="black"/>
                </a:solidFill>
              </a:rPr>
              <a:t>.  </a:t>
            </a:r>
          </a:p>
        </p:txBody>
      </p:sp>
    </p:spTree>
    <p:extLst>
      <p:ext uri="{BB962C8B-B14F-4D97-AF65-F5344CB8AC3E}">
        <p14:creationId xmlns:p14="http://schemas.microsoft.com/office/powerpoint/2010/main" val="4035349325"/>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Public Health England">
      <a:dk1>
        <a:sysClr val="windowText" lastClr="000000"/>
      </a:dk1>
      <a:lt1>
        <a:sysClr val="window" lastClr="FFFFFF"/>
      </a:lt1>
      <a:dk2>
        <a:srgbClr val="009966"/>
      </a:dk2>
      <a:lt2>
        <a:srgbClr val="98002E"/>
      </a:lt2>
      <a:accent1>
        <a:srgbClr val="11175E"/>
      </a:accent1>
      <a:accent2>
        <a:srgbClr val="D8B5A3"/>
      </a:accent2>
      <a:accent3>
        <a:srgbClr val="F9A25E"/>
      </a:accent3>
      <a:accent4>
        <a:srgbClr val="EEB111"/>
      </a:accent4>
      <a:accent5>
        <a:srgbClr val="00B274"/>
      </a:accent5>
      <a:accent6>
        <a:srgbClr val="A7A9AC"/>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1234</Words>
  <Application>Microsoft Office PowerPoint</Application>
  <PresentationFormat>On-screen Show (16:9)</PresentationFormat>
  <Paragraphs>287</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2_Office Theme</vt:lpstr>
      <vt:lpstr>A Question of Stability.  Stability of GC and CT nucleic acids in Urine</vt:lpstr>
      <vt:lpstr>Background</vt:lpstr>
      <vt:lpstr>The Urine Stability experiment</vt:lpstr>
      <vt:lpstr>Results – CT RNA and DNA Results </vt:lpstr>
      <vt:lpstr>Results – GC RNA and DNA Results </vt:lpstr>
      <vt:lpstr>Results - Summary</vt:lpstr>
      <vt:lpstr>Conclusions</vt:lpstr>
      <vt:lpstr>Acknowledgments</vt:lpstr>
    </vt:vector>
  </TitlesOfParts>
  <Company>Kingston Smith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Candi Bond Gunning</dc:creator>
  <cp:lastModifiedBy>Startech</cp:lastModifiedBy>
  <cp:revision>47</cp:revision>
  <dcterms:created xsi:type="dcterms:W3CDTF">2015-05-13T13:06:46Z</dcterms:created>
  <dcterms:modified xsi:type="dcterms:W3CDTF">2016-07-11T15:35:50Z</dcterms:modified>
</cp:coreProperties>
</file>