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799" r:id="rId2"/>
  </p:sldMasterIdLst>
  <p:notesMasterIdLst>
    <p:notesMasterId r:id="rId11"/>
  </p:notesMasterIdLst>
  <p:sldIdLst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w-corp\dean%20street\Health%20Adviser\LGV%20+ve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200" dirty="0"/>
              <a:t>Rates</a:t>
            </a:r>
            <a:r>
              <a:rPr lang="en-GB" sz="1200" baseline="0" dirty="0"/>
              <a:t> of LGV comparing HIV and symptom status</a:t>
            </a:r>
            <a:endParaRPr lang="en-GB" sz="12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'Pivot table'!$B$24</c:f>
              <c:strCache>
                <c:ptCount val="1"/>
                <c:pt idx="0">
                  <c:v>Asymptomatic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'Pivot table'!$A$25:$A$26</c:f>
              <c:strCache>
                <c:ptCount val="2"/>
                <c:pt idx="0">
                  <c:v>HIV Negative</c:v>
                </c:pt>
                <c:pt idx="1">
                  <c:v>HIV Positive</c:v>
                </c:pt>
              </c:strCache>
            </c:strRef>
          </c:cat>
          <c:val>
            <c:numRef>
              <c:f>'Pivot table'!$B$25:$B$26</c:f>
              <c:numCache>
                <c:formatCode>General</c:formatCode>
                <c:ptCount val="2"/>
                <c:pt idx="0">
                  <c:v>35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'Pivot table'!$C$24</c:f>
              <c:strCache>
                <c:ptCount val="1"/>
                <c:pt idx="0">
                  <c:v>Symptomatic</c:v>
                </c:pt>
              </c:strCache>
            </c:strRef>
          </c:tx>
          <c:spPr>
            <a:solidFill>
              <a:srgbClr val="EA0000"/>
            </a:solidFill>
          </c:spPr>
          <c:invertIfNegative val="0"/>
          <c:cat>
            <c:strRef>
              <c:f>'Pivot table'!$A$25:$A$26</c:f>
              <c:strCache>
                <c:ptCount val="2"/>
                <c:pt idx="0">
                  <c:v>HIV Negative</c:v>
                </c:pt>
                <c:pt idx="1">
                  <c:v>HIV Positive</c:v>
                </c:pt>
              </c:strCache>
            </c:strRef>
          </c:cat>
          <c:val>
            <c:numRef>
              <c:f>'Pivot table'!$C$25:$C$26</c:f>
              <c:numCache>
                <c:formatCode>General</c:formatCode>
                <c:ptCount val="2"/>
                <c:pt idx="0">
                  <c:v>13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157696"/>
        <c:axId val="100179968"/>
        <c:axId val="0"/>
      </c:bar3DChart>
      <c:catAx>
        <c:axId val="10015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0179968"/>
        <c:crosses val="autoZero"/>
        <c:auto val="1"/>
        <c:lblAlgn val="ctr"/>
        <c:lblOffset val="100"/>
        <c:noMultiLvlLbl val="0"/>
      </c:catAx>
      <c:valAx>
        <c:axId val="100179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 b="0"/>
                </a:pPr>
                <a:r>
                  <a:rPr lang="en-GB" sz="1100" b="0" dirty="0" smtClean="0"/>
                  <a:t>Number</a:t>
                </a:r>
                <a:r>
                  <a:rPr lang="en-GB" sz="1100" b="0" baseline="0" dirty="0" smtClean="0"/>
                  <a:t> of LGV cases</a:t>
                </a:r>
                <a:endParaRPr lang="en-GB" sz="1100" b="0" dirty="0"/>
              </a:p>
            </c:rich>
          </c:tx>
          <c:layout>
            <c:manualLayout>
              <c:xMode val="edge"/>
              <c:yMode val="edge"/>
              <c:x val="1.8103478053567493E-2"/>
              <c:y val="0.377010187545051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0157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F7F7F7"/>
    </a:solidFill>
    <a:ln w="38100">
      <a:solidFill>
        <a:schemeClr val="accent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84CCA-A30A-4CCC-85D0-3C00C612586A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2A3E-D622-4E59-A9CA-97E05D784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9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1.png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957342"/>
            <a:ext cx="6858000" cy="769984"/>
          </a:xfrm>
        </p:spPr>
        <p:txBody>
          <a:bodyPr anchor="t" anchorCtr="0">
            <a:noAutofit/>
          </a:bodyPr>
          <a:lstStyle>
            <a:lvl1pPr algn="l">
              <a:defRPr sz="4500"/>
            </a:lvl1pPr>
          </a:lstStyle>
          <a:p>
            <a:r>
              <a:rPr lang="en-US" dirty="0" smtClean="0"/>
              <a:t>Click to edit 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349838"/>
            <a:ext cx="6858000" cy="1241822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65" y="752625"/>
            <a:ext cx="673785" cy="110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4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458" y="229753"/>
            <a:ext cx="7886700" cy="7284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58" y="1219753"/>
            <a:ext cx="7886700" cy="295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58" y="260108"/>
            <a:ext cx="405668" cy="66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6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8458" y="1215817"/>
            <a:ext cx="3780692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958" y="1215817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58" y="260108"/>
            <a:ext cx="405668" cy="667767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48458" y="229753"/>
            <a:ext cx="7886700" cy="7284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6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93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6" name="Rectangle 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7" name="Rectangle 17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588224" y="201459"/>
            <a:ext cx="2390676" cy="44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3"/>
          <p:cNvGrpSpPr>
            <a:grpSpLocks/>
          </p:cNvGrpSpPr>
          <p:nvPr userDrawn="1"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10" name="Rectangle 24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11" name="Rectangle 25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2" name="Working Draft Text" hidden="1"/>
          <p:cNvSpPr txBox="1">
            <a:spLocks noChangeArrowheads="1"/>
          </p:cNvSpPr>
          <p:nvPr/>
        </p:nvSpPr>
        <p:spPr bwMode="auto">
          <a:xfrm>
            <a:off x="274638" y="254794"/>
            <a:ext cx="993862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smtClean="0">
                <a:solidFill>
                  <a:srgbClr val="000000"/>
                </a:solidFill>
                <a:latin typeface="Arial"/>
              </a:rPr>
              <a:t>WORKING DRAFT</a:t>
            </a:r>
          </a:p>
        </p:txBody>
      </p:sp>
      <p:sp>
        <p:nvSpPr>
          <p:cNvPr id="13" name="doc id"/>
          <p:cNvSpPr txBox="1">
            <a:spLocks noChangeArrowheads="1"/>
          </p:cNvSpPr>
          <p:nvPr/>
        </p:nvSpPr>
        <p:spPr bwMode="auto">
          <a:xfrm>
            <a:off x="8680451" y="-21431"/>
            <a:ext cx="301625" cy="940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 smtClea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>
            <a:off x="274638" y="373856"/>
            <a:ext cx="269304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>
            <a:off x="274639" y="494110"/>
            <a:ext cx="2372444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" name="McK Title Elements" hidden="1"/>
          <p:cNvGrpSpPr>
            <a:grpSpLocks/>
          </p:cNvGrpSpPr>
          <p:nvPr/>
        </p:nvGrpSpPr>
        <p:grpSpPr bwMode="auto">
          <a:xfrm>
            <a:off x="274638" y="2638656"/>
            <a:ext cx="5035550" cy="469837"/>
            <a:chOff x="1663" y="3065"/>
            <a:chExt cx="3109" cy="387"/>
          </a:xfrm>
        </p:grpSpPr>
        <p:sp>
          <p:nvSpPr>
            <p:cNvPr id="17" name="McK Document type"/>
            <p:cNvSpPr txBox="1">
              <a:spLocks noChangeArrowheads="1"/>
            </p:cNvSpPr>
            <p:nvPr/>
          </p:nvSpPr>
          <p:spPr bwMode="auto">
            <a:xfrm>
              <a:off x="1663" y="306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8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74001" y="1092223"/>
            <a:ext cx="7519009" cy="553998"/>
          </a:xfrm>
          <a:prstGeom prst="rect">
            <a:avLst/>
          </a:prstGeom>
        </p:spPr>
        <p:txBody>
          <a:bodyPr/>
          <a:lstStyle>
            <a:lvl1pPr>
              <a:defRPr sz="3600" b="1" baseline="0">
                <a:latin typeface="Calibri" panose="020F0502020204030204" pitchFamily="34" charset="0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74001" y="1976808"/>
            <a:ext cx="7519009" cy="307777"/>
          </a:xfrm>
        </p:spPr>
        <p:txBody>
          <a:bodyPr/>
          <a:lstStyle>
            <a:lvl1pPr>
              <a:defRPr sz="2000" baseline="0">
                <a:latin typeface="Calibri" panose="020F0502020204030204" pitchFamily="34" charset="0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1" name="Picture 20"/>
          <p:cNvPicPr/>
          <p:nvPr userDrawn="1"/>
        </p:nvPicPr>
        <p:blipFill rotWithShape="1">
          <a:blip r:embed="rId7"/>
          <a:srcRect l="5388" t="27969" r="50216" b="41379"/>
          <a:stretch/>
        </p:blipFill>
        <p:spPr bwMode="auto">
          <a:xfrm>
            <a:off x="116162" y="179669"/>
            <a:ext cx="1691680" cy="5254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532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627534"/>
            <a:ext cx="7274393" cy="5539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 sz="36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pic>
        <p:nvPicPr>
          <p:cNvPr id="3" name="Picture 2"/>
          <p:cNvPicPr/>
          <p:nvPr userDrawn="1"/>
        </p:nvPicPr>
        <p:blipFill rotWithShape="1">
          <a:blip r:embed="rId2"/>
          <a:srcRect l="5388" t="27969" r="50216" b="41379"/>
          <a:stretch/>
        </p:blipFill>
        <p:spPr bwMode="auto">
          <a:xfrm>
            <a:off x="179512" y="4461960"/>
            <a:ext cx="1128524" cy="370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767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theme" Target="../theme/theme2.xml"/><Relationship Id="rId21" Type="http://schemas.openxmlformats.org/officeDocument/2006/relationships/oleObject" Target="../embeddings/oleObject1.bin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6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tags" Target="../tags/tag1.xml"/><Relationship Id="rId15" Type="http://schemas.openxmlformats.org/officeDocument/2006/relationships/tags" Target="../tags/tag11.xml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vmlDrawing" Target="../drawings/vmlDrawing1.v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567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81" y="4436084"/>
            <a:ext cx="1024227" cy="599173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5346851" y="4613099"/>
            <a:ext cx="3538316" cy="400727"/>
            <a:chOff x="7022804" y="6150747"/>
            <a:chExt cx="4717755" cy="53430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2804" y="6150747"/>
              <a:ext cx="3690141" cy="38746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72523" y="6150747"/>
              <a:ext cx="465855" cy="53430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1267" y="6150748"/>
              <a:ext cx="469292" cy="5343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09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1" name="Object 67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1" y="0"/>
          <a:ext cx="161925" cy="121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21" imgW="360" imgH="360" progId="">
                  <p:embed/>
                </p:oleObj>
              </mc:Choice>
              <mc:Fallback>
                <p:oleObj name="think-cell Slide" r:id="rId21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25" cy="121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3" name="Group 57"/>
          <p:cNvGrpSpPr>
            <a:grpSpLocks/>
          </p:cNvGrpSpPr>
          <p:nvPr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59" name="Rectangle 58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0" name="Rectangle 59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grpSp>
        <p:nvGrpSpPr>
          <p:cNvPr id="1094" name="Group 60"/>
          <p:cNvGrpSpPr>
            <a:grpSpLocks/>
          </p:cNvGrpSpPr>
          <p:nvPr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62" name="Rectangle 6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171676" y="1796326"/>
            <a:ext cx="1801775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279077" y="3459629"/>
            <a:ext cx="1586973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7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927622"/>
            <a:ext cx="43894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8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92894"/>
            <a:ext cx="72739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2239" y="148829"/>
            <a:ext cx="85921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2238" y="513160"/>
            <a:ext cx="7273925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101" name="McK Slide Elements" hidden="1"/>
          <p:cNvGrpSpPr>
            <a:grpSpLocks/>
          </p:cNvGrpSpPr>
          <p:nvPr/>
        </p:nvGrpSpPr>
        <p:grpSpPr bwMode="auto">
          <a:xfrm>
            <a:off x="122238" y="4636798"/>
            <a:ext cx="8564562" cy="310243"/>
            <a:chOff x="75" y="3897"/>
            <a:chExt cx="557" cy="256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7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26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471488" indent="-471488" defTabSz="91352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Source:	Source</a:t>
              </a:r>
            </a:p>
          </p:txBody>
        </p:sp>
      </p:grpSp>
      <p:grpSp>
        <p:nvGrpSpPr>
          <p:cNvPr id="1102" name="ACET" hidden="1"/>
          <p:cNvGrpSpPr>
            <a:grpSpLocks/>
          </p:cNvGrpSpPr>
          <p:nvPr/>
        </p:nvGrpSpPr>
        <p:grpSpPr bwMode="auto">
          <a:xfrm>
            <a:off x="2343150" y="1374949"/>
            <a:ext cx="4351338" cy="511001"/>
            <a:chOff x="915" y="610"/>
            <a:chExt cx="2686" cy="420"/>
          </a:xfrm>
        </p:grpSpPr>
        <p:cxnSp>
          <p:nvCxnSpPr>
            <p:cNvPr id="114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10"/>
              <a:ext cx="2686" cy="4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103" name="LegendBoxes" hidden="1"/>
          <p:cNvGrpSpPr>
            <a:grpSpLocks/>
          </p:cNvGrpSpPr>
          <p:nvPr/>
        </p:nvGrpSpPr>
        <p:grpSpPr bwMode="auto">
          <a:xfrm>
            <a:off x="8194676" y="602456"/>
            <a:ext cx="769740" cy="805682"/>
            <a:chOff x="4936" y="176"/>
            <a:chExt cx="475" cy="664"/>
          </a:xfrm>
        </p:grpSpPr>
        <p:sp>
          <p:nvSpPr>
            <p:cNvPr id="2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104" name="LegendLines" hidden="1"/>
          <p:cNvGrpSpPr>
            <a:grpSpLocks/>
          </p:cNvGrpSpPr>
          <p:nvPr/>
        </p:nvGrpSpPr>
        <p:grpSpPr bwMode="auto">
          <a:xfrm>
            <a:off x="7880347" y="602456"/>
            <a:ext cx="1084065" cy="602105"/>
            <a:chOff x="4750" y="176"/>
            <a:chExt cx="669" cy="496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105" name="McKSticker" hidden="1"/>
          <p:cNvGrpSpPr>
            <a:grpSpLocks/>
          </p:cNvGrpSpPr>
          <p:nvPr/>
        </p:nvGrpSpPr>
        <p:grpSpPr bwMode="auto">
          <a:xfrm>
            <a:off x="7907243" y="602456"/>
            <a:ext cx="1066894" cy="212366"/>
            <a:chOff x="7695562" y="285750"/>
            <a:chExt cx="1045213" cy="278520"/>
          </a:xfrm>
        </p:grpSpPr>
        <p:sp>
          <p:nvSpPr>
            <p:cNvPr id="40" name="StickerRectangle"/>
            <p:cNvSpPr>
              <a:spLocks noChangeArrowheads="1"/>
            </p:cNvSpPr>
            <p:nvPr/>
          </p:nvSpPr>
          <p:spPr bwMode="auto">
            <a:xfrm>
              <a:off x="7695562" y="285750"/>
              <a:ext cx="1045213" cy="2785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1130" name="AutoShape 31"/>
            <p:cNvCxnSpPr>
              <a:cxnSpLocks noChangeShapeType="1"/>
              <a:stCxn id="40" idx="2"/>
              <a:endCxn id="40" idx="4"/>
            </p:cNvCxnSpPr>
            <p:nvPr/>
          </p:nvCxnSpPr>
          <p:spPr bwMode="auto">
            <a:xfrm>
              <a:off x="7695562" y="285750"/>
              <a:ext cx="0" cy="27852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1131" name="AutoShape 32"/>
            <p:cNvCxnSpPr>
              <a:cxnSpLocks noChangeShapeType="1"/>
              <a:stCxn id="40" idx="4"/>
              <a:endCxn id="40" idx="6"/>
            </p:cNvCxnSpPr>
            <p:nvPr/>
          </p:nvCxnSpPr>
          <p:spPr bwMode="auto">
            <a:xfrm>
              <a:off x="7695562" y="564270"/>
              <a:ext cx="104521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</p:cxnSp>
      </p:grpSp>
      <p:grpSp>
        <p:nvGrpSpPr>
          <p:cNvPr id="1106" name="LegendMoons" hidden="1"/>
          <p:cNvGrpSpPr>
            <a:grpSpLocks/>
          </p:cNvGrpSpPr>
          <p:nvPr/>
        </p:nvGrpSpPr>
        <p:grpSpPr bwMode="auto">
          <a:xfrm>
            <a:off x="8126417" y="602457"/>
            <a:ext cx="836780" cy="1033582"/>
            <a:chOff x="7769225" y="2105025"/>
            <a:chExt cx="819708" cy="1351831"/>
          </a:xfrm>
        </p:grpSpPr>
        <p:grpSp>
          <p:nvGrpSpPr>
            <p:cNvPr id="1109" name="MoonLegend1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83" name="Oval 38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Arc 39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0" name="MoonLegend2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81" name="Oval 4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Arc 42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1" name="MoonLegend4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79" name="Oval 47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Arc 48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2" name="MoonLegend5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77" name="Oval 50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Oval 5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9" name="Legend1"/>
            <p:cNvSpPr>
              <a:spLocks noChangeArrowheads="1"/>
            </p:cNvSpPr>
            <p:nvPr/>
          </p:nvSpPr>
          <p:spPr bwMode="auto">
            <a:xfrm>
              <a:off x="8089578" y="211748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2"/>
            <p:cNvSpPr>
              <a:spLocks noChangeArrowheads="1"/>
            </p:cNvSpPr>
            <p:nvPr/>
          </p:nvSpPr>
          <p:spPr bwMode="auto">
            <a:xfrm>
              <a:off x="8089578" y="239311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3"/>
            <p:cNvSpPr>
              <a:spLocks noChangeArrowheads="1"/>
            </p:cNvSpPr>
            <p:nvPr/>
          </p:nvSpPr>
          <p:spPr bwMode="auto">
            <a:xfrm>
              <a:off x="8089578" y="2667185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4"/>
            <p:cNvSpPr>
              <a:spLocks noChangeArrowheads="1"/>
            </p:cNvSpPr>
            <p:nvPr/>
          </p:nvSpPr>
          <p:spPr bwMode="auto">
            <a:xfrm>
              <a:off x="8089578" y="293814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3" name="Legend5"/>
            <p:cNvSpPr>
              <a:spLocks noChangeArrowheads="1"/>
            </p:cNvSpPr>
            <p:nvPr/>
          </p:nvSpPr>
          <p:spPr bwMode="auto">
            <a:xfrm>
              <a:off x="8089578" y="3215330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118" name="MoonLegend3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75" name="Oval 47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Arc 48"/>
              <p:cNvSpPr>
                <a:spLocks noChangeAspec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87" name="Slide Number"/>
          <p:cNvSpPr txBox="1">
            <a:spLocks/>
          </p:cNvSpPr>
          <p:nvPr userDrawn="1"/>
        </p:nvSpPr>
        <p:spPr>
          <a:xfrm>
            <a:off x="8902700" y="4826794"/>
            <a:ext cx="209550" cy="114300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CDD92-9E5A-47BA-BE3B-1C7D5569D97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96850" indent="-1952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2pPr>
      <a:lvl3pPr marL="465138" indent="-2667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3pPr>
      <a:lvl4pPr marL="625475" indent="-1571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4pPr>
      <a:lvl5pPr marL="763588" indent="-1317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8" y="524211"/>
            <a:ext cx="7396619" cy="1014852"/>
          </a:xfrm>
        </p:spPr>
        <p:txBody>
          <a:bodyPr/>
          <a:lstStyle/>
          <a:p>
            <a:r>
              <a:rPr lang="en-GB" sz="3500" b="1" cap="small" dirty="0"/>
              <a:t>Rates of Asymptomatic Lymphogranuloma Venereum in men who have sex with men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1789" y="2349838"/>
            <a:ext cx="6858000" cy="19837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Tristan Griffiths</a:t>
            </a:r>
          </a:p>
          <a:p>
            <a:r>
              <a:rPr lang="en-US" dirty="0" err="1" smtClean="0"/>
              <a:t>Neesha</a:t>
            </a:r>
            <a:r>
              <a:rPr lang="en-US" dirty="0" smtClean="0"/>
              <a:t> Rockwood</a:t>
            </a:r>
          </a:p>
          <a:p>
            <a:r>
              <a:rPr lang="en-US" dirty="0" err="1" smtClean="0"/>
              <a:t>Nneka</a:t>
            </a:r>
            <a:r>
              <a:rPr lang="en-US" dirty="0" smtClean="0"/>
              <a:t> Nwokolo</a:t>
            </a:r>
          </a:p>
          <a:p>
            <a:r>
              <a:rPr lang="en-US" dirty="0" smtClean="0"/>
              <a:t>56 Dean Street, Chelsea and Westminster Hospital NHS Foundation Trust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5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58" y="300683"/>
            <a:ext cx="7886700" cy="563478"/>
          </a:xfrm>
        </p:spPr>
        <p:txBody>
          <a:bodyPr/>
          <a:lstStyle/>
          <a:p>
            <a:r>
              <a:rPr lang="en-GB" b="1" cap="small" dirty="0" smtClean="0"/>
              <a:t>Background</a:t>
            </a:r>
            <a:endParaRPr lang="en-GB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58" y="837315"/>
            <a:ext cx="7886700" cy="3641212"/>
          </a:xfrm>
        </p:spPr>
        <p:txBody>
          <a:bodyPr>
            <a:normAutofit/>
          </a:bodyPr>
          <a:lstStyle/>
          <a:p>
            <a:endParaRPr lang="en-GB" sz="2300" dirty="0"/>
          </a:p>
          <a:p>
            <a:r>
              <a:rPr lang="en-GB" sz="2300" dirty="0"/>
              <a:t>LGV testing is recommended in all HIV +ve MSM with rectal chlamydia, but not in asymptomatic HIV –ve MSM</a:t>
            </a:r>
            <a:r>
              <a:rPr lang="en-GB" sz="2300" baseline="30000" dirty="0"/>
              <a:t>1</a:t>
            </a:r>
          </a:p>
          <a:p>
            <a:pPr marL="0" indent="0">
              <a:buNone/>
            </a:pPr>
            <a:endParaRPr lang="en-GB" sz="1500" baseline="30000" dirty="0"/>
          </a:p>
          <a:p>
            <a:r>
              <a:rPr lang="en-GB" sz="2300" dirty="0"/>
              <a:t>There are anecdotal reports of asymptomatic LGV in HIV -ve MSM </a:t>
            </a:r>
          </a:p>
          <a:p>
            <a:pPr marL="0" indent="0">
              <a:buNone/>
            </a:pPr>
            <a:endParaRPr lang="en-GB" sz="1500" baseline="30000" dirty="0"/>
          </a:p>
          <a:p>
            <a:r>
              <a:rPr lang="en-GB" sz="2300" dirty="0"/>
              <a:t>From 2015 we have tested </a:t>
            </a:r>
            <a:r>
              <a:rPr lang="en-GB" sz="2300"/>
              <a:t>all chlamydia </a:t>
            </a:r>
            <a:r>
              <a:rPr lang="en-GB" sz="2300" dirty="0"/>
              <a:t>+ve rectal samples in MSM for LGV</a:t>
            </a:r>
            <a:endParaRPr lang="en-GB" sz="3800" dirty="0"/>
          </a:p>
          <a:p>
            <a:pPr marL="0" indent="0">
              <a:buNone/>
            </a:pPr>
            <a:endParaRPr lang="en-GB" sz="1800" dirty="0"/>
          </a:p>
          <a:p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48458" y="4114836"/>
            <a:ext cx="7886700" cy="284691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en-GB" sz="1400" dirty="0">
                <a:solidFill>
                  <a:prstClr val="black"/>
                </a:solidFill>
              </a:rPr>
              <a:t>1. 2015 UK national guideline for the management of infection with </a:t>
            </a:r>
            <a:r>
              <a:rPr lang="en-GB" sz="1400" i="1" dirty="0">
                <a:solidFill>
                  <a:prstClr val="black"/>
                </a:solidFill>
              </a:rPr>
              <a:t>Chlamydia trachomatis</a:t>
            </a:r>
            <a:endParaRPr lang="en-GB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1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/>
              <a:t>Methods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retrospective case note review was performed on all confirmed </a:t>
            </a:r>
            <a:r>
              <a:rPr lang="en-GB" dirty="0"/>
              <a:t>LGV cases from 56 Dean Street between June and December </a:t>
            </a:r>
            <a:r>
              <a:rPr lang="en-GB" dirty="0" smtClean="0"/>
              <a:t>2015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following data were collected: age, HIV status, presence or absence of rectal symptoms, presence of other STIs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7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228" y="229753"/>
            <a:ext cx="7886700" cy="728480"/>
          </a:xfrm>
        </p:spPr>
        <p:txBody>
          <a:bodyPr/>
          <a:lstStyle/>
          <a:p>
            <a:r>
              <a:rPr lang="en-GB" b="1" cap="small" dirty="0" smtClean="0"/>
              <a:t>Results </a:t>
            </a:r>
            <a:endParaRPr lang="en-GB" b="1" cap="small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397267"/>
              </p:ext>
            </p:extLst>
          </p:nvPr>
        </p:nvGraphicFramePr>
        <p:xfrm>
          <a:off x="4973891" y="1086305"/>
          <a:ext cx="3973408" cy="2967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497898"/>
              </p:ext>
            </p:extLst>
          </p:nvPr>
        </p:nvGraphicFramePr>
        <p:xfrm>
          <a:off x="146546" y="1658774"/>
          <a:ext cx="4738396" cy="185795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78436"/>
                <a:gridCol w="1286852"/>
                <a:gridCol w="1353623"/>
                <a:gridCol w="719485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 =</a:t>
                      </a:r>
                      <a:r>
                        <a:rPr lang="en-US" sz="1100" baseline="0" dirty="0" smtClean="0"/>
                        <a:t> 105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HIV –ve 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HIV +ve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Total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15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Median age in years (range)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</a:p>
                    <a:p>
                      <a:r>
                        <a:rPr lang="en-US" sz="1100" dirty="0" smtClean="0"/>
                        <a:t>(17-50)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</a:p>
                    <a:p>
                      <a:r>
                        <a:rPr lang="en-US" sz="1100" dirty="0" smtClean="0"/>
                        <a:t>(23-57)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33</a:t>
                      </a:r>
                    </a:p>
                    <a:p>
                      <a:r>
                        <a:rPr lang="en-US" sz="1100" b="1" dirty="0" smtClean="0"/>
                        <a:t>(17-57)</a:t>
                      </a:r>
                      <a:endParaRPr lang="en-US" sz="1100" b="1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8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Symptomatic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effectLst/>
                        </a:rPr>
                        <a:t>13</a:t>
                      </a:r>
                      <a:r>
                        <a:rPr lang="en-GB" sz="1400" b="0" baseline="0" dirty="0" smtClean="0">
                          <a:effectLst/>
                        </a:rPr>
                        <a:t> (27</a:t>
                      </a:r>
                      <a:r>
                        <a:rPr lang="en-GB" sz="1400" b="0" dirty="0" smtClean="0">
                          <a:effectLst/>
                        </a:rPr>
                        <a:t>%)</a:t>
                      </a:r>
                      <a:endParaRPr lang="en-GB" sz="1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 smtClean="0">
                          <a:effectLst/>
                        </a:rPr>
                        <a:t>25 (44</a:t>
                      </a:r>
                      <a:r>
                        <a:rPr lang="en-GB" sz="1400" b="0" dirty="0" smtClean="0">
                          <a:effectLst/>
                        </a:rPr>
                        <a:t>%</a:t>
                      </a:r>
                      <a:r>
                        <a:rPr lang="en-US" sz="1400" b="0" dirty="0" smtClean="0">
                          <a:effectLst/>
                        </a:rPr>
                        <a:t>)</a:t>
                      </a:r>
                      <a:endParaRPr lang="en-GB" sz="1400" b="0" dirty="0" smtClean="0">
                        <a:effectLst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38 </a:t>
                      </a:r>
                      <a:endParaRPr lang="en-US" sz="1100" b="1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8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*Asymptomatic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effectLst/>
                        </a:rPr>
                        <a:t>35</a:t>
                      </a:r>
                      <a:r>
                        <a:rPr lang="en-GB" sz="1400" b="0" baseline="0" dirty="0" smtClean="0">
                          <a:effectLst/>
                        </a:rPr>
                        <a:t> (73</a:t>
                      </a:r>
                      <a:r>
                        <a:rPr lang="en-GB" sz="1400" b="0" dirty="0" smtClean="0">
                          <a:effectLst/>
                        </a:rPr>
                        <a:t>%)</a:t>
                      </a:r>
                      <a:endParaRPr lang="en-GB" sz="1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effectLst/>
                        </a:rPr>
                        <a:t>32</a:t>
                      </a:r>
                      <a:r>
                        <a:rPr lang="en-GB" sz="1400" b="0" baseline="0" dirty="0" smtClean="0">
                          <a:effectLst/>
                        </a:rPr>
                        <a:t> (56</a:t>
                      </a:r>
                      <a:r>
                        <a:rPr lang="en-GB" sz="1400" b="0" dirty="0" smtClean="0">
                          <a:effectLst/>
                        </a:rPr>
                        <a:t>%)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67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492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Total</a:t>
                      </a:r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48</a:t>
                      </a:r>
                      <a:endParaRPr lang="en-US" sz="11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57 </a:t>
                      </a:r>
                      <a:endParaRPr lang="en-US" sz="11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1862" y="3606581"/>
            <a:ext cx="821377" cy="284691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GB" sz="1400" dirty="0">
                <a:solidFill>
                  <a:prstClr val="black"/>
                </a:solidFill>
              </a:rPr>
              <a:t>*P=0.054</a:t>
            </a:r>
          </a:p>
        </p:txBody>
      </p:sp>
    </p:spTree>
    <p:extLst>
      <p:ext uri="{BB962C8B-B14F-4D97-AF65-F5344CB8AC3E}">
        <p14:creationId xmlns:p14="http://schemas.microsoft.com/office/powerpoint/2010/main" val="339397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79" tIns="34289" rIns="68579" bIns="34289" rtlCol="0" anchor="ctr">
            <a:normAutofit/>
          </a:bodyPr>
          <a:lstStyle/>
          <a:p>
            <a:r>
              <a:rPr lang="en-GB" b="1" cap="small" dirty="0" smtClean="0"/>
              <a:t>Results – Other STIs</a:t>
            </a:r>
            <a:endParaRPr lang="en-GB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58" y="1117206"/>
            <a:ext cx="7886700" cy="2965709"/>
          </a:xfrm>
        </p:spPr>
        <p:txBody>
          <a:bodyPr>
            <a:normAutofit/>
          </a:bodyPr>
          <a:lstStyle/>
          <a:p>
            <a:pPr lvl="1"/>
            <a:r>
              <a:rPr lang="en-GB" sz="2300" dirty="0"/>
              <a:t>50 (48%) patients were diagnosed with one or more concurrent STIs</a:t>
            </a:r>
          </a:p>
          <a:p>
            <a:pPr marL="342892" lvl="1" indent="0">
              <a:buNone/>
            </a:pPr>
            <a:endParaRPr lang="en-GB" sz="1500" dirty="0"/>
          </a:p>
          <a:p>
            <a:pPr lvl="1"/>
            <a:r>
              <a:rPr lang="en-GB" sz="2300" dirty="0"/>
              <a:t>Gonorrhoea - 34 (32%) (94% rectal; 71% asymptomatic)</a:t>
            </a:r>
          </a:p>
          <a:p>
            <a:pPr marL="342892" lvl="1" indent="0">
              <a:buNone/>
            </a:pPr>
            <a:endParaRPr lang="en-GB" sz="1500" dirty="0"/>
          </a:p>
          <a:p>
            <a:pPr lvl="1"/>
            <a:r>
              <a:rPr lang="en-GB" sz="2300" dirty="0"/>
              <a:t>Syphilis - 18 (17%) (72% HIV positive) </a:t>
            </a:r>
          </a:p>
          <a:p>
            <a:pPr marL="342892" lvl="1" indent="0">
              <a:buNone/>
            </a:pPr>
            <a:endParaRPr lang="en-GB" sz="1500" dirty="0"/>
          </a:p>
          <a:p>
            <a:pPr lvl="1"/>
            <a:r>
              <a:rPr lang="en-GB" sz="2300" dirty="0"/>
              <a:t>13 (12%) reported being a contact of gonorrhoea and/or chlamydia</a:t>
            </a:r>
          </a:p>
        </p:txBody>
      </p:sp>
    </p:spTree>
    <p:extLst>
      <p:ext uri="{BB962C8B-B14F-4D97-AF65-F5344CB8AC3E}">
        <p14:creationId xmlns:p14="http://schemas.microsoft.com/office/powerpoint/2010/main" val="123199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2500" y="5914728"/>
                <a:ext cx="1365636" cy="798897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10" y="346811"/>
              <a:ext cx="540891" cy="89035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cap="small" dirty="0" smtClean="0"/>
              <a:t>Multivariate Logistic Regression Assessing Risk Factors for Asymptomatic Rectal LGV</a:t>
            </a:r>
            <a:endParaRPr lang="en-GB" sz="2800" b="1" cap="small" dirty="0"/>
          </a:p>
        </p:txBody>
      </p:sp>
      <p:pic>
        <p:nvPicPr>
          <p:cNvPr id="2050" name="Picture 3" descr="1 - LGV asympto infection.pd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64" y="1368159"/>
            <a:ext cx="4455748" cy="3551357"/>
          </a:xfrm>
          <a:prstGeom prst="rect">
            <a:avLst/>
          </a:prstGeom>
          <a:solidFill>
            <a:srgbClr val="F7F7F7"/>
          </a:solidFill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324603" y="1047751"/>
            <a:ext cx="2619375" cy="2146740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en-GB" sz="1500" b="1" dirty="0">
                <a:solidFill>
                  <a:prstClr val="black"/>
                </a:solidFill>
              </a:rPr>
              <a:t>Abbreviations</a:t>
            </a:r>
          </a:p>
          <a:p>
            <a:pPr marL="214308" indent="-214308" defTabSz="685783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prstClr val="black"/>
                </a:solidFill>
              </a:rPr>
              <a:t>GC</a:t>
            </a:r>
            <a:r>
              <a:rPr lang="en-US" sz="1500" dirty="0">
                <a:solidFill>
                  <a:prstClr val="black"/>
                </a:solidFill>
              </a:rPr>
              <a:t> – Gonorrhoea</a:t>
            </a:r>
          </a:p>
          <a:p>
            <a:pPr marL="214308" indent="-214308" defTabSz="685783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prstClr val="black"/>
                </a:solidFill>
              </a:rPr>
              <a:t>HIV-1</a:t>
            </a:r>
            <a:r>
              <a:rPr lang="en-US" sz="1500" dirty="0">
                <a:solidFill>
                  <a:prstClr val="black"/>
                </a:solidFill>
              </a:rPr>
              <a:t> - Human Immunodeficiency Virus</a:t>
            </a:r>
          </a:p>
          <a:p>
            <a:pPr marL="214308" indent="-214308" defTabSz="685783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prstClr val="black"/>
                </a:solidFill>
              </a:rPr>
              <a:t>LGV</a:t>
            </a:r>
            <a:r>
              <a:rPr lang="en-US" sz="1500" dirty="0">
                <a:solidFill>
                  <a:prstClr val="black"/>
                </a:solidFill>
              </a:rPr>
              <a:t> - Lymphogranuloma Venereum</a:t>
            </a:r>
          </a:p>
          <a:p>
            <a:pPr marL="214308" indent="-214308" defTabSz="685783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prstClr val="black"/>
                </a:solidFill>
              </a:rPr>
              <a:t>STI</a:t>
            </a:r>
            <a:r>
              <a:rPr lang="en-US" sz="1500" dirty="0">
                <a:solidFill>
                  <a:prstClr val="black"/>
                </a:solidFill>
              </a:rPr>
              <a:t> - Sexually Transmitted Infection</a:t>
            </a:r>
          </a:p>
          <a:p>
            <a:pPr marL="214308" indent="-214308" defTabSz="685783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prstClr val="black"/>
                </a:solidFill>
              </a:rPr>
              <a:t>STS</a:t>
            </a:r>
            <a:r>
              <a:rPr lang="en-US" sz="1500" dirty="0">
                <a:solidFill>
                  <a:prstClr val="black"/>
                </a:solidFill>
              </a:rPr>
              <a:t> - Syphilis</a:t>
            </a:r>
            <a:endParaRPr lang="en-GB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2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58" y="229757"/>
            <a:ext cx="7886700" cy="640687"/>
          </a:xfrm>
        </p:spPr>
        <p:txBody>
          <a:bodyPr/>
          <a:lstStyle/>
          <a:p>
            <a:r>
              <a:rPr lang="en-GB" b="1" cap="small" dirty="0" smtClean="0"/>
              <a:t>Discussion</a:t>
            </a:r>
            <a:endParaRPr lang="en-GB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58" y="1165507"/>
            <a:ext cx="7886700" cy="2391098"/>
          </a:xfrm>
        </p:spPr>
        <p:txBody>
          <a:bodyPr>
            <a:normAutofit/>
          </a:bodyPr>
          <a:lstStyle/>
          <a:p>
            <a:r>
              <a:rPr lang="en-US" dirty="0" smtClean="0"/>
              <a:t>Proportion of patients with asymptomatic LGV was high in both groups</a:t>
            </a:r>
          </a:p>
          <a:p>
            <a:endParaRPr lang="en-US" dirty="0" smtClean="0"/>
          </a:p>
          <a:p>
            <a:r>
              <a:rPr lang="en-US" dirty="0" smtClean="0"/>
              <a:t>Contacts of STIs more likely to be symptomatic</a:t>
            </a:r>
          </a:p>
          <a:p>
            <a:endParaRPr lang="en-US" dirty="0" smtClean="0"/>
          </a:p>
          <a:p>
            <a:r>
              <a:rPr lang="en-GB" dirty="0" smtClean="0"/>
              <a:t>Concurrent syphilis associated with being symptomatic </a:t>
            </a:r>
          </a:p>
        </p:txBody>
      </p:sp>
    </p:spTree>
    <p:extLst>
      <p:ext uri="{BB962C8B-B14F-4D97-AF65-F5344CB8AC3E}">
        <p14:creationId xmlns:p14="http://schemas.microsoft.com/office/powerpoint/2010/main" val="350488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79" tIns="34289" rIns="68579" bIns="34289" rtlCol="0" anchor="ctr">
            <a:normAutofit/>
          </a:bodyPr>
          <a:lstStyle/>
          <a:p>
            <a:r>
              <a:rPr lang="en-GB" b="1" cap="small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58" y="1010376"/>
            <a:ext cx="8162636" cy="3166187"/>
          </a:xfrm>
        </p:spPr>
        <p:txBody>
          <a:bodyPr>
            <a:normAutofit/>
          </a:bodyPr>
          <a:lstStyle/>
          <a:p>
            <a:r>
              <a:rPr lang="en-GB" dirty="0"/>
              <a:t>High proportion of asymptomatic LGV in MSM regardless of HIV status</a:t>
            </a:r>
          </a:p>
          <a:p>
            <a:endParaRPr lang="en-GB" dirty="0"/>
          </a:p>
          <a:p>
            <a:r>
              <a:rPr lang="en-GB" dirty="0"/>
              <a:t>No factors identified to enable selective screening in HIV –ve MSM</a:t>
            </a:r>
          </a:p>
          <a:p>
            <a:endParaRPr lang="en-GB" dirty="0"/>
          </a:p>
          <a:p>
            <a:r>
              <a:rPr lang="en-GB" dirty="0"/>
              <a:t>Consider routine LGV testing in all MSM with rectal chlamydia regardless of symptoms</a:t>
            </a:r>
          </a:p>
          <a:p>
            <a:pPr marL="0" indent="0">
              <a:buNone/>
            </a:pPr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CW_NHS_Trust_16x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3" id="{754FD215-C949-2948-8CDA-8AB706338AE9}" vid="{8EB4562E-CBEF-E84E-ADDC-2C7BAE81F89E}"/>
    </a:ext>
  </a:extLst>
</a:theme>
</file>

<file path=ppt/theme/theme2.xml><?xml version="1.0" encoding="utf-8"?>
<a:theme xmlns:a="http://schemas.openxmlformats.org/drawingml/2006/main" name="NHS_CF_LN9471">
  <a:themeElements>
    <a:clrScheme name="Current">
      <a:dk1>
        <a:srgbClr val="000000"/>
      </a:dk1>
      <a:lt1>
        <a:srgbClr val="FFFFFF"/>
      </a:lt1>
      <a:dk2>
        <a:srgbClr val="0371B9"/>
      </a:dk2>
      <a:lt2>
        <a:srgbClr val="FFFFFF"/>
      </a:lt2>
      <a:accent1>
        <a:srgbClr val="DBDECD"/>
      </a:accent1>
      <a:accent2>
        <a:srgbClr val="00B28C"/>
      </a:accent2>
      <a:accent3>
        <a:srgbClr val="0371B9"/>
      </a:accent3>
      <a:accent4>
        <a:srgbClr val="2D4B64"/>
      </a:accent4>
      <a:accent5>
        <a:srgbClr val="FF6600"/>
      </a:accent5>
      <a:accent6>
        <a:srgbClr val="808080"/>
      </a:accent6>
      <a:hlink>
        <a:srgbClr val="0371B9"/>
      </a:hlink>
      <a:folHlink>
        <a:srgbClr val="2D4B64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HS_CF_LN9471 1">
        <a:dk1>
          <a:srgbClr val="000000"/>
        </a:dk1>
        <a:lt1>
          <a:srgbClr val="FFFFFF"/>
        </a:lt1>
        <a:dk2>
          <a:srgbClr val="0371B9"/>
        </a:dk2>
        <a:lt2>
          <a:srgbClr val="FFFFFF"/>
        </a:lt2>
        <a:accent1>
          <a:srgbClr val="DBDECD"/>
        </a:accent1>
        <a:accent2>
          <a:srgbClr val="00B28C"/>
        </a:accent2>
        <a:accent3>
          <a:srgbClr val="FFFFFF"/>
        </a:accent3>
        <a:accent4>
          <a:srgbClr val="000000"/>
        </a:accent4>
        <a:accent5>
          <a:srgbClr val="EAECE3"/>
        </a:accent5>
        <a:accent6>
          <a:srgbClr val="00A17E"/>
        </a:accent6>
        <a:hlink>
          <a:srgbClr val="0371B9"/>
        </a:hlink>
        <a:folHlink>
          <a:srgbClr val="2D4B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356</Words>
  <Application>Microsoft Office PowerPoint</Application>
  <PresentationFormat>On-screen Show (16:9)</PresentationFormat>
  <Paragraphs>70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CW_NHS_Trust_16x9</vt:lpstr>
      <vt:lpstr>NHS_CF_LN9471</vt:lpstr>
      <vt:lpstr>think-cell Slide</vt:lpstr>
      <vt:lpstr>Rates of Asymptomatic Lymphogranuloma Venereum in men who have sex with men  </vt:lpstr>
      <vt:lpstr>Background</vt:lpstr>
      <vt:lpstr>Methods</vt:lpstr>
      <vt:lpstr>Results </vt:lpstr>
      <vt:lpstr>Results – Other STIs</vt:lpstr>
      <vt:lpstr>Multivariate Logistic Regression Assessing Risk Factors for Asymptomatic Rectal LGV</vt:lpstr>
      <vt:lpstr>Discussion</vt:lpstr>
      <vt:lpstr>Conclusions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55</cp:revision>
  <dcterms:created xsi:type="dcterms:W3CDTF">2015-05-13T13:06:46Z</dcterms:created>
  <dcterms:modified xsi:type="dcterms:W3CDTF">2016-07-11T13:42:32Z</dcterms:modified>
</cp:coreProperties>
</file>