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9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8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8F5F-C84D-4A03-BD17-BEE3ACA94F9B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17F2-7DD4-47CC-B76C-CB299D12C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A69C5FD-85B3-4745-81C0-316EF51B2BB5}" type="slidenum">
              <a:rPr lang="en-GB" smtClean="0">
                <a:solidFill>
                  <a:prstClr val="black"/>
                </a:solidFill>
              </a:rPr>
              <a:pPr eaLnBrk="1" hangingPunct="1"/>
              <a:t>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BBC6D8-5188-4C5D-A573-55DA07DB38F4}" type="slidenum">
              <a:rPr lang="en-GB" smtClean="0">
                <a:solidFill>
                  <a:prstClr val="black"/>
                </a:solidFill>
              </a:rPr>
              <a:pPr eaLnBrk="1" hangingPunct="1"/>
              <a:t>11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12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27F853-9690-4173-BD2C-429693D0E293}" type="slidenum">
              <a:rPr lang="en-GB" smtClean="0">
                <a:solidFill>
                  <a:prstClr val="black"/>
                </a:solidFill>
              </a:rPr>
              <a:pPr eaLnBrk="1" hangingPunct="1"/>
              <a:t>13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27F853-9690-4173-BD2C-429693D0E293}" type="slidenum">
              <a:rPr lang="en-GB" smtClean="0">
                <a:solidFill>
                  <a:prstClr val="black"/>
                </a:solidFill>
              </a:rPr>
              <a:pPr eaLnBrk="1" hangingPunct="1"/>
              <a:t>14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BBC6D8-5188-4C5D-A573-55DA07DB38F4}" type="slidenum">
              <a:rPr lang="en-GB" smtClean="0">
                <a:solidFill>
                  <a:prstClr val="black"/>
                </a:solidFill>
              </a:rPr>
              <a:pPr eaLnBrk="1" hangingPunct="1"/>
              <a:t>15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9D60F80-1D24-4F7A-9675-9958E816BA13}" type="slidenum">
              <a:rPr lang="en-GB" smtClean="0">
                <a:solidFill>
                  <a:prstClr val="black"/>
                </a:solidFill>
              </a:rPr>
              <a:pPr eaLnBrk="1" hangingPunct="1"/>
              <a:t>16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291" y="685728"/>
            <a:ext cx="6675419" cy="3428634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A6269-9F3F-4E0B-B3C6-616907BAB5A1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19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1479126-7877-4374-B53A-A28F600A65CC}" type="slidenum">
              <a:rPr lang="en-GB" smtClean="0">
                <a:solidFill>
                  <a:prstClr val="black"/>
                </a:solidFill>
              </a:rPr>
              <a:pPr eaLnBrk="1" hangingPunct="1"/>
              <a:t>3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CEF6CAF-C4F9-4685-9098-A505AE798FD6}" type="slidenum">
              <a:rPr lang="en-GB" smtClean="0">
                <a:solidFill>
                  <a:prstClr val="black"/>
                </a:solidFill>
              </a:rPr>
              <a:pPr eaLnBrk="1" hangingPunct="1"/>
              <a:t>4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1554A24-15A9-4C72-9B34-9B3E2442F3E8}" type="slidenum">
              <a:rPr lang="en-GB" smtClean="0">
                <a:solidFill>
                  <a:prstClr val="black"/>
                </a:solidFill>
              </a:rPr>
              <a:pPr eaLnBrk="1" hangingPunct="1"/>
              <a:t>5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1554A24-15A9-4C72-9B34-9B3E2442F3E8}" type="slidenum">
              <a:rPr lang="en-GB" smtClean="0">
                <a:solidFill>
                  <a:prstClr val="black"/>
                </a:solidFill>
              </a:rPr>
              <a:pPr eaLnBrk="1" hangingPunct="1"/>
              <a:t>6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8536347-FB57-4724-AEC1-EE7B5BEAFB82}" type="slidenum">
              <a:rPr lang="en-GB" smtClean="0">
                <a:solidFill>
                  <a:prstClr val="black"/>
                </a:solidFill>
              </a:rPr>
              <a:pPr eaLnBrk="1" hangingPunct="1"/>
              <a:t>7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8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2731A16-E76F-43B0-8F58-BBEBD2B2FFAA}" type="slidenum">
              <a:rPr lang="en-GB" smtClean="0">
                <a:solidFill>
                  <a:prstClr val="black"/>
                </a:solidFill>
              </a:rPr>
              <a:pPr eaLnBrk="1" hangingPunct="1"/>
              <a:t>9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27F853-9690-4173-BD2C-429693D0E293}" type="slidenum">
              <a:rPr lang="en-GB" smtClean="0">
                <a:solidFill>
                  <a:prstClr val="black"/>
                </a:solidFill>
              </a:rPr>
              <a:pPr eaLnBrk="1" hangingPunct="1"/>
              <a:t>10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0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90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10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2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6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8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4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C52FB42-0F66-41DF-B5C9-ACFEB1B1C0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11/07/2016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4846187-D009-4320-9FEA-28AAAE1FF4C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9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8352928" cy="259228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Extra-genital samples for gonorrhoea and chlamydia in women and </a:t>
            </a:r>
            <a:r>
              <a:rPr lang="en-GB" sz="3600" b="1" dirty="0" smtClean="0">
                <a:solidFill>
                  <a:schemeClr val="bg1"/>
                </a:solidFill>
              </a:rPr>
              <a:t>MSM</a:t>
            </a:r>
            <a:br>
              <a:rPr lang="en-GB" sz="3600" b="1" dirty="0" smtClean="0">
                <a:solidFill>
                  <a:schemeClr val="bg1"/>
                </a:solidFill>
              </a:rPr>
            </a:br>
            <a:r>
              <a:rPr lang="en-GB" sz="3600" b="1" dirty="0" smtClean="0">
                <a:solidFill>
                  <a:schemeClr val="bg1"/>
                </a:solidFill>
              </a:rPr>
              <a:t>Self-taken </a:t>
            </a:r>
            <a:r>
              <a:rPr lang="en-GB" sz="3600" b="1" dirty="0">
                <a:solidFill>
                  <a:schemeClr val="bg1"/>
                </a:solidFill>
              </a:rPr>
              <a:t>samples analysed separately compared with self-taken pooled samples</a:t>
            </a:r>
            <a:endParaRPr lang="en-US" sz="36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79512" y="3165816"/>
            <a:ext cx="8784976" cy="166226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9600" dirty="0" smtClean="0"/>
              <a:t>Janet Wilson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 Harriet Wallace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 Michelle Loftus-Keeling</a:t>
            </a:r>
            <a:r>
              <a:rPr lang="en-GB" sz="9600" baseline="30000" dirty="0" smtClean="0"/>
              <a:t>1</a:t>
            </a:r>
            <a:r>
              <a:rPr lang="en-GB" sz="9600" dirty="0" smtClean="0"/>
              <a:t>,</a:t>
            </a:r>
          </a:p>
          <a:p>
            <a:pPr marL="0" indent="0" algn="ctr">
              <a:buNone/>
            </a:pPr>
            <a:r>
              <a:rPr lang="en-GB" sz="9600" dirty="0" smtClean="0"/>
              <a:t>Helen Ward</a:t>
            </a:r>
            <a:r>
              <a:rPr lang="en-GB" sz="9600" baseline="30000" dirty="0" smtClean="0"/>
              <a:t>2</a:t>
            </a:r>
            <a:r>
              <a:rPr lang="en-GB" sz="9600" dirty="0" smtClean="0"/>
              <a:t>, Claire Hulme</a:t>
            </a:r>
            <a:r>
              <a:rPr lang="en-GB" sz="9600" baseline="30000" dirty="0" smtClean="0"/>
              <a:t>3</a:t>
            </a:r>
            <a:r>
              <a:rPr lang="en-GB" sz="9600" dirty="0" smtClean="0"/>
              <a:t>, Mark Wilcox</a:t>
            </a:r>
            <a:r>
              <a:rPr lang="en-GB" sz="9600" baseline="30000" dirty="0" smtClean="0"/>
              <a:t>4</a:t>
            </a:r>
            <a:endParaRPr lang="en-GB" sz="9600" dirty="0"/>
          </a:p>
          <a:p>
            <a:pPr marL="0" indent="0">
              <a:buNone/>
              <a:defRPr/>
            </a:pPr>
            <a:r>
              <a:rPr lang="en-US" sz="5600" baseline="30000" dirty="0"/>
              <a:t>1 </a:t>
            </a:r>
            <a:r>
              <a:rPr lang="en-US" sz="5600" dirty="0"/>
              <a:t>Leeds Centre for Sexual Health, Leeds Teaching Hospitals NHS Trust, UK, 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2</a:t>
            </a:r>
            <a:r>
              <a:rPr lang="en-US" sz="5600" dirty="0"/>
              <a:t>Department of Infectious Disease Epidemiology, Imperial College, London, UK,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3</a:t>
            </a:r>
            <a:r>
              <a:rPr lang="en-US" sz="5600" dirty="0"/>
              <a:t>Academic Unit of Health Economics, University of Leeds, UK</a:t>
            </a:r>
            <a:endParaRPr lang="en-GB" sz="5600" dirty="0"/>
          </a:p>
          <a:p>
            <a:pPr marL="0" indent="0">
              <a:buNone/>
              <a:defRPr/>
            </a:pPr>
            <a:r>
              <a:rPr lang="en-US" sz="5600" baseline="30000" dirty="0"/>
              <a:t>4</a:t>
            </a:r>
            <a:r>
              <a:rPr lang="en-US" sz="5600" dirty="0"/>
              <a:t>Department of Clinical Microbiology, Leeds Teaching Hospitals NHS Trust, UK, </a:t>
            </a:r>
            <a:endParaRPr lang="en-GB" sz="5600" dirty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  <a:p>
            <a:pPr marL="0" indent="0" algn="ctr" defTabSz="457200" eaLnBrk="1" hangingPunct="1">
              <a:buFontTx/>
              <a:buNone/>
            </a:pPr>
            <a:endParaRPr lang="en-GB" sz="2800" b="1" dirty="0" smtClean="0"/>
          </a:p>
        </p:txBody>
      </p:sp>
      <p:pic>
        <p:nvPicPr>
          <p:cNvPr id="13315" name="Picture 8" descr="ltht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2176" y="1"/>
            <a:ext cx="735806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8" descr="ltht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4576" y="114301"/>
            <a:ext cx="7358063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6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131590"/>
            <a:ext cx="8312150" cy="373687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800" b="1" dirty="0" err="1" smtClean="0">
                <a:ea typeface="ＭＳ Ｐゴシック" pitchFamily="34" charset="-128"/>
              </a:rPr>
              <a:t>Analysed</a:t>
            </a:r>
            <a:r>
              <a:rPr lang="en-US" sz="2800" b="1" dirty="0" smtClean="0">
                <a:ea typeface="ＭＳ Ｐゴシック" pitchFamily="34" charset="-128"/>
              </a:rPr>
              <a:t> separately versus pooled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1600" dirty="0" smtClean="0">
                <a:ea typeface="ＭＳ Ｐゴシック" pitchFamily="34" charset="-128"/>
              </a:rPr>
              <a:t>7 false positive results, 6 </a:t>
            </a:r>
            <a:r>
              <a:rPr lang="en-US" sz="1600" dirty="0" err="1" smtClean="0">
                <a:ea typeface="ＭＳ Ｐゴシック" pitchFamily="34" charset="-128"/>
              </a:rPr>
              <a:t>analysed</a:t>
            </a:r>
            <a:r>
              <a:rPr lang="en-US" sz="1600" dirty="0" smtClean="0">
                <a:ea typeface="ＭＳ Ｐゴシック" pitchFamily="34" charset="-128"/>
              </a:rPr>
              <a:t> separately, 1 pooled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1600" dirty="0" smtClean="0">
                <a:ea typeface="ＭＳ Ｐゴシック" pitchFamily="34" charset="-128"/>
              </a:rPr>
              <a:t>2 false negatives </a:t>
            </a:r>
            <a:r>
              <a:rPr lang="en-US" sz="1600" dirty="0" err="1" smtClean="0">
                <a:ea typeface="ＭＳ Ｐゴシック" pitchFamily="34" charset="-128"/>
              </a:rPr>
              <a:t>analysed</a:t>
            </a:r>
            <a:r>
              <a:rPr lang="en-US" sz="1600" dirty="0" smtClean="0">
                <a:ea typeface="ＭＳ Ｐゴシック" pitchFamily="34" charset="-128"/>
              </a:rPr>
              <a:t> separately – both culture and pooled positive (1 VVS, 1 MSM </a:t>
            </a:r>
            <a:r>
              <a:rPr lang="en-US" sz="1600" dirty="0" err="1" smtClean="0">
                <a:ea typeface="ＭＳ Ｐゴシック" pitchFamily="34" charset="-128"/>
              </a:rPr>
              <a:t>phar</a:t>
            </a:r>
            <a:r>
              <a:rPr lang="en-US" sz="1600" dirty="0" smtClean="0">
                <a:ea typeface="ＭＳ Ｐゴシック" pitchFamily="34" charset="-128"/>
              </a:rPr>
              <a:t>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1600" dirty="0">
                <a:ea typeface="ＭＳ Ｐゴシック" pitchFamily="34" charset="-128"/>
              </a:rPr>
              <a:t>3</a:t>
            </a:r>
            <a:r>
              <a:rPr lang="en-US" sz="1600" dirty="0" smtClean="0">
                <a:ea typeface="ＭＳ Ｐゴシック" pitchFamily="34" charset="-128"/>
              </a:rPr>
              <a:t> false negative pooled samples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z="1600" dirty="0" smtClean="0">
                <a:ea typeface="ＭＳ Ｐゴシック" pitchFamily="34" charset="-128"/>
              </a:rPr>
              <a:t>1 missing pooled sample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No difference between separately and pooled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74202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95486"/>
            <a:ext cx="7772400" cy="9361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gonorrhoea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5690" b="5720"/>
          <a:stretch/>
        </p:blipFill>
        <p:spPr>
          <a:xfrm>
            <a:off x="2267744" y="1584126"/>
            <a:ext cx="4165600" cy="144011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 rot="20513694">
            <a:off x="4200041" y="2095930"/>
            <a:ext cx="1366234" cy="364591"/>
          </a:xfrm>
          <a:prstGeom prst="ellipse">
            <a:avLst/>
          </a:prstGeom>
          <a:noFill/>
          <a:ln w="28575" cmpd="sng"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7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75606"/>
            <a:ext cx="8312150" cy="331236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  </a:t>
            </a:r>
            <a:endParaRPr lang="en-GB" sz="24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endParaRPr lang="en-US" sz="3800" dirty="0" smtClean="0">
              <a:ea typeface="ＭＳ Ｐゴシック" pitchFamily="34" charset="-128"/>
            </a:endParaRPr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endParaRPr lang="en-US" sz="3800" dirty="0">
              <a:ea typeface="ＭＳ Ｐゴシック" pitchFamily="34" charset="-128"/>
            </a:endParaRPr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r>
              <a:rPr lang="en-US" sz="3800" dirty="0" smtClean="0">
                <a:ea typeface="ＭＳ Ｐゴシック" pitchFamily="34" charset="-128"/>
              </a:rPr>
              <a:t>2 </a:t>
            </a:r>
            <a:r>
              <a:rPr lang="en-US" sz="3800" dirty="0">
                <a:ea typeface="ＭＳ Ｐゴシック" pitchFamily="34" charset="-128"/>
              </a:rPr>
              <a:t>false negatives </a:t>
            </a:r>
            <a:r>
              <a:rPr lang="en-US" sz="3800" dirty="0" err="1">
                <a:ea typeface="ＭＳ Ｐゴシック" pitchFamily="34" charset="-128"/>
              </a:rPr>
              <a:t>analysed</a:t>
            </a:r>
            <a:r>
              <a:rPr lang="en-US" sz="3800" dirty="0">
                <a:ea typeface="ＭＳ Ｐゴシック" pitchFamily="34" charset="-128"/>
              </a:rPr>
              <a:t> separately – both culture and pooled positive (1 VVS, 1 MSM </a:t>
            </a:r>
            <a:r>
              <a:rPr lang="en-US" sz="3800" dirty="0" err="1">
                <a:ea typeface="ＭＳ Ｐゴシック" pitchFamily="34" charset="-128"/>
              </a:rPr>
              <a:t>phar</a:t>
            </a:r>
            <a:r>
              <a:rPr lang="en-US" sz="3800" dirty="0">
                <a:ea typeface="ＭＳ Ｐゴシック" pitchFamily="34" charset="-128"/>
              </a:rPr>
              <a:t>)</a:t>
            </a:r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r>
              <a:rPr lang="en-US" sz="3800" dirty="0">
                <a:ea typeface="ＭＳ Ｐゴシック" pitchFamily="34" charset="-128"/>
              </a:rPr>
              <a:t>3 false negative </a:t>
            </a:r>
            <a:r>
              <a:rPr lang="en-US" sz="3800" dirty="0" smtClean="0">
                <a:ea typeface="ＭＳ Ｐゴシック" pitchFamily="34" charset="-128"/>
              </a:rPr>
              <a:t>pooled (1 VVS </a:t>
            </a:r>
            <a:r>
              <a:rPr lang="en-US" sz="3800" dirty="0" err="1" smtClean="0">
                <a:ea typeface="ＭＳ Ｐゴシック" pitchFamily="34" charset="-128"/>
              </a:rPr>
              <a:t>pos</a:t>
            </a:r>
            <a:r>
              <a:rPr lang="en-US" sz="3800" dirty="0" smtClean="0">
                <a:ea typeface="ＭＳ Ｐゴシック" pitchFamily="34" charset="-128"/>
              </a:rPr>
              <a:t>, 2 MSM rectal)</a:t>
            </a:r>
            <a:endParaRPr lang="en-US" sz="3800" dirty="0">
              <a:ea typeface="ＭＳ Ｐゴシック" pitchFamily="34" charset="-128"/>
            </a:endParaRPr>
          </a:p>
          <a:p>
            <a:pPr marL="0" indent="0" algn="ctr">
              <a:lnSpc>
                <a:spcPct val="110000"/>
              </a:lnSpc>
              <a:buFont typeface="Arial" charset="0"/>
              <a:buNone/>
            </a:pPr>
            <a:r>
              <a:rPr lang="en-US" sz="5100" b="1" dirty="0" smtClean="0">
                <a:ea typeface="ＭＳ Ｐゴシック" pitchFamily="34" charset="-128"/>
              </a:rPr>
              <a:t>No difference in sensitivities of separately and pooled samples</a:t>
            </a: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932040" y="4510244"/>
            <a:ext cx="4211960" cy="65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9726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gonorrhoea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2829" t="47579" r="6000" b="4900"/>
          <a:stretch/>
        </p:blipFill>
        <p:spPr>
          <a:xfrm>
            <a:off x="1691680" y="1203598"/>
            <a:ext cx="5760640" cy="159414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99792" y="1563638"/>
            <a:ext cx="1224136" cy="1296144"/>
          </a:xfrm>
          <a:prstGeom prst="rect">
            <a:avLst/>
          </a:prstGeom>
          <a:noFill/>
          <a:ln w="28575" cmpd="sng"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987574"/>
            <a:ext cx="4427984" cy="201622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sz="1800" b="1" dirty="0" smtClean="0"/>
              <a:t>Women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 smtClean="0"/>
              <a:t>Patient Infected Status: 227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Overall </a:t>
            </a:r>
            <a:r>
              <a:rPr lang="en-US" sz="1800" dirty="0"/>
              <a:t>prevalence: </a:t>
            </a:r>
            <a:r>
              <a:rPr lang="en-US" sz="1800" dirty="0" smtClean="0"/>
              <a:t>19.1%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Site Infected Status: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VVS </a:t>
            </a:r>
            <a:r>
              <a:rPr lang="en-US" sz="1800" dirty="0"/>
              <a:t>16.5% (197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GB" sz="1800" dirty="0" smtClean="0"/>
              <a:t>R</a:t>
            </a:r>
            <a:r>
              <a:rPr lang="en-US" sz="1800" dirty="0" err="1" smtClean="0"/>
              <a:t>ectum</a:t>
            </a:r>
            <a:r>
              <a:rPr lang="en-US" sz="1800" dirty="0" smtClean="0"/>
              <a:t> </a:t>
            </a:r>
            <a:r>
              <a:rPr lang="en-US" sz="1800" dirty="0"/>
              <a:t>17.6% (209)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Pharynx </a:t>
            </a:r>
            <a:r>
              <a:rPr lang="en-US" sz="1800" dirty="0"/>
              <a:t>4.7% (56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 </a:t>
            </a:r>
            <a:endParaRPr lang="en-GB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987574"/>
            <a:ext cx="4038600" cy="20162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MSM</a:t>
            </a:r>
          </a:p>
          <a:p>
            <a:pPr marL="0" indent="0">
              <a:buNone/>
            </a:pPr>
            <a:r>
              <a:rPr lang="en-US" sz="3800" b="1" dirty="0"/>
              <a:t>Patient Infected Status: </a:t>
            </a:r>
            <a:r>
              <a:rPr lang="en-US" sz="3800" b="1" dirty="0" smtClean="0"/>
              <a:t>31</a:t>
            </a:r>
          </a:p>
          <a:p>
            <a:pPr marL="0" indent="0">
              <a:buNone/>
            </a:pPr>
            <a:r>
              <a:rPr lang="en-US" sz="3800" dirty="0"/>
              <a:t>Overall prevalence</a:t>
            </a:r>
            <a:r>
              <a:rPr lang="en-US" sz="3800" dirty="0" smtClean="0"/>
              <a:t>: </a:t>
            </a:r>
            <a:r>
              <a:rPr lang="en-US" sz="3800" dirty="0"/>
              <a:t>8.0%</a:t>
            </a:r>
            <a:endParaRPr lang="en-GB" sz="3800" dirty="0"/>
          </a:p>
          <a:p>
            <a:pPr marL="0" indent="0">
              <a:buNone/>
            </a:pPr>
            <a:r>
              <a:rPr lang="en-US" sz="3800" b="1" dirty="0" smtClean="0"/>
              <a:t>Site </a:t>
            </a:r>
            <a:r>
              <a:rPr lang="en-US" sz="3800" b="1" dirty="0"/>
              <a:t>Infected Status: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U</a:t>
            </a:r>
            <a:r>
              <a:rPr lang="en-US" sz="3800" dirty="0" smtClean="0"/>
              <a:t>rethra </a:t>
            </a:r>
            <a:r>
              <a:rPr lang="en-US" sz="3800" dirty="0"/>
              <a:t>1.8% (7</a:t>
            </a:r>
            <a:r>
              <a:rPr lang="en-US" sz="3800" dirty="0" smtClean="0"/>
              <a:t>)</a:t>
            </a:r>
          </a:p>
          <a:p>
            <a:pPr marL="0" indent="0">
              <a:buNone/>
            </a:pPr>
            <a:r>
              <a:rPr lang="en-US" sz="3800" dirty="0" smtClean="0"/>
              <a:t>Rectum </a:t>
            </a:r>
            <a:r>
              <a:rPr lang="en-US" sz="3800" dirty="0"/>
              <a:t>6.7% (26)</a:t>
            </a:r>
            <a:endParaRPr lang="en-GB" sz="3800" dirty="0"/>
          </a:p>
          <a:p>
            <a:pPr marL="0" indent="0">
              <a:buNone/>
            </a:pPr>
            <a:r>
              <a:rPr lang="en-US" sz="3800" dirty="0" smtClean="0"/>
              <a:t>Pharynx </a:t>
            </a:r>
            <a:r>
              <a:rPr lang="en-US" sz="3800" dirty="0"/>
              <a:t>1.0% (4</a:t>
            </a:r>
            <a:r>
              <a:rPr lang="en-US" sz="3800" dirty="0" smtClean="0"/>
              <a:t>)</a:t>
            </a:r>
            <a:endParaRPr lang="en-GB" sz="3800" dirty="0"/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Results - chlamydia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768" y="3003798"/>
            <a:ext cx="31145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b="1" dirty="0">
                <a:solidFill>
                  <a:prstClr val="black"/>
                </a:solidFill>
              </a:rPr>
              <a:t>Overall Patient Infected </a:t>
            </a:r>
            <a:r>
              <a:rPr lang="en-US" b="1" dirty="0" smtClean="0">
                <a:solidFill>
                  <a:prstClr val="black"/>
                </a:solidFill>
              </a:rPr>
              <a:t>Status</a:t>
            </a:r>
          </a:p>
          <a:p>
            <a:pPr defTabSz="914400"/>
            <a:r>
              <a:rPr lang="en-US" b="1" dirty="0" smtClean="0">
                <a:solidFill>
                  <a:prstClr val="black"/>
                </a:solidFill>
              </a:rPr>
              <a:t>MSM plus women: 258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b="1" dirty="0">
                <a:solidFill>
                  <a:prstClr val="black"/>
                </a:solidFill>
              </a:rPr>
              <a:t>Site Infected Status: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dirty="0">
                <a:solidFill>
                  <a:prstClr val="black"/>
                </a:solidFill>
              </a:rPr>
              <a:t>Urethra/cervix </a:t>
            </a:r>
            <a:r>
              <a:rPr lang="en-US" dirty="0" smtClean="0">
                <a:solidFill>
                  <a:prstClr val="black"/>
                </a:solidFill>
              </a:rPr>
              <a:t>204 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>
                <a:solidFill>
                  <a:prstClr val="black"/>
                </a:solidFill>
              </a:rPr>
              <a:t>Rectum </a:t>
            </a:r>
            <a:r>
              <a:rPr lang="en-US" dirty="0" smtClean="0">
                <a:solidFill>
                  <a:prstClr val="black"/>
                </a:solidFill>
              </a:rPr>
              <a:t>235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dirty="0">
                <a:solidFill>
                  <a:prstClr val="black"/>
                </a:solidFill>
              </a:rPr>
              <a:t>Pharynx </a:t>
            </a:r>
            <a:r>
              <a:rPr lang="en-US" dirty="0" smtClean="0">
                <a:solidFill>
                  <a:prstClr val="black"/>
                </a:solidFill>
              </a:rPr>
              <a:t>60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1760" y="3003798"/>
            <a:ext cx="3168352" cy="1800200"/>
          </a:xfrm>
          <a:prstGeom prst="rect">
            <a:avLst/>
          </a:prstGeom>
          <a:noFill/>
          <a:ln w="28575" cmpd="sng"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03598"/>
            <a:ext cx="8312150" cy="366486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 smtClean="0">
                <a:ea typeface="ＭＳ Ｐゴシック" pitchFamily="34" charset="-128"/>
              </a:rPr>
              <a:t>By definition no false negative VVS or FCU in PIS definition as only included if pooled sample also positive because no cultures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 smtClean="0">
                <a:ea typeface="ＭＳ Ｐゴシック" pitchFamily="34" charset="-128"/>
              </a:rPr>
              <a:t>So comparison made between VVS and pooled sample in women and rectal SIS and pooled sample </a:t>
            </a:r>
            <a:r>
              <a:rPr lang="en-US" sz="2800" smtClean="0">
                <a:ea typeface="ＭＳ Ｐゴシック" pitchFamily="34" charset="-128"/>
              </a:rPr>
              <a:t>in MSM</a:t>
            </a:r>
            <a:endParaRPr lang="en-US" sz="28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endParaRPr lang="en-US" sz="2800" b="1" dirty="0" smtClean="0">
              <a:ea typeface="ＭＳ Ｐゴシック" pitchFamily="34" charset="-128"/>
            </a:endParaRP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95486"/>
            <a:ext cx="7772400" cy="9361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chlamydia</a:t>
            </a: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987574"/>
            <a:ext cx="8312150" cy="388089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2800" b="1" dirty="0" err="1" smtClean="0">
                <a:ea typeface="ＭＳ Ｐゴシック" pitchFamily="34" charset="-128"/>
              </a:rPr>
              <a:t>Analysed</a:t>
            </a:r>
            <a:r>
              <a:rPr lang="en-US" sz="2800" b="1" dirty="0" smtClean="0">
                <a:ea typeface="ＭＳ Ｐゴシック" pitchFamily="34" charset="-128"/>
              </a:rPr>
              <a:t> </a:t>
            </a:r>
            <a:r>
              <a:rPr lang="en-US" sz="2800" b="1" dirty="0">
                <a:ea typeface="ＭＳ Ｐゴシック" pitchFamily="34" charset="-128"/>
              </a:rPr>
              <a:t>separately versus pooled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dirty="0" smtClean="0">
              <a:ea typeface="ＭＳ Ｐゴシック" pitchFamily="34" charset="-128"/>
            </a:endParaRPr>
          </a:p>
          <a:p>
            <a:pPr marL="0" indent="0" algn="ctr">
              <a:buNone/>
            </a:pPr>
            <a:r>
              <a:rPr lang="en-US" sz="2800" b="1" dirty="0" smtClean="0">
                <a:ea typeface="ＭＳ Ｐゴシック" pitchFamily="34" charset="-128"/>
              </a:rPr>
              <a:t>Pooled sample performed better than VVS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95486"/>
            <a:ext cx="7772400" cy="72008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chlamydia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3005" t="5950" r="3690" b="3850"/>
          <a:stretch/>
        </p:blipFill>
        <p:spPr>
          <a:xfrm>
            <a:off x="467544" y="1563638"/>
            <a:ext cx="3891344" cy="15972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1563638"/>
            <a:ext cx="3627534" cy="1584176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 rot="20513694">
            <a:off x="2002541" y="2054932"/>
            <a:ext cx="1366234" cy="364591"/>
          </a:xfrm>
          <a:prstGeom prst="ellipse">
            <a:avLst/>
          </a:prstGeom>
          <a:noFill/>
          <a:ln w="28575" cmpd="sng"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20513694">
            <a:off x="6179004" y="2126939"/>
            <a:ext cx="1366234" cy="364591"/>
          </a:xfrm>
          <a:prstGeom prst="ellipse">
            <a:avLst/>
          </a:prstGeom>
          <a:noFill/>
          <a:ln w="28575" cmpd="sng"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14338" y="1275606"/>
            <a:ext cx="8312150" cy="374441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ea typeface="ＭＳ Ｐゴシック" pitchFamily="34" charset="-128"/>
              </a:rPr>
              <a:t>  </a:t>
            </a:r>
            <a:endParaRPr lang="en-GB" sz="24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600" b="1" dirty="0" smtClean="0">
              <a:ea typeface="ＭＳ Ｐゴシック" pitchFamily="34" charset="-128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sz="2400" b="1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b="1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>
                <a:ea typeface="ＭＳ Ｐゴシック" pitchFamily="34" charset="-128"/>
              </a:rPr>
              <a:t>Pooled samples performed better than VVS</a:t>
            </a: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endParaRPr lang="en-US" sz="2400" b="1" dirty="0" smtClean="0">
              <a:ea typeface="ＭＳ Ｐゴシック" pitchFamily="34" charset="-128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5148064" y="4543856"/>
            <a:ext cx="3995936" cy="62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9726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Results - chlamydia</a:t>
            </a:r>
            <a:endParaRPr lang="en-GB" b="1" dirty="0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1131590"/>
            <a:ext cx="6048672" cy="15955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672" y="2715766"/>
            <a:ext cx="5976664" cy="161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2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059582"/>
            <a:ext cx="8312150" cy="38088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Pooled samples performed as well as samples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 separately in the diagnosis of NG missing 1 sole VVS and 2 rectal infections</a:t>
            </a:r>
          </a:p>
          <a:p>
            <a:pPr>
              <a:defRPr/>
            </a:pPr>
            <a:r>
              <a:rPr lang="en-US" sz="2400" dirty="0" smtClean="0"/>
              <a:t>Pooled samples were superior to a VVS for diagnosing CT </a:t>
            </a:r>
          </a:p>
          <a:p>
            <a:pPr>
              <a:defRPr/>
            </a:pPr>
            <a:r>
              <a:rPr lang="en-US" sz="2400" dirty="0" smtClean="0"/>
              <a:t>Increasing </a:t>
            </a:r>
            <a:r>
              <a:rPr lang="en-US" sz="2400" dirty="0"/>
              <a:t>diagnostic costs </a:t>
            </a:r>
            <a:r>
              <a:rPr lang="en-US" sz="2400" dirty="0" smtClean="0"/>
              <a:t>to take triple swabs in most women is unaffordable </a:t>
            </a:r>
            <a:r>
              <a:rPr lang="en-US" sz="2400" dirty="0"/>
              <a:t>for </a:t>
            </a:r>
            <a:r>
              <a:rPr lang="en-US" sz="2400" dirty="0" smtClean="0"/>
              <a:t>most </a:t>
            </a:r>
            <a:r>
              <a:rPr lang="en-US" sz="2400" dirty="0"/>
              <a:t>health </a:t>
            </a:r>
            <a:r>
              <a:rPr lang="en-US" sz="2400" dirty="0" smtClean="0"/>
              <a:t>systems</a:t>
            </a:r>
          </a:p>
          <a:p>
            <a:pPr>
              <a:defRPr/>
            </a:pPr>
            <a:r>
              <a:rPr lang="en-US" sz="2400" dirty="0" smtClean="0"/>
              <a:t>A </a:t>
            </a:r>
            <a:r>
              <a:rPr lang="en-US" sz="2400" dirty="0"/>
              <a:t>pooled sample has </a:t>
            </a:r>
            <a:r>
              <a:rPr lang="en-US" sz="2400" dirty="0" smtClean="0"/>
              <a:t>equal efficacy for NG and is superior to a VVS for CT at the current laboratory </a:t>
            </a:r>
            <a:r>
              <a:rPr lang="en-US" sz="2400" dirty="0"/>
              <a:t>cost </a:t>
            </a:r>
            <a:r>
              <a:rPr lang="en-US" sz="2400" dirty="0" smtClean="0"/>
              <a:t>of a VVS so is an </a:t>
            </a:r>
            <a:r>
              <a:rPr lang="en-US" sz="2400" smtClean="0"/>
              <a:t>affordable option</a:t>
            </a:r>
            <a:endParaRPr lang="en-GB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GB" sz="2400" dirty="0"/>
          </a:p>
          <a:p>
            <a:pPr>
              <a:defRPr/>
            </a:pPr>
            <a:endParaRPr lang="en-GB" sz="2400" dirty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>
                <a:solidFill>
                  <a:srgbClr val="FFFFFF"/>
                </a:solidFill>
                <a:ea typeface="ＭＳ Ｐゴシック" pitchFamily="34" charset="-128"/>
              </a:rPr>
              <a:t>Conclusions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5979"/>
            <a:ext cx="8229600" cy="781596"/>
          </a:xfr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>
              <a:defRPr/>
            </a:pPr>
            <a:r>
              <a:rPr lang="en-GB" b="1" dirty="0" smtClean="0">
                <a:solidFill>
                  <a:schemeClr val="bg1"/>
                </a:solidFill>
                <a:latin typeface="Calibri" charset="0"/>
              </a:rPr>
              <a:t>Acknowledgements</a:t>
            </a:r>
            <a:endParaRPr lang="en-GB" b="1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987574"/>
            <a:ext cx="8291264" cy="4155926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GB" dirty="0"/>
              <a:t>NHS National Institutes Health Research, Research for Patient Benefit Programme</a:t>
            </a:r>
          </a:p>
          <a:p>
            <a:pPr>
              <a:buNone/>
              <a:defRPr/>
            </a:pPr>
            <a:r>
              <a:rPr lang="en-GB" sz="2000" dirty="0"/>
              <a:t>This presentation presents independent research funded by the National Institute for Health Research (NIHR) under its Research for Patient Benefit (</a:t>
            </a:r>
            <a:r>
              <a:rPr lang="en-GB" sz="2000" dirty="0" err="1"/>
              <a:t>RfPB</a:t>
            </a:r>
            <a:r>
              <a:rPr lang="en-GB" sz="2000" dirty="0"/>
              <a:t>) Programme (Grant Reference Number </a:t>
            </a:r>
            <a:r>
              <a:rPr lang="en-GB" sz="2000" b="1" dirty="0"/>
              <a:t>PB-PG-0212-27041</a:t>
            </a:r>
            <a:r>
              <a:rPr lang="en-GB" sz="2000" dirty="0"/>
              <a:t>). The views expressed are those of the authors and not necessarily those of the NHS, the NIHR or the Department of Health.</a:t>
            </a:r>
          </a:p>
          <a:p>
            <a:pPr>
              <a:buNone/>
              <a:defRPr/>
            </a:pPr>
            <a:r>
              <a:rPr lang="en-GB" dirty="0" err="1"/>
              <a:t>Hologic</a:t>
            </a:r>
            <a:r>
              <a:rPr lang="en-GB" dirty="0"/>
              <a:t> for providing the extra swabs for the pooled samples and the sample kits and reagents for the environmental samples</a:t>
            </a:r>
          </a:p>
          <a:p>
            <a:pPr>
              <a:buNone/>
              <a:defRPr/>
            </a:pPr>
            <a:r>
              <a:rPr lang="en-GB" dirty="0"/>
              <a:t>All the staff and patients at Leeds Sexual </a:t>
            </a:r>
            <a:r>
              <a:rPr lang="en-GB" dirty="0" smtClean="0"/>
              <a:t>Health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1590"/>
            <a:ext cx="4041775" cy="302433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GB" sz="2000" dirty="0">
              <a:latin typeface="Calibri" charset="0"/>
            </a:endParaRPr>
          </a:p>
          <a:p>
            <a:pPr marL="0" indent="0">
              <a:buNone/>
              <a:defRPr/>
            </a:pPr>
            <a:endParaRPr lang="en-US" sz="2000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5076056" y="4532652"/>
            <a:ext cx="4067944" cy="632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2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-53975" y="714375"/>
            <a:ext cx="9144000" cy="656035"/>
          </a:xfrm>
        </p:spPr>
        <p:txBody>
          <a:bodyPr>
            <a:normAutofit/>
          </a:bodyPr>
          <a:lstStyle/>
          <a:p>
            <a:r>
              <a:rPr lang="en-US" sz="1800" dirty="0" smtClean="0">
                <a:ea typeface="ＭＳ Ｐゴシック" pitchFamily="34" charset="-128"/>
              </a:rPr>
              <a:t/>
            </a:r>
            <a:br>
              <a:rPr lang="en-US" sz="1800" dirty="0" smtClean="0">
                <a:ea typeface="ＭＳ Ｐゴシック" pitchFamily="34" charset="-128"/>
              </a:rPr>
            </a:b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683568" y="987574"/>
            <a:ext cx="7774632" cy="3880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In </a:t>
            </a:r>
            <a:r>
              <a:rPr lang="en-GB" sz="2400" dirty="0"/>
              <a:t>MSM the majority of gonorrhoea (NG) and chlamydia (CT) infections are extra-genital so rectal and pharyngeal swabs are </a:t>
            </a:r>
            <a:r>
              <a:rPr lang="en-GB" sz="2400" dirty="0" smtClean="0"/>
              <a:t>required which trebles the diagnostic cost</a:t>
            </a:r>
            <a:endParaRPr lang="en-GB" sz="2400" dirty="0"/>
          </a:p>
          <a:p>
            <a:pPr marL="0" indent="0">
              <a:buNone/>
            </a:pPr>
            <a:r>
              <a:rPr lang="en-US" sz="2400" dirty="0">
                <a:ea typeface="ＭＳ Ｐゴシック" pitchFamily="34" charset="-128"/>
              </a:rPr>
              <a:t>Recent studies in women </a:t>
            </a:r>
            <a:r>
              <a:rPr lang="en-US" sz="2400" dirty="0" smtClean="0">
                <a:ea typeface="ＭＳ Ｐゴシック" pitchFamily="34" charset="-128"/>
              </a:rPr>
              <a:t>suggest </a:t>
            </a:r>
            <a:r>
              <a:rPr lang="en-US" sz="2400" dirty="0">
                <a:ea typeface="ＭＳ Ｐゴシック" pitchFamily="34" charset="-128"/>
              </a:rPr>
              <a:t>a </a:t>
            </a:r>
            <a:r>
              <a:rPr lang="en-US" sz="2400" dirty="0" smtClean="0">
                <a:ea typeface="ＭＳ Ｐゴシック" pitchFamily="34" charset="-128"/>
              </a:rPr>
              <a:t>significant number of NG and CT infections are being missed by just VVSs and extra-genital sampling is suggested </a:t>
            </a:r>
            <a:r>
              <a:rPr lang="en-US" sz="2400" dirty="0">
                <a:ea typeface="ＭＳ Ｐゴシック" pitchFamily="34" charset="-128"/>
              </a:rPr>
              <a:t>in those disclosing </a:t>
            </a:r>
            <a:r>
              <a:rPr lang="en-US" sz="2400" dirty="0" smtClean="0">
                <a:ea typeface="ＭＳ Ｐゴシック" pitchFamily="34" charset="-128"/>
              </a:rPr>
              <a:t>AI and OI</a:t>
            </a:r>
          </a:p>
          <a:p>
            <a:pPr marL="0" indent="0">
              <a:buNone/>
            </a:pPr>
            <a:r>
              <a:rPr lang="en-US" sz="2400" dirty="0" smtClean="0">
                <a:ea typeface="ＭＳ Ｐゴシック" pitchFamily="34" charset="-128"/>
              </a:rPr>
              <a:t>Performing additional extra-genital NAATs in women would be very costly and unaffordable to many services as large numbers of women attend sexual </a:t>
            </a:r>
            <a:r>
              <a:rPr lang="en-US" sz="2400" smtClean="0">
                <a:ea typeface="ＭＳ Ｐゴシック" pitchFamily="34" charset="-128"/>
              </a:rPr>
              <a:t>health clinics</a:t>
            </a:r>
            <a:endParaRPr lang="en-US" sz="2400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86916"/>
            <a:ext cx="7774632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prstClr val="white"/>
                </a:solidFill>
              </a:rPr>
              <a:t>Introduction</a:t>
            </a: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131590"/>
            <a:ext cx="8312150" cy="33843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sz="2900" b="1" dirty="0" smtClean="0"/>
              <a:t>Objective: </a:t>
            </a:r>
            <a:r>
              <a:rPr lang="en-US" sz="2900" dirty="0" smtClean="0"/>
              <a:t>Compare </a:t>
            </a:r>
            <a:r>
              <a:rPr lang="en-US" sz="2900" dirty="0"/>
              <a:t>sensitivity and specificity of pooled self-taken samples from genital tract, rectum and pharynx with self-taken </a:t>
            </a:r>
            <a:r>
              <a:rPr lang="en-US" sz="2900" dirty="0" smtClean="0"/>
              <a:t>samples </a:t>
            </a:r>
            <a:r>
              <a:rPr lang="en-US" sz="2900" dirty="0" err="1"/>
              <a:t>a</a:t>
            </a:r>
            <a:r>
              <a:rPr lang="en-US" sz="2900" dirty="0" err="1" smtClean="0"/>
              <a:t>nalysed</a:t>
            </a:r>
            <a:r>
              <a:rPr lang="en-US" sz="2900" dirty="0" smtClean="0"/>
              <a:t> individually </a:t>
            </a:r>
            <a:endParaRPr lang="en-US" sz="2900" b="1" dirty="0" smtClean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n-US" sz="2900" b="1" dirty="0" smtClean="0">
                <a:ea typeface="ＭＳ Ｐゴシック" pitchFamily="34" charset="-128"/>
              </a:rPr>
              <a:t>Study population: </a:t>
            </a:r>
            <a:r>
              <a:rPr lang="en-US" sz="2900" dirty="0" smtClean="0">
                <a:ea typeface="ＭＳ Ｐゴシック" pitchFamily="34" charset="-128"/>
              </a:rPr>
              <a:t>Women </a:t>
            </a:r>
            <a:r>
              <a:rPr lang="en-US" sz="2900" dirty="0">
                <a:ea typeface="ＭＳ Ｐゴシック" pitchFamily="34" charset="-128"/>
              </a:rPr>
              <a:t>and MSM aged 16 and </a:t>
            </a:r>
            <a:r>
              <a:rPr lang="en-US" sz="2900" dirty="0" smtClean="0">
                <a:ea typeface="ＭＳ Ｐゴシック" pitchFamily="34" charset="-128"/>
              </a:rPr>
              <a:t>over</a:t>
            </a:r>
            <a:endParaRPr lang="en-US" sz="2900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b="1" dirty="0" smtClean="0">
                <a:ea typeface="ＭＳ Ｐゴシック" pitchFamily="34" charset="-128"/>
              </a:rPr>
              <a:t>Exclusion </a:t>
            </a:r>
            <a:r>
              <a:rPr lang="en-US" sz="2900" b="1" dirty="0">
                <a:ea typeface="ＭＳ Ｐゴシック" pitchFamily="34" charset="-128"/>
              </a:rPr>
              <a:t>criteria:</a:t>
            </a:r>
          </a:p>
          <a:p>
            <a:pPr marL="0" indent="0">
              <a:buFont typeface="Arial" charset="0"/>
              <a:buNone/>
            </a:pPr>
            <a:r>
              <a:rPr lang="en-US" sz="2900" dirty="0">
                <a:ea typeface="ＭＳ Ｐゴシック" pitchFamily="34" charset="-128"/>
              </a:rPr>
              <a:t>Antibiotics in the preceding 28 days</a:t>
            </a:r>
          </a:p>
          <a:p>
            <a:pPr marL="0" indent="0">
              <a:buFont typeface="Arial" charset="0"/>
              <a:buNone/>
            </a:pPr>
            <a:r>
              <a:rPr lang="en-US" sz="2900" dirty="0">
                <a:ea typeface="ＭＳ Ｐゴシック" pitchFamily="34" charset="-128"/>
              </a:rPr>
              <a:t>Rectal symptoms (discharge, pain or bleeding, as these would necessitate an examination with clinician-taken swabs via a </a:t>
            </a:r>
            <a:r>
              <a:rPr lang="en-US" sz="2900" dirty="0" err="1">
                <a:ea typeface="ＭＳ Ｐゴシック" pitchFamily="34" charset="-128"/>
              </a:rPr>
              <a:t>proctoscope</a:t>
            </a:r>
            <a:r>
              <a:rPr lang="en-US" sz="2900" dirty="0"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sz="2900" dirty="0">
                <a:ea typeface="ＭＳ Ｐゴシック" pitchFamily="34" charset="-128"/>
              </a:rPr>
              <a:t>Unable or unwilling to perform self-taken swabs or have clinician performed swabs 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576" y="267494"/>
            <a:ext cx="7772400" cy="79208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14400" b="1" dirty="0" smtClean="0">
                <a:solidFill>
                  <a:prstClr val="white"/>
                </a:solidFill>
                <a:ea typeface="ＭＳ Ｐゴシック" pitchFamily="34" charset="-128"/>
              </a:rPr>
              <a:t>SYSTEMATIC</a:t>
            </a:r>
          </a:p>
          <a:p>
            <a:pPr>
              <a:defRPr/>
            </a:pPr>
            <a:r>
              <a:rPr lang="en-GB" dirty="0" smtClean="0">
                <a:solidFill>
                  <a:prstClr val="white"/>
                </a:solidFill>
                <a:ea typeface="ＭＳ Ｐゴシック" pitchFamily="34" charset="-128"/>
              </a:rPr>
              <a:t>(</a:t>
            </a:r>
            <a:r>
              <a:rPr lang="en-US" dirty="0">
                <a:solidFill>
                  <a:prstClr val="white"/>
                </a:solidFill>
                <a:ea typeface="ＭＳ Ｐゴシック" pitchFamily="34" charset="-128"/>
              </a:rPr>
              <a:t>Swab-yourself trial with economic monitoring and testing for infections collectively)</a:t>
            </a:r>
            <a:br>
              <a:rPr lang="en-US" dirty="0">
                <a:solidFill>
                  <a:prstClr val="white"/>
                </a:solidFill>
                <a:ea typeface="ＭＳ Ｐゴシック" pitchFamily="34" charset="-128"/>
              </a:rPr>
            </a:br>
            <a:endParaRPr lang="en-GB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059582"/>
            <a:ext cx="8196014" cy="3808884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400" dirty="0" smtClean="0"/>
              <a:t>Each participant had three </a:t>
            </a:r>
            <a:r>
              <a:rPr lang="en-US" sz="2400" dirty="0"/>
              <a:t>sets of </a:t>
            </a:r>
            <a:r>
              <a:rPr lang="en-US" sz="2400" dirty="0" smtClean="0"/>
              <a:t>samples:</a:t>
            </a:r>
          </a:p>
          <a:p>
            <a:pPr>
              <a:defRPr/>
            </a:pPr>
            <a:r>
              <a:rPr lang="en-US" sz="2400" dirty="0" smtClean="0"/>
              <a:t>clinician-taken rectal and pharyngeal processed separately</a:t>
            </a:r>
          </a:p>
          <a:p>
            <a:pPr>
              <a:defRPr/>
            </a:pPr>
            <a:r>
              <a:rPr lang="en-US" sz="2400" dirty="0" smtClean="0"/>
              <a:t>self-taken rectal, pharyngeal and VVS or FCU processed separately</a:t>
            </a:r>
          </a:p>
          <a:p>
            <a:pPr>
              <a:defRPr/>
            </a:pPr>
            <a:r>
              <a:rPr lang="en-US" sz="2400" dirty="0" smtClean="0"/>
              <a:t>self-taken rectal, pharyngeal and VVS or FCU processed pooled</a:t>
            </a:r>
          </a:p>
          <a:p>
            <a:pPr marL="0" indent="0">
              <a:buFont typeface="Arial" charset="0"/>
              <a:buNone/>
              <a:defRPr/>
            </a:pPr>
            <a:endParaRPr lang="en-US" sz="2400" b="1" dirty="0" smtClean="0"/>
          </a:p>
          <a:p>
            <a:pPr marL="0" indent="0">
              <a:buFont typeface="Arial" charset="0"/>
              <a:buNone/>
              <a:defRPr/>
            </a:pPr>
            <a:r>
              <a:rPr lang="en-GB" sz="2400" dirty="0" smtClean="0"/>
              <a:t>Order randomised </a:t>
            </a:r>
            <a:r>
              <a:rPr lang="en-GB" sz="2400" dirty="0"/>
              <a:t>using computer generated simple </a:t>
            </a:r>
            <a:r>
              <a:rPr lang="en-GB" sz="2400" dirty="0" smtClean="0"/>
              <a:t>randomisation</a:t>
            </a:r>
          </a:p>
          <a:p>
            <a:pPr>
              <a:defRPr/>
            </a:pPr>
            <a:r>
              <a:rPr lang="en-US" sz="2000" dirty="0"/>
              <a:t>Clinician / Self-taken pooled / Self-taken </a:t>
            </a:r>
            <a:r>
              <a:rPr lang="en-US" sz="2000" dirty="0" smtClean="0"/>
              <a:t>individual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Clinician / Self-taken individual / Self-taken </a:t>
            </a:r>
            <a:r>
              <a:rPr lang="en-US" sz="2000" dirty="0" smtClean="0"/>
              <a:t>pooled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Self-taken pooled / Self-taken individual / </a:t>
            </a:r>
            <a:r>
              <a:rPr lang="en-US" sz="2000" dirty="0" smtClean="0"/>
              <a:t>Clinician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Self-taken individual / Self-taken pooled / </a:t>
            </a:r>
            <a:r>
              <a:rPr lang="en-US" sz="2000" dirty="0" smtClean="0"/>
              <a:t>Clinician</a:t>
            </a:r>
            <a:endParaRPr lang="en-GB" sz="2000" dirty="0"/>
          </a:p>
          <a:p>
            <a:pPr marL="0" indent="0">
              <a:buFont typeface="Arial" charset="0"/>
              <a:buNone/>
              <a:defRPr/>
            </a:pPr>
            <a:endParaRPr lang="en-GB" sz="2000" dirty="0"/>
          </a:p>
          <a:p>
            <a:pPr marL="0" indent="0">
              <a:buFont typeface="Arial" charset="0"/>
              <a:buNone/>
              <a:defRPr/>
            </a:pPr>
            <a:endParaRPr lang="en-US" sz="2000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dirty="0" smtClean="0">
                <a:solidFill>
                  <a:srgbClr val="FFFFFF"/>
                </a:solidFill>
                <a:ea typeface="ＭＳ Ｐゴシック" pitchFamily="34" charset="-128"/>
              </a:rPr>
              <a:t>Methods - </a:t>
            </a:r>
            <a:r>
              <a:rPr lang="en-US" b="1" dirty="0" err="1" smtClean="0">
                <a:solidFill>
                  <a:srgbClr val="FFFFFF"/>
                </a:solidFill>
                <a:ea typeface="ＭＳ Ｐゴシック" pitchFamily="34" charset="-128"/>
              </a:rPr>
              <a:t>Randomisation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059582"/>
            <a:ext cx="8312150" cy="3808884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GB" sz="2400" b="1" dirty="0" smtClean="0">
                <a:ea typeface="ＭＳ Ｐゴシック" pitchFamily="34" charset="-128"/>
              </a:rPr>
              <a:t>Women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Self-taken pharyngeal swab inserted into NAAT transport medium, agitated for 5 seconds, removed and discarded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Self-taken rectal swab inserted into same container, agitated for 5 seconds, removed and discarded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Self-taken VVS inserted into the same container, stem broken off leaving the swab in the container</a:t>
            </a:r>
          </a:p>
          <a:p>
            <a:pPr marL="0" indent="0">
              <a:buFont typeface="Arial" charset="0"/>
              <a:buNone/>
            </a:pP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5 seconds thought adequate as cell </a:t>
            </a:r>
            <a:r>
              <a:rPr lang="en-GB" sz="2400" dirty="0" err="1" smtClean="0">
                <a:ea typeface="ＭＳ Ｐゴシック" pitchFamily="34" charset="-128"/>
              </a:rPr>
              <a:t>lysis</a:t>
            </a:r>
            <a:r>
              <a:rPr lang="en-GB" sz="2400" dirty="0" smtClean="0">
                <a:ea typeface="ＭＳ Ｐゴシック" pitchFamily="34" charset="-128"/>
              </a:rPr>
              <a:t> instantaneous 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No reduction in VVS sensitivity unless inhibition from other sites but increased detection of rectal and pharyngeal infections</a:t>
            </a:r>
          </a:p>
          <a:p>
            <a:pPr marL="0" indent="0">
              <a:buFont typeface="Arial" charset="0"/>
              <a:buNone/>
            </a:pP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19548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Methods - Pooling </a:t>
            </a: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technique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1059582"/>
            <a:ext cx="8312150" cy="3808884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GB" sz="2400" b="1" dirty="0" smtClean="0">
                <a:ea typeface="ＭＳ Ｐゴシック" pitchFamily="34" charset="-128"/>
              </a:rPr>
              <a:t>MSM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Self-taken pharyngeal swab inserted into urine NAAT transport medium, agitated for 5 seconds, removed and discarded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Self-taken rectal swab inserted into same container, agitated for 5 seconds, stem broken off leaving the swab in the container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FCU sample pipetted into same container to between the lines </a:t>
            </a:r>
          </a:p>
          <a:p>
            <a:pPr marL="0" indent="0">
              <a:buFont typeface="Arial" charset="0"/>
              <a:buNone/>
            </a:pP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5 seconds thought adequate as cell </a:t>
            </a:r>
            <a:r>
              <a:rPr lang="en-GB" sz="2400" dirty="0" err="1" smtClean="0">
                <a:ea typeface="ＭＳ Ｐゴシック" pitchFamily="34" charset="-128"/>
              </a:rPr>
              <a:t>lysis</a:t>
            </a:r>
            <a:r>
              <a:rPr lang="en-GB" sz="2400" dirty="0" smtClean="0">
                <a:ea typeface="ＭＳ Ｐゴシック" pitchFamily="34" charset="-128"/>
              </a:rPr>
              <a:t> instantaneous </a:t>
            </a:r>
          </a:p>
          <a:p>
            <a:pPr marL="0" indent="0">
              <a:buFont typeface="Arial" charset="0"/>
              <a:buNone/>
            </a:pPr>
            <a:r>
              <a:rPr lang="en-GB" sz="2400" dirty="0" smtClean="0">
                <a:ea typeface="ＭＳ Ｐゴシック" pitchFamily="34" charset="-128"/>
              </a:rPr>
              <a:t>No reduction in rectal sensitivity unless inhibition from other samples but increased detection of pharyngeal and urethral infections</a:t>
            </a:r>
          </a:p>
          <a:p>
            <a:pPr marL="0" indent="0">
              <a:buFont typeface="Arial" charset="0"/>
              <a:buNone/>
            </a:pP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19548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Methods - Pooling </a:t>
            </a: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technique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552450" y="987574"/>
            <a:ext cx="8051998" cy="3456384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GB" sz="2900" dirty="0">
                <a:ea typeface="ＭＳ Ｐゴシック" pitchFamily="34" charset="-128"/>
              </a:rPr>
              <a:t>All samples analysed by </a:t>
            </a:r>
            <a:r>
              <a:rPr lang="en-GB" sz="2900" dirty="0" err="1">
                <a:ea typeface="ＭＳ Ｐゴシック" pitchFamily="34" charset="-128"/>
              </a:rPr>
              <a:t>Aptima</a:t>
            </a:r>
            <a:r>
              <a:rPr lang="en-GB" sz="2900" dirty="0">
                <a:ea typeface="ＭＳ Ｐゴシック" pitchFamily="34" charset="-128"/>
              </a:rPr>
              <a:t> Combo 2 (AC2)</a:t>
            </a:r>
          </a:p>
          <a:p>
            <a:pPr marL="0" indent="0">
              <a:buFont typeface="Arial" charset="0"/>
              <a:buNone/>
            </a:pPr>
            <a:r>
              <a:rPr lang="en-US" sz="2900" dirty="0">
                <a:ea typeface="ＭＳ Ｐゴシック" pitchFamily="34" charset="-128"/>
              </a:rPr>
              <a:t>AC2 positive samples retested by </a:t>
            </a:r>
            <a:r>
              <a:rPr lang="en-US" sz="2900" dirty="0" err="1">
                <a:ea typeface="ＭＳ Ｐゴシック" pitchFamily="34" charset="-128"/>
              </a:rPr>
              <a:t>Aptima</a:t>
            </a:r>
            <a:r>
              <a:rPr lang="en-US" sz="2900" dirty="0">
                <a:ea typeface="ＭＳ Ｐゴシック" pitchFamily="34" charset="-128"/>
              </a:rPr>
              <a:t> GC or CT:</a:t>
            </a:r>
          </a:p>
          <a:p>
            <a:pPr marL="0" indent="0">
              <a:buFont typeface="Arial" charset="0"/>
              <a:buNone/>
            </a:pPr>
            <a:r>
              <a:rPr lang="en-US" sz="2900" dirty="0" smtClean="0">
                <a:ea typeface="ＭＳ Ｐゴシック" pitchFamily="34" charset="-128"/>
              </a:rPr>
              <a:t>Laboratory </a:t>
            </a:r>
            <a:r>
              <a:rPr lang="en-US" sz="2900" dirty="0">
                <a:ea typeface="ＭＳ Ｐゴシック" pitchFamily="34" charset="-128"/>
              </a:rPr>
              <a:t>staff blinded to samples being self or clinician-taken and unable to link pooled samples to individual samples </a:t>
            </a:r>
            <a:endParaRPr lang="en-US" sz="2900" b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b="1" dirty="0">
                <a:ea typeface="ＭＳ Ｐゴシック" pitchFamily="34" charset="-128"/>
              </a:rPr>
              <a:t>Patient infected status </a:t>
            </a:r>
            <a:r>
              <a:rPr lang="en-US" sz="2900" b="1" dirty="0" smtClean="0">
                <a:ea typeface="ＭＳ Ｐゴシック" pitchFamily="34" charset="-128"/>
              </a:rPr>
              <a:t>- </a:t>
            </a:r>
            <a:r>
              <a:rPr lang="en-US" sz="2900" dirty="0" smtClean="0">
                <a:ea typeface="ＭＳ Ｐゴシック" pitchFamily="34" charset="-128"/>
              </a:rPr>
              <a:t>at </a:t>
            </a:r>
            <a:r>
              <a:rPr lang="en-US" sz="2900" dirty="0">
                <a:ea typeface="ＭＳ Ｐゴシック" pitchFamily="34" charset="-128"/>
              </a:rPr>
              <a:t>least two confirmed positive samples from any of the sites and including pooled </a:t>
            </a:r>
            <a:r>
              <a:rPr lang="en-US" sz="2900" dirty="0" smtClean="0">
                <a:ea typeface="ＭＳ Ｐゴシック" pitchFamily="34" charset="-128"/>
              </a:rPr>
              <a:t>sample, or a positive culture for NG</a:t>
            </a:r>
            <a:endParaRPr lang="en-US" sz="2900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en-US" sz="2900" b="1" dirty="0" smtClean="0">
                <a:ea typeface="ＭＳ Ｐゴシック" pitchFamily="34" charset="-128"/>
              </a:rPr>
              <a:t>Pooled </a:t>
            </a:r>
            <a:r>
              <a:rPr lang="en-US" sz="2900" b="1" dirty="0">
                <a:ea typeface="ＭＳ Ｐゴシック" pitchFamily="34" charset="-128"/>
              </a:rPr>
              <a:t>infected status </a:t>
            </a:r>
            <a:r>
              <a:rPr lang="en-US" sz="2900" b="1" dirty="0" smtClean="0">
                <a:ea typeface="ＭＳ Ｐゴシック" pitchFamily="34" charset="-128"/>
              </a:rPr>
              <a:t>- </a:t>
            </a:r>
            <a:r>
              <a:rPr lang="en-US" sz="2900" dirty="0" smtClean="0">
                <a:ea typeface="ＭＳ Ｐゴシック" pitchFamily="34" charset="-128"/>
              </a:rPr>
              <a:t>at </a:t>
            </a:r>
            <a:r>
              <a:rPr lang="en-US" sz="2900" dirty="0">
                <a:ea typeface="ＭＳ Ｐゴシック" pitchFamily="34" charset="-128"/>
              </a:rPr>
              <a:t>least one </a:t>
            </a:r>
            <a:r>
              <a:rPr lang="en-US" sz="2900" dirty="0" smtClean="0">
                <a:ea typeface="ＭＳ Ｐゴシック" pitchFamily="34" charset="-128"/>
              </a:rPr>
              <a:t>other confirmed </a:t>
            </a:r>
            <a:r>
              <a:rPr lang="en-US" sz="2900" dirty="0">
                <a:ea typeface="ＭＳ Ｐゴシック" pitchFamily="34" charset="-128"/>
              </a:rPr>
              <a:t>positive sample </a:t>
            </a:r>
            <a:r>
              <a:rPr lang="en-US" sz="2900" dirty="0" smtClean="0">
                <a:ea typeface="ＭＳ Ｐゴシック" pitchFamily="34" charset="-128"/>
              </a:rPr>
              <a:t>as well as pooled</a:t>
            </a:r>
            <a:endParaRPr lang="en-GB" sz="2400" dirty="0" smtClean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Methods - Microbiology </a:t>
            </a: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analysis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1191 women and 387 MSM recruited </a:t>
            </a:r>
            <a:r>
              <a:rPr lang="en-US" sz="2200" dirty="0" smtClean="0"/>
              <a:t>Jan </a:t>
            </a:r>
            <a:r>
              <a:rPr lang="en-US" sz="2200" dirty="0"/>
              <a:t>2015 to </a:t>
            </a:r>
            <a:r>
              <a:rPr lang="en-US" sz="2200" dirty="0" smtClean="0"/>
              <a:t>June </a:t>
            </a:r>
            <a:r>
              <a:rPr lang="en-US" sz="2200" dirty="0"/>
              <a:t>2016 by 5 </a:t>
            </a:r>
            <a:r>
              <a:rPr lang="en-US" sz="2200" dirty="0" smtClean="0"/>
              <a:t>clinicians</a:t>
            </a:r>
            <a:endParaRPr lang="en-US" sz="2200" dirty="0"/>
          </a:p>
        </p:txBody>
      </p:sp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1563638"/>
            <a:ext cx="4038600" cy="29523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sz="2900" b="1" dirty="0" smtClean="0"/>
              <a:t>Women</a:t>
            </a:r>
          </a:p>
          <a:p>
            <a:pPr marL="0" indent="0">
              <a:buNone/>
              <a:defRPr/>
            </a:pPr>
            <a:r>
              <a:rPr lang="en-US" sz="2900" dirty="0" smtClean="0"/>
              <a:t>Mean </a:t>
            </a:r>
            <a:r>
              <a:rPr lang="en-US" sz="2900" dirty="0"/>
              <a:t>age 25 years (16-71</a:t>
            </a:r>
            <a:r>
              <a:rPr lang="en-US" sz="2900" dirty="0" smtClean="0"/>
              <a:t>) </a:t>
            </a:r>
            <a:r>
              <a:rPr lang="en-US" sz="2900" dirty="0"/>
              <a:t>M</a:t>
            </a:r>
            <a:r>
              <a:rPr lang="en-US" sz="2900" dirty="0" smtClean="0"/>
              <a:t>edian </a:t>
            </a:r>
            <a:r>
              <a:rPr lang="en-US" sz="2900" dirty="0"/>
              <a:t>23 </a:t>
            </a:r>
            <a:r>
              <a:rPr lang="en-US" sz="2900" dirty="0" smtClean="0"/>
              <a:t>years</a:t>
            </a:r>
          </a:p>
          <a:p>
            <a:pPr marL="0" indent="0">
              <a:buNone/>
              <a:defRPr/>
            </a:pPr>
            <a:endParaRPr lang="en-US" sz="2900" dirty="0" smtClean="0"/>
          </a:p>
          <a:p>
            <a:pPr marL="0" indent="0">
              <a:buNone/>
              <a:defRPr/>
            </a:pPr>
            <a:r>
              <a:rPr lang="en-US" sz="2900" dirty="0" smtClean="0"/>
              <a:t>Sexual </a:t>
            </a:r>
            <a:r>
              <a:rPr lang="en-US" sz="2900" dirty="0"/>
              <a:t>history</a:t>
            </a:r>
            <a:r>
              <a:rPr lang="en-US" sz="2900" dirty="0" smtClean="0"/>
              <a:t>:</a:t>
            </a:r>
            <a:endParaRPr lang="en-US" sz="2900" dirty="0"/>
          </a:p>
          <a:p>
            <a:pPr marL="0" indent="0">
              <a:buNone/>
              <a:defRPr/>
            </a:pPr>
            <a:r>
              <a:rPr lang="en-US" sz="2900" dirty="0" smtClean="0"/>
              <a:t>1190 </a:t>
            </a:r>
            <a:r>
              <a:rPr lang="en-US" sz="2900" dirty="0"/>
              <a:t>(99.9%) had ever had </a:t>
            </a:r>
            <a:r>
              <a:rPr lang="en-US" sz="2900" dirty="0" smtClean="0"/>
              <a:t>VI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548 </a:t>
            </a:r>
            <a:r>
              <a:rPr lang="en-US" sz="2900" dirty="0"/>
              <a:t>(46%) had ever </a:t>
            </a:r>
            <a:r>
              <a:rPr lang="en-US" sz="2900" dirty="0" smtClean="0"/>
              <a:t>had 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1142 </a:t>
            </a:r>
            <a:r>
              <a:rPr lang="en-US" sz="2900" dirty="0"/>
              <a:t>(95.9%) had ever given </a:t>
            </a:r>
            <a:r>
              <a:rPr lang="en-US" sz="2900" dirty="0" smtClean="0"/>
              <a:t>OI</a:t>
            </a:r>
            <a:endParaRPr lang="en-GB" sz="2900" dirty="0"/>
          </a:p>
          <a:p>
            <a:endParaRPr lang="en-GB" sz="2900" dirty="0" smtClean="0"/>
          </a:p>
          <a:p>
            <a:pPr marL="0" indent="0"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1563638"/>
            <a:ext cx="4038600" cy="30963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b="1" dirty="0" smtClean="0"/>
              <a:t>MSM</a:t>
            </a:r>
          </a:p>
          <a:p>
            <a:pPr marL="0" indent="0">
              <a:buNone/>
            </a:pPr>
            <a:r>
              <a:rPr lang="en-US" sz="2900" dirty="0"/>
              <a:t>Mean age </a:t>
            </a:r>
            <a:r>
              <a:rPr lang="en-US" sz="2900" dirty="0" smtClean="0"/>
              <a:t>34 </a:t>
            </a:r>
            <a:r>
              <a:rPr lang="en-US" sz="2900" dirty="0"/>
              <a:t>years (</a:t>
            </a:r>
            <a:r>
              <a:rPr lang="en-US" sz="2900" dirty="0" smtClean="0"/>
              <a:t>18-77) Median 30 years</a:t>
            </a:r>
          </a:p>
          <a:p>
            <a:pPr marL="0" indent="0">
              <a:buNone/>
            </a:pP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/>
              <a:t>Sexual history: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354 (91.5%) had ever given </a:t>
            </a:r>
            <a:r>
              <a:rPr lang="en-US" sz="2900" dirty="0" smtClean="0"/>
              <a:t>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/>
              <a:t>351 (90.7%) had ever received </a:t>
            </a:r>
            <a:r>
              <a:rPr lang="en-US" sz="2900" dirty="0" smtClean="0"/>
              <a:t>AI</a:t>
            </a:r>
            <a:endParaRPr lang="en-GB" sz="2900" dirty="0"/>
          </a:p>
          <a:p>
            <a:pPr marL="0" indent="0">
              <a:buNone/>
            </a:pPr>
            <a:r>
              <a:rPr lang="en-US" sz="2900" dirty="0" smtClean="0"/>
              <a:t>383 </a:t>
            </a:r>
            <a:r>
              <a:rPr lang="en-US" sz="2900" dirty="0"/>
              <a:t>(99.0%) had ever given </a:t>
            </a:r>
            <a:r>
              <a:rPr lang="en-US" sz="2900" dirty="0" smtClean="0"/>
              <a:t>OI</a:t>
            </a:r>
            <a:endParaRPr lang="en-GB" sz="2900" dirty="0"/>
          </a:p>
          <a:p>
            <a:pPr marL="0" indent="0">
              <a:buNone/>
            </a:pPr>
            <a:r>
              <a:rPr lang="en-US" sz="2900" dirty="0"/>
              <a:t>385 (99.5%) had ever received </a:t>
            </a:r>
            <a:r>
              <a:rPr lang="en-US" sz="2900" dirty="0" smtClean="0"/>
              <a:t>OI</a:t>
            </a:r>
            <a:endParaRPr lang="en-GB" sz="2900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>
                <a:solidFill>
                  <a:srgbClr val="FFFFFF"/>
                </a:solidFill>
                <a:ea typeface="ＭＳ Ｐゴシック" pitchFamily="34" charset="-128"/>
              </a:rPr>
              <a:t>Results</a:t>
            </a:r>
            <a:endParaRPr lang="en-GB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2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/>
          </p:cNvSpPr>
          <p:nvPr>
            <p:ph sz="half" idx="1"/>
          </p:nvPr>
        </p:nvSpPr>
        <p:spPr>
          <a:xfrm>
            <a:off x="4716016" y="987574"/>
            <a:ext cx="4038600" cy="208823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sz="1800" b="1" dirty="0" smtClean="0"/>
              <a:t>Women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Patient Infected Status: 60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Overall prevalence: </a:t>
            </a:r>
            <a:r>
              <a:rPr lang="en-US" sz="1800" dirty="0" smtClean="0"/>
              <a:t>5.0</a:t>
            </a:r>
            <a:r>
              <a:rPr lang="en-US" sz="1800" dirty="0"/>
              <a:t>% 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b="1" dirty="0"/>
              <a:t>Site Infected Status: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Urogenital </a:t>
            </a:r>
            <a:r>
              <a:rPr lang="en-US" sz="1800" dirty="0"/>
              <a:t>4.6% (55</a:t>
            </a:r>
            <a:r>
              <a:rPr lang="en-US" sz="1800" dirty="0" smtClean="0"/>
              <a:t>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Rectum </a:t>
            </a:r>
            <a:r>
              <a:rPr lang="en-US" sz="1800" dirty="0"/>
              <a:t>3.9% (46)</a:t>
            </a:r>
            <a:endParaRPr lang="en-GB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Pharynx </a:t>
            </a:r>
            <a:r>
              <a:rPr lang="en-US" sz="1800" dirty="0"/>
              <a:t>2.9% (35</a:t>
            </a:r>
            <a:r>
              <a:rPr lang="en-US" sz="18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  <a:defRPr/>
            </a:pPr>
            <a:endParaRPr lang="en-US" sz="1800" b="1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Font typeface="Arial" charset="0"/>
              <a:buNone/>
              <a:defRPr/>
            </a:pP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39552" y="987574"/>
            <a:ext cx="4038600" cy="20882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/>
              <a:t>MSM</a:t>
            </a:r>
          </a:p>
          <a:p>
            <a:pPr marL="0" indent="0">
              <a:buNone/>
            </a:pPr>
            <a:r>
              <a:rPr lang="en-US" sz="3800" b="1" dirty="0"/>
              <a:t>Patient Infected Status: 39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Overall prevalence: </a:t>
            </a:r>
            <a:r>
              <a:rPr lang="en-US" sz="3800" dirty="0" smtClean="0"/>
              <a:t>10.1</a:t>
            </a:r>
            <a:r>
              <a:rPr lang="en-US" sz="3800" dirty="0"/>
              <a:t>%  </a:t>
            </a:r>
            <a:endParaRPr lang="en-GB" sz="3800" dirty="0"/>
          </a:p>
          <a:p>
            <a:pPr marL="0" indent="0">
              <a:buNone/>
            </a:pPr>
            <a:r>
              <a:rPr lang="en-US" sz="3800" b="1" dirty="0" smtClean="0"/>
              <a:t>Site </a:t>
            </a:r>
            <a:r>
              <a:rPr lang="en-US" sz="3800" b="1" dirty="0"/>
              <a:t>Infected Status:</a:t>
            </a:r>
            <a:endParaRPr lang="en-GB" sz="3800" dirty="0"/>
          </a:p>
          <a:p>
            <a:pPr marL="0" indent="0">
              <a:buNone/>
            </a:pPr>
            <a:r>
              <a:rPr lang="en-US" sz="3800" dirty="0"/>
              <a:t>U</a:t>
            </a:r>
            <a:r>
              <a:rPr lang="en-US" sz="3800" dirty="0" smtClean="0"/>
              <a:t>rethral </a:t>
            </a:r>
            <a:r>
              <a:rPr lang="en-US" sz="3800" dirty="0"/>
              <a:t>2.8% (11) 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/>
              <a:t>Rectum </a:t>
            </a:r>
            <a:r>
              <a:rPr lang="en-US" sz="3800" dirty="0"/>
              <a:t>6.7% (26)</a:t>
            </a:r>
            <a:endParaRPr lang="en-GB" sz="3800" dirty="0"/>
          </a:p>
          <a:p>
            <a:pPr marL="0" indent="0">
              <a:buNone/>
            </a:pPr>
            <a:r>
              <a:rPr lang="en-US" sz="3800" dirty="0" smtClean="0"/>
              <a:t>Pharynx </a:t>
            </a:r>
            <a:r>
              <a:rPr lang="en-US" sz="3800" dirty="0"/>
              <a:t>6.2% (24</a:t>
            </a:r>
            <a:r>
              <a:rPr lang="en-US" sz="3800" dirty="0" smtClean="0"/>
              <a:t>)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400" b="1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490539"/>
            <a:ext cx="4338602" cy="6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86916"/>
            <a:ext cx="7772400" cy="810648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b="1" dirty="0" smtClean="0">
                <a:solidFill>
                  <a:srgbClr val="FFFFFF"/>
                </a:solidFill>
                <a:ea typeface="ＭＳ Ｐゴシック" pitchFamily="34" charset="-128"/>
              </a:rPr>
              <a:t>Results - gonorrhoea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3075806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dirty="0" smtClean="0">
                <a:solidFill>
                  <a:prstClr val="black"/>
                </a:solidFill>
              </a:rPr>
              <a:t>Overall Patient </a:t>
            </a:r>
            <a:r>
              <a:rPr lang="en-US" b="1" dirty="0">
                <a:solidFill>
                  <a:prstClr val="black"/>
                </a:solidFill>
              </a:rPr>
              <a:t>Infected </a:t>
            </a:r>
            <a:r>
              <a:rPr lang="en-US" b="1" dirty="0" smtClean="0">
                <a:solidFill>
                  <a:prstClr val="black"/>
                </a:solidFill>
              </a:rPr>
              <a:t>Status MSM plus women: 99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b="1" dirty="0" smtClean="0">
                <a:solidFill>
                  <a:prstClr val="black"/>
                </a:solidFill>
              </a:rPr>
              <a:t>Site </a:t>
            </a:r>
            <a:r>
              <a:rPr lang="en-US" b="1" dirty="0">
                <a:solidFill>
                  <a:prstClr val="black"/>
                </a:solidFill>
              </a:rPr>
              <a:t>Infected Status: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Urethra/cervix 66 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Rectum 72</a:t>
            </a:r>
            <a:endParaRPr lang="en-GB" dirty="0">
              <a:solidFill>
                <a:prstClr val="black"/>
              </a:solidFill>
            </a:endParaRPr>
          </a:p>
          <a:p>
            <a:pPr defTabSz="914400"/>
            <a:r>
              <a:rPr lang="en-US" dirty="0">
                <a:solidFill>
                  <a:prstClr val="black"/>
                </a:solidFill>
              </a:rPr>
              <a:t>Pharynx </a:t>
            </a:r>
            <a:r>
              <a:rPr lang="en-US" dirty="0" smtClean="0">
                <a:solidFill>
                  <a:prstClr val="black"/>
                </a:solidFill>
              </a:rPr>
              <a:t>59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9752" y="2931790"/>
            <a:ext cx="3312368" cy="1994520"/>
          </a:xfrm>
          <a:prstGeom prst="rect">
            <a:avLst/>
          </a:prstGeom>
          <a:noFill/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1176</Words>
  <Application>Microsoft Office PowerPoint</Application>
  <PresentationFormat>On-screen Show (16:9)</PresentationFormat>
  <Paragraphs>209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7_Office Theme</vt:lpstr>
      <vt:lpstr>Extra-genital samples for gonorrhoea and chlamydia in women and MSM Self-taken samples analysed separately compared with self-taken pooled samples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1191 women and 387 MSM recruited Jan 2015 to June 2016 by 5 clinicians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Acknowledgements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47</cp:revision>
  <dcterms:created xsi:type="dcterms:W3CDTF">2015-05-13T13:06:46Z</dcterms:created>
  <dcterms:modified xsi:type="dcterms:W3CDTF">2016-07-11T15:34:27Z</dcterms:modified>
</cp:coreProperties>
</file>