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9" r:id="rId2"/>
  </p:sldMasterIdLst>
  <p:notesMasterIdLst>
    <p:notesMasterId r:id="rId20"/>
  </p:notesMasterIdLst>
  <p:sldIdLst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24" y="685488"/>
            <a:ext cx="45471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24" y="685488"/>
            <a:ext cx="45471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4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24" y="685488"/>
            <a:ext cx="45471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4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24" y="685488"/>
            <a:ext cx="45471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4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of study</a:t>
            </a:r>
          </a:p>
          <a:p>
            <a:r>
              <a:rPr lang="en-US" dirty="0" smtClean="0"/>
              <a:t>Further</a:t>
            </a:r>
            <a:r>
              <a:rPr lang="en-US" baseline="0" dirty="0" smtClean="0"/>
              <a:t>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ED85-0543-4845-AA95-ACE1CE84C36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3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3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1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3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ACCBF9"/>
                </a:solidFill>
              </a:rPr>
              <a:pPr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/>
            <a:fld id="{6E2D2B3B-882E-40F3-A32F-6DD516915044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327B613C-1AD7-49D3-885D-F654C5CDBAA6}" type="datetime1">
              <a:rPr lang="en-US" smtClean="0">
                <a:solidFill>
                  <a:srgbClr val="ACCBF9"/>
                </a:solidFill>
              </a:rPr>
              <a:pPr defTabSz="914400"/>
              <a:t>7/11/2016</a:t>
            </a:fld>
            <a:endParaRPr lang="en-US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Community Viral Load: </a:t>
            </a:r>
            <a:br>
              <a:rPr lang="en-US" sz="4800" dirty="0" smtClean="0"/>
            </a:br>
            <a:r>
              <a:rPr lang="en-US" sz="4800" dirty="0" smtClean="0"/>
              <a:t>A population-based biomarker of HIV disease burden in Scotland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M. Ismail</a:t>
            </a:r>
            <a:r>
              <a:rPr lang="en-US" dirty="0" smtClean="0"/>
              <a:t>, D. Brawley, S. Baguley</a:t>
            </a:r>
          </a:p>
          <a:p>
            <a:r>
              <a:rPr lang="en-US" dirty="0" smtClean="0"/>
              <a:t>BASHH Annual Conference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CVL v. Incident HIV diagnoses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7109" r="-7109"/>
          <a:stretch>
            <a:fillRect/>
          </a:stretch>
        </p:blipFill>
        <p:spPr>
          <a:xfrm>
            <a:off x="166689" y="967980"/>
            <a:ext cx="8199437" cy="3874294"/>
          </a:xfrm>
        </p:spPr>
      </p:pic>
    </p:spTree>
    <p:extLst>
      <p:ext uri="{BB962C8B-B14F-4D97-AF65-F5344CB8AC3E}">
        <p14:creationId xmlns:p14="http://schemas.microsoft.com/office/powerpoint/2010/main" val="13146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South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7" r="-13517"/>
          <a:stretch>
            <a:fillRect/>
          </a:stretch>
        </p:blipFill>
        <p:spPr>
          <a:xfrm>
            <a:off x="-1" y="936172"/>
            <a:ext cx="828765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South West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7" r="-13517"/>
          <a:stretch>
            <a:fillRect/>
          </a:stretch>
        </p:blipFill>
        <p:spPr>
          <a:xfrm>
            <a:off x="-1" y="925285"/>
            <a:ext cx="8258629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North</a:t>
            </a:r>
            <a:endParaRPr lang="en-US" sz="4400" dirty="0"/>
          </a:p>
        </p:txBody>
      </p:sp>
      <p:pic>
        <p:nvPicPr>
          <p:cNvPr id="4" name="Content Placeholder 3" descr="Northme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7" r="-13517"/>
          <a:stretch>
            <a:fillRect/>
          </a:stretch>
        </p:blipFill>
        <p:spPr>
          <a:xfrm>
            <a:off x="-130629" y="922401"/>
            <a:ext cx="8374743" cy="3957066"/>
          </a:xfrm>
        </p:spPr>
      </p:pic>
    </p:spTree>
    <p:extLst>
      <p:ext uri="{BB962C8B-B14F-4D97-AF65-F5344CB8AC3E}">
        <p14:creationId xmlns:p14="http://schemas.microsoft.com/office/powerpoint/2010/main" val="40764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89" r="-18589"/>
          <a:stretch>
            <a:fillRect/>
          </a:stretch>
        </p:blipFill>
        <p:spPr>
          <a:xfrm>
            <a:off x="-246743" y="902720"/>
            <a:ext cx="8694057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CVL v. Quarterly HIV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874000" cy="36004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 increase in mean VL was accompanied by a increase in quarterly incidence of new HIV diagnoses in Scotland however this was not statistically significant </a:t>
            </a:r>
            <a:r>
              <a:rPr lang="en-US" sz="2000" i="1" dirty="0" smtClean="0"/>
              <a:t> </a:t>
            </a:r>
            <a:r>
              <a:rPr lang="en-US" sz="2400" i="1" dirty="0" smtClean="0"/>
              <a:t>(Spearman’s rho = 0.025, p=0.11)</a:t>
            </a:r>
          </a:p>
          <a:p>
            <a:endParaRPr lang="en-US" dirty="0" smtClean="0"/>
          </a:p>
          <a:p>
            <a:r>
              <a:rPr lang="en-US" sz="2400" dirty="0" smtClean="0"/>
              <a:t>Regional results also not statistically significant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Central South West </a:t>
            </a:r>
            <a:r>
              <a:rPr lang="en-GB" sz="2200" i="1" dirty="0"/>
              <a:t>(Spearman’s rho = 0.062, p=0.01) </a:t>
            </a:r>
            <a:endParaRPr lang="en-GB" sz="2200" i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 smtClean="0"/>
              <a:t>Central South East </a:t>
            </a:r>
            <a:r>
              <a:rPr lang="en-GB" sz="2200" i="1" dirty="0"/>
              <a:t>(Spearman’s rho = 0.032, p=0.196</a:t>
            </a:r>
            <a:r>
              <a:rPr lang="en-GB" sz="2200" i="1" dirty="0" smtClean="0"/>
              <a:t>)</a:t>
            </a:r>
            <a:r>
              <a:rPr lang="en-GB" sz="2400" i="1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 smtClean="0"/>
              <a:t>North </a:t>
            </a:r>
            <a:r>
              <a:rPr lang="en-GB" sz="2200" i="1" dirty="0"/>
              <a:t>(Spearman’s rho = –0.047, p=0.202</a:t>
            </a:r>
            <a:r>
              <a:rPr lang="en-GB" sz="2200" i="1" dirty="0" smtClean="0"/>
              <a:t>) </a:t>
            </a:r>
            <a:endParaRPr lang="en-US" sz="22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First known study to collate CVL data in Scotland</a:t>
            </a:r>
          </a:p>
          <a:p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ignificant difference in CVL between regions in Scotland</a:t>
            </a:r>
          </a:p>
          <a:p>
            <a:endParaRPr lang="en-US" sz="2000" dirty="0"/>
          </a:p>
          <a:p>
            <a:r>
              <a:rPr lang="en-US" sz="2000" dirty="0" smtClean="0"/>
              <a:t>Non significant correlation between CVL and quarterly HIV diagnoses</a:t>
            </a:r>
          </a:p>
          <a:p>
            <a:endParaRPr lang="en-US" sz="2000" dirty="0"/>
          </a:p>
          <a:p>
            <a:r>
              <a:rPr lang="en-US" sz="2000" dirty="0" smtClean="0"/>
              <a:t>Current data set limited - further studies to assess  longer time frame with more detailed locality data and avidity results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7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Glenn Codere at HPS </a:t>
            </a:r>
          </a:p>
        </p:txBody>
      </p:sp>
    </p:spTree>
    <p:extLst>
      <p:ext uri="{BB962C8B-B14F-4D97-AF65-F5344CB8AC3E}">
        <p14:creationId xmlns:p14="http://schemas.microsoft.com/office/powerpoint/2010/main" val="39104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Community viral load (CVL) is an aggregate biological measure of HIV viral load (VL) in a population </a:t>
            </a:r>
          </a:p>
          <a:p>
            <a:endParaRPr lang="en-US" sz="2400" dirty="0"/>
          </a:p>
          <a:p>
            <a:r>
              <a:rPr lang="en-US" sz="2400" dirty="0" smtClean="0"/>
              <a:t>Reduction in CVL has been correlated to a decrease in HIV incidence </a:t>
            </a:r>
            <a:r>
              <a:rPr lang="en-US" sz="1600" dirty="0" smtClean="0"/>
              <a:t>(Das et al, 2010)</a:t>
            </a:r>
          </a:p>
          <a:p>
            <a:endParaRPr lang="en-US" dirty="0"/>
          </a:p>
          <a:p>
            <a:r>
              <a:rPr lang="en-US" sz="2400" dirty="0" smtClean="0"/>
              <a:t>CVL is a potential tool that can be used to measure HIV disease burden and inform targeted HIV prevention services to local areas </a:t>
            </a:r>
            <a:r>
              <a:rPr lang="en-US" sz="1600" dirty="0" smtClean="0"/>
              <a:t>(Castel et al, 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28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Protection Scotland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8"/>
            <a:ext cx="7620000" cy="373737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sz="2800" dirty="0" smtClean="0"/>
              <a:t>HIV Surveillance System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Monitors all HIV diagnoses in Scotland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Collates HIV monitoring data including viral load and CD4 count based on locally provided data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Does not currently collate CVL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8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0" y="1200150"/>
            <a:ext cx="7844970" cy="3600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Retrospective cross-sectional study based on HPS Surveillance Data in 2014</a:t>
            </a:r>
          </a:p>
          <a:p>
            <a:endParaRPr lang="en-US" dirty="0"/>
          </a:p>
          <a:p>
            <a:r>
              <a:rPr lang="en-US" dirty="0" smtClean="0"/>
              <a:t>Divided into 3 regions: </a:t>
            </a:r>
          </a:p>
          <a:p>
            <a:pPr lvl="1"/>
            <a:r>
              <a:rPr lang="en-US" dirty="0" smtClean="0"/>
              <a:t>North</a:t>
            </a:r>
          </a:p>
          <a:p>
            <a:pPr lvl="1"/>
            <a:r>
              <a:rPr lang="en-US" dirty="0" smtClean="0"/>
              <a:t>Central South-East (CSE)</a:t>
            </a:r>
          </a:p>
          <a:p>
            <a:pPr lvl="1"/>
            <a:r>
              <a:rPr lang="en-US" dirty="0" smtClean="0"/>
              <a:t>Central South-West (CSW)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5" y="1940146"/>
            <a:ext cx="4053703" cy="29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-435431" y="3666014"/>
            <a:ext cx="8229601" cy="2733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83772" y="3102427"/>
            <a:ext cx="7649030" cy="468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8"/>
            <a:ext cx="7620000" cy="38897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Baseline demographics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Age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Gender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Transmission risk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Year of diagnosis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sz="2400" dirty="0" smtClean="0"/>
              <a:t>CVL within each region calculated as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Mean CVL =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Total CVL =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HIV diagnoses for each region in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Demographics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56537"/>
              </p:ext>
            </p:extLst>
          </p:nvPr>
        </p:nvGraphicFramePr>
        <p:xfrm>
          <a:off x="457201" y="957948"/>
          <a:ext cx="7061200" cy="364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/>
                <a:gridCol w="1230237"/>
                <a:gridCol w="1202462"/>
                <a:gridCol w="1205730"/>
                <a:gridCol w="1205730"/>
                <a:gridCol w="936157"/>
              </a:tblGrid>
              <a:tr h="2146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208405" algn="ctr"/>
                        </a:tabLst>
                      </a:pPr>
                      <a:r>
                        <a:rPr lang="en-GB" sz="700" dirty="0">
                          <a:effectLst/>
                        </a:rPr>
                        <a:t>Aspect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Region (%)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Total (N=4126)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CSE (n=1639)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CSW (n=1749)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North (n=738)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65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Sex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446 (27.2)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496 (28.4)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209 (28.3)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1151 (27.9)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1193 (72.8)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1253 (71.6)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529 (71.7)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2975 (72.1)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Age Group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 – 24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40 (2.4)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30 (1.7)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15 (2.0)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85 (2.1)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25 – 34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208 (12.7)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303 (17.3)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124 (16.8)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635 (15.4)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35 – 44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439 (26.8)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597 (34.1)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178 (24.1)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1214 (29.4)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45+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952 (58.1)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819 (46.8)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421 (57.0)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2192 (53.1)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Transmission Risk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Heterosexual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602 (36.7)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742 (42.4)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372 (50.4)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1716 (41.6)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IDU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186 (11.3)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134 (7.7)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62 (8.4)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382 (9.3)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MSM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796 (48.6)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808 (46.2)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262 (35.5)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1866 (45.2)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Other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37 (2.3)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48 (2.7)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23 (3.1)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108 (2.6)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Unknown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18 (1.1)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17 (1.0)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19 (2.6)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54 (1.3)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HIV Diagnosis (Year)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1982 – 1991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192 (11.7)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87 (5.0)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45 (6.1)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324 (7.9)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1992 – 2001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362 (22.1)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274 (15.7)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153 (20.7)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789 (19.1)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2002 – 2011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824 (50.3)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1009 (57.7)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366 (49.6)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2199 (53.3)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  <a:tr h="214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2011 – 2014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261 (15.9)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379 (21.7)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174 (23.6)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814 (19.7)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3537" marR="6353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715" y="4625774"/>
            <a:ext cx="785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No statistically significant difference between regions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CVL Data (1)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0761" r="-10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38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CVL Data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Central South-West region (n=1749): </a:t>
            </a:r>
          </a:p>
          <a:p>
            <a:pPr lvl="1"/>
            <a:r>
              <a:rPr lang="en-US" dirty="0" smtClean="0"/>
              <a:t>Highest mean CVL: 20,469 copies/ml, 95% CI [8146 – 32,933]</a:t>
            </a:r>
          </a:p>
          <a:p>
            <a:pPr lvl="1"/>
            <a:r>
              <a:rPr lang="en-US" dirty="0" smtClean="0"/>
              <a:t>Lowest % with undetectable VL: 77.9%</a:t>
            </a:r>
          </a:p>
          <a:p>
            <a:pPr lvl="1"/>
            <a:endParaRPr lang="en-US" dirty="0"/>
          </a:p>
          <a:p>
            <a:r>
              <a:rPr lang="en-US" dirty="0" smtClean="0"/>
              <a:t>Central South-East region (n=1639):</a:t>
            </a:r>
          </a:p>
          <a:p>
            <a:pPr lvl="1"/>
            <a:r>
              <a:rPr lang="en-US" dirty="0" smtClean="0"/>
              <a:t>Lowest mean CVL: 16,433 copies/ml, 95% CI [11,978 – 20,888]</a:t>
            </a:r>
          </a:p>
          <a:p>
            <a:pPr lvl="1"/>
            <a:r>
              <a:rPr lang="en-US" dirty="0" smtClean="0"/>
              <a:t>Highest % with undetectable VL: 79.4%</a:t>
            </a:r>
          </a:p>
          <a:p>
            <a:pPr lvl="1"/>
            <a:endParaRPr lang="en-US" dirty="0"/>
          </a:p>
          <a:p>
            <a:r>
              <a:rPr lang="en-US" dirty="0" smtClean="0"/>
              <a:t>North region (n=738)</a:t>
            </a:r>
          </a:p>
          <a:p>
            <a:pPr lvl="1"/>
            <a:r>
              <a:rPr lang="en-US" dirty="0" smtClean="0"/>
              <a:t>Mean CVL: 17,380 copies/ml, 95% CI [6466=24,387]</a:t>
            </a:r>
          </a:p>
          <a:p>
            <a:pPr lvl="1"/>
            <a:r>
              <a:rPr lang="en-US" dirty="0" smtClean="0"/>
              <a:t>% undetectable VL: 78.5%</a:t>
            </a:r>
          </a:p>
          <a:p>
            <a:pPr lvl="1"/>
            <a:endParaRPr lang="en-US" dirty="0"/>
          </a:p>
          <a:p>
            <a:r>
              <a:rPr lang="en-US" sz="2600" b="1" dirty="0" smtClean="0"/>
              <a:t>Statistically significant difference in mean rank VL</a:t>
            </a:r>
            <a:r>
              <a:rPr lang="en-GB" sz="2600" b="1" dirty="0" smtClean="0"/>
              <a:t> and the mean rank logVL between the three regions (both p&lt;0.001)</a:t>
            </a:r>
            <a:endParaRPr lang="en-US" sz="2600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HIV diagnoses 2014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62875"/>
              </p:ext>
            </p:extLst>
          </p:nvPr>
        </p:nvGraphicFramePr>
        <p:xfrm>
          <a:off x="116115" y="984785"/>
          <a:ext cx="8171543" cy="361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58"/>
                <a:gridCol w="2024908"/>
                <a:gridCol w="2033080"/>
                <a:gridCol w="2005297"/>
              </a:tblGrid>
              <a:tr h="45025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Time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new HIV </a:t>
                      </a:r>
                      <a:r>
                        <a:rPr lang="en-GB" sz="1400" dirty="0" smtClean="0">
                          <a:effectLst/>
                        </a:rPr>
                        <a:t>diagnoses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CSE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CSW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North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Jan </a:t>
                      </a:r>
                      <a:r>
                        <a:rPr lang="en-GB" sz="1400" dirty="0">
                          <a:effectLst/>
                        </a:rPr>
                        <a:t>– Mar </a:t>
                      </a:r>
                      <a:r>
                        <a:rPr lang="en-GB" sz="1400" dirty="0" smtClean="0">
                          <a:effectLst/>
                        </a:rPr>
                        <a:t>2014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Apr </a:t>
                      </a:r>
                      <a:r>
                        <a:rPr lang="en-GB" sz="1400" dirty="0">
                          <a:effectLst/>
                        </a:rPr>
                        <a:t>– Jun </a:t>
                      </a:r>
                      <a:r>
                        <a:rPr lang="en-GB" sz="1400" dirty="0" smtClean="0">
                          <a:effectLst/>
                        </a:rPr>
                        <a:t>2014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Jul </a:t>
                      </a:r>
                      <a:r>
                        <a:rPr lang="en-GB" sz="1400" dirty="0">
                          <a:effectLst/>
                        </a:rPr>
                        <a:t>– Sep </a:t>
                      </a:r>
                      <a:r>
                        <a:rPr lang="en-GB" sz="1400" dirty="0" smtClean="0">
                          <a:effectLst/>
                        </a:rPr>
                        <a:t>2014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Oct </a:t>
                      </a:r>
                      <a:r>
                        <a:rPr lang="en-GB" sz="1400" dirty="0">
                          <a:effectLst/>
                        </a:rPr>
                        <a:t>– Dec </a:t>
                      </a:r>
                      <a:r>
                        <a:rPr lang="en-GB" sz="1400" dirty="0" smtClean="0">
                          <a:effectLst/>
                        </a:rPr>
                        <a:t>2014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104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163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67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Cases/100,000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population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8.55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5.83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4.84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804</Words>
  <Application>Microsoft Office PowerPoint</Application>
  <PresentationFormat>On-screen Show (16:9)</PresentationFormat>
  <Paragraphs>203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6_Office Theme</vt:lpstr>
      <vt:lpstr>Adjacency</vt:lpstr>
      <vt:lpstr>Community Viral Load:  A population-based biomarker of HIV disease burden in Scotland</vt:lpstr>
      <vt:lpstr>Introduction</vt:lpstr>
      <vt:lpstr>Health Protection Scotland </vt:lpstr>
      <vt:lpstr>Methods</vt:lpstr>
      <vt:lpstr>Methods</vt:lpstr>
      <vt:lpstr>Baseline Demographics</vt:lpstr>
      <vt:lpstr>CVL Data (1)</vt:lpstr>
      <vt:lpstr>CVL Data (2)</vt:lpstr>
      <vt:lpstr>New HIV diagnoses 2014</vt:lpstr>
      <vt:lpstr>CVL v. Incident HIV diagnoses</vt:lpstr>
      <vt:lpstr>Central South East</vt:lpstr>
      <vt:lpstr>Central South West</vt:lpstr>
      <vt:lpstr>North</vt:lpstr>
      <vt:lpstr>Scotland</vt:lpstr>
      <vt:lpstr>CVL v. Quarterly HIV Incidence</vt:lpstr>
      <vt:lpstr>Key messages</vt:lpstr>
      <vt:lpstr>Thank you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2016-07-11T15:31:57Z</dcterms:modified>
</cp:coreProperties>
</file>