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86" r:id="rId2"/>
  </p:sldMasterIdLst>
  <p:notesMasterIdLst>
    <p:notesMasterId r:id="rId12"/>
  </p:notesMasterIdLst>
  <p:sldIdLst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56058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HIV +ve</c:v>
                </c:pt>
                <c:pt idx="1">
                  <c:v>HIV -ve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4742100000000002"/>
          <c:y val="0.41810799999999998"/>
          <c:w val="0.35257899999999998"/>
          <c:h val="0.250219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54788099999999995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HCV +ve</c:v>
                </c:pt>
                <c:pt idx="1">
                  <c:v>HCV -ve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274300000000006"/>
          <c:y val="0.41810799999999998"/>
          <c:w val="0.367257"/>
          <c:h val="0.250219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99"/>
          <c:y val="4.53666E-2"/>
          <c:w val="0.87970099999999996"/>
          <c:h val="0.604144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GHB</c:v>
                </c:pt>
                <c:pt idx="1">
                  <c:v>Mephedrone</c:v>
                </c:pt>
                <c:pt idx="2">
                  <c:v>Crystal Meth</c:v>
                </c:pt>
                <c:pt idx="3">
                  <c:v>Legal Highs</c:v>
                </c:pt>
                <c:pt idx="4">
                  <c:v>MDMA</c:v>
                </c:pt>
                <c:pt idx="5">
                  <c:v>Ketamine</c:v>
                </c:pt>
                <c:pt idx="6">
                  <c:v>Heroin</c:v>
                </c:pt>
                <c:pt idx="7">
                  <c:v>Anabolic Steroids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26080"/>
        <c:axId val="120127872"/>
      </c:barChart>
      <c:catAx>
        <c:axId val="12012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426000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20127872"/>
        <c:crosses val="autoZero"/>
        <c:auto val="1"/>
        <c:lblAlgn val="ctr"/>
        <c:lblOffset val="100"/>
        <c:noMultiLvlLbl val="1"/>
      </c:catAx>
      <c:valAx>
        <c:axId val="12012787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4F81BD">
                  <a:alpha val="25000"/>
                </a:srgbClr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GB" sz="1200" b="1" i="0" u="none" strike="noStrike">
                    <a:solidFill>
                      <a:srgbClr val="000000"/>
                    </a:solidFill>
                    <a:latin typeface="Arial"/>
                  </a:rPr>
                  <a:t>Frequency (n)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20126080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44300000000004E-2"/>
          <c:y val="4.4452899999999997E-2"/>
          <c:w val="0.732711"/>
          <c:h val="0.62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Admissions</c:v>
                </c:pt>
              </c:strCache>
            </c:strRef>
          </c:tx>
          <c:spPr>
            <a:solidFill>
              <a:srgbClr val="9D413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Overdose</c:v>
                </c:pt>
                <c:pt idx="1">
                  <c:v>Psychosis</c:v>
                </c:pt>
                <c:pt idx="2">
                  <c:v>Abscess</c:v>
                </c:pt>
                <c:pt idx="3">
                  <c:v>Arrythmia</c:v>
                </c:pt>
                <c:pt idx="4">
                  <c:v>DVT</c:v>
                </c:pt>
                <c:pt idx="5">
                  <c:v>Withdrawal</c:v>
                </c:pt>
                <c:pt idx="6">
                  <c:v>Rhabdomyolysis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ITU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Overdose</c:v>
                </c:pt>
                <c:pt idx="1">
                  <c:v>Psychosis</c:v>
                </c:pt>
                <c:pt idx="2">
                  <c:v>Abscess</c:v>
                </c:pt>
                <c:pt idx="3">
                  <c:v>Arrythmia</c:v>
                </c:pt>
                <c:pt idx="4">
                  <c:v>DVT</c:v>
                </c:pt>
                <c:pt idx="5">
                  <c:v>Withdrawal</c:v>
                </c:pt>
                <c:pt idx="6">
                  <c:v>Rhabdomyolysis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rgbClr val="CB7F7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Overdose</c:v>
                </c:pt>
                <c:pt idx="1">
                  <c:v>Psychosis</c:v>
                </c:pt>
                <c:pt idx="2">
                  <c:v>Abscess</c:v>
                </c:pt>
                <c:pt idx="3">
                  <c:v>Arrythmia</c:v>
                </c:pt>
                <c:pt idx="4">
                  <c:v>DVT</c:v>
                </c:pt>
                <c:pt idx="5">
                  <c:v>Withdrawal</c:v>
                </c:pt>
                <c:pt idx="6">
                  <c:v>Rhabdomyolysis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83808"/>
        <c:axId val="120185600"/>
      </c:barChart>
      <c:catAx>
        <c:axId val="12018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-426000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20185600"/>
        <c:crosses val="autoZero"/>
        <c:auto val="1"/>
        <c:lblAlgn val="ctr"/>
        <c:lblOffset val="100"/>
        <c:noMultiLvlLbl val="1"/>
      </c:catAx>
      <c:valAx>
        <c:axId val="1201856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4F81BD">
                  <a:alpha val="25000"/>
                </a:srgbClr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GB" sz="1200" b="1" i="0" u="none" strike="noStrike">
                    <a:solidFill>
                      <a:srgbClr val="000000"/>
                    </a:solidFill>
                    <a:latin typeface="Arial"/>
                  </a:rPr>
                  <a:t>Frequency (n)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20183808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3975100000000003"/>
          <c:y val="0.29615200000000003"/>
          <c:w val="0.160249"/>
          <c:h val="0.15835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95467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370030" y="577471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0" tIns="45700" rIns="45700" bIns="457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03830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0" tIns="45700" rIns="45700" bIns="457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69670" y="4684714"/>
            <a:ext cx="317149" cy="311618"/>
          </a:xfrm>
          <a:prstGeom prst="rect">
            <a:avLst/>
          </a:prstGeom>
          <a:ln w="12700">
            <a:miter lim="400000"/>
          </a:ln>
        </p:spPr>
        <p:txBody>
          <a:bodyPr wrap="none" lIns="45700" tIns="45700" rIns="45700" bIns="45700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 spd="med"/>
  <p:txStyles>
    <p:titleStyle>
      <a:lvl1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740" marR="0" indent="-34274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421" marR="0" indent="-326427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8659" marR="0" indent="-304666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6578" marR="0" indent="-365598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4199" marR="0" indent="-40622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1194" marR="0" indent="-40622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8196" marR="0" indent="-40622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5180" marR="0" indent="-40622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2164" marR="0" indent="-406220" algn="l" defTabSz="913995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39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hyperlink" Target="mailto:Reach@cmft.nhs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683586" y="1131590"/>
            <a:ext cx="7918451" cy="11017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t>Chemsex related admissions to a city centre hospital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half" idx="4294967295"/>
          </p:nvPr>
        </p:nvSpPr>
        <p:spPr>
          <a:xfrm>
            <a:off x="683577" y="2427751"/>
            <a:ext cx="7912301" cy="18722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rPr dirty="0"/>
              <a:t>Chris Ward</a:t>
            </a:r>
            <a:r>
              <a:rPr baseline="30000" dirty="0"/>
              <a:t>1</a:t>
            </a:r>
            <a:r>
              <a:rPr dirty="0"/>
              <a:t>, </a:t>
            </a:r>
            <a:r>
              <a:rPr dirty="0" err="1"/>
              <a:t>Annaliese</a:t>
            </a:r>
            <a:r>
              <a:rPr dirty="0"/>
              <a:t> Ashman</a:t>
            </a:r>
            <a:r>
              <a:rPr baseline="31999" dirty="0"/>
              <a:t>2</a:t>
            </a:r>
            <a:r>
              <a:rPr dirty="0"/>
              <a:t>, Terri Anderson</a:t>
            </a:r>
            <a:r>
              <a:rPr baseline="30000" dirty="0"/>
              <a:t>3</a:t>
            </a:r>
            <a:r>
              <a:rPr dirty="0"/>
              <a:t>, Rebecca Evans</a:t>
            </a:r>
            <a:r>
              <a:rPr baseline="30000" dirty="0"/>
              <a:t>1</a:t>
            </a:r>
            <a:r>
              <a:rPr dirty="0"/>
              <a:t>, Debbie Thomas</a:t>
            </a:r>
            <a:r>
              <a:rPr baseline="30000" dirty="0"/>
              <a:t>1</a:t>
            </a:r>
            <a:r>
              <a:rPr dirty="0"/>
              <a:t>, Orla McQuillan</a:t>
            </a:r>
            <a:r>
              <a:rPr baseline="31999" dirty="0"/>
              <a:t>1</a:t>
            </a:r>
          </a:p>
          <a:p>
            <a:pPr marL="0" indent="0">
              <a:spcBef>
                <a:spcPts val="400"/>
              </a:spcBef>
              <a:buSzTx/>
              <a:buNone/>
              <a:defRPr sz="1800" baseline="31999"/>
            </a:pPr>
            <a:endParaRPr baseline="31999" dirty="0"/>
          </a:p>
          <a:p>
            <a:pPr marL="0" indent="0">
              <a:spcBef>
                <a:spcPts val="300"/>
              </a:spcBef>
              <a:buSzTx/>
              <a:buNone/>
              <a:defRPr sz="1400" baseline="30000"/>
            </a:pPr>
            <a:r>
              <a:rPr dirty="0"/>
              <a:t>1</a:t>
            </a:r>
            <a:r>
              <a:rPr baseline="0" dirty="0"/>
              <a:t> Central Manchester University Hospital NHS Foundation Trust, </a:t>
            </a:r>
            <a:r>
              <a:rPr dirty="0"/>
              <a:t>2</a:t>
            </a:r>
            <a:r>
              <a:rPr baseline="0" dirty="0"/>
              <a:t> University of Manchester,            </a:t>
            </a:r>
            <a:r>
              <a:rPr dirty="0"/>
              <a:t>3</a:t>
            </a:r>
            <a:r>
              <a:rPr baseline="0" dirty="0"/>
              <a:t> Manchester Integrated Drugs and Alcohol Service</a:t>
            </a:r>
          </a:p>
          <a:p>
            <a:pPr marL="0" indent="0">
              <a:spcBef>
                <a:spcPts val="300"/>
              </a:spcBef>
              <a:buSzTx/>
              <a:buNone/>
              <a:defRPr sz="1400" baseline="30000"/>
            </a:pPr>
            <a:endParaRPr baseline="0" dirty="0"/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rPr dirty="0"/>
              <a:t>Contact: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Reach@cmft.nhs.uk</a:t>
            </a:r>
          </a:p>
        </p:txBody>
      </p:sp>
      <p:pic>
        <p:nvPicPr>
          <p:cNvPr id="22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" y="8"/>
            <a:ext cx="2268539" cy="669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30"/>
          <p:cNvGrpSpPr/>
          <p:nvPr/>
        </p:nvGrpSpPr>
        <p:grpSpPr>
          <a:xfrm>
            <a:off x="1" y="4835525"/>
            <a:ext cx="9132890" cy="307977"/>
            <a:chOff x="0" y="0"/>
            <a:chExt cx="9132889" cy="30797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189"/>
              <a:ext cx="5076827" cy="306788"/>
              <a:chOff x="0" y="0"/>
              <a:chExt cx="5076826" cy="306787"/>
            </a:xfrm>
          </p:grpSpPr>
          <p:pic>
            <p:nvPicPr>
              <p:cNvPr id="23" name="image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0"/>
                <a:ext cx="2210153" cy="3067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" name="image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501633" y="0"/>
                <a:ext cx="2210153" cy="3067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image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r="6201"/>
              <a:stretch>
                <a:fillRect/>
              </a:stretch>
            </p:blipFill>
            <p:spPr>
              <a:xfrm>
                <a:off x="3004148" y="0"/>
                <a:ext cx="2072679" cy="3067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7" name="image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6201"/>
            <a:stretch>
              <a:fillRect/>
            </a:stretch>
          </p:blipFill>
          <p:spPr>
            <a:xfrm>
              <a:off x="4505325" y="0"/>
              <a:ext cx="2073276" cy="306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6202"/>
            <a:stretch>
              <a:fillRect/>
            </a:stretch>
          </p:blipFill>
          <p:spPr>
            <a:xfrm>
              <a:off x="6008687" y="0"/>
              <a:ext cx="2073278" cy="306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3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r="26673"/>
            <a:stretch>
              <a:fillRect/>
            </a:stretch>
          </p:blipFill>
          <p:spPr>
            <a:xfrm>
              <a:off x="7513638" y="0"/>
              <a:ext cx="1619252" cy="306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2362" y="147655"/>
            <a:ext cx="3889377" cy="33178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4703762" y="4354600"/>
            <a:ext cx="4346577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0" tIns="45700" rIns="45700" bIns="4570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BASHH Conference Oxford 2016</a:t>
            </a:r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3569" y="4107655"/>
            <a:ext cx="863602" cy="690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87909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4294967295"/>
          </p:nvPr>
        </p:nvSpPr>
        <p:spPr>
          <a:xfrm>
            <a:off x="457200" y="1200168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Recreational drug use associated with significant harms 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Significant effects on morbidity and mortality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Rise in chem drugs use </a:t>
            </a:r>
            <a:r>
              <a:rPr>
                <a:latin typeface="Arial"/>
                <a:ea typeface="Arial"/>
                <a:cs typeface="Arial"/>
                <a:sym typeface="Arial"/>
              </a:rPr>
              <a:t>exacerbating problem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Unpredictable effects and imprecise dosing leading to increased toxicity</a:t>
            </a:r>
          </a:p>
        </p:txBody>
      </p:sp>
      <p:pic>
        <p:nvPicPr>
          <p:cNvPr id="3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 41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39" name="Group 39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Introduction</a:t>
                </a:r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0" y="-1"/>
              <a:ext cx="6603221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4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30966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4294967295"/>
          </p:nvPr>
        </p:nvSpPr>
        <p:spPr>
          <a:xfrm>
            <a:off x="457200" y="1200168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6986">
              <a:spcBef>
                <a:spcPts val="0"/>
              </a:spcBef>
              <a:buSzTx/>
              <a:buNone/>
              <a:defRPr sz="1800" u="sng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Aim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 u="sng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80392" indent="-180392" defTabSz="456986">
              <a:spcBef>
                <a:spcPts val="0"/>
              </a:spcBef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T</a:t>
            </a:r>
            <a:r>
              <a:rPr>
                <a:latin typeface="Arial"/>
                <a:ea typeface="Arial"/>
                <a:cs typeface="Arial"/>
                <a:sym typeface="Arial"/>
              </a:rPr>
              <a:t>o review admissions and look at associations with recreational drug use 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 u="sng">
                <a:uFill>
                  <a:solidFill>
                    <a:srgbClr val="000000"/>
                  </a:solidFill>
                </a:uFill>
              </a:defRPr>
            </a:pPr>
            <a:r>
              <a:t>Methods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 u="sng">
                <a:uFill>
                  <a:solidFill>
                    <a:srgbClr val="000000"/>
                  </a:solidFill>
                </a:uFill>
              </a:defRPr>
            </a:pPr>
            <a:endParaRPr/>
          </a:p>
          <a:p>
            <a:pPr marL="180392" indent="-180392" defTabSz="456986">
              <a:spcBef>
                <a:spcPts val="0"/>
              </a:spcBef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P</a:t>
            </a:r>
            <a:r>
              <a:rPr>
                <a:latin typeface="Arial"/>
                <a:ea typeface="Arial"/>
                <a:cs typeface="Arial"/>
                <a:sym typeface="Arial"/>
              </a:rPr>
              <a:t>rospective analysis of admissions between April 2015 and March 2016 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80392" indent="-180392" defTabSz="456986">
              <a:spcBef>
                <a:spcPts val="0"/>
              </a:spcBef>
              <a:buChar char="•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Data on demographics, admission details, complications and drug use</a:t>
            </a:r>
          </a:p>
        </p:txBody>
      </p:sp>
      <p:pic>
        <p:nvPicPr>
          <p:cNvPr id="4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" name="Group 51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49" name="Group 49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Aims/Methods</a:t>
                </a:r>
              </a:p>
            </p:txBody>
          </p:sp>
        </p:grpSp>
        <p:sp>
          <p:nvSpPr>
            <p:cNvPr id="50" name="Shape 50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5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62982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" name="Group 60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58" name="Group 58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Results</a:t>
                </a:r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61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2" name="Chart 62"/>
          <p:cNvGraphicFramePr/>
          <p:nvPr/>
        </p:nvGraphicFramePr>
        <p:xfrm>
          <a:off x="446937" y="1163562"/>
          <a:ext cx="2737540" cy="15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Chart 63"/>
          <p:cNvGraphicFramePr/>
          <p:nvPr/>
        </p:nvGraphicFramePr>
        <p:xfrm>
          <a:off x="446935" y="2819745"/>
          <a:ext cx="2801040" cy="15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64"/>
          <p:cNvGraphicFramePr/>
          <p:nvPr/>
        </p:nvGraphicFramePr>
        <p:xfrm>
          <a:off x="3615930" y="1134206"/>
          <a:ext cx="4713046" cy="380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006553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71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69" name="Group 69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Admissions</a:t>
                </a:r>
              </a:p>
            </p:txBody>
          </p:sp>
        </p:grpSp>
        <p:sp>
          <p:nvSpPr>
            <p:cNvPr id="70" name="Shape 70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72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3" name="Chart 73"/>
          <p:cNvGraphicFramePr/>
          <p:nvPr/>
        </p:nvGraphicFramePr>
        <p:xfrm>
          <a:off x="996614" y="1153179"/>
          <a:ext cx="7449639" cy="388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38699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457200" y="1200168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Almost 10%</a:t>
            </a:r>
            <a:r>
              <a:rPr>
                <a:latin typeface="Arial"/>
                <a:ea typeface="Arial"/>
                <a:cs typeface="Arial"/>
                <a:sym typeface="Arial"/>
              </a:rPr>
              <a:t> of all admissions to our service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Chemsex drugs GHB, mephedrone and crystal meth responsible for at least 40% of these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Lack of reporting in HIV negative MSM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Likely to be an underestimate of the problem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Considerable problems with</a:t>
            </a:r>
            <a:r>
              <a:rPr>
                <a:latin typeface="Arial"/>
                <a:ea typeface="Arial"/>
                <a:cs typeface="Arial"/>
                <a:sym typeface="Arial"/>
              </a:rPr>
              <a:t> drug-drug interactions</a:t>
            </a:r>
          </a:p>
        </p:txBody>
      </p:sp>
      <p:pic>
        <p:nvPicPr>
          <p:cNvPr id="7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oup 81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79" name="Group 79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Discussion</a:t>
                </a:r>
              </a:p>
            </p:txBody>
          </p:sp>
        </p:grpSp>
        <p:sp>
          <p:nvSpPr>
            <p:cNvPr id="80" name="Shape 80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8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54294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sz="half" idx="4294967295"/>
          </p:nvPr>
        </p:nvSpPr>
        <p:spPr>
          <a:xfrm>
            <a:off x="457201" y="1200168"/>
            <a:ext cx="5159126" cy="33940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34151">
              <a:spcBef>
                <a:spcPts val="0"/>
              </a:spcBef>
              <a:buSzTx/>
              <a:buNone/>
              <a:defRPr sz="1710" u="sng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</a:t>
            </a:r>
            <a:r>
              <a:rPr>
                <a:latin typeface="Arial"/>
                <a:ea typeface="Arial"/>
                <a:cs typeface="Arial"/>
                <a:sym typeface="Arial"/>
              </a:rPr>
              <a:t>hemsex clinic, REACH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Sexual healthcare and treatments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Psychological interventions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Harm reduction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89% condomless sex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51% injecting rate</a:t>
            </a: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34151">
              <a:spcBef>
                <a:spcPts val="0"/>
              </a:spcBef>
              <a:buSzTx/>
              <a:buNone/>
              <a:defRPr sz="171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36% STI rate</a:t>
            </a:r>
          </a:p>
        </p:txBody>
      </p:sp>
      <p:pic>
        <p:nvPicPr>
          <p:cNvPr id="86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" name="Group 91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89" name="Group 89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REACH</a:t>
                </a:r>
              </a:p>
            </p:txBody>
          </p:sp>
        </p:grpSp>
        <p:sp>
          <p:nvSpPr>
            <p:cNvPr id="90" name="Shape 90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9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59259" y="940745"/>
            <a:ext cx="2210168" cy="309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Screen Shot 2016-07-06 at 19.27.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1084" y="1493480"/>
            <a:ext cx="2160702" cy="3093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28777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body" sz="half" idx="4294967295"/>
          </p:nvPr>
        </p:nvSpPr>
        <p:spPr>
          <a:xfrm>
            <a:off x="457199" y="1200168"/>
            <a:ext cx="4690866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</a:t>
            </a:r>
            <a:r>
              <a:rPr>
                <a:latin typeface="Arial"/>
                <a:ea typeface="Arial"/>
                <a:cs typeface="Arial"/>
                <a:sym typeface="Arial"/>
              </a:rPr>
              <a:t>ity-wide task and finish group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Multi-agency collaboration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Greater Manchester chemsex website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Targeted advertising campaign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Netreach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Awareness raising events</a:t>
            </a: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02156">
              <a:spcBef>
                <a:spcPts val="0"/>
              </a:spcBef>
              <a:buSzTx/>
              <a:buNone/>
              <a:defRPr sz="158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</a:t>
            </a:r>
            <a:r>
              <a:rPr>
                <a:latin typeface="Arial"/>
                <a:ea typeface="Arial"/>
                <a:cs typeface="Arial"/>
                <a:sym typeface="Arial"/>
              </a:rPr>
              <a:t>hemsex teaching and training</a:t>
            </a:r>
          </a:p>
        </p:txBody>
      </p:sp>
      <p:pic>
        <p:nvPicPr>
          <p:cNvPr id="9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" name="Group 103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101" name="Group 101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99" name="Shape 99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Manchester response</a:t>
                </a:r>
              </a:p>
            </p:txBody>
          </p:sp>
        </p:grpSp>
        <p:sp>
          <p:nvSpPr>
            <p:cNvPr id="102" name="Shape 102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104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Group 111"/>
          <p:cNvGrpSpPr/>
          <p:nvPr/>
        </p:nvGrpSpPr>
        <p:grpSpPr>
          <a:xfrm>
            <a:off x="5180424" y="1275605"/>
            <a:ext cx="3112092" cy="2960079"/>
            <a:chOff x="0" y="0"/>
            <a:chExt cx="3112091" cy="2960078"/>
          </a:xfrm>
        </p:grpSpPr>
        <p:pic>
          <p:nvPicPr>
            <p:cNvPr id="106" name="image9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738136"/>
              <a:ext cx="1679253" cy="16792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image10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26242" b="19704"/>
            <a:stretch>
              <a:fillRect/>
            </a:stretch>
          </p:blipFill>
          <p:spPr>
            <a:xfrm>
              <a:off x="0" y="-1"/>
              <a:ext cx="3112092" cy="7301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" name="image11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t="21406" b="22975"/>
            <a:stretch>
              <a:fillRect/>
            </a:stretch>
          </p:blipFill>
          <p:spPr>
            <a:xfrm>
              <a:off x="0" y="2420651"/>
              <a:ext cx="1731892" cy="5394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image12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95880" y="766250"/>
              <a:ext cx="1416212" cy="1290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image13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95879" y="2084453"/>
              <a:ext cx="1416211" cy="8756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579817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body" idx="4294967295"/>
          </p:nvPr>
        </p:nvSpPr>
        <p:spPr>
          <a:xfrm>
            <a:off x="457200" y="1200168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N</a:t>
            </a:r>
            <a:r>
              <a:rPr>
                <a:latin typeface="Arial"/>
                <a:ea typeface="Arial"/>
                <a:cs typeface="Arial"/>
                <a:sym typeface="Arial"/>
              </a:rPr>
              <a:t>ew and ongoing challenges to sexual health services.  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Regular review of recreational drug use 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Timely chemsex interventions needed</a:t>
            </a: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indent="0" defTabSz="456986">
              <a:spcBef>
                <a:spcPts val="0"/>
              </a:spcBef>
              <a:buSzTx/>
              <a:buNone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Acknowledgements – LGBTF, MIDAS, Manchester City Council, PHE</a:t>
            </a:r>
          </a:p>
        </p:txBody>
      </p:sp>
      <p:pic>
        <p:nvPicPr>
          <p:cNvPr id="114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5111"/>
            <a:ext cx="1776414" cy="523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" name="Group 119"/>
          <p:cNvGrpSpPr/>
          <p:nvPr/>
        </p:nvGrpSpPr>
        <p:grpSpPr>
          <a:xfrm>
            <a:off x="1692274" y="260364"/>
            <a:ext cx="7442204" cy="527057"/>
            <a:chOff x="-2" y="-2"/>
            <a:chExt cx="7442202" cy="527055"/>
          </a:xfrm>
        </p:grpSpPr>
        <p:grpSp>
          <p:nvGrpSpPr>
            <p:cNvPr id="117" name="Group 117"/>
            <p:cNvGrpSpPr/>
            <p:nvPr/>
          </p:nvGrpSpPr>
          <p:grpSpPr>
            <a:xfrm>
              <a:off x="-2" y="-2"/>
              <a:ext cx="7442202" cy="527055"/>
              <a:chOff x="-1" y="-1"/>
              <a:chExt cx="7442201" cy="527053"/>
            </a:xfrm>
          </p:grpSpPr>
          <p:sp>
            <p:nvSpPr>
              <p:cNvPr id="115" name="Shape 115"/>
              <p:cNvSpPr/>
              <p:nvPr/>
            </p:nvSpPr>
            <p:spPr>
              <a:xfrm>
                <a:off x="-1" y="-1"/>
                <a:ext cx="7442201" cy="527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2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hangingPunct="0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sz="2600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0" y="-1"/>
                <a:ext cx="7442200" cy="492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2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hangingPunct="0"/>
                <a:r>
                  <a:rPr kern="0"/>
                  <a:t>Conclusions</a:t>
                </a:r>
              </a:p>
            </p:txBody>
          </p:sp>
        </p:grpSp>
        <p:sp>
          <p:nvSpPr>
            <p:cNvPr id="118" name="Shape 118"/>
            <p:cNvSpPr/>
            <p:nvPr/>
          </p:nvSpPr>
          <p:spPr>
            <a:xfrm>
              <a:off x="0" y="-1"/>
              <a:ext cx="7442200" cy="492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hangingPunct="0"/>
              <a:r>
                <a:rPr kern="0"/>
                <a:t> </a:t>
              </a:r>
            </a:p>
          </p:txBody>
        </p:sp>
      </p:grpSp>
      <p:pic>
        <p:nvPicPr>
          <p:cNvPr id="120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4678380"/>
            <a:ext cx="4032252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3772" y="181768"/>
            <a:ext cx="863602" cy="690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8944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262</Words>
  <Application>Microsoft Office PowerPoint</Application>
  <PresentationFormat>On-screen Show (16:9)</PresentationFormat>
  <Paragraphs>87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6_Office Theme</vt:lpstr>
      <vt:lpstr>Chemsex related admissions to a city centre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2016-07-11T15:31:27Z</dcterms:modified>
</cp:coreProperties>
</file>