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48" r:id="rId3"/>
    <p:sldMasterId id="2147483760" r:id="rId4"/>
    <p:sldMasterId id="2147483786" r:id="rId5"/>
  </p:sldMasterIdLst>
  <p:notesMasterIdLst>
    <p:notesMasterId r:id="rId22"/>
  </p:notesMasterIdLst>
  <p:sldIdLst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</p:sldIdLst>
  <p:sldSz cx="9144000" cy="5143500" type="screen16x9"/>
  <p:notesSz cx="6858000" cy="9144000"/>
  <p:defaultTextStyle>
    <a:defPPr>
      <a:defRPr lang="en-US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925F-95D4-482B-BCBD-4405231C0C1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2C5-DDA7-4935-89D7-313466D0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5592385" y="6398704"/>
            <a:ext cx="4273929" cy="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080" rIns="91800" bIns="4608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4E2D56A7-D865-4A38-BB5D-73D17BAA7EDE}" type="slidenum">
              <a:rPr lang="en-GB" altLang="en-US" sz="1200" ker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Arial Unicode MS" pitchFamily="34" charset="-128"/>
              </a:rPr>
              <a:pPr algn="r">
                <a:defRPr/>
              </a:pPr>
              <a:t>3</a:t>
            </a:fld>
            <a:endParaRPr lang="en-GB" altLang="en-US" sz="1200" ker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Arial Unicode MS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5590059" y="6397620"/>
            <a:ext cx="4276255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31F171F5-0EA3-4E19-A78A-9B46F6FC493A}" type="slidenum">
              <a:rPr lang="en-US" altLang="en-US" sz="1200" ker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pPr algn="r">
                <a:defRPr/>
              </a:pPr>
              <a:t>3</a:t>
            </a:fld>
            <a:endParaRPr lang="en-US" altLang="en-US" sz="1200" ker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0013" y="498475"/>
            <a:ext cx="4521200" cy="2543175"/>
          </a:xfrm>
          <a:solidFill>
            <a:srgbClr val="FFFFFF"/>
          </a:solidFill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2876" y="3205855"/>
            <a:ext cx="7213128" cy="30422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latin typeface="Times" charset="0"/>
                <a:ea typeface="Microsoft YaHei" pitchFamily="34" charset="-122"/>
              </a:rPr>
              <a:t>We created</a:t>
            </a:r>
            <a:r>
              <a:rPr lang="en-GB" altLang="en-US" baseline="0" dirty="0">
                <a:latin typeface="Times" charset="0"/>
                <a:ea typeface="Microsoft YaHei" pitchFamily="34" charset="-122"/>
              </a:rPr>
              <a:t> a randomised </a:t>
            </a:r>
            <a:r>
              <a:rPr lang="en-GB" altLang="en-US" baseline="0" dirty="0" err="1">
                <a:latin typeface="Times" charset="0"/>
                <a:ea typeface="Microsoft YaHei" pitchFamily="34" charset="-122"/>
              </a:rPr>
              <a:t>PrEP</a:t>
            </a:r>
            <a:r>
              <a:rPr lang="en-GB" altLang="en-US" baseline="0" dirty="0">
                <a:latin typeface="Times" charset="0"/>
                <a:ea typeface="Microsoft YaHei" pitchFamily="34" charset="-122"/>
              </a:rPr>
              <a:t> versus no-</a:t>
            </a:r>
            <a:r>
              <a:rPr lang="en-GB" altLang="en-US" baseline="0" dirty="0" err="1">
                <a:latin typeface="Times" charset="0"/>
                <a:ea typeface="Microsoft YaHei" pitchFamily="34" charset="-122"/>
              </a:rPr>
              <a:t>PrEP</a:t>
            </a:r>
            <a:r>
              <a:rPr lang="en-GB" altLang="en-US" baseline="0" dirty="0">
                <a:latin typeface="Times" charset="0"/>
                <a:ea typeface="Microsoft YaHei" pitchFamily="34" charset="-122"/>
              </a:rPr>
              <a:t> situation in the first year of follow-up.</a:t>
            </a:r>
          </a:p>
          <a:p>
            <a:pPr defTabSz="449263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latin typeface="Times" charset="0"/>
                <a:ea typeface="Microsoft YaHei" pitchFamily="34" charset="-122"/>
              </a:rPr>
              <a:t>In the</a:t>
            </a:r>
            <a:r>
              <a:rPr lang="en-GB" altLang="en-US" baseline="0" dirty="0">
                <a:latin typeface="Times" charset="0"/>
                <a:ea typeface="Microsoft YaHei" pitchFamily="34" charset="-122"/>
              </a:rPr>
              <a:t> second year of follow-up, everyone has access to </a:t>
            </a:r>
            <a:r>
              <a:rPr lang="en-GB" altLang="en-US" baseline="0" dirty="0" err="1">
                <a:latin typeface="Times" charset="0"/>
                <a:ea typeface="Microsoft YaHei" pitchFamily="34" charset="-122"/>
              </a:rPr>
              <a:t>PrEP.</a:t>
            </a:r>
            <a:endParaRPr lang="en-GB" altLang="en-US" dirty="0">
              <a:latin typeface="Times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8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used all creatinine estimations,</a:t>
            </a:r>
            <a:r>
              <a:rPr lang="en-GB" baseline="0" dirty="0"/>
              <a:t> acknowledging potential bias as thought most appropriate for safety – present “worst case” 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18C5-F43A-43CA-AFEF-F97DDBE4B7F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1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3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4A59-0B20-4566-8337-18DD5BD87E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20C7-FB4A-44C0-A093-DF8E00CE2F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3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7ACC-647D-4352-974D-C98649E99FE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1735-D239-4C37-8357-DF11B64337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0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9E05-EFB0-4B4A-ADE6-480021448E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2224-052C-4D3B-B107-9C7C0064216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2567-DD5B-4DC3-809A-CAB42C0BAD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2855-ADD8-49D7-B4AF-7A51F62A125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8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734-429D-432F-872D-61A26AF22F1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572F-3523-4C89-9A9C-319299BB484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3D54-171C-4B10-9574-9AAAC39A1A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622D-8A69-4268-8CE4-FAB7882751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1AC7-7310-452F-97A3-A863588D72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401F-EC31-49E5-BB27-E15BE90D43B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02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DB8C-4965-4DB4-BAFD-2953187B0B4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D97A-0683-4972-A0CE-12FD4724A5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8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9233-4909-41E0-930E-479F900A64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8199-E316-48AB-AAF9-DA2C937B33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0489-0122-4910-8390-84EF4AE881E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6830-FC7A-41A1-984B-431B897FD8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69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F284-064F-4036-8C19-661DC1D2DB1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4FB2-85A6-46D2-AF2B-B6D38EADDB9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18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684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0" indent="0" algn="ctr">
              <a:buNone/>
              <a:defRPr sz="1500"/>
            </a:lvl2pPr>
            <a:lvl3pPr marL="685664" indent="0" algn="ctr">
              <a:buNone/>
              <a:defRPr sz="1400"/>
            </a:lvl3pPr>
            <a:lvl4pPr marL="1028496" indent="0" algn="ctr">
              <a:buNone/>
              <a:defRPr sz="1200"/>
            </a:lvl4pPr>
            <a:lvl5pPr marL="1371328" indent="0" algn="ctr">
              <a:buNone/>
              <a:defRPr sz="1200"/>
            </a:lvl5pPr>
            <a:lvl6pPr marL="1714163" indent="0" algn="ctr">
              <a:buNone/>
              <a:defRPr sz="1200"/>
            </a:lvl6pPr>
            <a:lvl7pPr marL="2056991" indent="0" algn="ctr">
              <a:buNone/>
              <a:defRPr sz="1200"/>
            </a:lvl7pPr>
            <a:lvl8pPr marL="2399820" indent="0" algn="ctr">
              <a:buNone/>
              <a:defRPr sz="1200"/>
            </a:lvl8pPr>
            <a:lvl9pPr marL="274265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3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88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4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4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1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9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2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71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55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24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02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08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66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1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67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34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17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37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12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3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43122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8186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0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2687638" y="1708150"/>
            <a:ext cx="5992812" cy="1058863"/>
            <a:chOff x="1427772" y="3328134"/>
            <a:chExt cx="5787819" cy="1023326"/>
          </a:xfrm>
        </p:grpSpPr>
        <p:pic>
          <p:nvPicPr>
            <p:cNvPr id="7" name="Picture 16" descr="Odefsey_noTag_Logo_R_RGB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1" y="3398960"/>
              <a:ext cx="1790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Descovy_25mg_noTag_Logo_R_RGB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96" y="3328134"/>
              <a:ext cx="15621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Genvoya_noTag_Logo_R_RGB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772" y="3405310"/>
              <a:ext cx="21463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 descr="Gilea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657475" y="512763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176713" y="1885950"/>
            <a:ext cx="415925" cy="442913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4156075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70875" y="1887538"/>
            <a:ext cx="415925" cy="44291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6430963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8210550" y="211772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17" name="Picture 18" descr="Genvoya_noTag_Logo_R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14069" r="18636" b="45326"/>
          <a:stretch>
            <a:fillRect/>
          </a:stretch>
        </p:blipFill>
        <p:spPr bwMode="auto">
          <a:xfrm>
            <a:off x="4308475" y="1914525"/>
            <a:ext cx="290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Odefsey_noTag_Logo_R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5" t="14549" r="6383" b="45387"/>
          <a:stretch>
            <a:fillRect/>
          </a:stretch>
        </p:blipFill>
        <p:spPr bwMode="auto">
          <a:xfrm>
            <a:off x="8343900" y="1928813"/>
            <a:ext cx="311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548754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1461208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96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2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3" y="904018"/>
            <a:ext cx="7959727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0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5" y="904018"/>
            <a:ext cx="7996796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266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32743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7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2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59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8325" y="904018"/>
            <a:ext cx="7967664" cy="303362"/>
          </a:xfrm>
        </p:spPr>
        <p:txBody>
          <a:bodyPr/>
          <a:lstStyle>
            <a:lvl1pPr>
              <a:defRPr sz="1125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2B63E-1F6B-43AD-8A32-6BD5C22A2641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3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C0724C-5D74-4A54-B9A2-DF356EB4CEF5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C501CDD-0C4C-4537-AAAE-2C255CB4B54B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67A310-1621-4431-ABB7-DB3CF960F865}" type="datetime1">
              <a:rPr 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cs typeface="Arial" pitchFamily="34" charset="0"/>
              </a:rPr>
              <a:t>Author’s Last Name, Conference Name, Year, Presentation #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DF1E2-2783-4910-9205-2AE9B4E87E8D}" type="slidenum">
              <a:rPr lang="en-US" alt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2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9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545"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1" descr="logo1 copy FINAL_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094"/>
            <a:ext cx="950119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9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ea typeface="ＭＳ Ｐゴシック" pitchFamily="-1" charset="-128"/>
              </a:defRPr>
            </a:lvl1pPr>
          </a:lstStyle>
          <a:p>
            <a:pPr defTabSz="685596">
              <a:defRPr/>
            </a:pPr>
            <a:fld id="{9402DCA8-1E67-4338-A76B-5A6B92419C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596">
                <a:defRPr/>
              </a:pPr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  <a:ea typeface="ＭＳ Ｐゴシック" pitchFamily="-1" charset="-128"/>
              </a:defRPr>
            </a:lvl1pPr>
          </a:lstStyle>
          <a:p>
            <a:pPr defTabSz="68559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ea typeface="ＭＳ Ｐゴシック" pitchFamily="-1" charset="-128"/>
              </a:defRPr>
            </a:lvl1pPr>
          </a:lstStyle>
          <a:p>
            <a:pPr defTabSz="685596">
              <a:defRPr/>
            </a:pPr>
            <a:fld id="{0A75C5B5-C260-41E9-A94A-AE0E401F55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59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79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59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39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1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02" indent="-25710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5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915F33BD-8C6D-49EF-B716-A05FD7E932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664"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9B36AC14-32B1-46D3-A777-F13A92687F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66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8" indent="-171418" algn="l" defTabSz="6856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DAC4DC95-FC0A-4829-9EFB-934F06A10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49"/>
              <a:t>11/07/2016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D9683CA7-BB27-4509-A75C-4B820F1B5C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503488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123" name="Picture 12" descr="Text_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85750"/>
            <a:ext cx="7993062" cy="5095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55713"/>
            <a:ext cx="79930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325" y="285750"/>
            <a:ext cx="0" cy="50958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Gilead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4572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342900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marL="333375" indent="-33337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SzPct val="80000"/>
        <a:buFont typeface="Wingdings" pitchFamily="2" charset="2"/>
        <a:buChar char="u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marL="625475" indent="-292100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marL="901700" indent="-27622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–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marL="1166813" indent="-265113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56085"/>
            <a:ext cx="6858000" cy="1790700"/>
          </a:xfrm>
        </p:spPr>
        <p:txBody>
          <a:bodyPr>
            <a:noAutofit/>
          </a:bodyPr>
          <a:lstStyle/>
          <a:p>
            <a:pPr algn="l"/>
            <a:r>
              <a:rPr lang="en-GB" sz="3300" b="1" dirty="0">
                <a:solidFill>
                  <a:schemeClr val="accent5">
                    <a:lumMod val="50000"/>
                  </a:schemeClr>
                </a:solidFill>
              </a:rPr>
              <a:t>Renal function in the PROUD study, a pragmatic open label randomised trial of </a:t>
            </a:r>
            <a:r>
              <a:rPr lang="en-GB" sz="3300" b="1" dirty="0" err="1">
                <a:solidFill>
                  <a:schemeClr val="accent5">
                    <a:lumMod val="50000"/>
                  </a:schemeClr>
                </a:solidFill>
              </a:rPr>
              <a:t>Truvada</a:t>
            </a:r>
            <a:r>
              <a:rPr lang="en-GB" sz="3300" b="1" dirty="0">
                <a:solidFill>
                  <a:schemeClr val="accent5">
                    <a:lumMod val="50000"/>
                  </a:schemeClr>
                </a:solidFill>
              </a:rPr>
              <a:t> as pre-exposure prophylaxis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87278"/>
            <a:ext cx="6858000" cy="1241822"/>
          </a:xfrm>
        </p:spPr>
        <p:txBody>
          <a:bodyPr/>
          <a:lstStyle/>
          <a:p>
            <a:r>
              <a:rPr lang="en-GB" dirty="0"/>
              <a:t>Iain Reeves, Ellen White, Elizabeth </a:t>
            </a:r>
            <a:r>
              <a:rPr lang="en-GB" dirty="0" err="1"/>
              <a:t>Brodnicki</a:t>
            </a:r>
            <a:r>
              <a:rPr lang="en-GB" dirty="0"/>
              <a:t>, David Dunn, Charles </a:t>
            </a:r>
            <a:r>
              <a:rPr lang="en-GB" dirty="0" err="1"/>
              <a:t>Lacey</a:t>
            </a:r>
            <a:r>
              <a:rPr lang="en-GB" dirty="0"/>
              <a:t>, Tristan Barber, Ann Sullivan, Hannah Alexander, Sheena McCormack</a:t>
            </a:r>
          </a:p>
        </p:txBody>
      </p:sp>
    </p:spTree>
    <p:extLst>
      <p:ext uri="{BB962C8B-B14F-4D97-AF65-F5344CB8AC3E}">
        <p14:creationId xmlns:p14="http://schemas.microsoft.com/office/powerpoint/2010/main" val="27151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Renal function over 2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</a:rPr>
              <a:t>Completion rates of creatinine at baseline, m12 and m24 visits were 93%, 86%, 83% respectively. </a:t>
            </a:r>
          </a:p>
          <a:p>
            <a:endParaRPr lang="en-GB" dirty="0"/>
          </a:p>
          <a:p>
            <a:r>
              <a:rPr lang="en-GB" dirty="0"/>
              <a:t>Many more serum </a:t>
            </a:r>
            <a:r>
              <a:rPr lang="en-GB" dirty="0" err="1"/>
              <a:t>creatinine</a:t>
            </a:r>
            <a:r>
              <a:rPr lang="en-GB" dirty="0"/>
              <a:t> measurements were done:</a:t>
            </a:r>
          </a:p>
          <a:p>
            <a:pPr lvl="1"/>
            <a:r>
              <a:rPr lang="en-GB" dirty="0"/>
              <a:t>Often each time patient had blood taken</a:t>
            </a:r>
          </a:p>
          <a:p>
            <a:pPr lvl="1"/>
            <a:r>
              <a:rPr lang="en-GB" dirty="0"/>
              <a:t>Potential bias in over-sampling where there were concerns about renal function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0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24" y="148762"/>
            <a:ext cx="7886700" cy="99417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Multi-level model of </a:t>
            </a:r>
            <a:r>
              <a:rPr lang="en-GB" sz="2800" b="1" dirty="0" err="1">
                <a:solidFill>
                  <a:srgbClr val="002060"/>
                </a:solidFill>
              </a:rPr>
              <a:t>eGFR</a:t>
            </a:r>
            <a:r>
              <a:rPr lang="en-GB" sz="2800" b="1" dirty="0">
                <a:solidFill>
                  <a:srgbClr val="002060"/>
                </a:solidFill>
              </a:rPr>
              <a:t> considering all creatinine estimations over follow-up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35" y="1002553"/>
            <a:ext cx="6297283" cy="417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7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Renal adverse events leading to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interruption of </a:t>
            </a:r>
            <a:r>
              <a:rPr lang="en-GB" b="1" dirty="0" err="1">
                <a:solidFill>
                  <a:srgbClr val="002060"/>
                </a:solidFill>
              </a:rPr>
              <a:t>Truvada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Three individuals interrupted because of renal events</a:t>
            </a:r>
          </a:p>
          <a:p>
            <a:endParaRPr lang="en-GB" sz="2400" dirty="0"/>
          </a:p>
          <a:p>
            <a:pPr lvl="1"/>
            <a:r>
              <a:rPr lang="en-GB" sz="2400" dirty="0"/>
              <a:t>One discontinuation</a:t>
            </a:r>
            <a:r>
              <a:rPr lang="en-GB" sz="2400" baseline="30000" dirty="0"/>
              <a:t>1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One interruption, related to lithium co-administration – no longer at risk and now discontinued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One continues on </a:t>
            </a:r>
            <a:r>
              <a:rPr lang="en-GB" sz="2400" dirty="0" err="1"/>
              <a:t>Truvada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29351" y="4686309"/>
            <a:ext cx="2586038" cy="28853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defTabSz="685647"/>
            <a:r>
              <a:rPr lang="en-GB" sz="1400" dirty="0" err="1">
                <a:solidFill>
                  <a:prstClr val="black"/>
                </a:solidFill>
              </a:rPr>
              <a:t>Girometti</a:t>
            </a:r>
            <a:r>
              <a:rPr lang="en-GB" sz="1400" dirty="0">
                <a:solidFill>
                  <a:prstClr val="black"/>
                </a:solidFill>
              </a:rPr>
              <a:t> et al, AIDS 2016</a:t>
            </a:r>
          </a:p>
        </p:txBody>
      </p:sp>
    </p:spTree>
    <p:extLst>
      <p:ext uri="{BB962C8B-B14F-4D97-AF65-F5344CB8AC3E}">
        <p14:creationId xmlns:p14="http://schemas.microsoft.com/office/powerpoint/2010/main" val="162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31406"/>
          </a:xfrm>
        </p:spPr>
        <p:txBody>
          <a:bodyPr>
            <a:normAutofit/>
          </a:bodyPr>
          <a:lstStyle/>
          <a:p>
            <a:r>
              <a:rPr lang="en-GB" dirty="0" err="1"/>
              <a:t>Truvada</a:t>
            </a:r>
            <a:r>
              <a:rPr lang="en-GB" dirty="0"/>
              <a:t> was generally very safe with a very small number of clinically relevant adverse events</a:t>
            </a:r>
          </a:p>
          <a:p>
            <a:endParaRPr lang="en-GB" dirty="0"/>
          </a:p>
          <a:p>
            <a:r>
              <a:rPr lang="en-GB" dirty="0"/>
              <a:t>Changes in </a:t>
            </a:r>
            <a:r>
              <a:rPr lang="en-GB" dirty="0" err="1"/>
              <a:t>eGFR</a:t>
            </a:r>
            <a:r>
              <a:rPr lang="en-GB" dirty="0"/>
              <a:t> over 2 years were very modest </a:t>
            </a:r>
          </a:p>
          <a:p>
            <a:endParaRPr lang="en-GB" dirty="0"/>
          </a:p>
          <a:p>
            <a:r>
              <a:rPr lang="en-GB" dirty="0"/>
              <a:t>Renal function was monitored more often than needed</a:t>
            </a:r>
          </a:p>
          <a:p>
            <a:endParaRPr lang="en-GB" dirty="0"/>
          </a:p>
          <a:p>
            <a:r>
              <a:rPr lang="en-GB" dirty="0"/>
              <a:t>Urine data to follow…</a:t>
            </a:r>
          </a:p>
        </p:txBody>
      </p:sp>
    </p:spTree>
    <p:extLst>
      <p:ext uri="{BB962C8B-B14F-4D97-AF65-F5344CB8AC3E}">
        <p14:creationId xmlns:p14="http://schemas.microsoft.com/office/powerpoint/2010/main" val="6871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2174"/>
            <a:ext cx="8229600" cy="745331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altLang="en-US" sz="3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Acknowledgements (1)</a:t>
            </a:r>
            <a:endParaRPr lang="en-GB" sz="3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xfrm>
            <a:off x="214314" y="1153720"/>
            <a:ext cx="9036050" cy="3746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Study participants</a:t>
            </a:r>
          </a:p>
          <a:p>
            <a:pPr>
              <a:buFontTx/>
              <a:buNone/>
            </a:pPr>
            <a:endParaRPr lang="en-US" altLang="en-US" sz="2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MRC CTU at UCL</a:t>
            </a:r>
          </a:p>
          <a:p>
            <a:pPr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Sarah Banbury, Liz Brodnicki, Christina Chung, Yolanda Collaco-Moraes, Monica Desai, </a:t>
            </a:r>
          </a:p>
          <a:p>
            <a:pPr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David Dolling, David Dunn, Mitzy Gafos, Sajad Khan, Brendan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Mauger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, Sheena McCormack, </a:t>
            </a:r>
          </a:p>
          <a:p>
            <a:pPr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Yinka Sowunmi, Gemma Wood </a:t>
            </a:r>
          </a:p>
          <a:p>
            <a:pPr>
              <a:buFontTx/>
              <a:buNone/>
            </a:pPr>
            <a:endParaRPr lang="en-US" altLang="en-US" sz="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HIV &amp; STI </a:t>
            </a:r>
            <a:r>
              <a:rPr lang="en-US" altLang="en-US" sz="2200" b="1" dirty="0" err="1">
                <a:ea typeface="Verdana" panose="020B0604030504040204" pitchFamily="34" charset="0"/>
                <a:cs typeface="Verdana" panose="020B0604030504040204" pitchFamily="34" charset="0"/>
              </a:rPr>
              <a:t>Dept</a:t>
            </a:r>
            <a:r>
              <a:rPr lang="en-US" alt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, PHE</a:t>
            </a:r>
          </a:p>
          <a:p>
            <a:pPr>
              <a:buFontTx/>
              <a:buNone/>
            </a:pPr>
            <a:endParaRPr lang="en-US" altLang="en-US" sz="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Monica Desai, Sarika Desai, Noel Gill, Anthony Nardone, GUMCAD team, HIV team</a:t>
            </a:r>
          </a:p>
          <a:p>
            <a:pPr>
              <a:buFontTx/>
              <a:buNone/>
            </a:pPr>
            <a:endParaRPr lang="en-US" altLang="en-US" sz="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Clinics</a:t>
            </a:r>
          </a:p>
          <a:p>
            <a:pPr>
              <a:buFontTx/>
              <a:buNone/>
            </a:pPr>
            <a:endParaRPr lang="en-US" altLang="en-US" sz="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Vanessa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Apea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Barts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Health NHS Trust), Christine Bowman (Sheffield Teaching Hospitals NHS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Foundation Trust), Michael Brady (Kings College Hospital NHS Foundation Trust), Martin Fisher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(Claude Nichol Centre),  Julie Fox (Guy’s and St Thomas’s NHS Foundation Trust),  Richard Gilson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(The Mortimer Market Centre),  Charles Lacey (York Hospitals NHS Foundation Trust),  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Nicola Mackie (St Mary’s Hospital),  Alan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McOwan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(56 Dean Street), Iain Reeves (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Homerton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University Hospital NHS Foundation Trust),  Gabriel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Schembri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(Manchester Centre for Sexual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Health), Ann Sullivan (John Hunter Clinic for Sexual Health), Steve Taylor (Heart of England NHS</a:t>
            </a:r>
          </a:p>
          <a:p>
            <a:pPr algn="just">
              <a:buFontTx/>
              <a:buNone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Foundation Trust)</a:t>
            </a:r>
          </a:p>
          <a:p>
            <a:pPr>
              <a:buFontTx/>
              <a:buNone/>
            </a:pPr>
            <a:endParaRPr lang="en-US" altLang="en-US" sz="1100" dirty="0">
              <a:ea typeface="ＭＳ Ｐゴシック" pitchFamily="34" charset="-128"/>
            </a:endParaRPr>
          </a:p>
          <a:p>
            <a:endParaRPr lang="en-GB" altLang="en-US" sz="1400" dirty="0">
              <a:ea typeface="ＭＳ Ｐゴシック" pitchFamily="34" charset="-128"/>
            </a:endParaRPr>
          </a:p>
        </p:txBody>
      </p:sp>
      <p:pic>
        <p:nvPicPr>
          <p:cNvPr id="53252" name="Picture 41" descr="logo1 copy FINAL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6" y="153595"/>
            <a:ext cx="1071563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12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6106"/>
            <a:ext cx="8229600" cy="745331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altLang="en-US" sz="3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Acknowledgements (2)</a:t>
            </a:r>
            <a:endParaRPr lang="en-GB" sz="3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8964488" cy="4212468"/>
          </a:xfrm>
        </p:spPr>
        <p:txBody>
          <a:bodyPr>
            <a:noAutofit/>
          </a:bodyPr>
          <a:lstStyle/>
          <a:p>
            <a:pPr algn="just">
              <a:buFontTx/>
              <a:buNone/>
              <a:defRPr/>
            </a:pPr>
            <a:r>
              <a:rPr lang="en-US" altLang="en-US" sz="14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Trial Steering Committee</a:t>
            </a:r>
          </a:p>
          <a:p>
            <a:pPr algn="just">
              <a:buFontTx/>
              <a:buNone/>
              <a:defRPr/>
            </a:pPr>
            <a:r>
              <a:rPr lang="en-US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Independent members: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Mike Adler (Co-Chair), Gus Cairns (Co-Chair), Dan </a:t>
            </a:r>
            <a:r>
              <a:rPr lang="en-US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Clutterbuck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just">
              <a:buFontTx/>
              <a:buNone/>
              <a:defRPr/>
            </a:pP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			          Rob Cookson, Claire Foreman, Stephen Nicholson, Tariq </a:t>
            </a:r>
            <a:r>
              <a:rPr lang="en-US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Sadiq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,   Matthew Williams</a:t>
            </a:r>
          </a:p>
          <a:p>
            <a:pPr algn="just">
              <a:buFontTx/>
              <a:buNone/>
              <a:defRPr/>
            </a:pPr>
            <a:r>
              <a:rPr lang="en-US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Investigator members: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 Brian </a:t>
            </a:r>
            <a:r>
              <a:rPr lang="en-US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Gazzard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, Noel Gill, Anne Johnson, Sheena McCormack, </a:t>
            </a:r>
          </a:p>
          <a:p>
            <a:pPr algn="just">
              <a:buFontTx/>
              <a:buNone/>
              <a:defRPr/>
            </a:pP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			          Andrew Phillips </a:t>
            </a:r>
          </a:p>
          <a:p>
            <a:pPr algn="just">
              <a:buFontTx/>
              <a:buNone/>
              <a:defRPr/>
            </a:pPr>
            <a:r>
              <a:rPr lang="en-US" altLang="en-US" sz="14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Gilead</a:t>
            </a:r>
            <a:r>
              <a:rPr lang="en-US" altLang="en-US" sz="12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Matt Bosse, Rich Clarke, Jim Rooney, Murad </a:t>
            </a:r>
            <a:r>
              <a:rPr lang="en-GB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Ruf</a:t>
            </a:r>
            <a:endParaRPr lang="en-GB" alt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None/>
              <a:defRPr/>
            </a:pPr>
            <a:r>
              <a:rPr lang="en-US" sz="14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of Liverpool: </a:t>
            </a:r>
            <a:r>
              <a:rPr 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Saye</a:t>
            </a: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Khoo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None/>
              <a:defRPr/>
            </a:pPr>
            <a:r>
              <a:rPr lang="en-US" sz="14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Independent Data Monitoring Committee: </a:t>
            </a: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Anton </a:t>
            </a:r>
            <a:r>
              <a:rPr 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Pozniak</a:t>
            </a: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, Simon Collins, Fiona Lampe</a:t>
            </a:r>
          </a:p>
          <a:p>
            <a:pPr algn="just">
              <a:buFontTx/>
              <a:buNone/>
              <a:defRPr/>
            </a:pPr>
            <a:r>
              <a:rPr lang="en-US" altLang="en-US" sz="14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Community Engagement Group</a:t>
            </a:r>
          </a:p>
          <a:p>
            <a:pPr algn="just">
              <a:buFontTx/>
              <a:buNone/>
              <a:defRPr/>
            </a:pPr>
            <a:r>
              <a:rPr lang="en-GB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Community: 	        </a:t>
            </a:r>
            <a:r>
              <a:rPr lang="en-GB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Yusef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Azad (NAT), Gus Cairns (NAM), Rob Cookson (LGF), </a:t>
            </a:r>
          </a:p>
          <a:p>
            <a:pPr algn="just">
              <a:buFontTx/>
              <a:buNone/>
              <a:defRPr/>
            </a:pP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			        Tom Doyle (</a:t>
            </a:r>
            <a:r>
              <a:rPr lang="en-GB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Mesmac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), Justin </a:t>
            </a:r>
            <a:r>
              <a:rPr lang="en-GB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Harbottle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(THT), Marion </a:t>
            </a:r>
            <a:r>
              <a:rPr lang="en-GB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Wadibia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(NAZ),</a:t>
            </a:r>
          </a:p>
          <a:p>
            <a:pPr algn="just">
              <a:buFontTx/>
              <a:buNone/>
              <a:defRPr/>
            </a:pP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			        Matthew Hodson (GMFA), Cary James (THT), Roger </a:t>
            </a:r>
            <a:r>
              <a:rPr lang="en-GB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Pebody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(NAM)</a:t>
            </a:r>
          </a:p>
          <a:p>
            <a:pPr algn="just">
              <a:buFontTx/>
              <a:buNone/>
              <a:defRPr/>
            </a:pPr>
            <a:r>
              <a:rPr lang="en-US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Clinics: 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		        Anthony </a:t>
            </a:r>
            <a:r>
              <a:rPr lang="en-US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Bains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, Alan </a:t>
            </a:r>
            <a:r>
              <a:rPr lang="en-US" altLang="en-US" sz="1200" dirty="0" err="1">
                <a:ea typeface="Verdana" panose="020B0604030504040204" pitchFamily="34" charset="0"/>
                <a:cs typeface="Verdana" panose="020B0604030504040204" pitchFamily="34" charset="0"/>
              </a:rPr>
              <a:t>McOwan</a:t>
            </a:r>
            <a:r>
              <a:rPr lang="en-US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 (Lead), </a:t>
            </a:r>
          </a:p>
          <a:p>
            <a:pPr algn="just">
              <a:buFontTx/>
              <a:buNone/>
              <a:defRPr/>
            </a:pPr>
            <a:r>
              <a:rPr lang="en-GB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MRC CTU at UCL:           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Sheena McCormack, Mitzy Gafos, Annabelle South</a:t>
            </a:r>
          </a:p>
          <a:p>
            <a:pPr marL="0" indent="0" algn="just">
              <a:buNone/>
              <a:defRPr/>
            </a:pPr>
            <a:r>
              <a:rPr lang="en-US" altLang="en-US" sz="1400" b="1" dirty="0">
                <a:solidFill>
                  <a:srgbClr val="84315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Social Science Advisory Group</a:t>
            </a:r>
          </a:p>
          <a:p>
            <a:pPr algn="just">
              <a:buFontTx/>
              <a:buNone/>
              <a:defRPr/>
            </a:pPr>
            <a:r>
              <a:rPr lang="en-GB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Interviewers: 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Caroline Rae, Gill Bell, Michael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Rayment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Sonali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Wayal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Will Nutland, 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Mitzy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 Gafos</a:t>
            </a:r>
            <a:endParaRPr lang="en-GB" alt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None/>
              <a:defRPr/>
            </a:pPr>
            <a:r>
              <a:rPr lang="en-GB" alt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Advisors: </a:t>
            </a:r>
            <a:r>
              <a:rPr lang="en-GB" alt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ngrid Young, Ford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Hickson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Lisa McDaid, Marsha Rosengarten, Nicolas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Lorente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Agata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Pacho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Elizabeth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Poliquin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Anthony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Nardone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Catherine  </a:t>
            </a:r>
            <a:r>
              <a:rPr lang="en-GB" sz="1200" dirty="0" err="1">
                <a:ea typeface="Verdana" panose="020B0604030504040204" pitchFamily="34" charset="0"/>
                <a:cs typeface="Verdana" panose="020B0604030504040204" pitchFamily="34" charset="0"/>
              </a:rPr>
              <a:t>Dodds</a:t>
            </a:r>
            <a:r>
              <a:rPr lang="en-GB" sz="1200" dirty="0">
                <a:ea typeface="Verdana" panose="020B0604030504040204" pitchFamily="34" charset="0"/>
                <a:cs typeface="Verdana" panose="020B0604030504040204" pitchFamily="34" charset="0"/>
              </a:rPr>
              <a:t>, Adam Bourne, David Dolling, Sheena McCormack, Rob Horne</a:t>
            </a:r>
            <a:endParaRPr lang="en-GB" alt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None/>
              <a:defRPr/>
            </a:pPr>
            <a:r>
              <a:rPr lang="en-US" alt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  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276" name="Picture 41" descr="logo1 copy FINAL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35" y="182167"/>
            <a:ext cx="107603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9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Baseline and follow-up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GB" sz="2300" dirty="0"/>
              <a:t>N = 84 baseline vs M12 pairs where baseline </a:t>
            </a:r>
            <a:r>
              <a:rPr lang="en-GB" sz="2300" dirty="0" err="1"/>
              <a:t>eGFR</a:t>
            </a:r>
            <a:r>
              <a:rPr lang="en-GB" sz="2300" dirty="0"/>
              <a:t> was 60-90 </a:t>
            </a:r>
          </a:p>
          <a:p>
            <a:pPr lvl="1">
              <a:spcAft>
                <a:spcPts val="450"/>
              </a:spcAft>
            </a:pPr>
            <a:r>
              <a:rPr lang="en-GB" sz="2000" dirty="0"/>
              <a:t>Majority (63/84, 75%) were &gt;60 at M12</a:t>
            </a:r>
          </a:p>
          <a:p>
            <a:pPr lvl="1">
              <a:spcAft>
                <a:spcPts val="450"/>
              </a:spcAft>
            </a:pPr>
            <a:r>
              <a:rPr lang="en-GB" sz="2000" dirty="0"/>
              <a:t>19 no M12 result</a:t>
            </a:r>
          </a:p>
          <a:p>
            <a:pPr lvl="1">
              <a:spcAft>
                <a:spcPts val="450"/>
              </a:spcAft>
            </a:pPr>
            <a:r>
              <a:rPr lang="en-GB" sz="2000" dirty="0"/>
              <a:t>2 fell into 40-60 (confirmed?)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N = 194 with baseline </a:t>
            </a:r>
            <a:r>
              <a:rPr lang="en-GB" dirty="0" err="1">
                <a:solidFill>
                  <a:prstClr val="black"/>
                </a:solidFill>
              </a:rPr>
              <a:t>eGFR</a:t>
            </a:r>
            <a:r>
              <a:rPr lang="en-GB" dirty="0">
                <a:solidFill>
                  <a:prstClr val="black"/>
                </a:solidFill>
              </a:rPr>
              <a:t> &gt; 90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Seven individuals had a &gt;20% decrease in </a:t>
            </a:r>
            <a:r>
              <a:rPr lang="en-GB" dirty="0" err="1">
                <a:solidFill>
                  <a:prstClr val="black"/>
                </a:solidFill>
              </a:rPr>
              <a:t>eGFR</a:t>
            </a:r>
            <a:r>
              <a:rPr lang="en-GB" dirty="0">
                <a:solidFill>
                  <a:prstClr val="black"/>
                </a:solidFill>
              </a:rPr>
              <a:t> at M1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Five of these NOT confirmed as returned to baseline on repeat test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One stopped </a:t>
            </a:r>
            <a:r>
              <a:rPr lang="en-GB" dirty="0" err="1">
                <a:solidFill>
                  <a:prstClr val="black"/>
                </a:solidFill>
              </a:rPr>
              <a:t>PrEP</a:t>
            </a:r>
            <a:r>
              <a:rPr lang="en-GB" dirty="0">
                <a:solidFill>
                  <a:prstClr val="black"/>
                </a:solidFill>
              </a:rPr>
              <a:t> and was lost to follow-up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Two had no further creatinine estimations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r>
              <a:rPr lang="en-GB" dirty="0">
                <a:solidFill>
                  <a:prstClr val="black"/>
                </a:solidFill>
              </a:rPr>
              <a:t>All seven had normal urinalysis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Four individuals had </a:t>
            </a:r>
            <a:r>
              <a:rPr lang="en-GB" dirty="0" err="1">
                <a:solidFill>
                  <a:prstClr val="black"/>
                </a:solidFill>
              </a:rPr>
              <a:t>uPCR</a:t>
            </a:r>
            <a:r>
              <a:rPr lang="en-GB" dirty="0">
                <a:solidFill>
                  <a:prstClr val="black"/>
                </a:solidFill>
              </a:rPr>
              <a:t> – all normal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8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Gilead supplied </a:t>
            </a:r>
            <a:r>
              <a:rPr lang="en-GB" dirty="0" err="1"/>
              <a:t>Truvada</a:t>
            </a:r>
            <a:r>
              <a:rPr lang="en-GB" dirty="0"/>
              <a:t> used in the PROUD trial</a:t>
            </a:r>
          </a:p>
          <a:p>
            <a:endParaRPr lang="en-GB" dirty="0"/>
          </a:p>
          <a:p>
            <a:r>
              <a:rPr lang="en-GB" dirty="0"/>
              <a:t>Dr Iain Reeves has received sponsorship to attend conferences,  honoraria and speaker fees, amounting to &lt; £10,000 from Gilead in the past year</a:t>
            </a:r>
          </a:p>
        </p:txBody>
      </p:sp>
    </p:spTree>
    <p:extLst>
      <p:ext uri="{BB962C8B-B14F-4D97-AF65-F5344CB8AC3E}">
        <p14:creationId xmlns:p14="http://schemas.microsoft.com/office/powerpoint/2010/main" val="16772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36994" y="-20240"/>
            <a:ext cx="6698456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1" tIns="34289" rIns="68561" bIns="34289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3767138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GB" altLang="en-US" sz="3300" b="1" kern="0" dirty="0">
                <a:solidFill>
                  <a:srgbClr val="8064A2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PROUD Pilot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279940" y="775097"/>
            <a:ext cx="6612731" cy="717216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7481" tIns="35087" rIns="67481" bIns="35087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GMSM reporting UAI last/next 90days; 18+; </a:t>
            </a:r>
          </a:p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and willing to take a pill every day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876823" y="2811066"/>
            <a:ext cx="3026569" cy="717216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81" tIns="35087" rIns="67481" bIns="35087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Risk reduction includes </a:t>
            </a:r>
            <a:r>
              <a:rPr lang="en-US" altLang="en-US" sz="2100" kern="0" dirty="0" err="1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Truvada</a:t>
            </a: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100" b="1" kern="0" dirty="0">
                <a:solidFill>
                  <a:srgbClr val="84315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AFTER 12M</a:t>
            </a:r>
            <a:endParaRPr lang="en-US" altLang="en-US" sz="2100" kern="0" dirty="0">
              <a:solidFill>
                <a:srgbClr val="84315D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79940" y="1787129"/>
            <a:ext cx="6612731" cy="717216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81" tIns="35087" rIns="67481" bIns="35087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Randomize HIV negative MSM</a:t>
            </a:r>
          </a:p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(exclude if treatment for HBV/</a:t>
            </a:r>
            <a:r>
              <a:rPr lang="en-US" altLang="en-US" sz="2100" kern="0" dirty="0" err="1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Truvada</a:t>
            </a: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contra-indicated)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 flipH="1">
            <a:off x="4572023" y="1399983"/>
            <a:ext cx="1" cy="387148"/>
          </a:xfrm>
          <a:prstGeom prst="line">
            <a:avLst/>
          </a:prstGeom>
          <a:noFill/>
          <a:ln w="3492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1" tIns="34289" rIns="68561" bIns="34289"/>
          <a:lstStyle/>
          <a:p>
            <a:pPr defTabSz="685579"/>
            <a:endParaRPr lang="en-GB" sz="1500" kern="0">
              <a:solidFill>
                <a:prstClr val="black"/>
              </a:solidFill>
            </a:endParaRP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H="1">
            <a:off x="4245769" y="2412025"/>
            <a:ext cx="340520" cy="403817"/>
          </a:xfrm>
          <a:prstGeom prst="line">
            <a:avLst/>
          </a:prstGeom>
          <a:noFill/>
          <a:ln w="3492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1" tIns="34289" rIns="68561" bIns="34289"/>
          <a:lstStyle/>
          <a:p>
            <a:pPr defTabSz="685579"/>
            <a:endParaRPr lang="en-GB" sz="1500" kern="0">
              <a:solidFill>
                <a:prstClr val="black"/>
              </a:solidFill>
            </a:endParaRPr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4572000" y="2412013"/>
            <a:ext cx="304800" cy="413342"/>
          </a:xfrm>
          <a:prstGeom prst="line">
            <a:avLst/>
          </a:prstGeom>
          <a:noFill/>
          <a:ln w="3492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1" tIns="34289" rIns="68561" bIns="34289"/>
          <a:lstStyle/>
          <a:p>
            <a:pPr defTabSz="685579"/>
            <a:endParaRPr lang="en-GB" sz="1500" kern="0">
              <a:solidFill>
                <a:prstClr val="black"/>
              </a:solidFill>
            </a:endParaRP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1279944" y="4172892"/>
            <a:ext cx="6623447" cy="717216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81" tIns="35087" rIns="67481" bIns="35087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Main endpoints in Pilot: recruitment and retention</a:t>
            </a:r>
          </a:p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From April 2014: HIV infection in first 12 months</a:t>
            </a: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4573192" y="3291830"/>
            <a:ext cx="1190" cy="348854"/>
          </a:xfrm>
          <a:prstGeom prst="line">
            <a:avLst/>
          </a:prstGeom>
          <a:noFill/>
          <a:ln w="3492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1" tIns="34289" rIns="68561" bIns="34289"/>
          <a:lstStyle/>
          <a:p>
            <a:pPr defTabSz="685579"/>
            <a:endParaRPr lang="en-GB" sz="1500" kern="0">
              <a:solidFill>
                <a:prstClr val="black"/>
              </a:solidFill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087189" y="3635933"/>
            <a:ext cx="4906565" cy="394051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81" tIns="35087" rIns="67481" bIns="35087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Follow </a:t>
            </a:r>
            <a:r>
              <a:rPr lang="en-US" altLang="en-US" sz="2100" b="1" kern="0" dirty="0">
                <a:solidFill>
                  <a:srgbClr val="84315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3 monthly</a:t>
            </a:r>
            <a:r>
              <a:rPr lang="en-US" altLang="en-US" sz="2100" kern="0" dirty="0">
                <a:solidFill>
                  <a:srgbClr val="84315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for up to 24 months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1279937" y="2815829"/>
            <a:ext cx="2965847" cy="717216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81" tIns="35087" rIns="67481" bIns="35087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spcBef>
                <a:spcPts val="938"/>
              </a:spcBef>
              <a:buSzPct val="100000"/>
            </a:pP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Risk reduction includes </a:t>
            </a:r>
            <a:r>
              <a:rPr lang="en-US" altLang="en-US" sz="2100" kern="0" dirty="0" err="1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Truvada</a:t>
            </a:r>
            <a:r>
              <a:rPr lang="en-US" altLang="en-US" sz="2100" kern="0" dirty="0">
                <a:solidFill>
                  <a:srgbClr val="00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100" b="1" kern="0" dirty="0">
                <a:solidFill>
                  <a:srgbClr val="84315D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endParaRPr lang="en-US" altLang="en-US" sz="2100" kern="0" dirty="0">
              <a:solidFill>
                <a:srgbClr val="84315D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757" name="Picture 41" descr="logo1 copy FINAL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97" y="94060"/>
            <a:ext cx="950119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0005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983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Renal monitoring in PROUD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712"/>
            <a:ext cx="7886700" cy="374809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 significant safety concerns in placebo controlled trials</a:t>
            </a:r>
            <a:r>
              <a:rPr lang="en-GB" baseline="30000" dirty="0"/>
              <a:t>1 2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Renal adverse events / discontinuations similar</a:t>
            </a:r>
          </a:p>
          <a:p>
            <a:pPr lvl="1"/>
            <a:r>
              <a:rPr lang="en-GB" dirty="0"/>
              <a:t>Raised creatinine events similar</a:t>
            </a:r>
          </a:p>
          <a:p>
            <a:endParaRPr lang="en-GB" dirty="0"/>
          </a:p>
          <a:p>
            <a:r>
              <a:rPr lang="en-GB" dirty="0"/>
              <a:t>In PROUD </a:t>
            </a:r>
            <a:r>
              <a:rPr lang="en-GB" dirty="0" err="1"/>
              <a:t>Truvuda</a:t>
            </a:r>
            <a:r>
              <a:rPr lang="en-GB" dirty="0"/>
              <a:t> recipients:</a:t>
            </a:r>
          </a:p>
          <a:p>
            <a:pPr lvl="1"/>
            <a:r>
              <a:rPr lang="en-GB" dirty="0"/>
              <a:t>Baseline serum creatinine and urinalysis for protein AND dispense drug (no screening visit)</a:t>
            </a:r>
          </a:p>
          <a:p>
            <a:pPr lvl="1"/>
            <a:r>
              <a:rPr lang="en-GB" dirty="0"/>
              <a:t>Month 1 and quarterly – urinalysis</a:t>
            </a:r>
          </a:p>
          <a:p>
            <a:pPr lvl="1"/>
            <a:r>
              <a:rPr lang="en-GB" dirty="0"/>
              <a:t>Annual serum creatinine</a:t>
            </a:r>
          </a:p>
          <a:p>
            <a:endParaRPr lang="en-GB" dirty="0"/>
          </a:p>
          <a:p>
            <a:r>
              <a:rPr lang="en-GB" dirty="0"/>
              <a:t>In presence of proteinuria on urinalysis (≥1 “+” protein) and no evidence UTI, then:</a:t>
            </a:r>
          </a:p>
          <a:p>
            <a:pPr lvl="1"/>
            <a:r>
              <a:rPr lang="en-GB" dirty="0"/>
              <a:t>Formal quantification by urine </a:t>
            </a:r>
            <a:r>
              <a:rPr lang="en-GB" dirty="0" err="1"/>
              <a:t>protein:creatinine</a:t>
            </a:r>
            <a:r>
              <a:rPr lang="en-GB" dirty="0"/>
              <a:t> ratio (</a:t>
            </a:r>
            <a:r>
              <a:rPr lang="en-GB" dirty="0" err="1"/>
              <a:t>uPCR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Serum Creatinine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4731990"/>
            <a:ext cx="3715870" cy="253916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defTabSz="685579"/>
            <a:r>
              <a:rPr lang="en-GB" sz="1200" dirty="0">
                <a:solidFill>
                  <a:prstClr val="black"/>
                </a:solidFill>
              </a:rPr>
              <a:t>1 Grant et al NEJM, 2010, 2 </a:t>
            </a:r>
            <a:r>
              <a:rPr lang="en-GB" sz="1200" dirty="0" err="1">
                <a:solidFill>
                  <a:prstClr val="black"/>
                </a:solidFill>
              </a:rPr>
              <a:t>Baeten</a:t>
            </a:r>
            <a:r>
              <a:rPr lang="en-GB" sz="1200" dirty="0">
                <a:solidFill>
                  <a:prstClr val="black"/>
                </a:solidFill>
              </a:rPr>
              <a:t> et al, NEJM 2012</a:t>
            </a:r>
          </a:p>
        </p:txBody>
      </p:sp>
    </p:spTree>
    <p:extLst>
      <p:ext uri="{BB962C8B-B14F-4D97-AF65-F5344CB8AC3E}">
        <p14:creationId xmlns:p14="http://schemas.microsoft.com/office/powerpoint/2010/main" val="15134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analyse results as planned</a:t>
            </a:r>
          </a:p>
          <a:p>
            <a:endParaRPr lang="en-GB" sz="2400" dirty="0"/>
          </a:p>
          <a:p>
            <a:r>
              <a:rPr lang="en-GB" sz="2400" dirty="0"/>
              <a:t>Describe study staff behaviour in relation to renal safety monitoring protocol</a:t>
            </a:r>
          </a:p>
          <a:p>
            <a:endParaRPr lang="en-GB" sz="2400" dirty="0"/>
          </a:p>
          <a:p>
            <a:r>
              <a:rPr lang="en-GB" sz="2400" dirty="0"/>
              <a:t>To analyse the results that emerged</a:t>
            </a:r>
          </a:p>
        </p:txBody>
      </p:sp>
    </p:spTree>
    <p:extLst>
      <p:ext uri="{BB962C8B-B14F-4D97-AF65-F5344CB8AC3E}">
        <p14:creationId xmlns:p14="http://schemas.microsoft.com/office/powerpoint/2010/main" val="32844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585"/>
            <a:ext cx="7886700" cy="346114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Dataset 1 – Baseline, month 12 and month 24 </a:t>
            </a:r>
          </a:p>
          <a:p>
            <a:pPr lvl="2"/>
            <a:r>
              <a:rPr lang="en-GB" dirty="0"/>
              <a:t>Baseline creatinine – within 2 weeks prior to PrEP initiation</a:t>
            </a:r>
          </a:p>
          <a:p>
            <a:pPr lvl="2"/>
            <a:r>
              <a:rPr lang="en-GB" dirty="0"/>
              <a:t>Month 12 &amp; 24 creatinine – within 3 month window either side</a:t>
            </a:r>
          </a:p>
          <a:p>
            <a:pPr lvl="2"/>
            <a:endParaRPr lang="en-GB" dirty="0"/>
          </a:p>
          <a:p>
            <a:r>
              <a:rPr lang="en-GB" dirty="0"/>
              <a:t>Dataset 2 – All creatinine measurements</a:t>
            </a:r>
          </a:p>
          <a:p>
            <a:pPr lvl="2"/>
            <a:r>
              <a:rPr lang="en-GB" dirty="0"/>
              <a:t>Used exact time from date of PrEP initiation</a:t>
            </a:r>
          </a:p>
          <a:p>
            <a:pPr lvl="2"/>
            <a:r>
              <a:rPr lang="en-GB" dirty="0"/>
              <a:t>Multi-level modelling to account for multiple measurements, sporadic timing and missing measurements</a:t>
            </a:r>
          </a:p>
          <a:p>
            <a:pPr lvl="2"/>
            <a:endParaRPr lang="en-GB" dirty="0"/>
          </a:p>
          <a:p>
            <a:r>
              <a:rPr lang="en-GB" dirty="0"/>
              <a:t>eGFR calculated using CKD-EPI equation*</a:t>
            </a:r>
          </a:p>
          <a:p>
            <a:pPr lvl="1"/>
            <a:r>
              <a:rPr lang="en-GB" dirty="0"/>
              <a:t>&gt;60 = no kidney disease unless other evidence</a:t>
            </a:r>
          </a:p>
          <a:p>
            <a:endParaRPr lang="en-GB" dirty="0"/>
          </a:p>
          <a:p>
            <a:r>
              <a:rPr lang="en-GB" dirty="0"/>
              <a:t>Analysis conducted in Stata 14.0</a:t>
            </a:r>
          </a:p>
          <a:p>
            <a:endParaRPr lang="en-GB" dirty="0"/>
          </a:p>
        </p:txBody>
      </p:sp>
      <p:pic>
        <p:nvPicPr>
          <p:cNvPr id="4" name="Picture 41" descr="logo1 copy FINAL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7619"/>
            <a:ext cx="951522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8613" y="4804922"/>
            <a:ext cx="2182483" cy="288539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defTabSz="685647"/>
            <a:r>
              <a:rPr lang="en-GB" sz="1400" dirty="0">
                <a:solidFill>
                  <a:prstClr val="black"/>
                </a:solidFill>
              </a:rPr>
              <a:t>*most labs use MDRD</a:t>
            </a:r>
          </a:p>
        </p:txBody>
      </p:sp>
    </p:spTree>
    <p:extLst>
      <p:ext uri="{BB962C8B-B14F-4D97-AF65-F5344CB8AC3E}">
        <p14:creationId xmlns:p14="http://schemas.microsoft.com/office/powerpoint/2010/main" val="38715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1" descr="logo1 copy FINAL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7619"/>
            <a:ext cx="951522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006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Baseline and M12 </a:t>
            </a:r>
            <a:r>
              <a:rPr lang="en-GB" b="1" dirty="0" err="1">
                <a:solidFill>
                  <a:srgbClr val="002060"/>
                </a:solidFill>
              </a:rPr>
              <a:t>eGFR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N:\PROUD\Projects\Renal\graphs\scatter_egfr_b12.e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1104114"/>
            <a:ext cx="5464834" cy="4007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84814" y="1805542"/>
            <a:ext cx="3687793" cy="1454244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defTabSz="685647"/>
            <a:r>
              <a:rPr lang="en-GB" b="1" dirty="0">
                <a:solidFill>
                  <a:srgbClr val="6600FF"/>
                </a:solidFill>
              </a:rPr>
              <a:t>Median (IQR) </a:t>
            </a:r>
            <a:r>
              <a:rPr lang="en-GB" b="1" dirty="0" err="1">
                <a:solidFill>
                  <a:srgbClr val="6600FF"/>
                </a:solidFill>
              </a:rPr>
              <a:t>eGFR</a:t>
            </a:r>
            <a:r>
              <a:rPr lang="en-GB" b="1" dirty="0">
                <a:solidFill>
                  <a:srgbClr val="6600FF"/>
                </a:solidFill>
              </a:rPr>
              <a:t>:</a:t>
            </a:r>
          </a:p>
          <a:p>
            <a:pPr defTabSz="685647"/>
            <a:endParaRPr lang="en-GB" b="1" dirty="0">
              <a:solidFill>
                <a:srgbClr val="6600FF"/>
              </a:solidFill>
            </a:endParaRPr>
          </a:p>
          <a:p>
            <a:pPr defTabSz="685647"/>
            <a:r>
              <a:rPr lang="en-GB" b="1" dirty="0">
                <a:solidFill>
                  <a:srgbClr val="6600FF"/>
                </a:solidFill>
              </a:rPr>
              <a:t>Baseline = 106 ( 93-115)ml/min</a:t>
            </a:r>
          </a:p>
          <a:p>
            <a:pPr defTabSz="685647"/>
            <a:endParaRPr lang="en-GB" b="1" dirty="0">
              <a:solidFill>
                <a:srgbClr val="6600FF"/>
              </a:solidFill>
            </a:endParaRPr>
          </a:p>
          <a:p>
            <a:pPr defTabSz="685647"/>
            <a:r>
              <a:rPr lang="en-GB" b="1" dirty="0">
                <a:solidFill>
                  <a:srgbClr val="6600FF"/>
                </a:solidFill>
              </a:rPr>
              <a:t>Month 12 = 102 (89-111) ml/min</a:t>
            </a:r>
            <a:endParaRPr lang="en-GB" sz="1200" b="1" dirty="0">
              <a:solidFill>
                <a:srgbClr val="6600FF"/>
              </a:solidFill>
            </a:endParaRPr>
          </a:p>
        </p:txBody>
      </p:sp>
      <p:pic>
        <p:nvPicPr>
          <p:cNvPr id="6" name="Picture 41" descr="logo1 copy FINAL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7619"/>
            <a:ext cx="951522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122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Baseline and M24 </a:t>
            </a:r>
            <a:r>
              <a:rPr lang="en-GB" b="1" dirty="0" err="1">
                <a:solidFill>
                  <a:srgbClr val="002060"/>
                </a:solidFill>
              </a:rPr>
              <a:t>eGFR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N:\PROUD\Projects\Renal\graphs\scatter_egfr_b24.e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6" y="1171577"/>
            <a:ext cx="5447207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67557" y="1805542"/>
            <a:ext cx="3476445" cy="1454244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defTabSz="685647"/>
            <a:r>
              <a:rPr lang="en-GB" b="1" dirty="0">
                <a:solidFill>
                  <a:srgbClr val="6600FF"/>
                </a:solidFill>
              </a:rPr>
              <a:t>Median (IQR) </a:t>
            </a:r>
            <a:r>
              <a:rPr lang="en-GB" b="1" dirty="0" err="1">
                <a:solidFill>
                  <a:srgbClr val="6600FF"/>
                </a:solidFill>
              </a:rPr>
              <a:t>eGFR</a:t>
            </a:r>
            <a:r>
              <a:rPr lang="en-GB" b="1" dirty="0">
                <a:solidFill>
                  <a:srgbClr val="6600FF"/>
                </a:solidFill>
              </a:rPr>
              <a:t>:</a:t>
            </a:r>
          </a:p>
          <a:p>
            <a:pPr defTabSz="685647"/>
            <a:endParaRPr lang="en-GB" b="1" dirty="0">
              <a:solidFill>
                <a:srgbClr val="6600FF"/>
              </a:solidFill>
            </a:endParaRPr>
          </a:p>
          <a:p>
            <a:pPr defTabSz="685647"/>
            <a:r>
              <a:rPr lang="en-GB" b="1" dirty="0">
                <a:solidFill>
                  <a:srgbClr val="6600FF"/>
                </a:solidFill>
              </a:rPr>
              <a:t>Baseline = 106 (93-115) ml/min</a:t>
            </a:r>
          </a:p>
          <a:p>
            <a:pPr defTabSz="685647"/>
            <a:endParaRPr lang="en-GB" b="1" dirty="0">
              <a:solidFill>
                <a:srgbClr val="6600FF"/>
              </a:solidFill>
            </a:endParaRPr>
          </a:p>
          <a:p>
            <a:pPr defTabSz="685647"/>
            <a:r>
              <a:rPr lang="en-GB" b="1" dirty="0">
                <a:solidFill>
                  <a:srgbClr val="6600FF"/>
                </a:solidFill>
              </a:rPr>
              <a:t>Month 24 = 99 (85-109) ml/min</a:t>
            </a:r>
            <a:endParaRPr lang="en-GB" sz="1200" b="1" dirty="0">
              <a:solidFill>
                <a:srgbClr val="6600FF"/>
              </a:solidFill>
            </a:endParaRPr>
          </a:p>
        </p:txBody>
      </p:sp>
      <p:pic>
        <p:nvPicPr>
          <p:cNvPr id="6" name="Picture 41" descr="logo1 copy FINAL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7619"/>
            <a:ext cx="951522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DDB Descovy">
      <a:dk1>
        <a:srgbClr val="000000"/>
      </a:dk1>
      <a:lt1>
        <a:sysClr val="window" lastClr="FFFFFF"/>
      </a:lt1>
      <a:dk2>
        <a:srgbClr val="EE7722"/>
      </a:dk2>
      <a:lt2>
        <a:srgbClr val="A7A9AA"/>
      </a:lt2>
      <a:accent1>
        <a:srgbClr val="00617F"/>
      </a:accent1>
      <a:accent2>
        <a:srgbClr val="4298B5"/>
      </a:accent2>
      <a:accent3>
        <a:srgbClr val="7F7F7F"/>
      </a:accent3>
      <a:accent4>
        <a:srgbClr val="D2D3D4"/>
      </a:accent4>
      <a:accent5>
        <a:srgbClr val="7FAFBE"/>
      </a:accent5>
      <a:accent6>
        <a:srgbClr val="A0CBD9"/>
      </a:accent6>
      <a:hlink>
        <a:srgbClr val="00617F"/>
      </a:hlink>
      <a:folHlink>
        <a:srgbClr val="00617F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98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900</Words>
  <Application>Microsoft Office PowerPoint</Application>
  <PresentationFormat>On-screen Show (16:9)</PresentationFormat>
  <Paragraphs>152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2_Office Theme</vt:lpstr>
      <vt:lpstr>14_Office Theme</vt:lpstr>
      <vt:lpstr>3_Office Theme</vt:lpstr>
      <vt:lpstr>4_Office Theme</vt:lpstr>
      <vt:lpstr>6_Office Theme</vt:lpstr>
      <vt:lpstr>Renal function in the PROUD study, a pragmatic open label randomised trial of Truvada as pre-exposure prophylaxis</vt:lpstr>
      <vt:lpstr>Disclosures</vt:lpstr>
      <vt:lpstr>PowerPoint Presentation</vt:lpstr>
      <vt:lpstr>Renal monitoring in PROUD</vt:lpstr>
      <vt:lpstr>Aims</vt:lpstr>
      <vt:lpstr>Methods</vt:lpstr>
      <vt:lpstr>Results</vt:lpstr>
      <vt:lpstr>Baseline and M12 eGFR</vt:lpstr>
      <vt:lpstr>Baseline and M24 eGFR</vt:lpstr>
      <vt:lpstr>Renal function over 2 years</vt:lpstr>
      <vt:lpstr>Multi-level model of eGFR considering all creatinine estimations over follow-up</vt:lpstr>
      <vt:lpstr>Renal adverse events leading to  interruption of Truvada</vt:lpstr>
      <vt:lpstr>Conclusions</vt:lpstr>
      <vt:lpstr>Acknowledgements (1)</vt:lpstr>
      <vt:lpstr>Acknowledgements (2)</vt:lpstr>
      <vt:lpstr>Baseline and follow-up comparisons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43</cp:revision>
  <dcterms:created xsi:type="dcterms:W3CDTF">2015-05-13T13:06:46Z</dcterms:created>
  <dcterms:modified xsi:type="dcterms:W3CDTF">2016-07-11T15:06:53Z</dcterms:modified>
</cp:coreProperties>
</file>