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6" r:id="rId2"/>
  </p:sldMasterIdLst>
  <p:notesMasterIdLst>
    <p:notesMasterId r:id="rId19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5143500" type="screen16x9"/>
  <p:notesSz cx="6858000" cy="9144000"/>
  <p:defaultTextStyle>
    <a:defPPr>
      <a:defRPr lang="en-US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925F-95D4-482B-BCBD-4405231C0C1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2C5-DDA7-4935-89D7-313466D0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3 monthly follow up as per BASHH recommended testing for high risk MSM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D8155DB-3444-4F2A-9B8D-5A3E663EC254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In prep clinic only given 1 month of meds so brought back at 3 weeks to make sure they didn</a:t>
            </a:r>
            <a:r>
              <a:rPr lang="en-GB" altLang="en-US" smtClean="0"/>
              <a:t>’</a:t>
            </a:r>
            <a:r>
              <a:rPr lang="en-GB" smtClean="0"/>
              <a:t>t run out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C5C65A0-1329-4B44-BAAB-AA5381F0340C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TDM done by Academic lab at imperial college, validated in house assay</a:t>
            </a:r>
          </a:p>
          <a:p>
            <a:pPr>
              <a:spcBef>
                <a:spcPct val="0"/>
              </a:spcBef>
            </a:pPr>
            <a:r>
              <a:rPr lang="en-GB" smtClean="0"/>
              <a:t>Can be done in private labs, £120 upwards per test</a:t>
            </a:r>
          </a:p>
          <a:p>
            <a:pPr>
              <a:spcBef>
                <a:spcPct val="0"/>
              </a:spcBef>
            </a:pPr>
            <a:r>
              <a:rPr lang="en-GB" smtClean="0"/>
              <a:t>90% daily – prob different to what we see in private clinic</a:t>
            </a:r>
          </a:p>
          <a:p>
            <a:pPr>
              <a:spcBef>
                <a:spcPct val="0"/>
              </a:spcBef>
            </a:pPr>
            <a:r>
              <a:rPr lang="en-GB" smtClean="0"/>
              <a:t>TDM at least 3 doses and come in 12-20 hours post dose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CDBE0C3-1ED7-4172-8577-3B3F408D64E5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 want prep now website and will have been one other pharmacy but that wasn</a:t>
            </a:r>
            <a:r>
              <a:rPr lang="en-GB" altLang="en-US" smtClean="0"/>
              <a:t>’</a:t>
            </a:r>
            <a:r>
              <a:rPr lang="en-GB" smtClean="0"/>
              <a:t>t documented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1B88E18-5292-452D-8F03-B30B19408A22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Red dots are concs of ftc in hiv neg healthy controls – historic data</a:t>
            </a:r>
          </a:p>
          <a:p>
            <a:pPr>
              <a:spcBef>
                <a:spcPct val="0"/>
              </a:spcBef>
            </a:pPr>
            <a:r>
              <a:rPr lang="en-GB" smtClean="0"/>
              <a:t>Blue dots are actual ftc measurements from our patients who had TDM done</a:t>
            </a:r>
          </a:p>
          <a:p>
            <a:pPr>
              <a:spcBef>
                <a:spcPct val="0"/>
              </a:spcBef>
            </a:pPr>
            <a:r>
              <a:rPr lang="en-GB" smtClean="0"/>
              <a:t>High inter individual variability but all levels were above established median plasma cut off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A8317A7-C212-446D-9FA7-C00D07160458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Lot of variability reasons unclear ?genetic factors as to how tfv is metabolised, documentation wrong as to when dose was taken, laboratory factors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6DF3A81-DB72-4DA6-94BE-13FD6689D943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However we have had 1 case of hiv in patient who attended private Prep clinic, bought prep and then didn</a:t>
            </a:r>
            <a:r>
              <a:rPr lang="en-GB" altLang="en-US" smtClean="0"/>
              <a:t>’</a:t>
            </a:r>
            <a:r>
              <a:rPr lang="en-GB" smtClean="0"/>
              <a:t>t take it.  He is now engaged with HIV carse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B407D00-5FC3-45E5-9ED7-CAE0E13F6524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Risk reduction – mot interviewing, condoms etc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A870237-0EF3-469A-B77A-DDBA921556CA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07" y="4706541"/>
            <a:ext cx="2746375" cy="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  <a:noFill/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AE8972-D5C0-4353-A3DF-96DEE25D91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7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6" indent="0">
              <a:buNone/>
              <a:defRPr sz="2800"/>
            </a:lvl2pPr>
            <a:lvl3pPr marL="913995" indent="0">
              <a:buNone/>
              <a:defRPr sz="2400"/>
            </a:lvl3pPr>
            <a:lvl4pPr marL="1370988" indent="0">
              <a:buNone/>
              <a:defRPr sz="2000"/>
            </a:lvl4pPr>
            <a:lvl5pPr marL="1827989" indent="0">
              <a:buNone/>
              <a:defRPr sz="2000"/>
            </a:lvl5pPr>
            <a:lvl6pPr marL="2284974" indent="0">
              <a:buNone/>
              <a:defRPr sz="2000"/>
            </a:lvl6pPr>
            <a:lvl7pPr marL="2741960" indent="0">
              <a:buNone/>
              <a:defRPr sz="2000"/>
            </a:lvl7pPr>
            <a:lvl8pPr marL="3198960" indent="0">
              <a:buNone/>
              <a:defRPr sz="2000"/>
            </a:lvl8pPr>
            <a:lvl9pPr marL="3655954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95" indent="0">
              <a:buNone/>
              <a:defRPr sz="1000"/>
            </a:lvl3pPr>
            <a:lvl4pPr marL="1370988" indent="0">
              <a:buNone/>
              <a:defRPr sz="900"/>
            </a:lvl4pPr>
            <a:lvl5pPr marL="1827989" indent="0">
              <a:buNone/>
              <a:defRPr sz="900"/>
            </a:lvl5pPr>
            <a:lvl6pPr marL="2284974" indent="0">
              <a:buNone/>
              <a:defRPr sz="900"/>
            </a:lvl6pPr>
            <a:lvl7pPr marL="2741960" indent="0">
              <a:buNone/>
              <a:defRPr sz="900"/>
            </a:lvl7pPr>
            <a:lvl8pPr marL="3198960" indent="0">
              <a:buNone/>
              <a:defRPr sz="900"/>
            </a:lvl8pPr>
            <a:lvl9pPr marL="3655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8B5B2-2B35-4AB6-ACF6-3AC3BB201493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EAE7E-39DA-4F18-BC68-D1FDE4AD99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2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048A58-F295-4F94-B4D5-FC08FDB49BF5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F6674-579A-446E-9EBB-AE36D047F6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79C3CE-090A-43F1-BC30-0269D12F0C07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E645-D8AD-4A4D-970D-9F97B20785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2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2687638" y="1708150"/>
            <a:ext cx="5992812" cy="1058863"/>
            <a:chOff x="1427772" y="3328134"/>
            <a:chExt cx="5787819" cy="1023326"/>
          </a:xfrm>
        </p:grpSpPr>
        <p:pic>
          <p:nvPicPr>
            <p:cNvPr id="7" name="Picture 16" descr="Odefsey_noTag_Logo_R_RGB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1" y="3398960"/>
              <a:ext cx="1790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Descovy_25mg_noTag_Logo_R_RGB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96" y="3328134"/>
              <a:ext cx="15621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Genvoya_noTag_Logo_R_RGB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772" y="3405310"/>
              <a:ext cx="21463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 descr="Gilea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657475" y="512763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176713" y="1885950"/>
            <a:ext cx="415925" cy="442913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4156075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70875" y="1887538"/>
            <a:ext cx="415925" cy="44291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6430963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8210550" y="211772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17" name="Picture 18" descr="Genvoya_noTag_Logo_R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14069" r="18636" b="45326"/>
          <a:stretch>
            <a:fillRect/>
          </a:stretch>
        </p:blipFill>
        <p:spPr bwMode="auto">
          <a:xfrm>
            <a:off x="4308475" y="1914525"/>
            <a:ext cx="290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Odefsey_noTag_Logo_R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5" t="14549" r="6383" b="45387"/>
          <a:stretch>
            <a:fillRect/>
          </a:stretch>
        </p:blipFill>
        <p:spPr bwMode="auto">
          <a:xfrm>
            <a:off x="8343900" y="1928813"/>
            <a:ext cx="311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548754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1461208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3" y="904018"/>
            <a:ext cx="7959727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0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5" y="904018"/>
            <a:ext cx="7996796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266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32743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5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DEF69-CFEA-4A1D-8268-074B57B259D0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1B4A9-5E0B-4F79-936E-003CAF482E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6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8325" y="904018"/>
            <a:ext cx="7967664" cy="303362"/>
          </a:xfrm>
        </p:spPr>
        <p:txBody>
          <a:bodyPr/>
          <a:lstStyle>
            <a:lvl1pPr>
              <a:defRPr sz="1125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2B63E-1F6B-43AD-8A32-6BD5C22A2641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C0724C-5D74-4A54-B9A2-DF356EB4CEF5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C501CDD-0C4C-4537-AAAE-2C255CB4B54B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67A310-1621-4431-ABB7-DB3CF960F865}" type="datetime1">
              <a:rPr 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cs typeface="Arial" pitchFamily="34" charset="0"/>
              </a:rPr>
              <a:t>Author’s Last Name, Conference Name, Year, Presentation #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DF1E2-2783-4910-9205-2AE9B4E87E8D}" type="slidenum">
              <a:rPr lang="en-US" alt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07" y="4706541"/>
            <a:ext cx="2746375" cy="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81745-52B1-497F-87CD-D2A2A18AC231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687-5361-4594-B184-89E8008B27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0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182EA-89C4-4036-AF4D-599EF2865A96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8A414-A8D6-4895-8B02-A625D38A8F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8F72A-E4D6-4157-B871-658E295B6DE0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B83DF-EA71-4ACA-B3B8-0E7EE697B7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95" indent="0">
              <a:buNone/>
              <a:defRPr sz="1800" b="1"/>
            </a:lvl3pPr>
            <a:lvl4pPr marL="1370988" indent="0">
              <a:buNone/>
              <a:defRPr sz="1600" b="1"/>
            </a:lvl4pPr>
            <a:lvl5pPr marL="1827989" indent="0">
              <a:buNone/>
              <a:defRPr sz="1600" b="1"/>
            </a:lvl5pPr>
            <a:lvl6pPr marL="2284974" indent="0">
              <a:buNone/>
              <a:defRPr sz="1600" b="1"/>
            </a:lvl6pPr>
            <a:lvl7pPr marL="2741960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6" indent="0">
              <a:buNone/>
              <a:defRPr sz="2000" b="1"/>
            </a:lvl2pPr>
            <a:lvl3pPr marL="913995" indent="0">
              <a:buNone/>
              <a:defRPr sz="1800" b="1"/>
            </a:lvl3pPr>
            <a:lvl4pPr marL="1370988" indent="0">
              <a:buNone/>
              <a:defRPr sz="1600" b="1"/>
            </a:lvl4pPr>
            <a:lvl5pPr marL="1827989" indent="0">
              <a:buNone/>
              <a:defRPr sz="1600" b="1"/>
            </a:lvl5pPr>
            <a:lvl6pPr marL="2284974" indent="0">
              <a:buNone/>
              <a:defRPr sz="1600" b="1"/>
            </a:lvl6pPr>
            <a:lvl7pPr marL="2741960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4E638-38EF-40C1-862E-2F84B151C347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2AFC-8DC6-4BDB-B895-1FE1CA13A1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7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5EF14C-D29F-46DA-A98A-B82367EB05C8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4A20D-3CD7-4DF3-A09C-60B4C2E602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1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6B52A-4B14-4B1E-A53F-45EFEAB47678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178ED-578C-4794-980A-B48931F6B0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3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86" indent="0">
              <a:buNone/>
              <a:defRPr sz="1200"/>
            </a:lvl2pPr>
            <a:lvl3pPr marL="913995" indent="0">
              <a:buNone/>
              <a:defRPr sz="1000"/>
            </a:lvl3pPr>
            <a:lvl4pPr marL="1370988" indent="0">
              <a:buNone/>
              <a:defRPr sz="900"/>
            </a:lvl4pPr>
            <a:lvl5pPr marL="1827989" indent="0">
              <a:buNone/>
              <a:defRPr sz="900"/>
            </a:lvl5pPr>
            <a:lvl6pPr marL="2284974" indent="0">
              <a:buNone/>
              <a:defRPr sz="900"/>
            </a:lvl6pPr>
            <a:lvl7pPr marL="2741960" indent="0">
              <a:buNone/>
              <a:defRPr sz="900"/>
            </a:lvl7pPr>
            <a:lvl8pPr marL="3198960" indent="0">
              <a:buNone/>
              <a:defRPr sz="900"/>
            </a:lvl8pPr>
            <a:lvl9pPr marL="3655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EC89C-D6BC-4FFC-974E-968C2BD4E081}" type="datetimeFigureOut">
              <a:rPr lang="en-GB"/>
              <a:pPr/>
              <a:t>11/07/2016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F604-CCA9-4057-BAA9-F04C359FC7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CD669-57A7-4863-B2DC-BF1E788892F3}" type="datetimeFigureOut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11/07/2016</a:t>
            </a:fld>
            <a:endParaRPr lang="en-GB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CA8922-E38B-4283-BFB8-B2EED7D45D62}" type="slidenum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MS PGothic" pitchFamily="34" charset="-128"/>
            </a:endParaRPr>
          </a:p>
        </p:txBody>
      </p:sp>
      <p:pic>
        <p:nvPicPr>
          <p:cNvPr id="1031" name="Picture 1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07" y="4706541"/>
            <a:ext cx="2746375" cy="2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9" y="4470797"/>
            <a:ext cx="6905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9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5pPr>
      <a:lvl6pPr marL="456986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6pPr>
      <a:lvl7pPr marL="913995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7pPr>
      <a:lvl8pPr marL="1370988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8pPr>
      <a:lvl9pPr marL="1827989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  <a:ea typeface="MS PGothic" pitchFamily="34" charset="-128"/>
        </a:defRPr>
      </a:lvl9pPr>
    </p:titleStyle>
    <p:bodyStyle>
      <a:lvl1pPr marL="342740" indent="-34274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625" indent="-28562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488" indent="-228492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480" indent="-228492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6481" indent="-2284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466" indent="-228492" algn="l" defTabSz="913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492" algn="l" defTabSz="913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1" indent="-228492" algn="l" defTabSz="913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4" indent="-228492" algn="l" defTabSz="9139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5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9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4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6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54" algn="l" defTabSz="9139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503488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123" name="Picture 12" descr="Text_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85750"/>
            <a:ext cx="7993062" cy="5095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55713"/>
            <a:ext cx="79930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325" y="285750"/>
            <a:ext cx="0" cy="50958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Gilead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4572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342900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marL="333375" indent="-33337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SzPct val="80000"/>
        <a:buFont typeface="Wingdings" pitchFamily="2" charset="2"/>
        <a:buChar char="u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marL="625475" indent="-292100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marL="901700" indent="-27622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–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marL="1166813" indent="-265113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daypharmacy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callchemis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etprep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>
          <a:xfrm>
            <a:off x="709613" y="342900"/>
            <a:ext cx="7772400" cy="1085850"/>
          </a:xfrm>
        </p:spPr>
        <p:txBody>
          <a:bodyPr/>
          <a:lstStyle/>
          <a:p>
            <a:r>
              <a:rPr lang="en-GB" sz="2400"/>
              <a:t>Establishment of a monitoring service for men who have sex with men (MSM) taking generic co-formulated tenofovir disoproxil fumarate (TDF)/emtricitabine (FTC) as pre-exposure prophylaxis (PrEP) against HIV infection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43100"/>
            <a:ext cx="7239000" cy="14287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1900" b="1">
                <a:solidFill>
                  <a:srgbClr val="898989"/>
                </a:solidFill>
              </a:rPr>
              <a:t>Tara Suchak</a:t>
            </a:r>
            <a:r>
              <a:rPr lang="en-GB" sz="1900" baseline="30000">
                <a:solidFill>
                  <a:srgbClr val="898989"/>
                </a:solidFill>
              </a:rPr>
              <a:t>1, </a:t>
            </a:r>
            <a:r>
              <a:rPr lang="en-GB" sz="1900">
                <a:solidFill>
                  <a:srgbClr val="898989"/>
                </a:solidFill>
              </a:rPr>
              <a:t>Nneka Nwokolo</a:t>
            </a:r>
            <a:r>
              <a:rPr lang="en-GB" sz="1900" baseline="30000">
                <a:solidFill>
                  <a:srgbClr val="898989"/>
                </a:solidFill>
              </a:rPr>
              <a:t>1</a:t>
            </a:r>
            <a:r>
              <a:rPr lang="en-GB" sz="1900">
                <a:solidFill>
                  <a:srgbClr val="898989"/>
                </a:solidFill>
              </a:rPr>
              <a:t>, Xinzhu Wang</a:t>
            </a:r>
            <a:r>
              <a:rPr lang="en-GB" sz="1900" baseline="30000">
                <a:solidFill>
                  <a:srgbClr val="898989"/>
                </a:solidFill>
              </a:rPr>
              <a:t>2</a:t>
            </a:r>
            <a:r>
              <a:rPr lang="en-GB" sz="1900">
                <a:solidFill>
                  <a:srgbClr val="898989"/>
                </a:solidFill>
              </a:rPr>
              <a:t>, Marta Boffito</a:t>
            </a:r>
            <a:r>
              <a:rPr lang="en-GB" sz="1900" baseline="30000">
                <a:solidFill>
                  <a:srgbClr val="898989"/>
                </a:solidFill>
              </a:rPr>
              <a:t>1,2,3</a:t>
            </a:r>
            <a:r>
              <a:rPr lang="en-GB" sz="1900">
                <a:solidFill>
                  <a:srgbClr val="898989"/>
                </a:solidFill>
              </a:rPr>
              <a:t>, Myra McClure</a:t>
            </a:r>
            <a:r>
              <a:rPr lang="en-GB" sz="1900" baseline="30000">
                <a:solidFill>
                  <a:srgbClr val="898989"/>
                </a:solidFill>
              </a:rPr>
              <a:t>2</a:t>
            </a:r>
            <a:r>
              <a:rPr lang="en-GB" sz="1900">
                <a:solidFill>
                  <a:srgbClr val="898989"/>
                </a:solidFill>
              </a:rPr>
              <a:t>, Jonathan Alldis</a:t>
            </a:r>
            <a:r>
              <a:rPr lang="en-GB" sz="1800" baseline="30000">
                <a:solidFill>
                  <a:srgbClr val="898989"/>
                </a:solidFill>
              </a:rPr>
              <a:t>1</a:t>
            </a:r>
            <a:r>
              <a:rPr lang="en-GB" sz="1900">
                <a:solidFill>
                  <a:srgbClr val="898989"/>
                </a:solidFill>
              </a:rPr>
              <a:t>, Roxanna Korologou-Linden</a:t>
            </a:r>
            <a:r>
              <a:rPr lang="en-GB" sz="1900" baseline="30000">
                <a:solidFill>
                  <a:srgbClr val="898989"/>
                </a:solidFill>
              </a:rPr>
              <a:t>2</a:t>
            </a:r>
            <a:r>
              <a:rPr lang="en-GB" sz="1900">
                <a:solidFill>
                  <a:srgbClr val="898989"/>
                </a:solidFill>
              </a:rPr>
              <a:t>, Andrew Hill</a:t>
            </a:r>
            <a:r>
              <a:rPr lang="en-GB" sz="1900" baseline="30000">
                <a:solidFill>
                  <a:srgbClr val="898989"/>
                </a:solidFill>
              </a:rPr>
              <a:t>3</a:t>
            </a:r>
            <a:r>
              <a:rPr lang="en-GB" sz="1900">
                <a:solidFill>
                  <a:srgbClr val="898989"/>
                </a:solidFill>
              </a:rPr>
              <a:t>, Gary Whitlock</a:t>
            </a:r>
            <a:r>
              <a:rPr lang="en-GB" sz="1900" baseline="30000">
                <a:solidFill>
                  <a:srgbClr val="898989"/>
                </a:solidFill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GB" sz="1900">
                <a:solidFill>
                  <a:srgbClr val="898989"/>
                </a:solidFill>
              </a:rPr>
              <a:t>1 56 Dean Street, Chelsea and Westminster Hospital, London, UK</a:t>
            </a:r>
          </a:p>
          <a:p>
            <a:pPr>
              <a:lnSpc>
                <a:spcPct val="90000"/>
              </a:lnSpc>
            </a:pPr>
            <a:r>
              <a:rPr lang="en-GB" sz="1900">
                <a:solidFill>
                  <a:srgbClr val="898989"/>
                </a:solidFill>
              </a:rPr>
              <a:t>2 Imperial College, London, UK</a:t>
            </a:r>
          </a:p>
          <a:p>
            <a:pPr>
              <a:lnSpc>
                <a:spcPct val="90000"/>
              </a:lnSpc>
            </a:pPr>
            <a:r>
              <a:rPr lang="en-GB" sz="1900">
                <a:solidFill>
                  <a:srgbClr val="898989"/>
                </a:solidFill>
              </a:rPr>
              <a:t>3 St Stephen</a:t>
            </a:r>
            <a:r>
              <a:rPr lang="en-GB" altLang="en-US" sz="1900">
                <a:solidFill>
                  <a:srgbClr val="898989"/>
                </a:solidFill>
              </a:rPr>
              <a:t>’</a:t>
            </a:r>
            <a:r>
              <a:rPr lang="en-GB" sz="1900">
                <a:solidFill>
                  <a:srgbClr val="898989"/>
                </a:solidFill>
              </a:rPr>
              <a:t>s AIDS Trust, London, UK</a:t>
            </a:r>
          </a:p>
          <a:p>
            <a:pPr>
              <a:lnSpc>
                <a:spcPct val="90000"/>
              </a:lnSpc>
            </a:pPr>
            <a:endParaRPr lang="en-GB" sz="190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endParaRPr lang="en-GB" sz="1900">
              <a:solidFill>
                <a:srgbClr val="898989"/>
              </a:solidFill>
            </a:endParaRPr>
          </a:p>
        </p:txBody>
      </p:sp>
      <p:pic>
        <p:nvPicPr>
          <p:cNvPr id="409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re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63541"/>
            <a:ext cx="4648200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2" descr="Image result for ssat hiv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102" name="AutoShape 6" descr="Image result for ssat hiv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103" name="AutoShape 8" descr="Image result for ssat hiv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104" name="AutoShape 10" descr="Image result for ssat hiv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4105" name="Picture 11" descr="\\cw-home\home\My Documents\SS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6651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74306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0200" y="914401"/>
          <a:ext cx="6172200" cy="30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001">
                  <a:extLst>
                    <a:ext uri="{9D8B030D-6E8A-4147-A177-3AD203B41FA5}"/>
                  </a:extLst>
                </a:gridCol>
                <a:gridCol w="2387199">
                  <a:extLst>
                    <a:ext uri="{9D8B030D-6E8A-4147-A177-3AD203B41FA5}"/>
                  </a:extLst>
                </a:gridCol>
              </a:tblGrid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Details</a:t>
                      </a:r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s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ource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369964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www.alldaychemist.com</a:t>
                      </a: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(23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/161)</a:t>
                      </a: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www.iwantprepnow.co.uk</a:t>
                      </a: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6.2 % % (10/161)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53292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www.unitedpharmacies-uk.md</a:t>
                      </a: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32.3 % (52/161)</a:t>
                      </a: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</a:t>
                      </a: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  % (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1/161)</a:t>
                      </a: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www.aids-drugs-online.com</a:t>
                      </a: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1.2 % (2/161)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304166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www.alldaypharmacy.co.uk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6.2 % (10/161)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www.callchemist.com</a:t>
                      </a:r>
                      <a:endParaRPr lang="en-GB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r>
                        <a:rPr lang="en-GB" sz="1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(1/161)</a:t>
                      </a: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www.buylowdrugs.com</a:t>
                      </a: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0.6 % (1/161)</a:t>
                      </a: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  <a:tr h="270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en-GB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stated/unknown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71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37.9% (61/161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7143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348" name="Title 1"/>
          <p:cNvSpPr txBox="1">
            <a:spLocks/>
          </p:cNvSpPr>
          <p:nvPr/>
        </p:nvSpPr>
        <p:spPr bwMode="auto">
          <a:xfrm>
            <a:off x="2438400" y="191693"/>
            <a:ext cx="3733800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>
                <a:solidFill>
                  <a:srgbClr val="002060"/>
                </a:solidFill>
              </a:rPr>
              <a:t>Source of PrEP</a:t>
            </a:r>
          </a:p>
        </p:txBody>
      </p:sp>
      <p:pic>
        <p:nvPicPr>
          <p:cNvPr id="13350" name="Picture 11" descr="\\cw-home\home\My Documents\SS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9051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PrEP manufacturer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103 individuals </a:t>
            </a:r>
            <a:r>
              <a:rPr lang="en-GB" sz="2400" dirty="0" err="1"/>
              <a:t>PrEP</a:t>
            </a:r>
            <a:r>
              <a:rPr lang="en-GB" sz="2400" dirty="0"/>
              <a:t> manufacturer was:</a:t>
            </a:r>
          </a:p>
          <a:p>
            <a:endParaRPr lang="en-GB" sz="2400" dirty="0"/>
          </a:p>
          <a:p>
            <a:r>
              <a:rPr lang="en-GB" sz="2400" dirty="0" err="1"/>
              <a:t>Cipla</a:t>
            </a:r>
            <a:r>
              <a:rPr lang="en-GB" sz="2400" dirty="0"/>
              <a:t> Ltd 101 (98%) (India) – </a:t>
            </a:r>
            <a:r>
              <a:rPr lang="en-GB" sz="2400" dirty="0" err="1"/>
              <a:t>Tenvir</a:t>
            </a:r>
            <a:r>
              <a:rPr lang="en-GB" sz="2400" dirty="0"/>
              <a:t>-EM®</a:t>
            </a:r>
          </a:p>
          <a:p>
            <a:r>
              <a:rPr lang="en-GB" sz="2400" dirty="0" err="1"/>
              <a:t>Mylan</a:t>
            </a:r>
            <a:r>
              <a:rPr lang="en-GB" sz="2400" dirty="0"/>
              <a:t> 1 (1%) (Netherlands) – </a:t>
            </a:r>
            <a:r>
              <a:rPr lang="en-GB" sz="2400" dirty="0" err="1"/>
              <a:t>Ricovir</a:t>
            </a:r>
            <a:r>
              <a:rPr lang="en-GB" sz="2400" dirty="0"/>
              <a:t>®</a:t>
            </a:r>
          </a:p>
          <a:p>
            <a:r>
              <a:rPr lang="en-GB" sz="2400" dirty="0"/>
              <a:t>Aspen </a:t>
            </a:r>
            <a:r>
              <a:rPr lang="en-GB" sz="2400" dirty="0" err="1"/>
              <a:t>Pharma</a:t>
            </a:r>
            <a:r>
              <a:rPr lang="en-GB" sz="2400" dirty="0"/>
              <a:t> 1 (1%) (South Africa) – </a:t>
            </a:r>
            <a:r>
              <a:rPr lang="en-GB" sz="2400" dirty="0" err="1"/>
              <a:t>Tencitab</a:t>
            </a:r>
            <a:r>
              <a:rPr lang="en-GB" sz="2400" dirty="0"/>
              <a:t>®</a:t>
            </a:r>
          </a:p>
          <a:p>
            <a:r>
              <a:rPr lang="en-GB" sz="2400" dirty="0"/>
              <a:t>Other brands included </a:t>
            </a:r>
            <a:r>
              <a:rPr lang="en-GB" sz="2400" dirty="0" err="1"/>
              <a:t>Tavin</a:t>
            </a:r>
            <a:r>
              <a:rPr lang="en-GB" sz="2400" dirty="0"/>
              <a:t>-EM® (</a:t>
            </a:r>
            <a:r>
              <a:rPr lang="en-GB" sz="2400" dirty="0" err="1"/>
              <a:t>Emcure</a:t>
            </a:r>
            <a:r>
              <a:rPr lang="en-GB" sz="2400" dirty="0"/>
              <a:t> Pharmaceuticals Ltd.) and </a:t>
            </a:r>
            <a:r>
              <a:rPr lang="en-GB" sz="2400" dirty="0" err="1"/>
              <a:t>Trivir</a:t>
            </a:r>
            <a:r>
              <a:rPr lang="en-GB" sz="2400" dirty="0"/>
              <a:t>® (</a:t>
            </a:r>
            <a:r>
              <a:rPr lang="en-GB" sz="2400" dirty="0" err="1"/>
              <a:t>Sain</a:t>
            </a:r>
            <a:r>
              <a:rPr lang="en-GB" sz="2400" dirty="0"/>
              <a:t> Medicaments </a:t>
            </a:r>
            <a:r>
              <a:rPr lang="en-GB" sz="2400" dirty="0" err="1"/>
              <a:t>Pvt.</a:t>
            </a:r>
            <a:r>
              <a:rPr lang="en-GB" sz="2400" dirty="0"/>
              <a:t> Ltd.)</a:t>
            </a:r>
          </a:p>
        </p:txBody>
      </p:sp>
      <p:pic>
        <p:nvPicPr>
          <p:cNvPr id="14339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14852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\\cw-home\home\My Documents\S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60083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512"/>
            <a:ext cx="8209610" cy="461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6" y="195486"/>
            <a:ext cx="8355211" cy="47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205979"/>
            <a:ext cx="8686800" cy="857250"/>
          </a:xfrm>
        </p:spPr>
        <p:txBody>
          <a:bodyPr/>
          <a:lstStyle/>
          <a:p>
            <a:r>
              <a:rPr lang="en-GB" smtClean="0"/>
              <a:t>STI diagnosed within 3/12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68"/>
            <a:ext cx="8229600" cy="325993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>
                <a:ea typeface="+mn-ea"/>
              </a:rPr>
              <a:t>39/161 (24%) had STI at baseline or within 3/12 of starting PrEP (36% rectal STI or syphilis)</a:t>
            </a: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400" dirty="0">
                <a:ea typeface="+mn-ea"/>
              </a:rPr>
              <a:t>13/161 (15%) had STI at </a:t>
            </a:r>
            <a:r>
              <a:rPr lang="en-GB" sz="2400" dirty="0" err="1">
                <a:ea typeface="+mn-ea"/>
              </a:rPr>
              <a:t>at</a:t>
            </a:r>
            <a:r>
              <a:rPr lang="en-GB" sz="2400" dirty="0">
                <a:ea typeface="+mn-ea"/>
              </a:rPr>
              <a:t> least one follow-up visit (72.7% rectal STI or syphilis)</a:t>
            </a: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400" dirty="0">
                <a:ea typeface="+mn-ea"/>
              </a:rPr>
              <a:t>No new cases of HIV, hepatitis B or C </a:t>
            </a: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ea typeface="+mn-ea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GB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ea typeface="+mn-ea"/>
            </a:endParaRPr>
          </a:p>
        </p:txBody>
      </p:sp>
      <p:pic>
        <p:nvPicPr>
          <p:cNvPr id="17412" name="Picture 11" descr="\\cw-home\home\My Documents\S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60083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</p:spPr>
        <p:txBody>
          <a:bodyPr/>
          <a:lstStyle/>
          <a:p>
            <a:r>
              <a:rPr lang="en-GB" sz="2800" dirty="0"/>
              <a:t>Monitoring on generic </a:t>
            </a:r>
            <a:r>
              <a:rPr lang="en-GB" sz="2800" dirty="0" err="1"/>
              <a:t>PrEP</a:t>
            </a:r>
            <a:r>
              <a:rPr lang="en-GB" sz="2800" dirty="0"/>
              <a:t> is feasible within GUM</a:t>
            </a:r>
          </a:p>
          <a:p>
            <a:r>
              <a:rPr lang="en-GB" sz="2800" dirty="0"/>
              <a:t>TFV and FTC levels adequate in all tested samples</a:t>
            </a:r>
          </a:p>
          <a:p>
            <a:r>
              <a:rPr lang="en-GB" sz="2800" dirty="0"/>
              <a:t>High rates of STIs at baseline and follow-up (consistent with </a:t>
            </a:r>
            <a:r>
              <a:rPr lang="en-GB" sz="2800" dirty="0" err="1"/>
              <a:t>PrEP</a:t>
            </a:r>
            <a:r>
              <a:rPr lang="en-GB" sz="2800" dirty="0"/>
              <a:t> studies in literature)</a:t>
            </a:r>
          </a:p>
          <a:p>
            <a:r>
              <a:rPr lang="en-GB" sz="2800" dirty="0" err="1"/>
              <a:t>PrEP</a:t>
            </a:r>
            <a:r>
              <a:rPr lang="en-GB" sz="2800" dirty="0"/>
              <a:t> guidelines should incorporate regular STI screening and risk reduction interventions</a:t>
            </a:r>
          </a:p>
          <a:p>
            <a:endParaRPr lang="en-GB" sz="2800" dirty="0"/>
          </a:p>
        </p:txBody>
      </p:sp>
      <p:pic>
        <p:nvPicPr>
          <p:cNvPr id="18436" name="Picture 11" descr="\\cw-home\home\My Documents\S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14851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1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err="1"/>
              <a:t>Nneka</a:t>
            </a:r>
            <a:r>
              <a:rPr lang="en-GB" sz="2400" dirty="0"/>
              <a:t> </a:t>
            </a:r>
            <a:r>
              <a:rPr lang="en-GB" sz="2400" dirty="0" err="1"/>
              <a:t>Nwokolo</a:t>
            </a:r>
            <a:endParaRPr lang="en-GB" sz="2400" dirty="0"/>
          </a:p>
          <a:p>
            <a:r>
              <a:rPr lang="en-GB" sz="2400" dirty="0" err="1"/>
              <a:t>Xin-zhu</a:t>
            </a:r>
            <a:r>
              <a:rPr lang="en-GB" sz="2400" dirty="0"/>
              <a:t> Wang</a:t>
            </a:r>
          </a:p>
          <a:p>
            <a:r>
              <a:rPr lang="en-GB" sz="2400" dirty="0"/>
              <a:t>Roxanna </a:t>
            </a:r>
            <a:r>
              <a:rPr lang="en-GB" sz="2400" dirty="0" err="1"/>
              <a:t>Korologou</a:t>
            </a:r>
            <a:r>
              <a:rPr lang="en-GB" sz="2400" dirty="0"/>
              <a:t>-Linden</a:t>
            </a:r>
          </a:p>
          <a:p>
            <a:r>
              <a:rPr lang="en-GB" sz="2400" dirty="0"/>
              <a:t>Andrew Hill</a:t>
            </a:r>
          </a:p>
          <a:p>
            <a:r>
              <a:rPr lang="en-GB" sz="2400" dirty="0"/>
              <a:t>Isaac Day-Weber</a:t>
            </a:r>
          </a:p>
          <a:p>
            <a:r>
              <a:rPr lang="en-GB" sz="2400" dirty="0"/>
              <a:t>Myra McClure</a:t>
            </a:r>
          </a:p>
          <a:p>
            <a:r>
              <a:rPr lang="en-GB" sz="2400" dirty="0"/>
              <a:t>Gary Whitlock</a:t>
            </a:r>
          </a:p>
          <a:p>
            <a:endParaRPr lang="en-GB" sz="2400" dirty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/>
              <a:t>Marta Boffito</a:t>
            </a:r>
          </a:p>
          <a:p>
            <a:r>
              <a:rPr lang="en-GB" sz="2400"/>
              <a:t>Jonathan Alldis</a:t>
            </a:r>
          </a:p>
          <a:p>
            <a:r>
              <a:rPr lang="en-GB" sz="2400"/>
              <a:t>The clinical staff and patients of the Chelwest HIV/GUM Directorate</a:t>
            </a:r>
          </a:p>
        </p:txBody>
      </p:sp>
      <p:pic>
        <p:nvPicPr>
          <p:cNvPr id="19460" name="Picture 11" descr="\\cw-home\home\My Documents\S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14851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14852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6266"/>
          </a:xfrm>
        </p:spPr>
        <p:txBody>
          <a:bodyPr>
            <a:normAutofit fontScale="92500" lnSpcReduction="10000"/>
          </a:bodyPr>
          <a:lstStyle/>
          <a:p>
            <a:r>
              <a:rPr lang="en-GB" smtClean="0"/>
              <a:t>Truvada® PrEP taken daily or intermittently reduces HIV acquisition by &gt;86%</a:t>
            </a:r>
          </a:p>
          <a:p>
            <a:r>
              <a:rPr lang="en-GB" smtClean="0"/>
              <a:t>56 Dean Street diagnoses 400+ new HIV+ve/year</a:t>
            </a:r>
          </a:p>
          <a:p>
            <a:r>
              <a:rPr lang="en-GB" smtClean="0"/>
              <a:t>However, Truvada® not available on the NHS as PrEP</a:t>
            </a:r>
          </a:p>
          <a:p>
            <a:pPr>
              <a:buFont typeface="Arial" pitchFamily="34" charset="0"/>
              <a:buNone/>
            </a:pPr>
            <a:endParaRPr lang="en-GB" smtClean="0"/>
          </a:p>
          <a:p>
            <a:pPr>
              <a:buFont typeface="Arial" pitchFamily="34" charset="0"/>
              <a:buNone/>
            </a:pPr>
            <a:endParaRPr lang="en-GB" smtClean="0"/>
          </a:p>
        </p:txBody>
      </p:sp>
      <p:pic>
        <p:nvPicPr>
          <p:cNvPr id="5123" name="Picture 11" descr="\\cw-home\home\My Documents\S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08824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56 Dean Street PrEP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3718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Established September 2015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Clinic guideline – basis for subsequent guidance from BASHH/BHIVA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At-risk individuals purchase </a:t>
            </a:r>
            <a:r>
              <a:rPr lang="en-GB" sz="2400" dirty="0" err="1"/>
              <a:t>Truvada</a:t>
            </a:r>
            <a:r>
              <a:rPr lang="en-GB" sz="2400" dirty="0"/>
              <a:t>® at NHS list price (£400/30 pills)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PrEP</a:t>
            </a:r>
            <a:r>
              <a:rPr lang="en-GB" sz="2400" dirty="0"/>
              <a:t> counselling, renal function monitoring, risk reduction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3/12ly HIV, STI testing and urinalysis in general GUM clinic </a:t>
            </a:r>
          </a:p>
        </p:txBody>
      </p:sp>
      <p:pic>
        <p:nvPicPr>
          <p:cNvPr id="6147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\\cw-home\home\My Documents\SS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14851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51272"/>
          </a:xfrm>
        </p:spPr>
        <p:txBody>
          <a:bodyPr/>
          <a:lstStyle/>
          <a:p>
            <a:r>
              <a:rPr lang="en-GB" smtClean="0"/>
              <a:t>Generic PrEP 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3394472"/>
          </a:xfrm>
        </p:spPr>
        <p:txBody>
          <a:bodyPr/>
          <a:lstStyle/>
          <a:p>
            <a:r>
              <a:rPr lang="en-GB" sz="2800" dirty="0"/>
              <a:t>Increasing numbers of MSM presenting to GU service asking about </a:t>
            </a:r>
            <a:r>
              <a:rPr lang="en-GB" sz="2800" dirty="0" err="1"/>
              <a:t>PrEP</a:t>
            </a:r>
            <a:endParaRPr lang="en-GB" sz="2800" dirty="0"/>
          </a:p>
          <a:p>
            <a:r>
              <a:rPr lang="en-GB" sz="2800" dirty="0"/>
              <a:t>Many accessing generic TDF/FTC online but no access to advice or monitoring</a:t>
            </a:r>
          </a:p>
          <a:p>
            <a:r>
              <a:rPr lang="en-GB" sz="2800" dirty="0"/>
              <a:t>Concerns about authenticity of online medication</a:t>
            </a:r>
          </a:p>
          <a:p>
            <a:r>
              <a:rPr lang="en-GB" sz="2800" dirty="0"/>
              <a:t>No clear mechanism to ensure generic medication genuine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7172" name="Picture 11" descr="\\cw-home\home\My Documents\S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00562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8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Generic PrEP monitoring 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71850"/>
          </a:xfrm>
        </p:spPr>
        <p:txBody>
          <a:bodyPr/>
          <a:lstStyle/>
          <a:p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February 2016 – started to formally offer monitoring for individuals taking, or intending to start taking generic </a:t>
            </a:r>
            <a:r>
              <a:rPr lang="en-GB" sz="2400" dirty="0" err="1"/>
              <a:t>PrEP</a:t>
            </a:r>
            <a:r>
              <a:rPr lang="en-GB" sz="2400" dirty="0"/>
              <a:t> within routine GUM service</a:t>
            </a:r>
          </a:p>
          <a:p>
            <a:r>
              <a:rPr lang="en-GB" sz="2400" dirty="0"/>
              <a:t>Patient information available in clinic and on 56 Dean Street </a:t>
            </a:r>
            <a:r>
              <a:rPr lang="en-GB" sz="2400" dirty="0" err="1"/>
              <a:t>PrEP</a:t>
            </a:r>
            <a:r>
              <a:rPr lang="en-GB" sz="2400" dirty="0"/>
              <a:t> clinic website </a:t>
            </a:r>
            <a:r>
              <a:rPr lang="en-GB" sz="2400" dirty="0">
                <a:hlinkClick r:id="rId2"/>
              </a:rPr>
              <a:t>www.getprep.uk</a:t>
            </a:r>
            <a:r>
              <a:rPr lang="en-GB" sz="2400" dirty="0"/>
              <a:t> based on data from PROUD and </a:t>
            </a:r>
            <a:r>
              <a:rPr lang="en-GB" sz="2400" dirty="0" err="1"/>
              <a:t>Ipergay</a:t>
            </a:r>
            <a:r>
              <a:rPr lang="en-GB" sz="2400" dirty="0"/>
              <a:t> studies</a:t>
            </a:r>
          </a:p>
          <a:p>
            <a:r>
              <a:rPr lang="en-GB" sz="2400" dirty="0"/>
              <a:t>Obtained grant from St Stephen</a:t>
            </a:r>
            <a:r>
              <a:rPr lang="en-GB" altLang="en-US" sz="2400" dirty="0"/>
              <a:t>’</a:t>
            </a:r>
            <a:r>
              <a:rPr lang="en-GB" sz="2400" dirty="0"/>
              <a:t>s AIDS Trust to perform TDM</a:t>
            </a:r>
          </a:p>
          <a:p>
            <a:r>
              <a:rPr lang="en-GB" sz="2400" dirty="0"/>
              <a:t>Medical and nursing staff trained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19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\\cw-home\home\My Documents\SS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07708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5369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Assessment</a:t>
            </a:r>
            <a:endParaRPr lang="en-GB" dirty="0">
              <a:ea typeface="+mj-ea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3371850"/>
          </a:xfrm>
        </p:spPr>
        <p:txBody>
          <a:bodyPr/>
          <a:lstStyle/>
          <a:p>
            <a:r>
              <a:rPr lang="en-GB" sz="2800" dirty="0"/>
              <a:t>Sexual history including time of last HIV test, risk behaviour (including </a:t>
            </a:r>
            <a:r>
              <a:rPr lang="en-GB" sz="2800" dirty="0" err="1"/>
              <a:t>chemsex</a:t>
            </a:r>
            <a:r>
              <a:rPr lang="en-GB" sz="2800" dirty="0"/>
              <a:t>), and hepatitis B vaccination status</a:t>
            </a:r>
          </a:p>
          <a:p>
            <a:r>
              <a:rPr lang="en-GB" sz="2800" dirty="0"/>
              <a:t>Medical and family history including history of renal and bone disease and current medications</a:t>
            </a:r>
          </a:p>
          <a:p>
            <a:r>
              <a:rPr lang="en-GB" sz="2800" dirty="0"/>
              <a:t>Baseline </a:t>
            </a:r>
            <a:r>
              <a:rPr lang="en-GB" sz="2800" dirty="0" err="1"/>
              <a:t>eGFR</a:t>
            </a:r>
            <a:r>
              <a:rPr lang="en-GB" sz="2800" dirty="0"/>
              <a:t> and urinalysis</a:t>
            </a:r>
          </a:p>
          <a:p>
            <a:r>
              <a:rPr lang="en-GB" sz="2800" dirty="0"/>
              <a:t>HIV and STI screening at baseline </a:t>
            </a:r>
          </a:p>
          <a:p>
            <a:endParaRPr lang="en-GB" sz="2800" dirty="0"/>
          </a:p>
        </p:txBody>
      </p:sp>
      <p:pic>
        <p:nvPicPr>
          <p:cNvPr id="9220" name="Picture 11" descr="\\cw-home\home\My Documents\S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4486276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51272"/>
          </a:xfrm>
        </p:spPr>
        <p:txBody>
          <a:bodyPr/>
          <a:lstStyle/>
          <a:p>
            <a:r>
              <a:rPr lang="en-GB" smtClean="0"/>
              <a:t>Service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2575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Advice on how to access generic PrEP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Risk reduction including </a:t>
            </a:r>
            <a:r>
              <a:rPr lang="en-GB" dirty="0" err="1" smtClean="0">
                <a:ea typeface="+mn-ea"/>
              </a:rPr>
              <a:t>chemsex</a:t>
            </a:r>
            <a:r>
              <a:rPr lang="en-GB" dirty="0" smtClean="0">
                <a:ea typeface="+mn-ea"/>
              </a:rPr>
              <a:t> support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Offered TDM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3/12ly HIV and STI screening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HIV test at 3/4 weeks if in window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3/12ly renal function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3/12 urine dip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Yearly </a:t>
            </a:r>
            <a:r>
              <a:rPr lang="en-GB" dirty="0" err="1" smtClean="0">
                <a:ea typeface="+mn-ea"/>
              </a:rPr>
              <a:t>eGFR</a:t>
            </a:r>
            <a:endParaRPr lang="en-GB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ea typeface="+mn-ea"/>
            </a:endParaRPr>
          </a:p>
        </p:txBody>
      </p:sp>
      <p:pic>
        <p:nvPicPr>
          <p:cNvPr id="10244" name="Picture 11" descr="\\cw-home\home\My Documents\S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3419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914401"/>
            <a:ext cx="82296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		1 February – 7 June 2016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161 individuals 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100% MSM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74% White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Median age 39 years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Median follow-up 119 days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73% (118/161) were Hep B immune, 20% unknown hep B status and 7% non immune.  </a:t>
            </a:r>
          </a:p>
          <a:p>
            <a:pPr marL="0" indent="0">
              <a:lnSpc>
                <a:spcPct val="80000"/>
              </a:lnSpc>
            </a:pPr>
            <a:r>
              <a:rPr lang="en-GB" sz="2400" dirty="0"/>
              <a:t>1 patient had mild CKD at baseline with no change in renal </a:t>
            </a:r>
            <a:r>
              <a:rPr lang="en-GB" sz="2400" dirty="0" err="1"/>
              <a:t>fxn</a:t>
            </a:r>
            <a:r>
              <a:rPr lang="en-GB" sz="2400" dirty="0"/>
              <a:t> at first follow-up visit</a:t>
            </a:r>
          </a:p>
          <a:p>
            <a:pPr marL="0" indent="0">
              <a:lnSpc>
                <a:spcPct val="80000"/>
              </a:lnSpc>
            </a:pPr>
            <a:endParaRPr lang="en-GB" sz="2400" dirty="0"/>
          </a:p>
        </p:txBody>
      </p:sp>
      <p:pic>
        <p:nvPicPr>
          <p:cNvPr id="1126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743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>
                <a:ea typeface="+mn-ea"/>
              </a:rPr>
              <a:t>	</a:t>
            </a:r>
            <a:r>
              <a:rPr lang="en-GB" dirty="0" smtClean="0">
                <a:ea typeface="+mn-ea"/>
              </a:rPr>
              <a:t>Of people with data available: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 115/129 (90%) on daily PrEP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13/129 (10%) on event driven PrEP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TDM performed in 125 individuals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ea typeface="+mn-ea"/>
            </a:endParaRPr>
          </a:p>
        </p:txBody>
      </p:sp>
      <p:pic>
        <p:nvPicPr>
          <p:cNvPr id="12292" name="Picture 11" descr="\\cw-home\home\My Documents\SS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6651"/>
            <a:ext cx="10668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\\cw-home\home\My Documents\Imperial coll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56319"/>
            <a:ext cx="1524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DDB Descovy">
      <a:dk1>
        <a:srgbClr val="000000"/>
      </a:dk1>
      <a:lt1>
        <a:sysClr val="window" lastClr="FFFFFF"/>
      </a:lt1>
      <a:dk2>
        <a:srgbClr val="EE7722"/>
      </a:dk2>
      <a:lt2>
        <a:srgbClr val="A7A9AA"/>
      </a:lt2>
      <a:accent1>
        <a:srgbClr val="00617F"/>
      </a:accent1>
      <a:accent2>
        <a:srgbClr val="4298B5"/>
      </a:accent2>
      <a:accent3>
        <a:srgbClr val="7F7F7F"/>
      </a:accent3>
      <a:accent4>
        <a:srgbClr val="D2D3D4"/>
      </a:accent4>
      <a:accent5>
        <a:srgbClr val="7FAFBE"/>
      </a:accent5>
      <a:accent6>
        <a:srgbClr val="A0CBD9"/>
      </a:accent6>
      <a:hlink>
        <a:srgbClr val="00617F"/>
      </a:hlink>
      <a:folHlink>
        <a:srgbClr val="00617F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98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840</Words>
  <Application>Microsoft Office PowerPoint</Application>
  <PresentationFormat>On-screen Show (16:9)</PresentationFormat>
  <Paragraphs>129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6_Office Theme</vt:lpstr>
      <vt:lpstr>Establishment of a monitoring service for men who have sex with men (MSM) taking generic co-formulated tenofovir disoproxil fumarate (TDF)/emtricitabine (FTC) as pre-exposure prophylaxis (PrEP) against HIV infection</vt:lpstr>
      <vt:lpstr>Background</vt:lpstr>
      <vt:lpstr>56 Dean Street PrEP Clinic</vt:lpstr>
      <vt:lpstr>Generic PrEP </vt:lpstr>
      <vt:lpstr>Generic PrEP monitoring </vt:lpstr>
      <vt:lpstr>Assessment</vt:lpstr>
      <vt:lpstr>Service provision</vt:lpstr>
      <vt:lpstr>Results</vt:lpstr>
      <vt:lpstr>Results (2)</vt:lpstr>
      <vt:lpstr>PowerPoint Presentation</vt:lpstr>
      <vt:lpstr>PrEP manufacturer</vt:lpstr>
      <vt:lpstr>PowerPoint Presentation</vt:lpstr>
      <vt:lpstr>PowerPoint Presentation</vt:lpstr>
      <vt:lpstr>STI diagnosed within 3/12 PrEP</vt:lpstr>
      <vt:lpstr>Summary</vt:lpstr>
      <vt:lpstr>Acknowledgements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43</cp:revision>
  <dcterms:created xsi:type="dcterms:W3CDTF">2015-05-13T13:06:46Z</dcterms:created>
  <dcterms:modified xsi:type="dcterms:W3CDTF">2016-07-11T15:02:36Z</dcterms:modified>
</cp:coreProperties>
</file>