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notesMasterIdLst>
    <p:notesMasterId r:id="rId25"/>
  </p:notesMasterIdLst>
  <p:sldIdLst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</p:sldIdLst>
  <p:sldSz cx="9144000" cy="5143500" type="screen16x9"/>
  <p:notesSz cx="6858000" cy="9144000"/>
  <p:defaultTextStyle>
    <a:defPPr>
      <a:defRPr lang="en-US"/>
    </a:defPPr>
    <a:lvl1pPr marL="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6</c:v>
                </c:pt>
                <c:pt idx="4">
                  <c:v>22</c:v>
                </c:pt>
                <c:pt idx="5">
                  <c:v>17</c:v>
                </c:pt>
                <c:pt idx="6">
                  <c:v>48</c:v>
                </c:pt>
                <c:pt idx="7">
                  <c:v>128</c:v>
                </c:pt>
                <c:pt idx="8">
                  <c:v>184</c:v>
                </c:pt>
                <c:pt idx="9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422784"/>
        <c:axId val="124805504"/>
      </c:barChart>
      <c:catAx>
        <c:axId val="12442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05504"/>
        <c:crosses val="autoZero"/>
        <c:auto val="1"/>
        <c:lblAlgn val="ctr"/>
        <c:lblOffset val="100"/>
        <c:noMultiLvlLbl val="0"/>
      </c:catAx>
      <c:valAx>
        <c:axId val="1248055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2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19913483036843E-2"/>
          <c:y val="4.782875002192738E-2"/>
          <c:w val="0.9277800865169632"/>
          <c:h val="0.827780435844285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43</c:v>
                </c:pt>
                <c:pt idx="1">
                  <c:v>12</c:v>
                </c:pt>
                <c:pt idx="2">
                  <c:v>16</c:v>
                </c:pt>
                <c:pt idx="3">
                  <c:v>13</c:v>
                </c:pt>
                <c:pt idx="4">
                  <c:v>50</c:v>
                </c:pt>
                <c:pt idx="5">
                  <c:v>26</c:v>
                </c:pt>
                <c:pt idx="6">
                  <c:v>41</c:v>
                </c:pt>
                <c:pt idx="7">
                  <c:v>56</c:v>
                </c:pt>
                <c:pt idx="8">
                  <c:v>57</c:v>
                </c:pt>
                <c:pt idx="9">
                  <c:v>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4845056"/>
        <c:axId val="124539648"/>
      </c:barChart>
      <c:catAx>
        <c:axId val="1248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39648"/>
        <c:crosses val="autoZero"/>
        <c:auto val="1"/>
        <c:lblAlgn val="ctr"/>
        <c:lblOffset val="100"/>
        <c:noMultiLvlLbl val="0"/>
      </c:catAx>
      <c:valAx>
        <c:axId val="1245396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4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6748674204395242"/>
                  <c:y val="6.39773292322688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06174645222901"/>
                  <c:y val="-0.1106172966092983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069130952829854E-2"/>
                  <c:y val="0.2061616401256266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Daily</c:v>
                </c:pt>
                <c:pt idx="1">
                  <c:v>Before/After sex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263</c:v>
                </c:pt>
                <c:pt idx="1">
                  <c:v>200</c:v>
                </c:pt>
                <c:pt idx="2">
                  <c:v>16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091485247816494"/>
          <c:y val="0.32085497713488598"/>
          <c:w val="0.1994741409975854"/>
          <c:h val="0.3205913148924961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925F-95D4-482B-BCBD-4405231C0C1D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32C5-DDA7-4935-89D7-313466D01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28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5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8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9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0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54" algn="l" defTabSz="9139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Thank you ,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</a:t>
            </a:r>
            <a:r>
              <a:rPr lang="en-GB" baseline="0" dirty="0" smtClean="0"/>
              <a:t> delighted to present the results of this questionnaire study regarding prep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40% reported an </a:t>
            </a:r>
            <a:r>
              <a:rPr lang="en-GB" dirty="0" err="1" smtClean="0"/>
              <a:t>sti</a:t>
            </a:r>
            <a:r>
              <a:rPr lang="en-GB" dirty="0" smtClean="0"/>
              <a:t> in the last 6/12 with c/g the most common infection. 6% also acquired syphilis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85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Vast </a:t>
            </a:r>
            <a:r>
              <a:rPr lang="en-GB" dirty="0" err="1" smtClean="0"/>
              <a:t>marjoity</a:t>
            </a:r>
            <a:r>
              <a:rPr lang="en-GB" dirty="0" smtClean="0"/>
              <a:t> of respondents had undergone iv testing within the </a:t>
            </a:r>
            <a:r>
              <a:rPr lang="en-GB" dirty="0" err="1" smtClean="0"/>
              <a:t>preceeding</a:t>
            </a:r>
            <a:r>
              <a:rPr lang="en-GB" dirty="0" smtClean="0"/>
              <a:t> 3/12 of their</a:t>
            </a:r>
            <a:r>
              <a:rPr lang="en-GB" baseline="0" dirty="0" smtClean="0"/>
              <a:t> visit to clinic that day.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27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36% had previous use of pep with nearly</a:t>
            </a:r>
            <a:r>
              <a:rPr lang="en-GB" baseline="0" dirty="0" smtClean="0"/>
              <a:t> a quarter in the </a:t>
            </a:r>
            <a:r>
              <a:rPr lang="en-GB" baseline="0" dirty="0" err="1" smtClean="0"/>
              <a:t>preceeding</a:t>
            </a:r>
            <a:r>
              <a:rPr lang="en-GB" baseline="0" dirty="0" smtClean="0"/>
              <a:t> year. We then asked them to state how effective they thought pep was 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in summary thus far we have a highly educated predominantly white group</a:t>
            </a:r>
            <a:r>
              <a:rPr lang="en-GB" baseline="0" dirty="0" smtClean="0"/>
              <a:t> of men of whom the majority report </a:t>
            </a:r>
            <a:r>
              <a:rPr lang="en-GB" baseline="0" dirty="0" err="1" smtClean="0"/>
              <a:t>upai</a:t>
            </a:r>
            <a:r>
              <a:rPr lang="en-GB" baseline="0" dirty="0" smtClean="0"/>
              <a:t> , nearly half report </a:t>
            </a:r>
            <a:r>
              <a:rPr lang="en-GB" baseline="0" dirty="0" err="1" smtClean="0"/>
              <a:t>sti</a:t>
            </a:r>
            <a:r>
              <a:rPr lang="en-GB" baseline="0" dirty="0" smtClean="0"/>
              <a:t>, significant mount drug use and nearly a quarter used pep in last year. Therefore represents a reasonably high risk group. 80% have heard of prep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3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Asked some questions on a </a:t>
            </a:r>
            <a:r>
              <a:rPr lang="en-GB" dirty="0" err="1" smtClean="0"/>
              <a:t>likert</a:t>
            </a:r>
            <a:r>
              <a:rPr lang="en-GB" dirty="0" smtClean="0"/>
              <a:t> scale of 1-120 representing their agreement with a number of statements.</a:t>
            </a:r>
            <a:r>
              <a:rPr lang="en-GB" baseline="0" dirty="0" smtClean="0"/>
              <a:t> The majority of respondents view prep as being highly effective-probably aware of research results.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2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asked whether respondents thought they would benefit from taking prep.  215 (40%) rated this as 10/10, and (63%) 338 8-10/10(38/215  64/338 ) we noticed</a:t>
            </a:r>
            <a:r>
              <a:rPr lang="en-GB" baseline="0" dirty="0" smtClean="0"/>
              <a:t> that 18% of these however reported no </a:t>
            </a:r>
            <a:r>
              <a:rPr lang="en-GB" baseline="0" dirty="0" err="1" smtClean="0"/>
              <a:t>upai</a:t>
            </a:r>
            <a:r>
              <a:rPr lang="en-GB" baseline="0" dirty="0" smtClean="0"/>
              <a:t>. Vast majority </a:t>
            </a:r>
            <a:r>
              <a:rPr lang="en-GB" baseline="0" dirty="0" err="1" smtClean="0"/>
              <a:t>reposndents</a:t>
            </a:r>
            <a:r>
              <a:rPr lang="en-GB" baseline="0" dirty="0" smtClean="0"/>
              <a:t> agreed that they would benefit from prep however initial analysis 19% of those with high perceived benefit from prep of these had no </a:t>
            </a:r>
            <a:r>
              <a:rPr lang="en-GB" baseline="0" dirty="0" err="1" smtClean="0"/>
              <a:t>upai</a:t>
            </a:r>
            <a:r>
              <a:rPr lang="en-GB" baseline="0" dirty="0" smtClean="0"/>
              <a:t>. To investigate this further wanted to see If there were any independent factors that influenced the likelihood of agreeing with this statement. we used the mean </a:t>
            </a:r>
            <a:r>
              <a:rPr lang="en-GB" baseline="0" dirty="0" err="1" smtClean="0"/>
              <a:t>reposnse</a:t>
            </a:r>
            <a:r>
              <a:rPr lang="en-GB" baseline="0" dirty="0" smtClean="0"/>
              <a:t> to create a dichotomous category of agreeing or disagreeing with this statement and then undertook </a:t>
            </a:r>
            <a:r>
              <a:rPr lang="en-GB" baseline="0" dirty="0" err="1" smtClean="0"/>
              <a:t>univariate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multivaritate</a:t>
            </a:r>
            <a:r>
              <a:rPr lang="en-GB" baseline="0" dirty="0" smtClean="0"/>
              <a:t> logistic regression analysis to see if any variables independently predicted </a:t>
            </a:r>
            <a:r>
              <a:rPr lang="en-GB" baseline="0" dirty="0" err="1" smtClean="0"/>
              <a:t>liklihhod</a:t>
            </a:r>
            <a:r>
              <a:rPr lang="en-GB" baseline="0" dirty="0" smtClean="0"/>
              <a:t> of thinking prep would be beneficial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8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Multivariate analysis shows</a:t>
            </a:r>
            <a:r>
              <a:rPr lang="en-GB" baseline="0" dirty="0" smtClean="0"/>
              <a:t> when adjusting for potential confounders, the people who </a:t>
            </a:r>
            <a:r>
              <a:rPr lang="en-GB" baseline="0" dirty="0" err="1" smtClean="0"/>
              <a:t>demosntrate</a:t>
            </a:r>
            <a:r>
              <a:rPr lang="en-GB" baseline="0" dirty="0" smtClean="0"/>
              <a:t> high risk behaviour, understand the risk of behaviour and have the most belief in prep effectiveness most likely to think they would benefit from prep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5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 of questions regarding</a:t>
            </a:r>
            <a:r>
              <a:rPr lang="en-GB" baseline="0" dirty="0" smtClean="0"/>
              <a:t> access and provision of prep respondents were asked to agree/disagree or state not 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8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Respodnents</a:t>
            </a:r>
            <a:r>
              <a:rPr lang="en-GB" dirty="0" smtClean="0"/>
              <a:t> were asked on their preference of</a:t>
            </a:r>
            <a:r>
              <a:rPr lang="en-GB" baseline="0" dirty="0" smtClean="0"/>
              <a:t> prep regimen </a:t>
            </a:r>
            <a:r>
              <a:rPr lang="en-GB" dirty="0" smtClean="0"/>
              <a:t>55 %</a:t>
            </a:r>
            <a:r>
              <a:rPr lang="en-GB" baseline="0" dirty="0" smtClean="0"/>
              <a:t>wanted daily ,versus 42% before/after sex few stated other </a:t>
            </a:r>
            <a:r>
              <a:rPr lang="en-GB" baseline="0" dirty="0" err="1" smtClean="0"/>
              <a:t>other</a:t>
            </a:r>
            <a:r>
              <a:rPr lang="en-GB" baseline="0" dirty="0" smtClean="0"/>
              <a:t> however only one person wrote weekly</a:t>
            </a:r>
          </a:p>
          <a:p>
            <a:r>
              <a:rPr lang="en-GB" dirty="0" smtClean="0"/>
              <a:t>Daily 263</a:t>
            </a:r>
          </a:p>
          <a:p>
            <a:r>
              <a:rPr lang="en-GB" dirty="0" smtClean="0"/>
              <a:t>Before/after sex 200</a:t>
            </a:r>
          </a:p>
          <a:p>
            <a:r>
              <a:rPr lang="en-GB" dirty="0" smtClean="0"/>
              <a:t>Not applicable 54</a:t>
            </a:r>
          </a:p>
          <a:p>
            <a:r>
              <a:rPr lang="en-GB" dirty="0" smtClean="0"/>
              <a:t>Other 16 (1x weekly)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1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looked at who was already taking prep. Since this study now a number of</a:t>
            </a:r>
            <a:r>
              <a:rPr lang="en-GB" baseline="0" dirty="0" smtClean="0"/>
              <a:t> dedicated clinic services to prep users so likely to get much more significant data from these. </a:t>
            </a:r>
            <a:r>
              <a:rPr lang="en-GB" dirty="0" smtClean="0"/>
              <a:t>4 cant remember how long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is now a fairly substantial</a:t>
            </a:r>
            <a:r>
              <a:rPr lang="en-GB" baseline="0" dirty="0" smtClean="0"/>
              <a:t> evidence base regarding the efficacy of prep and last year the proud and </a:t>
            </a:r>
            <a:r>
              <a:rPr lang="en-GB" baseline="0" dirty="0" err="1" smtClean="0"/>
              <a:t>ipergay</a:t>
            </a:r>
            <a:r>
              <a:rPr lang="en-GB" baseline="0" dirty="0" smtClean="0"/>
              <a:t> studies provided evidence of real world effectiveness with an 86% reduction in </a:t>
            </a:r>
            <a:r>
              <a:rPr lang="en-GB" baseline="0" dirty="0" err="1" smtClean="0"/>
              <a:t>hiv</a:t>
            </a:r>
            <a:r>
              <a:rPr lang="en-GB" baseline="0" dirty="0" smtClean="0"/>
              <a:t> incidence. Last year we presented data from an anonymous survey of service users acquiring </a:t>
            </a:r>
            <a:r>
              <a:rPr lang="en-GB" baseline="0" dirty="0" err="1" smtClean="0"/>
              <a:t>hiv</a:t>
            </a:r>
            <a:r>
              <a:rPr lang="en-GB" baseline="0" dirty="0" smtClean="0"/>
              <a:t> medication to use as prep. With the recent decision from </a:t>
            </a:r>
            <a:r>
              <a:rPr lang="en-GB" baseline="0" dirty="0" err="1" smtClean="0"/>
              <a:t>nhs</a:t>
            </a:r>
            <a:r>
              <a:rPr lang="en-GB" baseline="0" dirty="0" smtClean="0"/>
              <a:t> England regarding prep, its widespread provision remains elusive currently.  We undertook this study to provide further </a:t>
            </a:r>
            <a:r>
              <a:rPr lang="en-GB" baseline="0" dirty="0" err="1" smtClean="0"/>
              <a:t>insite</a:t>
            </a:r>
            <a:r>
              <a:rPr lang="en-GB" baseline="0" dirty="0" smtClean="0"/>
              <a:t> into service users attitudes towards prep and whether there were any demographic or behavioural data that would predict particular opinions.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07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 of sexual partners and condom use is not reported to have changed vastly. This</a:t>
            </a:r>
            <a:r>
              <a:rPr lang="en-GB" baseline="0" dirty="0" smtClean="0"/>
              <a:t> has not been subject to statistical analysis given small numbers involved. </a:t>
            </a:r>
            <a:r>
              <a:rPr lang="en-GB" dirty="0" smtClean="0"/>
              <a:t>Of people</a:t>
            </a:r>
            <a:r>
              <a:rPr lang="en-GB" baseline="0" dirty="0" smtClean="0"/>
              <a:t> taking &gt;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4/6 research 1 pep 1 friend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33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Limitations: Don’t have response rate, some questions missed, self selecting, highly educated homogenous group. 300 people to add</a:t>
            </a:r>
          </a:p>
          <a:p>
            <a:r>
              <a:rPr lang="en-GB" dirty="0" err="1" smtClean="0"/>
              <a:t>Unvlaidted</a:t>
            </a:r>
            <a:r>
              <a:rPr lang="en-GB" dirty="0" smtClean="0"/>
              <a:t> </a:t>
            </a:r>
            <a:r>
              <a:rPr lang="en-GB" dirty="0" err="1" smtClean="0"/>
              <a:t>qu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85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study</a:t>
            </a:r>
            <a:r>
              <a:rPr lang="en-GB" baseline="0" dirty="0" smtClean="0"/>
              <a:t> was completed </a:t>
            </a:r>
            <a:r>
              <a:rPr lang="en-GB" baseline="0" dirty="0" err="1" smtClean="0"/>
              <a:t>budgetless</a:t>
            </a:r>
            <a:r>
              <a:rPr lang="en-GB" baseline="0" dirty="0" smtClean="0"/>
              <a:t>! Therefore I would like to take this opportunity to extend my sincere thanks to the following people for erring questionnaire </a:t>
            </a:r>
            <a:r>
              <a:rPr lang="en-GB" baseline="0" dirty="0" err="1" smtClean="0"/>
              <a:t>completeion</a:t>
            </a:r>
            <a:r>
              <a:rPr lang="en-GB" baseline="0" dirty="0" smtClean="0"/>
              <a:t> and also to member of the proud network for their assistance in questionnaire design.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was an ethically approved prospective questionnaire study of self selecting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msm</a:t>
            </a:r>
            <a:r>
              <a:rPr lang="en-GB" baseline="0" dirty="0" smtClean="0"/>
              <a:t> in a no sites in London. This survey was available at different times between </a:t>
            </a:r>
            <a:r>
              <a:rPr lang="en-GB" baseline="0" dirty="0" err="1" smtClean="0"/>
              <a:t>nov-april</a:t>
            </a:r>
            <a:r>
              <a:rPr lang="en-GB" baseline="0" dirty="0" smtClean="0"/>
              <a:t>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9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this analysis 664 questionnaires were available.</a:t>
            </a:r>
            <a:r>
              <a:rPr lang="en-GB" baseline="0" dirty="0" smtClean="0"/>
              <a:t> Once inappropriate forms were discarded N=644 average age was 38, the majority identified as homosexual.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4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educational breakdown is</a:t>
            </a:r>
            <a:r>
              <a:rPr lang="en-GB" baseline="0" dirty="0" smtClean="0"/>
              <a:t> as follows, with 79% holding a degree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2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72 different nationalities were represented, half were </a:t>
            </a:r>
            <a:r>
              <a:rPr lang="en-GB" dirty="0" err="1" smtClean="0"/>
              <a:t>uk</a:t>
            </a:r>
            <a:r>
              <a:rPr lang="en-GB" dirty="0" smtClean="0"/>
              <a:t> born and an additional 25% hailed from European countries. 78% white: so to emphasise</a:t>
            </a:r>
            <a:r>
              <a:rPr lang="en-GB" baseline="0" dirty="0" smtClean="0"/>
              <a:t> the majority of these respondents are highly educated, white, </a:t>
            </a:r>
            <a:r>
              <a:rPr lang="en-GB" baseline="0" dirty="0" err="1" smtClean="0"/>
              <a:t>uk</a:t>
            </a:r>
            <a:r>
              <a:rPr lang="en-GB" baseline="0" dirty="0" smtClean="0"/>
              <a:t> or </a:t>
            </a:r>
            <a:r>
              <a:rPr lang="en-GB" baseline="0" dirty="0" err="1" smtClean="0"/>
              <a:t>european</a:t>
            </a:r>
            <a:r>
              <a:rPr lang="en-GB" baseline="0" dirty="0" smtClean="0"/>
              <a:t> born males.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overwhelming</a:t>
            </a:r>
            <a:r>
              <a:rPr lang="en-GB" baseline="0" dirty="0" smtClean="0"/>
              <a:t> majority reported anal sex in the last month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16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wanted to gauge the risk people associated with anal sex in different circumstances therefore we asked them to fill in this table stating on a scale of 1-10 the risk they associated with each sex act (1 being</a:t>
            </a:r>
            <a:r>
              <a:rPr lang="en-GB" baseline="0" dirty="0" smtClean="0"/>
              <a:t> low) </a:t>
            </a:r>
          </a:p>
          <a:p>
            <a:r>
              <a:rPr lang="en-GB" baseline="0" dirty="0" smtClean="0"/>
              <a:t>Trend passive higher risk, most understand preventative effects </a:t>
            </a:r>
            <a:r>
              <a:rPr lang="en-GB" baseline="0" dirty="0" err="1" smtClean="0"/>
              <a:t>bein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gon</a:t>
            </a:r>
            <a:r>
              <a:rPr lang="en-GB" baseline="0" dirty="0" smtClean="0"/>
              <a:t> meds but risk still relatively high, decreased risk when on meds-unknown high risk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0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</a:t>
            </a:r>
            <a:r>
              <a:rPr lang="en-GB" baseline="0" dirty="0" smtClean="0"/>
              <a:t> half reported recent drug use in the last 3/12. proportion </a:t>
            </a:r>
            <a:r>
              <a:rPr lang="en-GB" dirty="0" smtClean="0"/>
              <a:t> for g crystal </a:t>
            </a:r>
            <a:r>
              <a:rPr lang="en-GB" dirty="0" err="1" smtClean="0"/>
              <a:t>mephedrone</a:t>
            </a:r>
            <a:r>
              <a:rPr lang="en-GB" dirty="0" smtClean="0"/>
              <a:t> pretty high-percentage actually reporting </a:t>
            </a:r>
            <a:r>
              <a:rPr lang="en-GB" dirty="0" err="1" smtClean="0"/>
              <a:t>chem</a:t>
            </a:r>
            <a:r>
              <a:rPr lang="en-GB" dirty="0" smtClean="0"/>
              <a:t> sex lower still significant at 28% 6% reported </a:t>
            </a:r>
            <a:r>
              <a:rPr lang="en-GB" dirty="0" err="1" smtClean="0"/>
              <a:t>ijecting</a:t>
            </a:r>
            <a:r>
              <a:rPr lang="en-GB" dirty="0" smtClean="0"/>
              <a:t> drug use (all </a:t>
            </a:r>
            <a:r>
              <a:rPr lang="en-GB" dirty="0" err="1" smtClean="0"/>
              <a:t>chemsex</a:t>
            </a:r>
            <a:r>
              <a:rPr lang="en-GB" dirty="0" smtClean="0"/>
              <a:t> drugs) No sharing equipment. The last sober sex ranged from a few </a:t>
            </a:r>
            <a:r>
              <a:rPr lang="en-GB" dirty="0" err="1" smtClean="0"/>
              <a:t>dyas</a:t>
            </a:r>
            <a:r>
              <a:rPr lang="en-GB" dirty="0" smtClean="0"/>
              <a:t> to several months.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3E7A9-E78E-4CEB-AD8B-C9240EE0A74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2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40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5875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2"/>
          <a:stretch>
            <a:fillRect/>
          </a:stretch>
        </p:blipFill>
        <p:spPr bwMode="auto">
          <a:xfrm>
            <a:off x="0" y="0"/>
            <a:ext cx="20748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2687638" y="1708150"/>
            <a:ext cx="5992812" cy="1058863"/>
            <a:chOff x="1427772" y="3328134"/>
            <a:chExt cx="5787819" cy="1023326"/>
          </a:xfrm>
        </p:grpSpPr>
        <p:pic>
          <p:nvPicPr>
            <p:cNvPr id="7" name="Picture 16" descr="Odefsey_noTag_Logo_R_RGB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1" y="3398960"/>
              <a:ext cx="17907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Descovy_25mg_noTag_Logo_R_RGB.ai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2796" y="3328134"/>
              <a:ext cx="15621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8" descr="Genvoya_noTag_Logo_R_RGB.ai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772" y="3405310"/>
              <a:ext cx="2146300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0" descr="Gilead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657475" y="512763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4176713" y="1885950"/>
            <a:ext cx="415925" cy="442913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4156075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70875" y="1887538"/>
            <a:ext cx="415925" cy="442912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6430963" y="211137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8210550" y="2117725"/>
            <a:ext cx="107950" cy="107950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17" name="Picture 18" descr="Genvoya_noTag_Logo_R_RGB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14069" r="18636" b="45326"/>
          <a:stretch>
            <a:fillRect/>
          </a:stretch>
        </p:blipFill>
        <p:spPr bwMode="auto">
          <a:xfrm>
            <a:off x="4308475" y="1914525"/>
            <a:ext cx="290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 descr="Odefsey_noTag_Logo_R_RGB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5" t="14549" r="6383" b="45387"/>
          <a:stretch>
            <a:fillRect/>
          </a:stretch>
        </p:blipFill>
        <p:spPr bwMode="auto">
          <a:xfrm>
            <a:off x="8343900" y="1928813"/>
            <a:ext cx="311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2835" y="548754"/>
            <a:ext cx="5725523" cy="655262"/>
          </a:xfrm>
        </p:spPr>
        <p:txBody>
          <a:bodyPr anchorCtr="0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2835" y="1461208"/>
            <a:ext cx="57255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1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7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>
                  <a:lumMod val="50000"/>
                  <a:lumOff val="50000"/>
                </a:schemeClr>
              </a:buClr>
              <a:defRPr/>
            </a:lvl2pPr>
            <a:lvl3pPr>
              <a:buClr>
                <a:schemeClr val="tx1">
                  <a:lumMod val="50000"/>
                  <a:lumOff val="50000"/>
                </a:schemeClr>
              </a:buClr>
              <a:defRPr/>
            </a:lvl3pPr>
            <a:lvl4pPr>
              <a:buClr>
                <a:schemeClr val="tx1">
                  <a:lumMod val="50000"/>
                  <a:lumOff val="50000"/>
                </a:schemeClr>
              </a:buClr>
              <a:defRPr/>
            </a:lvl4pPr>
            <a:lvl5pPr>
              <a:buClr>
                <a:schemeClr val="tx1">
                  <a:lumMod val="50000"/>
                  <a:lumOff val="50000"/>
                </a:schemeClr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3" y="904018"/>
            <a:ext cx="7959727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84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6265" y="904018"/>
            <a:ext cx="7996796" cy="303362"/>
          </a:xfrm>
        </p:spPr>
        <p:txBody>
          <a:bodyPr/>
          <a:lstStyle>
            <a:lvl1pPr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6266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732743" y="1255918"/>
            <a:ext cx="3832433" cy="310035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2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2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35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68325" y="904018"/>
            <a:ext cx="7967664" cy="303362"/>
          </a:xfrm>
        </p:spPr>
        <p:txBody>
          <a:bodyPr/>
          <a:lstStyle>
            <a:lvl1pPr>
              <a:defRPr sz="1125"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A2B63E-1F6B-43AD-8A32-6BD5C22A2641}" type="slidenum">
              <a:rPr lang="en-US" altLang="en-US" sz="1400">
                <a:solidFill>
                  <a:srgbClr val="000000"/>
                </a:solidFill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6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21C0724C-5D74-4A54-B9A2-DF356EB4CEF5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7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FC501CDD-0C4C-4537-AAAE-2C255CB4B54B}" type="datetimeFigureOut">
              <a:rPr lang="en-US" sz="1400">
                <a:solidFill>
                  <a:srgbClr val="000000"/>
                </a:solidFill>
                <a:cs typeface="Arial" pitchFamily="34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0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67A310-1621-4431-ABB7-DB3CF960F865}" type="datetime1">
              <a:rPr 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7/11/2016</a:t>
            </a:fld>
            <a:endParaRPr lang="en-US" sz="1400">
              <a:cs typeface="Arial" pitchFamily="34" charset="0"/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cs typeface="Arial" pitchFamily="34" charset="0"/>
              </a:rPr>
              <a:t>Author’s Last Name, Conference Name, Year, Presentation #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Arial" pitchFamily="34" charset="0"/>
              </a:defRPr>
            </a:lvl1pPr>
          </a:lstStyle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3DF1E2-2783-4910-9205-2AE9B4E87E8D}" type="slidenum">
              <a:rPr lang="en-US" altLang="en-US" sz="1400">
                <a:cs typeface="Arial" pitchFamily="34" charset="0"/>
              </a:rPr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 dirty="0">
              <a:solidFill>
                <a:prstClr val="white"/>
              </a:solidFill>
              <a:latin typeface="Vodafone Rg" panose="020B0606080202020204" pitchFamily="34" charset="0"/>
            </a:endParaRP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0" y="233363"/>
            <a:ext cx="233838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Gilead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2657475" y="1747838"/>
            <a:ext cx="0" cy="744537"/>
          </a:xfrm>
          <a:prstGeom prst="line">
            <a:avLst/>
          </a:prstGeom>
          <a:ln w="12700" cmpd="sng">
            <a:solidFill>
              <a:srgbClr val="A7A9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92835" y="1784236"/>
            <a:ext cx="5496923" cy="655262"/>
          </a:xfrm>
        </p:spPr>
        <p:txBody>
          <a:bodyPr anchorCtr="0"/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792835" y="2696690"/>
            <a:ext cx="5496923" cy="652886"/>
          </a:xfrm>
        </p:spPr>
        <p:txBody>
          <a:bodyPr/>
          <a:lstStyle>
            <a:lvl1pPr marL="0" indent="0" algn="l">
              <a:buNone/>
              <a:defRPr sz="1400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2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6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4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5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2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0BFB2705-05E2-4CC6-95E2-7AE5595D7E2C}" type="datetimeFigureOut">
              <a:rPr lang="en-GB" smtClean="0">
                <a:solidFill>
                  <a:prstClr val="black"/>
                </a:solidFill>
              </a:rPr>
              <a:pPr defTabSz="914400"/>
              <a:t>11/07/2016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13662A84-38DB-4857-B599-B8740DD43860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9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155926"/>
            <a:ext cx="7318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0260" y="4536033"/>
            <a:ext cx="4367724" cy="6280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3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2503488" cy="514350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342900">
              <a:defRPr/>
            </a:pPr>
            <a:endParaRPr lang="en-GB" sz="1400">
              <a:solidFill>
                <a:prstClr val="white"/>
              </a:solidFill>
            </a:endParaRPr>
          </a:p>
        </p:txBody>
      </p:sp>
      <p:pic>
        <p:nvPicPr>
          <p:cNvPr id="5123" name="Picture 12" descr="Text_Background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285750"/>
            <a:ext cx="7993062" cy="5095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1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255713"/>
            <a:ext cx="799306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1325" y="285750"/>
            <a:ext cx="0" cy="509588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7" name="Picture 11" descr="Gilead_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4649788"/>
            <a:ext cx="933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6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 kern="1200" cap="all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algn="l" defTabSz="3429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4572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3429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defTabSz="342900" rtl="0" eaLnBrk="0" fontAlgn="base" hangingPunct="0">
        <a:spcBef>
          <a:spcPct val="0"/>
        </a:spcBef>
        <a:spcAft>
          <a:spcPts val="1000"/>
        </a:spcAft>
        <a:buFont typeface="Arial" pitchFamily="34" charset="0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1pPr>
      <a:lvl2pPr marL="333375" indent="-33337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SzPct val="80000"/>
        <a:buFont typeface="Wingdings" pitchFamily="2" charset="2"/>
        <a:buChar char="u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2pPr>
      <a:lvl3pPr marL="625475" indent="-292100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3pPr>
      <a:lvl4pPr marL="901700" indent="-276225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–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4pPr>
      <a:lvl5pPr marL="1166813" indent="-265113" algn="l" defTabSz="342900" rtl="0" eaLnBrk="0" fontAlgn="base" hangingPunct="0">
        <a:spcBef>
          <a:spcPct val="0"/>
        </a:spcBef>
        <a:spcAft>
          <a:spcPts val="1000"/>
        </a:spcAft>
        <a:buClr>
          <a:srgbClr val="7F7F7F"/>
        </a:buClr>
        <a:buFont typeface="Arial" pitchFamily="34" charset="0"/>
        <a:buChar char="•"/>
        <a:defRPr kern="1200">
          <a:solidFill>
            <a:srgbClr val="7F7F7F"/>
          </a:solidFill>
          <a:latin typeface="Arial" panose="020B0604020202020204" pitchFamily="34" charset="0"/>
          <a:ea typeface="Arial" pitchFamily="34" charset="0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b="1" dirty="0">
                <a:solidFill>
                  <a:schemeClr val="tx1"/>
                </a:solidFill>
                <a:latin typeface="Corbel" panose="020B0503020204020204" pitchFamily="34" charset="0"/>
              </a:rPr>
              <a:t>A questionnaire study in men who have sex with men attending sexual health </a:t>
            </a:r>
            <a:r>
              <a:rPr lang="en-US" sz="4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clinics</a:t>
            </a:r>
          </a:p>
          <a:p>
            <a:endParaRPr lang="en-US" sz="36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en-US" b="1" u="sng" dirty="0" smtClean="0">
                <a:latin typeface="Corbel" panose="020B0503020204020204" pitchFamily="34" charset="0"/>
              </a:rPr>
              <a:t>Lauren Bull</a:t>
            </a:r>
            <a:r>
              <a:rPr lang="en-US" b="1" dirty="0" smtClean="0">
                <a:latin typeface="Corbel" panose="020B0503020204020204" pitchFamily="34" charset="0"/>
              </a:rPr>
              <a:t>, </a:t>
            </a:r>
            <a:r>
              <a:rPr lang="en-US" b="1" dirty="0" err="1" smtClean="0">
                <a:latin typeface="Corbel" panose="020B0503020204020204" pitchFamily="34" charset="0"/>
              </a:rPr>
              <a:t>Pavle</a:t>
            </a:r>
            <a:r>
              <a:rPr lang="en-US" b="1" dirty="0" smtClean="0">
                <a:latin typeface="Corbel" panose="020B0503020204020204" pitchFamily="34" charset="0"/>
              </a:rPr>
              <a:t> </a:t>
            </a:r>
            <a:r>
              <a:rPr lang="en-US" b="1" dirty="0" err="1" smtClean="0">
                <a:latin typeface="Corbel" panose="020B0503020204020204" pitchFamily="34" charset="0"/>
              </a:rPr>
              <a:t>Dimitrijevic</a:t>
            </a:r>
            <a:r>
              <a:rPr lang="en-US" b="1" dirty="0" smtClean="0">
                <a:latin typeface="Corbel" panose="020B0503020204020204" pitchFamily="34" charset="0"/>
              </a:rPr>
              <a:t>, Alex Scarborough, Sophie Beverley, </a:t>
            </a:r>
          </a:p>
          <a:p>
            <a:r>
              <a:rPr lang="en-US" b="1" dirty="0" smtClean="0">
                <a:latin typeface="Corbel" panose="020B0503020204020204" pitchFamily="34" charset="0"/>
              </a:rPr>
              <a:t>Tristan Barber, Iain Reeves, Sheena McCormack, Michael </a:t>
            </a:r>
            <a:r>
              <a:rPr lang="en-US" b="1" dirty="0" err="1" smtClean="0">
                <a:latin typeface="Corbel" panose="020B0503020204020204" pitchFamily="34" charset="0"/>
              </a:rPr>
              <a:t>Rayment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Corbel" panose="020B0503020204020204" pitchFamily="34" charset="0"/>
              </a:rPr>
              <a:t>Investigating attitudes towards HIV Pre-exposure Prophylaxis</a:t>
            </a:r>
            <a:r>
              <a:rPr lang="en-GB" dirty="0">
                <a:solidFill>
                  <a:srgbClr val="C00000"/>
                </a:solidFill>
              </a:rPr>
              <a:t/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STIs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   </a:t>
            </a:r>
            <a:r>
              <a:rPr lang="en-GB" sz="2400" dirty="0" smtClean="0"/>
              <a:t>40.5</a:t>
            </a:r>
            <a:r>
              <a:rPr lang="en-GB" sz="2400" dirty="0"/>
              <a:t>% </a:t>
            </a:r>
            <a:r>
              <a:rPr lang="en-GB" sz="2400" dirty="0" smtClean="0"/>
              <a:t> (241/595) had STI in last </a:t>
            </a:r>
            <a:r>
              <a:rPr lang="en-GB" sz="2400" dirty="0" smtClean="0">
                <a:solidFill>
                  <a:srgbClr val="C00000"/>
                </a:solidFill>
              </a:rPr>
              <a:t>6 months</a:t>
            </a:r>
          </a:p>
          <a:p>
            <a:pPr marL="0" indent="0">
              <a:buNone/>
            </a:pPr>
            <a:endParaRPr lang="en-GB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42538"/>
              </p:ext>
            </p:extLst>
          </p:nvPr>
        </p:nvGraphicFramePr>
        <p:xfrm>
          <a:off x="755576" y="1851670"/>
          <a:ext cx="721114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5572"/>
                <a:gridCol w="3605572"/>
              </a:tblGrid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Sexually Transmitted infection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Proportion of respondents with STI</a:t>
                      </a:r>
                      <a:endParaRPr lang="en-GB" dirty="0"/>
                    </a:p>
                  </a:txBody>
                  <a:tcPr/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Chlamydia/Gonorrhoea</a:t>
                      </a:r>
                      <a:r>
                        <a:rPr lang="en-GB" baseline="0" dirty="0" smtClean="0"/>
                        <a:t> throat/penis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27% (165/595)</a:t>
                      </a:r>
                      <a:endParaRPr lang="en-GB" dirty="0"/>
                    </a:p>
                  </a:txBody>
                  <a:tcPr/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Chlamydia/Gonorrhoea rectum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15% (91/595)</a:t>
                      </a:r>
                      <a:endParaRPr lang="en-GB" dirty="0"/>
                    </a:p>
                  </a:txBody>
                  <a:tcPr/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LGV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1% (6/595)</a:t>
                      </a:r>
                      <a:endParaRPr lang="en-GB" dirty="0"/>
                    </a:p>
                  </a:txBody>
                  <a:tcPr/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Syphilis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6% (38/595)</a:t>
                      </a:r>
                      <a:endParaRPr lang="en-GB" dirty="0"/>
                    </a:p>
                  </a:txBody>
                  <a:tcPr/>
                </a:tc>
              </a:tr>
              <a:tr h="328925">
                <a:tc>
                  <a:txBody>
                    <a:bodyPr/>
                    <a:lstStyle/>
                    <a:p>
                      <a:r>
                        <a:rPr lang="en-GB" dirty="0" smtClean="0"/>
                        <a:t>Hepatitis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0.5% (3/595)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5" y="2229829"/>
            <a:ext cx="5208193" cy="685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326847"/>
            <a:ext cx="5208193" cy="3441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Last HIV Test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09134"/>
              </p:ext>
            </p:extLst>
          </p:nvPr>
        </p:nvGraphicFramePr>
        <p:xfrm>
          <a:off x="1475656" y="1275606"/>
          <a:ext cx="6192688" cy="25202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/>
                <a:gridCol w="3096344"/>
              </a:tblGrid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Time since last HIV test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 of respondents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&lt;3/12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63% (356/563)</a:t>
                      </a:r>
                      <a:endParaRPr lang="en-GB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3-6</a:t>
                      </a:r>
                      <a:r>
                        <a:rPr lang="en-GB" baseline="0" dirty="0" smtClean="0"/>
                        <a:t>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(207/563)</a:t>
                      </a:r>
                      <a:endParaRPr lang="en-GB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6-12 Months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12% (70/563)</a:t>
                      </a:r>
                      <a:endParaRPr lang="en-GB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1-2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5% (28/563)</a:t>
                      </a:r>
                      <a:endParaRPr lang="en-GB" dirty="0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GB" dirty="0" smtClean="0"/>
                        <a:t>&gt;2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0.4% (2/563)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47664" y="1707654"/>
            <a:ext cx="518457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PEP Use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36% (212/596) </a:t>
            </a:r>
            <a:r>
              <a:rPr lang="en-GB" sz="2400" dirty="0" smtClean="0">
                <a:latin typeface="Corbel" panose="020B0503020204020204" pitchFamily="34" charset="0"/>
              </a:rPr>
              <a:t>have used PEP before</a:t>
            </a:r>
          </a:p>
          <a:p>
            <a:r>
              <a:rPr lang="en-GB" sz="2400" dirty="0" smtClean="0"/>
              <a:t>22% (134/596) </a:t>
            </a:r>
            <a:r>
              <a:rPr lang="en-GB" sz="2400" dirty="0" smtClean="0">
                <a:latin typeface="Corbel" panose="020B0503020204020204" pitchFamily="34" charset="0"/>
              </a:rPr>
              <a:t>in the last year with median frequency </a:t>
            </a:r>
            <a:r>
              <a:rPr lang="en-GB" sz="2400" dirty="0" smtClean="0"/>
              <a:t>1 (1-12)</a:t>
            </a:r>
          </a:p>
          <a:p>
            <a:r>
              <a:rPr lang="en-GB" sz="2400" dirty="0" smtClean="0"/>
              <a:t>Perceived effectiveness of PEP: 85% (153/181) rated PEP as very or completely effective </a:t>
            </a:r>
          </a:p>
          <a:p>
            <a:pPr marL="0" indent="0">
              <a:buNone/>
            </a:pPr>
            <a:r>
              <a:rPr lang="en-GB" sz="2400" dirty="0" smtClean="0"/>
              <a:t>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10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48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PrEP</a:t>
            </a:r>
            <a:endParaRPr lang="en-GB" sz="4800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r>
              <a:rPr lang="en-GB" sz="2800" dirty="0"/>
              <a:t>79.8</a:t>
            </a:r>
            <a:r>
              <a:rPr lang="en-GB" sz="2800" dirty="0" smtClean="0"/>
              <a:t>% (</a:t>
            </a:r>
            <a:r>
              <a:rPr lang="en-GB" sz="2800" dirty="0"/>
              <a:t>509/638) </a:t>
            </a:r>
            <a:r>
              <a:rPr lang="en-GB" sz="2800" dirty="0" smtClean="0">
                <a:latin typeface="Corbel" panose="020B0503020204020204" pitchFamily="34" charset="0"/>
              </a:rPr>
              <a:t>had </a:t>
            </a:r>
            <a:r>
              <a:rPr lang="en-GB" sz="2800" dirty="0">
                <a:latin typeface="Corbel" panose="020B0503020204020204" pitchFamily="34" charset="0"/>
              </a:rPr>
              <a:t>heard </a:t>
            </a:r>
            <a:r>
              <a:rPr lang="en-GB" sz="2800" dirty="0" smtClean="0">
                <a:latin typeface="Corbel" panose="020B0503020204020204" pitchFamily="34" charset="0"/>
              </a:rPr>
              <a:t>of </a:t>
            </a:r>
            <a:r>
              <a:rPr lang="en-GB" sz="2800" dirty="0" err="1">
                <a:latin typeface="Corbel" panose="020B0503020204020204" pitchFamily="34" charset="0"/>
              </a:rPr>
              <a:t>PrEP</a:t>
            </a:r>
            <a:endParaRPr lang="en-GB" sz="2800" dirty="0"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10771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How effective do you think </a:t>
            </a:r>
            <a:r>
              <a:rPr lang="en-GB" sz="28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PrEP</a:t>
            </a:r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is likely to be when taken as instructed? (N=</a:t>
            </a:r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550</a:t>
            </a:r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  <a:endParaRPr lang="en-GB" sz="2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15592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Not very effective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415592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Completely effective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676815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1944708"/>
              </p:ext>
            </p:extLst>
          </p:nvPr>
        </p:nvGraphicFramePr>
        <p:xfrm>
          <a:off x="323528" y="1063229"/>
          <a:ext cx="7920880" cy="317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Arrow 3"/>
          <p:cNvSpPr/>
          <p:nvPr/>
        </p:nvSpPr>
        <p:spPr>
          <a:xfrm>
            <a:off x="2881498" y="4240564"/>
            <a:ext cx="3168352" cy="1692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Graphic spid="7" grpId="0">
        <p:bldAsOne/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I think I would benefit from taking </a:t>
            </a:r>
            <a:r>
              <a:rPr lang="en-GB" sz="28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PrEP</a:t>
            </a:r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(N=</a:t>
            </a:r>
            <a:r>
              <a:rPr lang="en-GB" sz="2800" dirty="0" smtClean="0">
                <a:solidFill>
                  <a:srgbClr val="C00000"/>
                </a:solidFill>
                <a:latin typeface="+mn-lt"/>
              </a:rPr>
              <a:t>539</a:t>
            </a:r>
            <a:r>
              <a:rPr lang="en-GB" sz="2800" dirty="0" smtClean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  <a:endParaRPr lang="en-GB" sz="2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317019"/>
              </p:ext>
            </p:extLst>
          </p:nvPr>
        </p:nvGraphicFramePr>
        <p:xfrm>
          <a:off x="323528" y="771550"/>
          <a:ext cx="82296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Arrow 5"/>
          <p:cNvSpPr/>
          <p:nvPr/>
        </p:nvSpPr>
        <p:spPr>
          <a:xfrm>
            <a:off x="2790645" y="4140536"/>
            <a:ext cx="3168352" cy="1692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040509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Completely Disagree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9850" y="4055898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Completely </a:t>
            </a:r>
            <a:r>
              <a:rPr lang="en-GB" dirty="0">
                <a:solidFill>
                  <a:prstClr val="black"/>
                </a:solidFill>
              </a:rPr>
              <a:t>A</a:t>
            </a:r>
            <a:r>
              <a:rPr lang="en-GB" dirty="0" smtClean="0">
                <a:solidFill>
                  <a:prstClr val="black"/>
                </a:solidFill>
              </a:rPr>
              <a:t>gree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16216" y="2686535"/>
            <a:ext cx="1872208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40" y="2897387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19% no UPSI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Multivariable logistic regression model</a:t>
            </a:r>
            <a:endParaRPr lang="en-GB" sz="36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53822"/>
              </p:ext>
            </p:extLst>
          </p:nvPr>
        </p:nvGraphicFramePr>
        <p:xfrm>
          <a:off x="899593" y="1441595"/>
          <a:ext cx="6696744" cy="2523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2232248"/>
                <a:gridCol w="223224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Corbel" panose="020B0503020204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Variable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Odds Ratio (</a:t>
                      </a:r>
                      <a:r>
                        <a:rPr lang="en-GB" sz="1800" dirty="0" smtClean="0">
                          <a:effectLst/>
                          <a:latin typeface="+mn-lt"/>
                        </a:rPr>
                        <a:t>95</a:t>
                      </a: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% </a:t>
                      </a: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CI)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rbel" panose="020B0503020204020204" pitchFamily="34" charset="0"/>
                        </a:rPr>
                        <a:t>p-value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UPRAI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1.45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1.00 to 2.11)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+mn-lt"/>
                        </a:rPr>
                        <a:t>0.048</a:t>
                      </a:r>
                      <a:endParaRPr lang="en-GB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Perceived risk of UPRAI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1.41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1.05 to 1.89)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0.022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orbel" panose="020B0503020204020204" pitchFamily="34" charset="0"/>
                        </a:rPr>
                        <a:t>Perceived effectiveness of </a:t>
                      </a:r>
                      <a:r>
                        <a:rPr lang="en-GB" sz="1800" dirty="0" err="1" smtClean="0">
                          <a:effectLst/>
                          <a:latin typeface="Corbel" panose="020B0503020204020204" pitchFamily="34" charset="0"/>
                        </a:rPr>
                        <a:t>PrEP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1.65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GB" sz="1800" dirty="0">
                          <a:effectLst/>
                          <a:latin typeface="+mn-lt"/>
                        </a:rPr>
                        <a:t>1.17 to 2.32)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0.002</a:t>
                      </a:r>
                      <a:endParaRPr lang="en-GB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443957"/>
            <a:ext cx="8229600" cy="150665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59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736444"/>
              </p:ext>
            </p:extLst>
          </p:nvPr>
        </p:nvGraphicFramePr>
        <p:xfrm>
          <a:off x="251520" y="267494"/>
          <a:ext cx="8579295" cy="37124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59369"/>
                <a:gridCol w="1903748"/>
                <a:gridCol w="1916178"/>
              </a:tblGrid>
              <a:tr h="403387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800" kern="0" dirty="0">
                          <a:effectLst/>
                        </a:rPr>
                        <a:t> 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Agree</a:t>
                      </a:r>
                      <a:endParaRPr lang="en-GB" sz="14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400" kern="0" dirty="0">
                          <a:effectLst/>
                        </a:rPr>
                        <a:t>Not sure</a:t>
                      </a:r>
                      <a:endParaRPr lang="en-GB" sz="14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8316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I think </a:t>
                      </a:r>
                      <a:r>
                        <a:rPr lang="en-GB" sz="1600" kern="0" dirty="0" err="1">
                          <a:effectLst/>
                        </a:rPr>
                        <a:t>PrEP</a:t>
                      </a:r>
                      <a:r>
                        <a:rPr lang="en-GB" sz="1600" kern="0" dirty="0">
                          <a:effectLst/>
                        </a:rPr>
                        <a:t> should be available for free in sexual health centres to men who have sex with men 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85% (481/565)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 smtClean="0">
                          <a:effectLst/>
                        </a:rPr>
                        <a:t>9% (52/565)</a:t>
                      </a: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5197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I think </a:t>
                      </a:r>
                      <a:r>
                        <a:rPr lang="en-GB" sz="1600" kern="0" dirty="0" err="1">
                          <a:effectLst/>
                        </a:rPr>
                        <a:t>PrEP</a:t>
                      </a:r>
                      <a:r>
                        <a:rPr lang="en-GB" sz="1600" kern="0" dirty="0">
                          <a:effectLst/>
                        </a:rPr>
                        <a:t> should be available for free at all NHS locations to men who have sex with men 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75% (420/564)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16% (89/564)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67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I think </a:t>
                      </a:r>
                      <a:r>
                        <a:rPr lang="en-GB" sz="1600" kern="0" dirty="0" err="1">
                          <a:effectLst/>
                        </a:rPr>
                        <a:t>PrEP</a:t>
                      </a:r>
                      <a:r>
                        <a:rPr lang="en-GB" sz="1600" kern="0" dirty="0">
                          <a:effectLst/>
                        </a:rPr>
                        <a:t> should be available to anyone who wants it </a:t>
                      </a:r>
                      <a:endParaRPr lang="en-GB" sz="1600" kern="0" dirty="0" smtClean="0">
                        <a:effectLst/>
                      </a:endParaRPr>
                    </a:p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 smtClean="0">
                          <a:effectLst/>
                        </a:rPr>
                        <a:t>  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63% (353/557)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18% (100/557)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671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I think there should be a prescription charge for </a:t>
                      </a:r>
                      <a:r>
                        <a:rPr lang="en-GB" sz="1600" kern="0" dirty="0" err="1">
                          <a:effectLst/>
                        </a:rPr>
                        <a:t>PrEP</a:t>
                      </a:r>
                      <a:r>
                        <a:rPr lang="en-GB" sz="1600" kern="0" dirty="0">
                          <a:effectLst/>
                        </a:rPr>
                        <a:t> in most cases               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32% (180/555)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r>
                        <a:rPr lang="en-GB" sz="1600" kern="0" dirty="0" smtClean="0">
                          <a:effectLst/>
                        </a:rPr>
                        <a:t>26% (142/555)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8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Preference for </a:t>
            </a:r>
            <a:r>
              <a:rPr lang="en-GB" sz="36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PrEP</a:t>
            </a:r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(N=</a:t>
            </a:r>
            <a:r>
              <a:rPr lang="en-GB" sz="3600" dirty="0" smtClean="0">
                <a:solidFill>
                  <a:srgbClr val="C00000"/>
                </a:solidFill>
                <a:latin typeface="+mn-lt"/>
              </a:rPr>
              <a:t>479</a:t>
            </a:r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)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83942319"/>
              </p:ext>
            </p:extLst>
          </p:nvPr>
        </p:nvGraphicFramePr>
        <p:xfrm>
          <a:off x="539552" y="915566"/>
          <a:ext cx="7848872" cy="382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40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Use of </a:t>
            </a:r>
            <a:r>
              <a:rPr lang="en-GB" sz="36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PrEP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/>
              <a:t>7.0% (38/543) </a:t>
            </a:r>
            <a:r>
              <a:rPr lang="en-GB" sz="2600" dirty="0">
                <a:latin typeface="Corbel" panose="020B0503020204020204" pitchFamily="34" charset="0"/>
              </a:rPr>
              <a:t>t</a:t>
            </a:r>
            <a:r>
              <a:rPr lang="en-GB" sz="2600" dirty="0" smtClean="0">
                <a:latin typeface="Corbel" panose="020B0503020204020204" pitchFamily="34" charset="0"/>
              </a:rPr>
              <a:t>aken </a:t>
            </a:r>
            <a:r>
              <a:rPr lang="en-GB" sz="2600" dirty="0" err="1">
                <a:latin typeface="Corbel" panose="020B0503020204020204" pitchFamily="34" charset="0"/>
              </a:rPr>
              <a:t>PrEP</a:t>
            </a:r>
            <a:r>
              <a:rPr lang="en-GB" sz="2600" dirty="0">
                <a:latin typeface="Corbel" panose="020B0503020204020204" pitchFamily="34" charset="0"/>
              </a:rPr>
              <a:t> before</a:t>
            </a:r>
            <a:endParaRPr lang="en-GB" sz="26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168363"/>
              </p:ext>
            </p:extLst>
          </p:nvPr>
        </p:nvGraphicFramePr>
        <p:xfrm>
          <a:off x="251520" y="1923677"/>
          <a:ext cx="3816424" cy="25453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8212"/>
                <a:gridCol w="1908212"/>
              </a:tblGrid>
              <a:tr h="77094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Duration of </a:t>
                      </a:r>
                      <a:r>
                        <a:rPr lang="en-GB" dirty="0" err="1" smtClean="0">
                          <a:latin typeface="Corbel" panose="020B0503020204020204" pitchFamily="34" charset="0"/>
                        </a:rPr>
                        <a:t>PrEP</a:t>
                      </a:r>
                      <a:endParaRPr lang="en-GB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Number of respondents (%)</a:t>
                      </a:r>
                      <a:endParaRPr lang="en-GB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46656">
                <a:tc>
                  <a:txBody>
                    <a:bodyPr/>
                    <a:lstStyle/>
                    <a:p>
                      <a:r>
                        <a:rPr lang="en-GB" dirty="0" smtClean="0"/>
                        <a:t>Up to 1</a:t>
                      </a:r>
                      <a:r>
                        <a:rPr lang="en-GB" baseline="0" dirty="0" smtClean="0"/>
                        <a:t> Month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 (50%)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656">
                <a:tc>
                  <a:txBody>
                    <a:bodyPr/>
                    <a:lstStyle/>
                    <a:p>
                      <a:r>
                        <a:rPr lang="en-GB" dirty="0" smtClean="0"/>
                        <a:t>1-6 Months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(29%)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538">
                <a:tc>
                  <a:txBody>
                    <a:bodyPr/>
                    <a:lstStyle/>
                    <a:p>
                      <a:r>
                        <a:rPr lang="en-GB" dirty="0" smtClean="0"/>
                        <a:t>6-12 Months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(3%)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0538">
                <a:tc>
                  <a:txBody>
                    <a:bodyPr/>
                    <a:lstStyle/>
                    <a:p>
                      <a:r>
                        <a:rPr lang="en-GB" dirty="0" smtClean="0"/>
                        <a:t>&gt;12 Months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(18%)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37480"/>
              </p:ext>
            </p:extLst>
          </p:nvPr>
        </p:nvGraphicFramePr>
        <p:xfrm>
          <a:off x="4294312" y="1923678"/>
          <a:ext cx="4598168" cy="2040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9084"/>
                <a:gridCol w="2299084"/>
              </a:tblGrid>
              <a:tr h="745274">
                <a:tc>
                  <a:txBody>
                    <a:bodyPr/>
                    <a:lstStyle/>
                    <a:p>
                      <a:r>
                        <a:rPr lang="en-GB" dirty="0" err="1" smtClean="0">
                          <a:latin typeface="Corbel" panose="020B0503020204020204" pitchFamily="34" charset="0"/>
                        </a:rPr>
                        <a:t>PrEP</a:t>
                      </a:r>
                      <a:r>
                        <a:rPr lang="en-GB" baseline="0" dirty="0" smtClean="0">
                          <a:latin typeface="Corbel" panose="020B0503020204020204" pitchFamily="34" charset="0"/>
                        </a:rPr>
                        <a:t> Regimen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Number of respondents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3178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Daily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32 (84%)</a:t>
                      </a:r>
                      <a:endParaRPr lang="en-GB" dirty="0"/>
                    </a:p>
                  </a:txBody>
                  <a:tcPr/>
                </a:tc>
              </a:tr>
              <a:tr h="43178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Before/After sex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(13%)</a:t>
                      </a:r>
                      <a:endParaRPr lang="en-GB" dirty="0"/>
                    </a:p>
                  </a:txBody>
                  <a:tcPr/>
                </a:tc>
              </a:tr>
              <a:tr h="431786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rbel" panose="020B0503020204020204" pitchFamily="34" charset="0"/>
                        </a:rPr>
                        <a:t>Other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 (3%)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Background</a:t>
            </a:r>
            <a:r>
              <a:rPr lang="en-GB" dirty="0" smtClean="0">
                <a:latin typeface="Corbel" panose="020B0503020204020204" pitchFamily="34" charset="0"/>
              </a:rPr>
              <a:t> </a:t>
            </a:r>
            <a:endParaRPr lang="en-GB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>
                <a:latin typeface="Corbel" panose="020B0503020204020204" pitchFamily="34" charset="0"/>
              </a:rPr>
              <a:t>PROUD study demonstrated that </a:t>
            </a:r>
            <a:r>
              <a:rPr lang="en-GB" sz="2400" dirty="0" smtClean="0">
                <a:latin typeface="Corbel" panose="020B0503020204020204" pitchFamily="34" charset="0"/>
              </a:rPr>
              <a:t>use </a:t>
            </a:r>
            <a:r>
              <a:rPr lang="en-GB" sz="2400" dirty="0">
                <a:latin typeface="Corbel" panose="020B0503020204020204" pitchFamily="34" charset="0"/>
              </a:rPr>
              <a:t>of </a:t>
            </a:r>
            <a:r>
              <a:rPr lang="en-GB" sz="2400" dirty="0" err="1">
                <a:latin typeface="Corbel" panose="020B0503020204020204" pitchFamily="34" charset="0"/>
              </a:rPr>
              <a:t>PrEP</a:t>
            </a:r>
            <a:r>
              <a:rPr lang="en-GB" sz="2400" dirty="0">
                <a:latin typeface="Corbel" panose="020B0503020204020204" pitchFamily="34" charset="0"/>
              </a:rPr>
              <a:t> </a:t>
            </a:r>
            <a:r>
              <a:rPr lang="en-GB" sz="2400" dirty="0" smtClean="0">
                <a:latin typeface="Corbel" panose="020B0503020204020204" pitchFamily="34" charset="0"/>
              </a:rPr>
              <a:t>affords </a:t>
            </a:r>
            <a:r>
              <a:rPr lang="en-GB" sz="2400" dirty="0">
                <a:latin typeface="Corbel" panose="020B0503020204020204" pitchFamily="34" charset="0"/>
              </a:rPr>
              <a:t>a relative reduction of 86% in the incidence of </a:t>
            </a:r>
            <a:r>
              <a:rPr lang="en-GB" sz="2400" dirty="0" smtClean="0">
                <a:latin typeface="Corbel" panose="020B0503020204020204" pitchFamily="34" charset="0"/>
              </a:rPr>
              <a:t>HIV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Anecdotal evidence of service users acquiring </a:t>
            </a:r>
            <a:r>
              <a:rPr lang="en-GB" sz="2400" dirty="0" err="1" smtClean="0">
                <a:latin typeface="Corbel" panose="020B0503020204020204" pitchFamily="34" charset="0"/>
              </a:rPr>
              <a:t>PrEP</a:t>
            </a:r>
            <a:endParaRPr lang="en-GB" sz="2400" dirty="0" smtClean="0">
              <a:latin typeface="Corbel" panose="020B0503020204020204" pitchFamily="34" charset="0"/>
            </a:endParaRPr>
          </a:p>
          <a:p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NHS England decision(s)</a:t>
            </a:r>
          </a:p>
          <a:p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Investigate attitudes towards, and experience of </a:t>
            </a:r>
            <a:r>
              <a:rPr lang="en-GB" sz="2400" dirty="0" err="1" smtClean="0">
                <a:latin typeface="Corbel" panose="020B0503020204020204" pitchFamily="34" charset="0"/>
              </a:rPr>
              <a:t>PrEP</a:t>
            </a:r>
            <a:r>
              <a:rPr lang="en-GB" sz="2400" dirty="0" smtClean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11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67060"/>
              </p:ext>
            </p:extLst>
          </p:nvPr>
        </p:nvGraphicFramePr>
        <p:xfrm>
          <a:off x="457200" y="230134"/>
          <a:ext cx="8229600" cy="138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Decreased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Same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sexual partners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(8%)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(28%)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 (64%)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Condom use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 (17%)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 (31%)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(53%)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076633"/>
              </p:ext>
            </p:extLst>
          </p:nvPr>
        </p:nvGraphicFramePr>
        <p:xfrm>
          <a:off x="457200" y="1851670"/>
          <a:ext cx="3466728" cy="2592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3364"/>
                <a:gridCol w="1733364"/>
              </a:tblGrid>
              <a:tr h="955054">
                <a:tc>
                  <a:txBody>
                    <a:bodyPr/>
                    <a:lstStyle/>
                    <a:p>
                      <a:r>
                        <a:rPr lang="en-GB" dirty="0" smtClean="0"/>
                        <a:t>Sexual Position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respondents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545745">
                <a:tc>
                  <a:txBody>
                    <a:bodyPr/>
                    <a:lstStyle/>
                    <a:p>
                      <a:r>
                        <a:rPr lang="en-GB" dirty="0" smtClean="0"/>
                        <a:t>Top More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(11%)</a:t>
                      </a:r>
                      <a:endParaRPr lang="en-GB" dirty="0"/>
                    </a:p>
                  </a:txBody>
                  <a:tcPr/>
                </a:tc>
              </a:tr>
              <a:tr h="545745">
                <a:tc>
                  <a:txBody>
                    <a:bodyPr/>
                    <a:lstStyle/>
                    <a:p>
                      <a:r>
                        <a:rPr lang="en-GB" dirty="0" smtClean="0"/>
                        <a:t>Bottom More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(13%)</a:t>
                      </a:r>
                      <a:endParaRPr lang="en-GB" dirty="0"/>
                    </a:p>
                  </a:txBody>
                  <a:tcPr/>
                </a:tc>
              </a:tr>
              <a:tr h="545745">
                <a:tc>
                  <a:txBody>
                    <a:bodyPr/>
                    <a:lstStyle/>
                    <a:p>
                      <a:r>
                        <a:rPr lang="en-GB" dirty="0" smtClean="0"/>
                        <a:t>Stayed Same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 (76%)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083242"/>
              </p:ext>
            </p:extLst>
          </p:nvPr>
        </p:nvGraphicFramePr>
        <p:xfrm>
          <a:off x="4283968" y="1851670"/>
          <a:ext cx="3816424" cy="2609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8212"/>
                <a:gridCol w="1908212"/>
              </a:tblGrid>
              <a:tr h="622781">
                <a:tc>
                  <a:txBody>
                    <a:bodyPr/>
                    <a:lstStyle/>
                    <a:p>
                      <a:r>
                        <a:rPr lang="en-GB" dirty="0" smtClean="0"/>
                        <a:t>Source of </a:t>
                      </a:r>
                      <a:r>
                        <a:rPr lang="en-GB" dirty="0" err="1" smtClean="0"/>
                        <a:t>PrEP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respondents (%)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98853">
                <a:tc>
                  <a:txBody>
                    <a:bodyPr/>
                    <a:lstStyle/>
                    <a:p>
                      <a:r>
                        <a:rPr lang="en-GB" dirty="0" smtClean="0"/>
                        <a:t>PEP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(54%)</a:t>
                      </a:r>
                      <a:endParaRPr lang="en-GB" dirty="0"/>
                    </a:p>
                  </a:txBody>
                  <a:tcPr/>
                </a:tc>
              </a:tr>
              <a:tr h="398853">
                <a:tc>
                  <a:txBody>
                    <a:bodyPr/>
                    <a:lstStyle/>
                    <a:p>
                      <a:r>
                        <a:rPr lang="en-GB" dirty="0" smtClean="0"/>
                        <a:t>Research 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 (14%)</a:t>
                      </a:r>
                      <a:endParaRPr lang="en-GB" dirty="0"/>
                    </a:p>
                  </a:txBody>
                  <a:tcPr/>
                </a:tc>
              </a:tr>
              <a:tr h="398853">
                <a:tc>
                  <a:txBody>
                    <a:bodyPr/>
                    <a:lstStyle/>
                    <a:p>
                      <a:r>
                        <a:rPr lang="en-GB" dirty="0" smtClean="0"/>
                        <a:t>Private in UK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(11%)</a:t>
                      </a:r>
                      <a:endParaRPr lang="en-GB" dirty="0"/>
                    </a:p>
                  </a:txBody>
                  <a:tcPr/>
                </a:tc>
              </a:tr>
              <a:tr h="398853">
                <a:tc>
                  <a:txBody>
                    <a:bodyPr/>
                    <a:lstStyle/>
                    <a:p>
                      <a:r>
                        <a:rPr lang="en-GB" dirty="0" smtClean="0"/>
                        <a:t>Friend/Partner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(11%)</a:t>
                      </a:r>
                      <a:endParaRPr lang="en-GB" dirty="0"/>
                    </a:p>
                  </a:txBody>
                  <a:tcPr/>
                </a:tc>
              </a:tr>
              <a:tr h="374096">
                <a:tc>
                  <a:txBody>
                    <a:bodyPr/>
                    <a:lstStyle/>
                    <a:p>
                      <a:r>
                        <a:rPr lang="en-GB" dirty="0" smtClean="0"/>
                        <a:t>Online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(9%)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516216" y="575543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27984" y="1203598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Discussion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Group of high risk MSM demonstrating good awareness of </a:t>
            </a:r>
            <a:r>
              <a:rPr lang="en-GB" sz="2400" dirty="0" err="1" smtClean="0"/>
              <a:t>PrEP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High levels of expected personal benefit particularly amongst those reporting UPRAI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Limitations: Self selecting, no response rate</a:t>
            </a:r>
            <a:r>
              <a:rPr lang="en-GB" sz="2400" smtClean="0"/>
              <a:t>, incompletion, </a:t>
            </a:r>
            <a:r>
              <a:rPr lang="en-GB" sz="2400" dirty="0" smtClean="0"/>
              <a:t>highly educated homogenous group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Acknowledgements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u="sng" dirty="0" smtClean="0">
                <a:latin typeface="Corbel" panose="020B0503020204020204" pitchFamily="34" charset="0"/>
              </a:rPr>
              <a:t>C&amp;W</a:t>
            </a:r>
            <a:r>
              <a:rPr lang="en-GB" sz="2400" dirty="0" smtClean="0">
                <a:latin typeface="Corbel" panose="020B0503020204020204" pitchFamily="34" charset="0"/>
              </a:rPr>
              <a:t>:  Michael </a:t>
            </a:r>
            <a:r>
              <a:rPr lang="en-GB" sz="2400" dirty="0" err="1" smtClean="0">
                <a:latin typeface="Corbel" panose="020B0503020204020204" pitchFamily="34" charset="0"/>
              </a:rPr>
              <a:t>Rayment</a:t>
            </a:r>
            <a:r>
              <a:rPr lang="en-GB" sz="2400" dirty="0" smtClean="0">
                <a:latin typeface="Corbel" panose="020B0503020204020204" pitchFamily="34" charset="0"/>
              </a:rPr>
              <a:t>, Tristan Barber,  Eleanor Hamlyn, Kathryn Stacey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sz="2400" b="1" u="sng" dirty="0" err="1" smtClean="0">
                <a:latin typeface="Corbel" panose="020B0503020204020204" pitchFamily="34" charset="0"/>
              </a:rPr>
              <a:t>Homerton</a:t>
            </a:r>
            <a:r>
              <a:rPr lang="en-GB" sz="2400" dirty="0" smtClean="0">
                <a:latin typeface="Corbel" panose="020B0503020204020204" pitchFamily="34" charset="0"/>
              </a:rPr>
              <a:t>:  Iain Reeves, </a:t>
            </a:r>
            <a:r>
              <a:rPr lang="en-GB" sz="2400" dirty="0" err="1" smtClean="0">
                <a:latin typeface="Corbel" panose="020B0503020204020204" pitchFamily="34" charset="0"/>
              </a:rPr>
              <a:t>Sifiso</a:t>
            </a:r>
            <a:r>
              <a:rPr lang="en-GB" sz="2400" dirty="0" smtClean="0">
                <a:latin typeface="Corbel" panose="020B0503020204020204" pitchFamily="34" charset="0"/>
              </a:rPr>
              <a:t> </a:t>
            </a:r>
            <a:r>
              <a:rPr lang="en-GB" sz="2400" dirty="0" err="1" smtClean="0">
                <a:latin typeface="Corbel" panose="020B0503020204020204" pitchFamily="34" charset="0"/>
              </a:rPr>
              <a:t>Mguni</a:t>
            </a:r>
            <a:r>
              <a:rPr lang="en-GB" sz="2400" dirty="0" smtClean="0">
                <a:latin typeface="Corbel" panose="020B0503020204020204" pitchFamily="34" charset="0"/>
              </a:rPr>
              <a:t>, Rebecca Clark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Corbel" panose="020B0503020204020204" pitchFamily="34" charset="0"/>
              </a:rPr>
              <a:t>PROUD Network</a:t>
            </a:r>
            <a:r>
              <a:rPr lang="en-GB" sz="2400" dirty="0">
                <a:latin typeface="Corbel" panose="020B0503020204020204" pitchFamily="34" charset="0"/>
              </a:rPr>
              <a:t>: </a:t>
            </a:r>
            <a:r>
              <a:rPr lang="en-GB" sz="2400" dirty="0" smtClean="0">
                <a:latin typeface="Corbel" panose="020B0503020204020204" pitchFamily="34" charset="0"/>
              </a:rPr>
              <a:t>Sheena </a:t>
            </a:r>
            <a:r>
              <a:rPr lang="en-GB" sz="2400" dirty="0">
                <a:latin typeface="Corbel" panose="020B0503020204020204" pitchFamily="34" charset="0"/>
              </a:rPr>
              <a:t>McCormack, </a:t>
            </a:r>
            <a:r>
              <a:rPr lang="en-GB" sz="2400" dirty="0" smtClean="0">
                <a:latin typeface="Corbel" panose="020B0503020204020204" pitchFamily="34" charset="0"/>
              </a:rPr>
              <a:t> </a:t>
            </a:r>
            <a:r>
              <a:rPr lang="en-GB" sz="2400" dirty="0" err="1" smtClean="0">
                <a:latin typeface="Corbel" panose="020B0503020204020204" pitchFamily="34" charset="0"/>
              </a:rPr>
              <a:t>Mitzy</a:t>
            </a:r>
            <a:r>
              <a:rPr lang="en-GB" sz="2400" dirty="0" smtClean="0">
                <a:latin typeface="Corbel" panose="020B0503020204020204" pitchFamily="34" charset="0"/>
              </a:rPr>
              <a:t> </a:t>
            </a:r>
            <a:r>
              <a:rPr lang="en-GB" sz="2400" dirty="0" err="1" smtClean="0">
                <a:latin typeface="Corbel" panose="020B0503020204020204" pitchFamily="34" charset="0"/>
              </a:rPr>
              <a:t>Gafos</a:t>
            </a:r>
            <a:r>
              <a:rPr lang="en-GB" sz="2400" dirty="0" smtClean="0">
                <a:latin typeface="Corbel" panose="020B0503020204020204" pitchFamily="34" charset="0"/>
              </a:rPr>
              <a:t>, Monica Desai,  </a:t>
            </a:r>
            <a:r>
              <a:rPr lang="en-GB" sz="2400" dirty="0">
                <a:latin typeface="Corbel" panose="020B0503020204020204" pitchFamily="34" charset="0"/>
              </a:rPr>
              <a:t>A</a:t>
            </a:r>
            <a:r>
              <a:rPr lang="en-GB" sz="2400" dirty="0" smtClean="0">
                <a:latin typeface="Corbel" panose="020B0503020204020204" pitchFamily="34" charset="0"/>
              </a:rPr>
              <a:t>nn Sullivan,  David Dolling, David Dunn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sz="2400" b="1" u="sng" dirty="0" smtClean="0">
                <a:latin typeface="Corbel" panose="020B0503020204020204" pitchFamily="34" charset="0"/>
              </a:rPr>
              <a:t>PHE</a:t>
            </a:r>
            <a:r>
              <a:rPr lang="en-GB" sz="2400" dirty="0" smtClean="0">
                <a:latin typeface="Corbel" panose="020B0503020204020204" pitchFamily="34" charset="0"/>
              </a:rPr>
              <a:t>: </a:t>
            </a:r>
            <a:r>
              <a:rPr lang="en-GB" sz="2400" dirty="0" err="1" smtClean="0">
                <a:latin typeface="Corbel" panose="020B0503020204020204" pitchFamily="34" charset="0"/>
              </a:rPr>
              <a:t>Adamma</a:t>
            </a:r>
            <a:r>
              <a:rPr lang="en-GB" sz="2400" dirty="0" smtClean="0">
                <a:latin typeface="Corbel" panose="020B0503020204020204" pitchFamily="34" charset="0"/>
              </a:rPr>
              <a:t> </a:t>
            </a:r>
            <a:r>
              <a:rPr lang="en-GB" sz="2400" dirty="0" err="1" smtClean="0">
                <a:latin typeface="Corbel" panose="020B0503020204020204" pitchFamily="34" charset="0"/>
              </a:rPr>
              <a:t>Aghaizu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Method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Corbel" panose="020B0503020204020204" pitchFamily="34" charset="0"/>
              </a:rPr>
              <a:t>P</a:t>
            </a:r>
            <a:r>
              <a:rPr lang="en-GB" sz="2400" dirty="0" smtClean="0">
                <a:latin typeface="Corbel" panose="020B0503020204020204" pitchFamily="34" charset="0"/>
              </a:rPr>
              <a:t>rospective questionnaire study of self selecting HIV negative men who have sex with men attending multiple genitourinary clinics in urban settings. 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>
                <a:latin typeface="Corbel" panose="020B0503020204020204" pitchFamily="34" charset="0"/>
              </a:rPr>
              <a:t>November 2015 to April 2016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Results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664</a:t>
            </a:r>
            <a:r>
              <a:rPr lang="en-GB" sz="2400" dirty="0" smtClean="0">
                <a:latin typeface="Corbel" panose="020B0503020204020204" pitchFamily="34" charset="0"/>
              </a:rPr>
              <a:t> questionnaires</a:t>
            </a:r>
          </a:p>
          <a:p>
            <a:r>
              <a:rPr lang="en-GB" sz="2400" dirty="0" smtClean="0"/>
              <a:t>20</a:t>
            </a:r>
            <a:r>
              <a:rPr lang="en-GB" sz="2400" dirty="0" smtClean="0">
                <a:latin typeface="Corbel" panose="020B0503020204020204" pitchFamily="34" charset="0"/>
              </a:rPr>
              <a:t> discarded </a:t>
            </a:r>
            <a:r>
              <a:rPr lang="en-GB" sz="2400" dirty="0" smtClean="0">
                <a:solidFill>
                  <a:srgbClr val="C00000"/>
                </a:solidFill>
              </a:rPr>
              <a:t>N=644</a:t>
            </a:r>
          </a:p>
          <a:p>
            <a:r>
              <a:rPr lang="en-GB" sz="2400" dirty="0" smtClean="0">
                <a:latin typeface="Corbel" panose="020B0503020204020204" pitchFamily="34" charset="0"/>
              </a:rPr>
              <a:t>Average age: </a:t>
            </a:r>
            <a:r>
              <a:rPr lang="en-GB" sz="2400" dirty="0" smtClean="0"/>
              <a:t>38 (18-78)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956396"/>
              </p:ext>
            </p:extLst>
          </p:nvPr>
        </p:nvGraphicFramePr>
        <p:xfrm>
          <a:off x="899592" y="2723708"/>
          <a:ext cx="6552728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76364"/>
                <a:gridCol w="32763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Sexuality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</a:t>
                      </a:r>
                      <a:r>
                        <a:rPr lang="en-GB" baseline="0" dirty="0" smtClean="0"/>
                        <a:t> of respondents (N)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Gay/homosexual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90.5% (583)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Bisexual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7.3% (47)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Straight/heterosexual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1.2% (8)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Other</a:t>
                      </a:r>
                      <a:r>
                        <a:rPr lang="en-GB" baseline="0" dirty="0" smtClean="0"/>
                        <a:t> 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0.9% (6)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0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Educational Attainment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740633"/>
              </p:ext>
            </p:extLst>
          </p:nvPr>
        </p:nvGraphicFramePr>
        <p:xfrm>
          <a:off x="1380783" y="1203598"/>
          <a:ext cx="6192688" cy="31683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6344"/>
                <a:gridCol w="3096344"/>
              </a:tblGrid>
              <a:tr h="710342"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 level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Percentage of respondents</a:t>
                      </a:r>
                      <a:r>
                        <a:rPr lang="en-GB" baseline="0" dirty="0" smtClean="0"/>
                        <a:t> (N)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411548">
                <a:tc>
                  <a:txBody>
                    <a:bodyPr/>
                    <a:lstStyle/>
                    <a:p>
                      <a:r>
                        <a:rPr lang="en-GB" dirty="0" smtClean="0"/>
                        <a:t>University</a:t>
                      </a:r>
                      <a:r>
                        <a:rPr lang="en-GB" baseline="0" dirty="0" smtClean="0"/>
                        <a:t> degree or above</a:t>
                      </a:r>
                      <a:endParaRPr lang="en-GB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79.0% (493)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548">
                <a:tc>
                  <a:txBody>
                    <a:bodyPr/>
                    <a:lstStyle/>
                    <a:p>
                      <a:r>
                        <a:rPr lang="en-GB" dirty="0" smtClean="0"/>
                        <a:t>Higher school/ A levels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11.5% (72)</a:t>
                      </a:r>
                      <a:endParaRPr lang="en-GB" dirty="0"/>
                    </a:p>
                  </a:txBody>
                  <a:tcPr/>
                </a:tc>
              </a:tr>
              <a:tr h="411548">
                <a:tc>
                  <a:txBody>
                    <a:bodyPr/>
                    <a:lstStyle/>
                    <a:p>
                      <a:r>
                        <a:rPr lang="en-GB" dirty="0" smtClean="0"/>
                        <a:t>High school/GCSE/O levels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4.2%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(26)</a:t>
                      </a:r>
                      <a:endParaRPr lang="en-GB" dirty="0"/>
                    </a:p>
                  </a:txBody>
                  <a:tcPr/>
                </a:tc>
              </a:tr>
              <a:tr h="411548">
                <a:tc>
                  <a:txBody>
                    <a:bodyPr/>
                    <a:lstStyle/>
                    <a:p>
                      <a:r>
                        <a:rPr lang="en-GB" dirty="0" smtClean="0"/>
                        <a:t>Still in education</a:t>
                      </a:r>
                      <a:endParaRPr lang="en-GB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2.7% (17)</a:t>
                      </a:r>
                      <a:endParaRPr lang="en-GB" dirty="0"/>
                    </a:p>
                  </a:txBody>
                  <a:tcPr/>
                </a:tc>
              </a:tr>
              <a:tr h="40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No qualifications</a:t>
                      </a:r>
                      <a:endParaRPr lang="en-GB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2.1% (13)</a:t>
                      </a:r>
                      <a:endParaRPr lang="en-GB" dirty="0"/>
                    </a:p>
                  </a:txBody>
                  <a:tcPr/>
                </a:tc>
              </a:tr>
              <a:tr h="405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Other</a:t>
                      </a:r>
                      <a:endParaRPr lang="en-GB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0.5% (3)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3648" y="1923678"/>
            <a:ext cx="4608512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6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Country of Birth/Ethnicity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400" dirty="0" smtClean="0"/>
              <a:t>72</a:t>
            </a:r>
            <a:r>
              <a:rPr lang="en-GB" sz="2400" dirty="0" smtClean="0">
                <a:latin typeface="Corbel" panose="020B0503020204020204" pitchFamily="34" charset="0"/>
              </a:rPr>
              <a:t> different countries</a:t>
            </a:r>
          </a:p>
          <a:p>
            <a:pPr marL="0" indent="0">
              <a:buNone/>
            </a:pPr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/>
              <a:t>50% </a:t>
            </a:r>
            <a:r>
              <a:rPr lang="en-GB" sz="2400" dirty="0" smtClean="0">
                <a:latin typeface="Corbel" panose="020B0503020204020204" pitchFamily="34" charset="0"/>
              </a:rPr>
              <a:t>UK born, </a:t>
            </a:r>
            <a:r>
              <a:rPr lang="en-GB" sz="2400" dirty="0" smtClean="0"/>
              <a:t>25% </a:t>
            </a:r>
            <a:r>
              <a:rPr lang="en-GB" sz="2400" dirty="0" smtClean="0">
                <a:latin typeface="Corbel" panose="020B0503020204020204" pitchFamily="34" charset="0"/>
              </a:rPr>
              <a:t>European</a:t>
            </a:r>
          </a:p>
          <a:p>
            <a:endParaRPr lang="en-GB" sz="2400" dirty="0" smtClean="0">
              <a:latin typeface="Corbel" panose="020B0503020204020204" pitchFamily="34" charset="0"/>
            </a:endParaRPr>
          </a:p>
          <a:p>
            <a:r>
              <a:rPr lang="en-GB" sz="2400" dirty="0" smtClean="0"/>
              <a:t>78% </a:t>
            </a:r>
            <a:r>
              <a:rPr lang="en-GB" sz="2400" dirty="0" smtClean="0">
                <a:latin typeface="Corbel" panose="020B0503020204020204" pitchFamily="34" charset="0"/>
              </a:rPr>
              <a:t>white</a:t>
            </a:r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Sexual Activity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88% (567/624) </a:t>
            </a:r>
            <a:r>
              <a:rPr lang="en-GB" sz="2400" dirty="0" smtClean="0">
                <a:latin typeface="Corbel" panose="020B0503020204020204" pitchFamily="34" charset="0"/>
              </a:rPr>
              <a:t>anal sex in the </a:t>
            </a:r>
            <a:r>
              <a:rPr lang="en-GB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last month</a:t>
            </a:r>
          </a:p>
          <a:p>
            <a:r>
              <a:rPr lang="en-GB" sz="2400" dirty="0" smtClean="0"/>
              <a:t>59% (366/620) </a:t>
            </a:r>
            <a:r>
              <a:rPr lang="en-GB" sz="2400" dirty="0" smtClean="0">
                <a:latin typeface="Corbel" panose="020B0503020204020204" pitchFamily="34" charset="0"/>
              </a:rPr>
              <a:t>had at least one UPAI </a:t>
            </a:r>
            <a:r>
              <a:rPr lang="en-GB" sz="2400" dirty="0">
                <a:latin typeface="Corbel" panose="020B0503020204020204" pitchFamily="34" charset="0"/>
              </a:rPr>
              <a:t>in the </a:t>
            </a:r>
            <a:r>
              <a:rPr lang="en-GB" sz="2400" dirty="0">
                <a:solidFill>
                  <a:srgbClr val="C00000"/>
                </a:solidFill>
                <a:latin typeface="Corbel" panose="020B0503020204020204" pitchFamily="34" charset="0"/>
              </a:rPr>
              <a:t>last month</a:t>
            </a:r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007582"/>
              </p:ext>
            </p:extLst>
          </p:nvPr>
        </p:nvGraphicFramePr>
        <p:xfrm>
          <a:off x="611560" y="2211710"/>
          <a:ext cx="6336704" cy="22750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87288"/>
                <a:gridCol w="2123322"/>
                <a:gridCol w="2126094"/>
              </a:tblGrid>
              <a:tr h="227872">
                <a:tc>
                  <a:txBody>
                    <a:bodyPr/>
                    <a:lstStyle/>
                    <a:p>
                      <a:endParaRPr lang="en-GB" sz="1600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effectLst/>
                        </a:rPr>
                        <a:t>NUMBER OF PARTNERS IN LAST </a:t>
                      </a:r>
                      <a:r>
                        <a:rPr lang="en-US" sz="1600" kern="1400" dirty="0" smtClean="0">
                          <a:effectLst/>
                        </a:rPr>
                        <a:t>MONTH </a:t>
                      </a:r>
                      <a:r>
                        <a:rPr lang="en-US" sz="1600" kern="1400" baseline="0" dirty="0" smtClean="0">
                          <a:effectLst/>
                        </a:rPr>
                        <a:t> Mean (Range)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3091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>
                          <a:effectLst/>
                        </a:rPr>
                        <a:t>YOUR POSITION</a:t>
                      </a:r>
                      <a:endParaRPr lang="en-GB" sz="16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400">
                          <a:effectLst/>
                        </a:rPr>
                        <a:t>Total number </a:t>
                      </a:r>
                      <a:endParaRPr lang="en-GB" sz="20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400" dirty="0">
                          <a:effectLst/>
                        </a:rPr>
                        <a:t>Number without a condom</a:t>
                      </a:r>
                      <a:endParaRPr lang="en-GB" sz="20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7822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400">
                          <a:effectLst/>
                        </a:rPr>
                        <a:t>Top / active</a:t>
                      </a:r>
                      <a:endParaRPr lang="en-GB" sz="14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effectLst/>
                        </a:rPr>
                        <a:t> </a:t>
                      </a:r>
                      <a:r>
                        <a:rPr lang="en-US" sz="1600" kern="1400" dirty="0" smtClean="0">
                          <a:effectLst/>
                        </a:rPr>
                        <a:t>4.2</a:t>
                      </a:r>
                      <a:r>
                        <a:rPr lang="en-US" sz="1600" kern="1400" baseline="0" dirty="0" smtClean="0">
                          <a:effectLst/>
                        </a:rPr>
                        <a:t> (0-80)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effectLst/>
                        </a:rPr>
                        <a:t> </a:t>
                      </a:r>
                      <a:r>
                        <a:rPr lang="en-US" sz="1600" kern="1400" dirty="0" smtClean="0">
                          <a:effectLst/>
                        </a:rPr>
                        <a:t>1.6 (0-30)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0114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400" kern="1400" dirty="0">
                          <a:effectLst/>
                        </a:rPr>
                        <a:t>Bottom / passive</a:t>
                      </a:r>
                      <a:endParaRPr lang="en-GB" sz="14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effectLst/>
                        </a:rPr>
                        <a:t> </a:t>
                      </a:r>
                      <a:r>
                        <a:rPr lang="en-US" sz="1600" kern="1400" dirty="0" smtClean="0">
                          <a:effectLst/>
                        </a:rPr>
                        <a:t>3.8 (0-90)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600" kern="1400" dirty="0">
                          <a:effectLst/>
                        </a:rPr>
                        <a:t> </a:t>
                      </a:r>
                      <a:r>
                        <a:rPr lang="en-US" sz="1600" kern="1400" dirty="0" smtClean="0">
                          <a:effectLst/>
                        </a:rPr>
                        <a:t>1.3 (0-20)</a:t>
                      </a:r>
                      <a:endParaRPr lang="en-GB" sz="16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Perceived Risk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00194"/>
              </p:ext>
            </p:extLst>
          </p:nvPr>
        </p:nvGraphicFramePr>
        <p:xfrm>
          <a:off x="457200" y="1563637"/>
          <a:ext cx="8229600" cy="22120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85823"/>
                <a:gridCol w="1608064"/>
                <a:gridCol w="1608064"/>
                <a:gridCol w="1619585"/>
                <a:gridCol w="1608064"/>
              </a:tblGrid>
              <a:tr h="492089">
                <a:tc rowSpan="2"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YOUR POSITION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HIV STATUS OF YOUR PARTNER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20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HIV+ and not on meds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HIV+ and on meds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 NEG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 status not discussed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83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Top / active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969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Bottom / passive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044364"/>
              </p:ext>
            </p:extLst>
          </p:nvPr>
        </p:nvGraphicFramePr>
        <p:xfrm>
          <a:off x="469903" y="1563638"/>
          <a:ext cx="8229600" cy="22120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85823"/>
                <a:gridCol w="1608064"/>
                <a:gridCol w="1608064"/>
                <a:gridCol w="1619585"/>
                <a:gridCol w="1608064"/>
              </a:tblGrid>
              <a:tr h="492089">
                <a:tc rowSpan="2"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YOUR POSITION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Corbel" panose="020B0503020204020204" pitchFamily="34" charset="0"/>
                        </a:rPr>
                        <a:t>HIV STATUS OF YOUR PARTNER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20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HIV+ and not on meds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HIV+ and on meds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 NEG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HIV status not discussed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083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Top / active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+mn-lt"/>
                        </a:rPr>
                        <a:t>7.1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1800" kern="1400" dirty="0" smtClean="0">
                          <a:effectLst/>
                          <a:latin typeface="+mn-lt"/>
                        </a:rPr>
                        <a:t>3.3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400" dirty="0" smtClean="0">
                          <a:effectLst/>
                          <a:latin typeface="+mn-lt"/>
                        </a:rPr>
                        <a:t>1.2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400" dirty="0" smtClean="0">
                          <a:effectLst/>
                          <a:latin typeface="+mn-lt"/>
                        </a:rPr>
                        <a:t>6.2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2969"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>
                          <a:effectLst/>
                          <a:latin typeface="Corbel" panose="020B0503020204020204" pitchFamily="34" charset="0"/>
                        </a:rPr>
                        <a:t>Bottom / passive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+mn-lt"/>
                        </a:rPr>
                        <a:t>8.9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 smtClean="0">
                          <a:effectLst/>
                          <a:latin typeface="+mn-lt"/>
                        </a:rPr>
                        <a:t>4.3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400" dirty="0" smtClean="0">
                          <a:effectLst/>
                          <a:latin typeface="+mn-lt"/>
                        </a:rPr>
                        <a:t>1.4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400" dirty="0" smtClean="0">
                          <a:effectLst/>
                          <a:latin typeface="+mn-lt"/>
                        </a:rPr>
                        <a:t>7.4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  <a:latin typeface="Corbel" panose="020B0503020204020204" pitchFamily="34" charset="0"/>
              </a:rPr>
              <a:t>Drugs</a:t>
            </a:r>
            <a:endParaRPr lang="en-GB" sz="36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    53% (342/642) </a:t>
            </a:r>
            <a:r>
              <a:rPr lang="en-GB" sz="2400" dirty="0" smtClean="0">
                <a:latin typeface="Corbel" panose="020B0503020204020204" pitchFamily="34" charset="0"/>
              </a:rPr>
              <a:t>taken recreational drugs in last </a:t>
            </a:r>
            <a:r>
              <a:rPr lang="en-GB" sz="2400" dirty="0" smtClean="0">
                <a:solidFill>
                  <a:srgbClr val="C00000"/>
                </a:solidFill>
                <a:latin typeface="Corbel" panose="020B0503020204020204" pitchFamily="34" charset="0"/>
              </a:rPr>
              <a:t>three months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360185"/>
              </p:ext>
            </p:extLst>
          </p:nvPr>
        </p:nvGraphicFramePr>
        <p:xfrm>
          <a:off x="755576" y="1675581"/>
          <a:ext cx="6048672" cy="29114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2168"/>
                <a:gridCol w="1512168"/>
                <a:gridCol w="1512168"/>
                <a:gridCol w="1512168"/>
              </a:tblGrid>
              <a:tr h="85630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Drug 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Percentage of respondents taken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Drug 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Percentage of respondents taken</a:t>
                      </a:r>
                      <a:endParaRPr lang="en-GB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Amphetamine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11% (37/342)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Poppers</a:t>
                      </a:r>
                      <a:endParaRPr lang="en-GB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42% (143/342)</a:t>
                      </a:r>
                      <a:endParaRPr lang="en-GB" sz="1600" dirty="0"/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Ecstasy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27% (94/342)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Ketamine</a:t>
                      </a:r>
                      <a:endParaRPr lang="en-GB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14% (48/342)</a:t>
                      </a:r>
                      <a:endParaRPr lang="en-GB" sz="1600" dirty="0"/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G/GHB/GBL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43% (147/342)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Crystal meth</a:t>
                      </a:r>
                      <a:endParaRPr lang="en-GB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15% (56/342)</a:t>
                      </a:r>
                      <a:endParaRPr lang="en-GB" sz="1600" dirty="0"/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Mephedrone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59% (202/342)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Crack</a:t>
                      </a:r>
                      <a:endParaRPr lang="en-GB" sz="1600" dirty="0" smtClean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1% (5/342)</a:t>
                      </a:r>
                      <a:endParaRPr lang="en-GB" sz="1600" dirty="0"/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Cannabis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27% (91/342)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Viagra/Cialis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37% (125/342)</a:t>
                      </a:r>
                      <a:endParaRPr lang="en-GB" sz="1600" dirty="0"/>
                    </a:p>
                  </a:txBody>
                  <a:tcPr/>
                </a:tc>
              </a:tr>
              <a:tr h="3425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Cocaine</a:t>
                      </a:r>
                      <a:endParaRPr lang="en-GB" sz="1600" dirty="0">
                        <a:latin typeface="Corbel" panose="020B0503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40% (138/342)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267744" y="3219822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67744" y="3536764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292080" y="3219822"/>
            <a:ext cx="5040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248" y="1995686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28% (177/642) </a:t>
            </a:r>
            <a:r>
              <a:rPr lang="en-GB" dirty="0" smtClean="0">
                <a:solidFill>
                  <a:prstClr val="black"/>
                </a:solidFill>
                <a:latin typeface="Corbel" panose="020B0503020204020204" pitchFamily="34" charset="0"/>
              </a:rPr>
              <a:t>used drugs for sex (</a:t>
            </a:r>
            <a:r>
              <a:rPr lang="en-GB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chemsex</a:t>
            </a:r>
            <a:r>
              <a:rPr lang="en-GB" dirty="0" smtClean="0">
                <a:solidFill>
                  <a:prstClr val="black"/>
                </a:solidFill>
                <a:latin typeface="Corbel" panose="020B0503020204020204" pitchFamily="34" charset="0"/>
              </a:rPr>
              <a:t>)</a:t>
            </a:r>
            <a:endParaRPr lang="en-GB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4248" y="278777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</a:rPr>
              <a:t>6% (21/342) </a:t>
            </a:r>
            <a:r>
              <a:rPr lang="en-GB" dirty="0" smtClean="0">
                <a:solidFill>
                  <a:prstClr val="black"/>
                </a:solidFill>
                <a:latin typeface="Corbel" panose="020B0503020204020204" pitchFamily="34" charset="0"/>
              </a:rPr>
              <a:t>injected</a:t>
            </a:r>
            <a:endParaRPr lang="en-GB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330286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dirty="0" smtClean="0">
                <a:solidFill>
                  <a:prstClr val="black"/>
                </a:solidFill>
                <a:latin typeface="Corbel" panose="020B0503020204020204" pitchFamily="34" charset="0"/>
              </a:rPr>
              <a:t>Median last sober sex: 1-2 weeks (range </a:t>
            </a:r>
            <a:r>
              <a:rPr lang="en-GB" dirty="0" smtClean="0">
                <a:solidFill>
                  <a:prstClr val="black"/>
                </a:solidFill>
              </a:rPr>
              <a:t>&lt;1/52-&gt;3/12)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DDB Descovy">
      <a:dk1>
        <a:srgbClr val="000000"/>
      </a:dk1>
      <a:lt1>
        <a:sysClr val="window" lastClr="FFFFFF"/>
      </a:lt1>
      <a:dk2>
        <a:srgbClr val="EE7722"/>
      </a:dk2>
      <a:lt2>
        <a:srgbClr val="A7A9AA"/>
      </a:lt2>
      <a:accent1>
        <a:srgbClr val="00617F"/>
      </a:accent1>
      <a:accent2>
        <a:srgbClr val="4298B5"/>
      </a:accent2>
      <a:accent3>
        <a:srgbClr val="7F7F7F"/>
      </a:accent3>
      <a:accent4>
        <a:srgbClr val="D2D3D4"/>
      </a:accent4>
      <a:accent5>
        <a:srgbClr val="7FAFBE"/>
      </a:accent5>
      <a:accent6>
        <a:srgbClr val="A0CBD9"/>
      </a:accent6>
      <a:hlink>
        <a:srgbClr val="00617F"/>
      </a:hlink>
      <a:folHlink>
        <a:srgbClr val="00617F"/>
      </a:folHlink>
    </a:clrScheme>
    <a:fontScheme name="Custom 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298B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1952</Words>
  <Application>Microsoft Office PowerPoint</Application>
  <PresentationFormat>On-screen Show (16:9)</PresentationFormat>
  <Paragraphs>327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5_Office Theme</vt:lpstr>
      <vt:lpstr>6_Office Theme</vt:lpstr>
      <vt:lpstr>Investigating attitudes towards HIV Pre-exposure Prophylaxis </vt:lpstr>
      <vt:lpstr>Background </vt:lpstr>
      <vt:lpstr>Method</vt:lpstr>
      <vt:lpstr>Results</vt:lpstr>
      <vt:lpstr>Educational Attainment</vt:lpstr>
      <vt:lpstr>Country of Birth/Ethnicity</vt:lpstr>
      <vt:lpstr>Sexual Activity</vt:lpstr>
      <vt:lpstr>Perceived Risk</vt:lpstr>
      <vt:lpstr>Drugs</vt:lpstr>
      <vt:lpstr>STIs</vt:lpstr>
      <vt:lpstr>Last HIV Test</vt:lpstr>
      <vt:lpstr>PEP Use</vt:lpstr>
      <vt:lpstr>PowerPoint Presentation</vt:lpstr>
      <vt:lpstr>How effective do you think PrEP is likely to be when taken as instructed? (N=550)</vt:lpstr>
      <vt:lpstr>I think I would benefit from taking PrEP (N=539)</vt:lpstr>
      <vt:lpstr>Multivariable logistic regression model</vt:lpstr>
      <vt:lpstr>PowerPoint Presentation</vt:lpstr>
      <vt:lpstr>Preference for PrEP (N=479)</vt:lpstr>
      <vt:lpstr>Use of PrEP</vt:lpstr>
      <vt:lpstr>PowerPoint Presentation</vt:lpstr>
      <vt:lpstr>Discussion</vt:lpstr>
      <vt:lpstr>Acknowledgements</vt:lpstr>
    </vt:vector>
  </TitlesOfParts>
  <Company>Kingston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 Bond Gunning</dc:creator>
  <cp:lastModifiedBy>Startech</cp:lastModifiedBy>
  <cp:revision>43</cp:revision>
  <dcterms:created xsi:type="dcterms:W3CDTF">2015-05-13T13:06:46Z</dcterms:created>
  <dcterms:modified xsi:type="dcterms:W3CDTF">2016-07-11T15:01:39Z</dcterms:modified>
</cp:coreProperties>
</file>