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6"/>
  </p:notesMasterIdLst>
  <p:sldIdLst>
    <p:sldId id="368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</p:sldIdLst>
  <p:sldSz cx="9144000" cy="5143500" type="screen16x9"/>
  <p:notesSz cx="6858000" cy="9144000"/>
  <p:defaultTextStyle>
    <a:defPPr>
      <a:defRPr lang="en-US"/>
    </a:defPPr>
    <a:lvl1pPr marL="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8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9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4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3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EA1BF-E294-4E4C-BA77-87656F0653A0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8E9AF-F81F-4DF7-AE1E-776D8FFAC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33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8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9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4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91887" y="4000957"/>
            <a:ext cx="5535087" cy="3790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53143" y="631730"/>
            <a:ext cx="4612574" cy="3158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8677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www.sxt.org.uk/" TargetMode="Externa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3" b="33308"/>
          <a:stretch>
            <a:fillRect/>
          </a:stretch>
        </p:blipFill>
        <p:spPr bwMode="auto">
          <a:xfrm>
            <a:off x="4763" y="-20241"/>
            <a:ext cx="9144000" cy="378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 userDrawn="1"/>
        </p:nvSpPr>
        <p:spPr>
          <a:xfrm>
            <a:off x="8020050" y="3165872"/>
            <a:ext cx="433388" cy="1403747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sz="1400" dirty="0">
              <a:solidFill>
                <a:srgbClr val="535456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73819"/>
            <a:ext cx="1800225" cy="84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908175" y="1600201"/>
            <a:ext cx="5327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rgbClr val="FFFFFF"/>
                </a:solidFill>
              </a:rPr>
              <a:t>Totally confidential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rgbClr val="FFFFFF"/>
                </a:solidFill>
              </a:rPr>
              <a:t>Run by health professionals</a:t>
            </a:r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403350" y="1113235"/>
            <a:ext cx="6337300" cy="339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2000" dirty="0">
                <a:solidFill>
                  <a:srgbClr val="FFFFFF"/>
                </a:solidFill>
              </a:rPr>
              <a:t>FIND SEXUAL HEALTH INFORMATION IN UNDER A MINUTE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6588125" y="4779169"/>
            <a:ext cx="2305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>
                <a:solidFill>
                  <a:srgbClr val="0074BF"/>
                </a:solidFill>
                <a:hlinkClick r:id="rId5"/>
              </a:rPr>
              <a:t>www.sxt.org.uk</a:t>
            </a:r>
            <a:endParaRPr lang="en-US" altLang="en-US">
              <a:solidFill>
                <a:srgbClr val="0074BF"/>
              </a:solidFill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0" y="3165816"/>
            <a:ext cx="8028384" cy="140415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>
            <a:lvl1pPr algn="l">
              <a:def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380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789385"/>
            <a:ext cx="9144000" cy="5357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srgbClr val="53545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175" y="4677984"/>
            <a:ext cx="828000" cy="390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6" y="420220"/>
            <a:ext cx="8642349" cy="369332"/>
          </a:xfrm>
        </p:spPr>
        <p:txBody>
          <a:bodyPr anchor="b">
            <a:spAutoFit/>
          </a:bodyPr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005576"/>
            <a:ext cx="8642349" cy="36724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851275" y="1"/>
            <a:ext cx="5292725" cy="250031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defRPr/>
            </a:pPr>
            <a:fld id="{BDE9C940-0972-6943-BFD7-355C038006DD}" type="datetime1">
              <a:rPr lang="en-US">
                <a:solidFill>
                  <a:srgbClr val="535456"/>
                </a:solidFill>
              </a:rPr>
              <a:pPr defTabSz="914400">
                <a:defRPr/>
              </a:pPr>
              <a:t>7/11/2016</a:t>
            </a:fld>
            <a:endParaRPr lang="en-US">
              <a:solidFill>
                <a:srgbClr val="535456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r>
              <a:rPr lang="en-US">
                <a:solidFill>
                  <a:srgbClr val="535456"/>
                </a:solidFill>
              </a:rPr>
              <a:t>‹#›‹#›‹#›</a:t>
            </a:r>
            <a:endParaRPr lang="en-US" dirty="0">
              <a:solidFill>
                <a:srgbClr val="535456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CCF857-EC41-E14A-BD22-E2DF57A62613}" type="slidenum">
              <a:rPr lang="en-GB" altLang="en-US">
                <a:solidFill>
                  <a:srgbClr val="535456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35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6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598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defTabSz="914400" eaLnBrk="0" fontAlgn="base" hangingPunct="0"/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defTabSz="914400" eaLnBrk="0" fontAlgn="base" hangingPunct="0"/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598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ea typeface="Calibri"/>
                <a:cs typeface="Calibri"/>
                <a:sym typeface="Calibri"/>
                <a:rtl val="0"/>
              </a:rPr>
              <a:pPr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88888"/>
              </a:solidFill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02827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0550" y="4812507"/>
            <a:ext cx="3429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9323DE9D-6B6C-1342-82F9-4CC36D89429A}" type="slidenum">
              <a:rPr lang="en-US">
                <a:solidFill>
                  <a:srgbClr val="535456">
                    <a:tint val="75000"/>
                  </a:srgb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srgbClr val="5354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64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://www.sxt.org.uk)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SXT_PN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tiff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cdc.europa.eu/en/publications/Publications/sexual-transmitted-infections-europe-surveillance-report-2013.pdf" TargetMode="External"/><Relationship Id="rId2" Type="http://schemas.openxmlformats.org/officeDocument/2006/relationships/hyperlink" Target="https://www.gov.uk/government/statistics/sexually-transmitted-infections-stis-annual-data-tabl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atole@sxt.org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3908"/>
            <a:ext cx="8424936" cy="107971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Hitting the bull’s-eye: </a:t>
            </a:r>
            <a:br>
              <a:rPr lang="en-GB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Partner </a:t>
            </a:r>
            <a:r>
              <a:rPr lang="en-GB" sz="4000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Notification real-time </a:t>
            </a:r>
            <a:r>
              <a:rPr lang="en-GB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metrics</a:t>
            </a:r>
          </a:p>
        </p:txBody>
      </p:sp>
      <p:sp useBgFill="1">
        <p:nvSpPr>
          <p:cNvPr id="3" name="Title 1"/>
          <p:cNvSpPr txBox="1">
            <a:spLocks/>
          </p:cNvSpPr>
          <p:nvPr/>
        </p:nvSpPr>
        <p:spPr bwMode="auto">
          <a:xfrm>
            <a:off x="576460" y="4246346"/>
            <a:ext cx="8027988" cy="809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sz="2000" b="1" smtClean="0">
                <a:solidFill>
                  <a:srgbClr val="980059">
                    <a:lumMod val="60000"/>
                    <a:lumOff val="40000"/>
                  </a:srgbClr>
                </a:solidFill>
              </a:rPr>
              <a:t>BASHH Annual Conference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sz="2000" b="1" smtClean="0">
                <a:solidFill>
                  <a:srgbClr val="980059">
                    <a:lumMod val="60000"/>
                    <a:lumOff val="40000"/>
                  </a:srgbClr>
                </a:solidFill>
              </a:rPr>
              <a:t>Oxford, 10th July 2016</a:t>
            </a:r>
            <a:endParaRPr sz="2000" i="1">
              <a:solidFill>
                <a:srgbClr val="980059">
                  <a:lumMod val="60000"/>
                  <a:lumOff val="40000"/>
                </a:srgbClr>
              </a:solidFill>
            </a:endParaRPr>
          </a:p>
        </p:txBody>
      </p:sp>
      <p:sp useBgFill="1">
        <p:nvSpPr>
          <p:cNvPr id="4" name="Title 1"/>
          <p:cNvSpPr txBox="1">
            <a:spLocks/>
          </p:cNvSpPr>
          <p:nvPr/>
        </p:nvSpPr>
        <p:spPr bwMode="auto">
          <a:xfrm>
            <a:off x="576460" y="3705466"/>
            <a:ext cx="8027988" cy="702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sz="2000" b="1" smtClean="0">
                <a:solidFill>
                  <a:srgbClr val="980059">
                    <a:lumMod val="60000"/>
                    <a:lumOff val="40000"/>
                  </a:srgbClr>
                </a:solidFill>
              </a:rPr>
              <a:t>Dr Anatole S Menon-Johansson</a:t>
            </a:r>
            <a:r>
              <a:rPr lang="en-US" sz="2000" b="1" smtClean="0">
                <a:solidFill>
                  <a:srgbClr val="980059">
                    <a:lumMod val="60000"/>
                    <a:lumOff val="40000"/>
                  </a:srgbClr>
                </a:solidFill>
              </a:rPr>
              <a:t> &amp; Leigh Barlow</a:t>
            </a:r>
            <a:r>
              <a:rPr sz="2000" b="1" smtClean="0">
                <a:solidFill>
                  <a:srgbClr val="980059">
                    <a:lumMod val="60000"/>
                    <a:lumOff val="40000"/>
                  </a:srgbClr>
                </a:solidFill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sz="2000" b="1" smtClean="0">
                <a:solidFill>
                  <a:srgbClr val="980059">
                    <a:lumMod val="60000"/>
                    <a:lumOff val="40000"/>
                  </a:srgbClr>
                </a:solidFill>
              </a:rPr>
              <a:t>SXT Health CIC (</a:t>
            </a:r>
            <a:r>
              <a:rPr sz="2000" b="1" smtClean="0">
                <a:solidFill>
                  <a:srgbClr val="980059">
                    <a:lumMod val="60000"/>
                    <a:lumOff val="40000"/>
                  </a:srgbClr>
                </a:solidFill>
                <a:hlinkClick r:id="rId2"/>
              </a:rPr>
              <a:t>www.sxt.org.uk</a:t>
            </a:r>
            <a:r>
              <a:rPr sz="2000" b="1" smtClean="0">
                <a:solidFill>
                  <a:srgbClr val="980059">
                    <a:lumMod val="60000"/>
                    <a:lumOff val="40000"/>
                  </a:srgbClr>
                </a:solidFill>
              </a:rPr>
              <a:t>) </a:t>
            </a:r>
            <a:endParaRPr sz="2000" i="1">
              <a:solidFill>
                <a:srgbClr val="980059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8430" b="5312"/>
          <a:stretch/>
        </p:blipFill>
        <p:spPr>
          <a:xfrm>
            <a:off x="3327932" y="1653648"/>
            <a:ext cx="2036156" cy="17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20053"/>
            <a:ext cx="8642350" cy="36933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Not all STIs are equal in partner notification behaviour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2DFD14D-F8D2-9A47-AA55-6D5FD6D96CC2}" type="slidenum">
              <a:rPr lang="en-GB" altLang="en-US" smtClean="0">
                <a:solidFill>
                  <a:srgbClr val="535456"/>
                </a:solidFill>
              </a:rPr>
              <a:pPr>
                <a:defRPr/>
              </a:pPr>
              <a:t>10</a:t>
            </a:fld>
            <a:endParaRPr lang="en-GB" altLang="en-US">
              <a:solidFill>
                <a:srgbClr val="535456"/>
              </a:solidFill>
            </a:endParaRPr>
          </a:p>
        </p:txBody>
      </p:sp>
      <p:sp>
        <p:nvSpPr>
          <p:cNvPr id="11284" name="Text Box 17"/>
          <p:cNvSpPr txBox="1">
            <a:spLocks noChangeArrowheads="1"/>
          </p:cNvSpPr>
          <p:nvPr/>
        </p:nvSpPr>
        <p:spPr bwMode="auto">
          <a:xfrm>
            <a:off x="179513" y="4886530"/>
            <a:ext cx="3167063" cy="11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8005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E008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EE008B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700" dirty="0">
                <a:solidFill>
                  <a:srgbClr val="535456"/>
                </a:solidFill>
              </a:rPr>
              <a:t>Based on the data collected between 27/01/2016 - </a:t>
            </a:r>
            <a:r>
              <a:rPr lang="en-GB" altLang="en-US" sz="700" dirty="0" smtClean="0">
                <a:solidFill>
                  <a:srgbClr val="535456"/>
                </a:solidFill>
              </a:rPr>
              <a:t>02/07/2016</a:t>
            </a:r>
            <a:endParaRPr lang="en-US" altLang="en-US" sz="2000" dirty="0">
              <a:solidFill>
                <a:srgbClr val="535456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r"/>
            <a:r>
              <a:rPr lang="en-GB" dirty="0" smtClean="0"/>
              <a:t>Analysis of </a:t>
            </a:r>
            <a:r>
              <a:rPr lang="en-GB" dirty="0" err="1" smtClean="0"/>
              <a:t>idCS</a:t>
            </a:r>
            <a:r>
              <a:rPr lang="en-GB" dirty="0" smtClean="0"/>
              <a:t> up to 2</a:t>
            </a:r>
            <a:r>
              <a:rPr lang="en-GB" baseline="30000" dirty="0" smtClean="0"/>
              <a:t>nd</a:t>
            </a:r>
            <a:r>
              <a:rPr lang="en-GB" dirty="0" smtClean="0"/>
              <a:t> July 2016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326"/>
          <a:stretch/>
        </p:blipFill>
        <p:spPr>
          <a:xfrm>
            <a:off x="467544" y="896767"/>
            <a:ext cx="8316416" cy="410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20053"/>
            <a:ext cx="8642350" cy="36933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Follow up tool &amp; dashboard</a:t>
            </a:r>
            <a:endParaRPr lang="en-US" dirty="0"/>
          </a:p>
        </p:txBody>
      </p:sp>
      <p:sp>
        <p:nvSpPr>
          <p:cNvPr id="11267" name="Content Placeholder 3"/>
          <p:cNvSpPr>
            <a:spLocks noGrp="1"/>
          </p:cNvSpPr>
          <p:nvPr>
            <p:ph sz="quarter" idx="13"/>
          </p:nvPr>
        </p:nvSpPr>
        <p:spPr>
          <a:xfrm>
            <a:off x="3851276" y="2"/>
            <a:ext cx="5292725" cy="250031"/>
          </a:xfrm>
        </p:spPr>
        <p:txBody>
          <a:bodyPr/>
          <a:lstStyle/>
          <a:p>
            <a:pPr algn="r" eaLnBrk="1" hangingPunct="1"/>
            <a:r>
              <a:rPr lang="en-GB" altLang="en-US" dirty="0" smtClean="0"/>
              <a:t>Supporting health advisors to deliver PN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2DFD14D-F8D2-9A47-AA55-6D5FD6D96CC2}" type="slidenum">
              <a:rPr lang="en-GB" altLang="en-US" smtClean="0">
                <a:solidFill>
                  <a:srgbClr val="535456"/>
                </a:solidFill>
              </a:rPr>
              <a:pPr>
                <a:defRPr/>
              </a:pPr>
              <a:t>11</a:t>
            </a:fld>
            <a:endParaRPr lang="en-GB" altLang="en-US">
              <a:solidFill>
                <a:srgbClr val="53545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048178"/>
            <a:ext cx="4362710" cy="3489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50" y="1048178"/>
            <a:ext cx="4298078" cy="34898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4623978"/>
            <a:ext cx="214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35456"/>
                </a:solidFill>
                <a:hlinkClick r:id="rId4"/>
              </a:rPr>
              <a:t>http://bit.ly/SXT_PN</a:t>
            </a:r>
            <a:r>
              <a:rPr lang="en-US" dirty="0" smtClean="0">
                <a:solidFill>
                  <a:srgbClr val="535456"/>
                </a:solidFill>
              </a:rPr>
              <a:t> </a:t>
            </a:r>
            <a:endParaRPr lang="en-US" dirty="0">
              <a:solidFill>
                <a:srgbClr val="535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9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584200" y="33339"/>
            <a:ext cx="7804150" cy="11370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Supporters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6162" y="1221582"/>
            <a:ext cx="1830386" cy="917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520" y="2376832"/>
            <a:ext cx="1731802" cy="72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2962" y="2539604"/>
            <a:ext cx="278923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1912" y="1275160"/>
            <a:ext cx="1439862" cy="594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24303" y="1329929"/>
            <a:ext cx="1152525" cy="75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3530" y="2571750"/>
            <a:ext cx="2878137" cy="334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0112" y="3413522"/>
            <a:ext cx="1511648" cy="89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7904" y="3543859"/>
            <a:ext cx="1584176" cy="7378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200" y="3401104"/>
            <a:ext cx="2396902" cy="89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560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20053"/>
            <a:ext cx="8642350" cy="369332"/>
          </a:xfrm>
        </p:spPr>
        <p:txBody>
          <a:bodyPr/>
          <a:lstStyle/>
          <a:p>
            <a:pPr>
              <a:defRPr/>
            </a:pPr>
            <a:r>
              <a:rPr lang="en-GB" dirty="0"/>
              <a:t>Any questions?</a:t>
            </a:r>
            <a:endParaRPr lang="en-US" dirty="0"/>
          </a:p>
        </p:txBody>
      </p:sp>
      <p:pic>
        <p:nvPicPr>
          <p:cNvPr id="13315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6" y="1275161"/>
            <a:ext cx="4321175" cy="324088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D1DF6E8-8D57-2C4B-A3CA-7DC02EAFDF8D}" type="slidenum">
              <a:rPr lang="en-GB" altLang="en-US" smtClean="0">
                <a:solidFill>
                  <a:srgbClr val="535456"/>
                </a:solidFill>
              </a:rPr>
              <a:pPr>
                <a:defRPr/>
              </a:pPr>
              <a:t>13</a:t>
            </a:fld>
            <a:endParaRPr lang="en-GB" altLang="en-US">
              <a:solidFill>
                <a:srgbClr val="535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20053"/>
            <a:ext cx="8642350" cy="369332"/>
          </a:xfrm>
        </p:spPr>
        <p:txBody>
          <a:bodyPr/>
          <a:lstStyle/>
          <a:p>
            <a:pPr>
              <a:defRPr/>
            </a:pPr>
            <a:r>
              <a:rPr lang="en-GB" dirty="0"/>
              <a:t>Sources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50825" y="1006078"/>
            <a:ext cx="8642350" cy="36718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altLang="en-US" sz="1400" b="1" dirty="0"/>
              <a:t>Statistics on STI diagnoses and rates in England</a:t>
            </a:r>
          </a:p>
          <a:p>
            <a:pPr marL="0" indent="0">
              <a:buFont typeface="Arial" charset="0"/>
              <a:buNone/>
            </a:pPr>
            <a:r>
              <a:rPr lang="en-GB" altLang="en-US" sz="1400" dirty="0"/>
              <a:t>Published by Public Health England</a:t>
            </a:r>
          </a:p>
          <a:p>
            <a:pPr marL="0" indent="0">
              <a:buFont typeface="Arial" charset="0"/>
              <a:buNone/>
            </a:pPr>
            <a:r>
              <a:rPr lang="en-GB" altLang="en-US" sz="1400" dirty="0"/>
              <a:t>Last updated: 13 January 2016</a:t>
            </a:r>
          </a:p>
          <a:p>
            <a:pPr marL="0" indent="0">
              <a:buFont typeface="Arial" charset="0"/>
              <a:buNone/>
            </a:pPr>
            <a:r>
              <a:rPr lang="en-GB" altLang="en-US" sz="1400" dirty="0"/>
              <a:t>Available at: </a:t>
            </a:r>
            <a:r>
              <a:rPr lang="en-US" altLang="en-US" sz="1400" dirty="0">
                <a:hlinkClick r:id="rId2"/>
              </a:rPr>
              <a:t>https://www.gov.uk/government/statistics/sexually-transmitted-infections-stis-annual-data-tables</a:t>
            </a:r>
            <a:endParaRPr lang="en-US" altLang="en-US" sz="1400" dirty="0"/>
          </a:p>
          <a:p>
            <a:pPr marL="0" indent="0">
              <a:buFont typeface="Arial" charset="0"/>
              <a:buNone/>
            </a:pPr>
            <a:endParaRPr lang="en-GB" altLang="en-US" sz="1400" dirty="0"/>
          </a:p>
          <a:p>
            <a:pPr marL="0" indent="0">
              <a:buFont typeface="Arial" charset="0"/>
              <a:buNone/>
            </a:pPr>
            <a:r>
              <a:rPr lang="en-GB" altLang="en-US" sz="1400" b="1" dirty="0"/>
              <a:t>Statistics on Sexually transmitted infections in Europe</a:t>
            </a:r>
          </a:p>
          <a:p>
            <a:pPr marL="0" indent="0">
              <a:buFont typeface="Arial" charset="0"/>
              <a:buNone/>
            </a:pPr>
            <a:r>
              <a:rPr lang="en-GB" altLang="en-US" sz="1400" dirty="0"/>
              <a:t>ECDC Surveillance Report 2013</a:t>
            </a:r>
          </a:p>
          <a:p>
            <a:pPr marL="0" indent="0">
              <a:buFont typeface="Arial" charset="0"/>
              <a:buNone/>
            </a:pPr>
            <a:r>
              <a:rPr lang="en-GB" altLang="en-US" sz="1400" dirty="0"/>
              <a:t>Available at: </a:t>
            </a:r>
            <a:r>
              <a:rPr lang="en-GB" altLang="en-US" sz="1400" dirty="0">
                <a:hlinkClick r:id="rId3"/>
              </a:rPr>
              <a:t>http://ecdc.europa.eu/en/publications/Publications/sexual-transmitted-infections-europe-surveillance-report-2013.pdf</a:t>
            </a:r>
            <a:r>
              <a:rPr lang="en-GB" altLang="en-US" sz="1400" dirty="0"/>
              <a:t> </a:t>
            </a:r>
          </a:p>
          <a:p>
            <a:pPr marL="0" indent="0">
              <a:buFont typeface="Arial" charset="0"/>
              <a:buNone/>
            </a:pPr>
            <a:endParaRPr lang="en-GB" altLang="en-US" sz="1400" dirty="0"/>
          </a:p>
          <a:p>
            <a:pPr marL="0" indent="0">
              <a:buFont typeface="Arial" charset="0"/>
              <a:buNone/>
            </a:pPr>
            <a:r>
              <a:rPr lang="en-GB" altLang="en-US" sz="1400" b="1" dirty="0"/>
              <a:t>Statistics on SXT website traffic and effectiveness of the </a:t>
            </a:r>
            <a:r>
              <a:rPr lang="en-GB" altLang="en-US" sz="1400" b="1" dirty="0" err="1"/>
              <a:t>idCS</a:t>
            </a:r>
            <a:r>
              <a:rPr lang="en-GB" altLang="en-US" sz="1400" b="1" dirty="0"/>
              <a:t>:</a:t>
            </a:r>
          </a:p>
          <a:p>
            <a:pPr marL="0" indent="0">
              <a:buFont typeface="Arial" charset="0"/>
              <a:buNone/>
            </a:pPr>
            <a:r>
              <a:rPr lang="en-GB" altLang="en-US" sz="1400" dirty="0"/>
              <a:t>Data collected by SXT Health CIC</a:t>
            </a:r>
          </a:p>
          <a:p>
            <a:pPr marL="0" indent="0">
              <a:buFont typeface="Arial" charset="0"/>
              <a:buNone/>
            </a:pPr>
            <a:r>
              <a:rPr lang="en-GB" altLang="en-US" sz="1400" dirty="0"/>
              <a:t>Available upon request from Dr Anatole Menon-Johansson</a:t>
            </a:r>
          </a:p>
          <a:p>
            <a:pPr marL="0" indent="0">
              <a:buFont typeface="Arial" charset="0"/>
              <a:buNone/>
            </a:pPr>
            <a:r>
              <a:rPr lang="en-GB" altLang="en-US" sz="1400" dirty="0" smtClean="0">
                <a:hlinkClick r:id="rId4"/>
              </a:rPr>
              <a:t>anatole@sxt.org.uk</a:t>
            </a:r>
            <a:r>
              <a:rPr lang="en-GB" altLang="en-US" sz="1400" dirty="0" smtClean="0"/>
              <a:t> </a:t>
            </a:r>
            <a:endParaRPr lang="en-US" altLang="en-US" sz="1400" dirty="0"/>
          </a:p>
        </p:txBody>
      </p:sp>
      <p:sp>
        <p:nvSpPr>
          <p:cNvPr id="14340" name="Content Placeholder 3"/>
          <p:cNvSpPr>
            <a:spLocks noGrp="1"/>
          </p:cNvSpPr>
          <p:nvPr>
            <p:ph sz="quarter" idx="13"/>
          </p:nvPr>
        </p:nvSpPr>
        <p:spPr>
          <a:xfrm>
            <a:off x="3851276" y="2"/>
            <a:ext cx="5292725" cy="250031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9003051-317D-CA45-966B-0B86C281A891}" type="slidenum">
              <a:rPr lang="en-GB" altLang="en-US" smtClean="0">
                <a:solidFill>
                  <a:srgbClr val="535456"/>
                </a:solidFill>
              </a:rPr>
              <a:pPr>
                <a:defRPr/>
              </a:pPr>
              <a:t>14</a:t>
            </a:fld>
            <a:endParaRPr lang="en-GB" altLang="en-US">
              <a:solidFill>
                <a:srgbClr val="535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7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98455"/>
            <a:ext cx="8642350" cy="590931"/>
          </a:xfrm>
        </p:spPr>
        <p:txBody>
          <a:bodyPr/>
          <a:lstStyle/>
          <a:p>
            <a:pPr>
              <a:defRPr/>
            </a:pPr>
            <a:r>
              <a:rPr lang="en-GB" sz="1800" dirty="0"/>
              <a:t>STIs are a growing source of concern for the national health system: bacterial diagnoses have increased and in European comparisons the UK is falling behind</a:t>
            </a:r>
            <a:endParaRPr lang="en-US" sz="1800" dirty="0"/>
          </a:p>
        </p:txBody>
      </p:sp>
      <p:sp>
        <p:nvSpPr>
          <p:cNvPr id="8197" name="Content Placeholder 3"/>
          <p:cNvSpPr>
            <a:spLocks noGrp="1"/>
          </p:cNvSpPr>
          <p:nvPr>
            <p:ph sz="quarter" idx="13"/>
          </p:nvPr>
        </p:nvSpPr>
        <p:spPr>
          <a:xfrm>
            <a:off x="3851276" y="2"/>
            <a:ext cx="5292725" cy="250031"/>
          </a:xfrm>
        </p:spPr>
        <p:txBody>
          <a:bodyPr/>
          <a:lstStyle/>
          <a:p>
            <a:pPr algn="r"/>
            <a:r>
              <a:rPr lang="en-GB" altLang="en-US" dirty="0"/>
              <a:t>The case for </a:t>
            </a:r>
            <a:r>
              <a:rPr lang="en-GB" altLang="en-US" dirty="0" smtClean="0"/>
              <a:t>improved partner </a:t>
            </a:r>
            <a:r>
              <a:rPr lang="en-GB" altLang="en-US" dirty="0"/>
              <a:t>notification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417599B-DF56-4449-93E6-EA6A3C071B55}" type="slidenum">
              <a:rPr lang="en-GB" altLang="en-US" smtClean="0">
                <a:solidFill>
                  <a:srgbClr val="535456"/>
                </a:solidFill>
              </a:rPr>
              <a:pPr>
                <a:defRPr/>
              </a:pPr>
              <a:t>2</a:t>
            </a:fld>
            <a:endParaRPr lang="en-GB" altLang="en-US">
              <a:solidFill>
                <a:srgbClr val="535456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 rot="5400000">
            <a:off x="691953" y="780456"/>
            <a:ext cx="1241822" cy="2124075"/>
          </a:xfrm>
          <a:prstGeom prst="homePlate">
            <a:avLst>
              <a:gd name="adj" fmla="val 27954"/>
            </a:avLst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600" dirty="0">
              <a:solidFill>
                <a:srgbClr val="535456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 rot="5400000">
            <a:off x="2868416" y="780456"/>
            <a:ext cx="1241822" cy="2124075"/>
          </a:xfrm>
          <a:prstGeom prst="homePlate">
            <a:avLst>
              <a:gd name="adj" fmla="val 27954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35456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 rot="5400000">
            <a:off x="5048053" y="780456"/>
            <a:ext cx="1241822" cy="2124075"/>
          </a:xfrm>
          <a:prstGeom prst="homePlate">
            <a:avLst>
              <a:gd name="adj" fmla="val 27954"/>
            </a:avLst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535456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 rot="5400000">
            <a:off x="7219753" y="780456"/>
            <a:ext cx="1241822" cy="2124075"/>
          </a:xfrm>
          <a:prstGeom prst="homePlate">
            <a:avLst>
              <a:gd name="adj" fmla="val 27954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535456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5400000">
            <a:off x="535386" y="3000377"/>
            <a:ext cx="1554956" cy="2124075"/>
          </a:xfrm>
          <a:prstGeom prst="chevron">
            <a:avLst>
              <a:gd name="adj" fmla="val 22862"/>
            </a:avLst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535456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0827" y="951311"/>
            <a:ext cx="2124075" cy="21669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rgbClr val="535456"/>
                </a:solidFill>
              </a:rPr>
              <a:t>Chlamydia</a:t>
            </a:r>
            <a:endParaRPr lang="en-US" sz="1400" b="1" dirty="0">
              <a:solidFill>
                <a:srgbClr val="535456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27291" y="962025"/>
            <a:ext cx="2124075" cy="21669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rgbClr val="535456"/>
                </a:solidFill>
              </a:rPr>
              <a:t>Gonorrhoea</a:t>
            </a:r>
            <a:endParaRPr lang="en-US" sz="1400" b="1" dirty="0">
              <a:solidFill>
                <a:srgbClr val="535456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03750" y="962025"/>
            <a:ext cx="2122488" cy="21669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rgbClr val="535456"/>
                </a:solidFill>
              </a:rPr>
              <a:t>Syphilis</a:t>
            </a:r>
            <a:endParaRPr lang="en-US" sz="1400" b="1" dirty="0">
              <a:solidFill>
                <a:srgbClr val="535456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78628" y="962025"/>
            <a:ext cx="2124075" cy="21669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rgbClr val="535456"/>
                </a:solidFill>
              </a:rPr>
              <a:t>HIV</a:t>
            </a:r>
            <a:endParaRPr lang="en-US" sz="1400" b="1" dirty="0">
              <a:solidFill>
                <a:srgbClr val="535456"/>
              </a:solidFill>
            </a:endParaRPr>
          </a:p>
        </p:txBody>
      </p:sp>
      <p:pic>
        <p:nvPicPr>
          <p:cNvPr id="8209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4" y="2463405"/>
            <a:ext cx="2124075" cy="88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Chevron 49"/>
          <p:cNvSpPr/>
          <p:nvPr/>
        </p:nvSpPr>
        <p:spPr>
          <a:xfrm rot="5400000">
            <a:off x="2715024" y="3000377"/>
            <a:ext cx="1554956" cy="2124075"/>
          </a:xfrm>
          <a:prstGeom prst="chevron">
            <a:avLst>
              <a:gd name="adj" fmla="val 22862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35456"/>
              </a:solidFill>
            </a:endParaRPr>
          </a:p>
        </p:txBody>
      </p:sp>
      <p:sp>
        <p:nvSpPr>
          <p:cNvPr id="51" name="Chevron 50"/>
          <p:cNvSpPr/>
          <p:nvPr/>
        </p:nvSpPr>
        <p:spPr>
          <a:xfrm rot="5400000">
            <a:off x="4891486" y="3000377"/>
            <a:ext cx="1554956" cy="2124075"/>
          </a:xfrm>
          <a:prstGeom prst="chevron">
            <a:avLst>
              <a:gd name="adj" fmla="val 22862"/>
            </a:avLst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35456"/>
              </a:solidFill>
            </a:endParaRPr>
          </a:p>
        </p:txBody>
      </p:sp>
      <p:sp>
        <p:nvSpPr>
          <p:cNvPr id="8222" name="TextBox 52"/>
          <p:cNvSpPr txBox="1">
            <a:spLocks noChangeArrowheads="1"/>
          </p:cNvSpPr>
          <p:nvPr/>
        </p:nvSpPr>
        <p:spPr bwMode="auto">
          <a:xfrm>
            <a:off x="269875" y="4812506"/>
            <a:ext cx="63896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aseline="30000" dirty="0">
                <a:solidFill>
                  <a:srgbClr val="535456"/>
                </a:solidFill>
              </a:rPr>
              <a:t>*</a:t>
            </a:r>
            <a:r>
              <a:rPr lang="en-GB" altLang="en-US" sz="800" dirty="0">
                <a:solidFill>
                  <a:srgbClr val="535456"/>
                </a:solidFill>
              </a:rPr>
              <a:t>Please note that data for new STI diagnoses cannot be compared from 2012 onwards due to new reporting standards for Chlamydia. </a:t>
            </a:r>
            <a:endParaRPr lang="en-US" altLang="en-US" sz="800" dirty="0">
              <a:solidFill>
                <a:srgbClr val="535456"/>
              </a:solidFill>
            </a:endParaRPr>
          </a:p>
        </p:txBody>
      </p:sp>
      <p:sp>
        <p:nvSpPr>
          <p:cNvPr id="8223" name="TextBox 53"/>
          <p:cNvSpPr txBox="1">
            <a:spLocks noChangeArrowheads="1"/>
          </p:cNvSpPr>
          <p:nvPr/>
        </p:nvSpPr>
        <p:spPr bwMode="auto">
          <a:xfrm>
            <a:off x="2465388" y="1215630"/>
            <a:ext cx="1943100" cy="99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535456"/>
                </a:solidFill>
              </a:rPr>
              <a:t>17% p.a. </a:t>
            </a:r>
            <a:r>
              <a:rPr lang="en-GB" altLang="en-US" sz="1200">
                <a:solidFill>
                  <a:srgbClr val="535456"/>
                </a:solidFill>
              </a:rPr>
              <a:t>increase of new Gonorrhoea diagnoses between 2012 and 2014</a:t>
            </a:r>
            <a:endParaRPr lang="en-US" altLang="en-US" sz="1200">
              <a:solidFill>
                <a:srgbClr val="535456"/>
              </a:solidFill>
            </a:endParaRPr>
          </a:p>
        </p:txBody>
      </p:sp>
      <p:sp>
        <p:nvSpPr>
          <p:cNvPr id="8224" name="TextBox 54"/>
          <p:cNvSpPr txBox="1">
            <a:spLocks noChangeArrowheads="1"/>
          </p:cNvSpPr>
          <p:nvPr/>
        </p:nvSpPr>
        <p:spPr bwMode="auto">
          <a:xfrm>
            <a:off x="4692652" y="1222772"/>
            <a:ext cx="1944687" cy="99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535456"/>
                </a:solidFill>
              </a:rPr>
              <a:t>21% p.a. </a:t>
            </a:r>
            <a:r>
              <a:rPr lang="en-GB" altLang="en-US" sz="1200" dirty="0">
                <a:solidFill>
                  <a:srgbClr val="535456"/>
                </a:solidFill>
              </a:rPr>
              <a:t>Increase of new Syphilis diagnoses between 2012 and 2014</a:t>
            </a:r>
            <a:endParaRPr lang="en-US" altLang="en-US" sz="1200" dirty="0">
              <a:solidFill>
                <a:srgbClr val="535456"/>
              </a:solidFill>
            </a:endParaRPr>
          </a:p>
        </p:txBody>
      </p:sp>
      <p:sp>
        <p:nvSpPr>
          <p:cNvPr id="8225" name="TextBox 55"/>
          <p:cNvSpPr txBox="1">
            <a:spLocks noChangeArrowheads="1"/>
          </p:cNvSpPr>
          <p:nvPr/>
        </p:nvSpPr>
        <p:spPr bwMode="auto">
          <a:xfrm>
            <a:off x="340518" y="3643313"/>
            <a:ext cx="1944687" cy="99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535456"/>
                </a:solidFill>
              </a:rPr>
              <a:t>The UK has the </a:t>
            </a:r>
            <a:r>
              <a:rPr lang="en-GB" altLang="en-US" sz="1200" b="1">
                <a:solidFill>
                  <a:srgbClr val="535456"/>
                </a:solidFill>
              </a:rPr>
              <a:t>third highest rate </a:t>
            </a:r>
            <a:r>
              <a:rPr lang="en-GB" altLang="en-US" sz="1200">
                <a:solidFill>
                  <a:srgbClr val="535456"/>
                </a:solidFill>
              </a:rPr>
              <a:t>of Chlamydia per 100,000 population in the EU (after Denmark &amp; Iceland)</a:t>
            </a:r>
            <a:endParaRPr lang="en-US" altLang="en-US" sz="1200">
              <a:solidFill>
                <a:srgbClr val="535456"/>
              </a:solidFill>
            </a:endParaRPr>
          </a:p>
        </p:txBody>
      </p:sp>
      <p:sp>
        <p:nvSpPr>
          <p:cNvPr id="8226" name="TextBox 56"/>
          <p:cNvSpPr txBox="1">
            <a:spLocks noChangeArrowheads="1"/>
          </p:cNvSpPr>
          <p:nvPr/>
        </p:nvSpPr>
        <p:spPr bwMode="auto">
          <a:xfrm>
            <a:off x="2517775" y="3606404"/>
            <a:ext cx="1943100" cy="99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535456"/>
                </a:solidFill>
              </a:rPr>
              <a:t>At an average rate of 55.8 per 100,000 population (</a:t>
            </a:r>
            <a:r>
              <a:rPr lang="en-GB" altLang="en-US" sz="1200" dirty="0" smtClean="0">
                <a:solidFill>
                  <a:srgbClr val="535456"/>
                </a:solidFill>
              </a:rPr>
              <a:t>2012-2014), </a:t>
            </a:r>
            <a:r>
              <a:rPr lang="en-GB" altLang="en-US" sz="1200" dirty="0">
                <a:solidFill>
                  <a:srgbClr val="535456"/>
                </a:solidFill>
              </a:rPr>
              <a:t>the UK has </a:t>
            </a:r>
            <a:r>
              <a:rPr lang="en-GB" altLang="en-US" sz="1200" b="1" dirty="0">
                <a:solidFill>
                  <a:srgbClr val="535456"/>
                </a:solidFill>
              </a:rPr>
              <a:t>one of the highest prevalence rates in Europe</a:t>
            </a:r>
            <a:r>
              <a:rPr lang="en-GB" altLang="en-US" sz="1200" dirty="0">
                <a:solidFill>
                  <a:srgbClr val="535456"/>
                </a:solidFill>
              </a:rPr>
              <a:t>.</a:t>
            </a:r>
            <a:endParaRPr lang="en-US" altLang="en-US" sz="1200" dirty="0">
              <a:solidFill>
                <a:srgbClr val="535456"/>
              </a:solidFill>
            </a:endParaRPr>
          </a:p>
        </p:txBody>
      </p:sp>
      <p:pic>
        <p:nvPicPr>
          <p:cNvPr id="8227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1" t="15396" b="14012"/>
          <a:stretch>
            <a:fillRect/>
          </a:stretch>
        </p:blipFill>
        <p:spPr bwMode="auto">
          <a:xfrm>
            <a:off x="3553076" y="2421732"/>
            <a:ext cx="896936" cy="97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8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7" r="55119" b="14012"/>
          <a:stretch>
            <a:fillRect/>
          </a:stretch>
        </p:blipFill>
        <p:spPr bwMode="auto">
          <a:xfrm>
            <a:off x="2699792" y="2374106"/>
            <a:ext cx="715296" cy="9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9" name="TextBox 62"/>
          <p:cNvSpPr txBox="1">
            <a:spLocks noChangeArrowheads="1"/>
          </p:cNvSpPr>
          <p:nvPr/>
        </p:nvSpPr>
        <p:spPr bwMode="auto">
          <a:xfrm>
            <a:off x="2766223" y="2555522"/>
            <a:ext cx="7135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980059"/>
                </a:solidFill>
              </a:rPr>
              <a:t>19%</a:t>
            </a:r>
            <a:endParaRPr lang="en-US" altLang="en-US" dirty="0">
              <a:solidFill>
                <a:srgbClr val="980059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663180" y="2832967"/>
            <a:ext cx="625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74BF"/>
                </a:solidFill>
              </a:rPr>
              <a:t>41%</a:t>
            </a:r>
            <a:endParaRPr lang="en-US" dirty="0">
              <a:solidFill>
                <a:srgbClr val="0074BF"/>
              </a:solidFill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8738" t="14721" r="35825" b="17241"/>
          <a:stretch/>
        </p:blipFill>
        <p:spPr>
          <a:xfrm>
            <a:off x="5067374" y="2523113"/>
            <a:ext cx="1166671" cy="945000"/>
          </a:xfrm>
          <a:prstGeom prst="rect">
            <a:avLst/>
          </a:prstGeom>
        </p:spPr>
      </p:pic>
      <p:sp>
        <p:nvSpPr>
          <p:cNvPr id="52" name="Chevron 51"/>
          <p:cNvSpPr/>
          <p:nvPr/>
        </p:nvSpPr>
        <p:spPr>
          <a:xfrm rot="5400000">
            <a:off x="7063186" y="3000377"/>
            <a:ext cx="1554956" cy="2124075"/>
          </a:xfrm>
          <a:prstGeom prst="chevron">
            <a:avLst>
              <a:gd name="adj" fmla="val 22862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535456"/>
              </a:solidFill>
            </a:endParaRPr>
          </a:p>
        </p:txBody>
      </p:sp>
      <p:sp>
        <p:nvSpPr>
          <p:cNvPr id="8233" name="TextBox 70"/>
          <p:cNvSpPr txBox="1">
            <a:spLocks noChangeArrowheads="1"/>
          </p:cNvSpPr>
          <p:nvPr/>
        </p:nvSpPr>
        <p:spPr bwMode="auto">
          <a:xfrm>
            <a:off x="4575492" y="2676527"/>
            <a:ext cx="1062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>
                <a:solidFill>
                  <a:srgbClr val="535456"/>
                </a:solidFill>
              </a:rPr>
              <a:t>5.5 </a:t>
            </a:r>
            <a:r>
              <a:rPr lang="en-GB" altLang="en-US" sz="1400">
                <a:solidFill>
                  <a:srgbClr val="535456"/>
                </a:solidFill>
              </a:rPr>
              <a:t>per 100,000 population (2012)</a:t>
            </a:r>
            <a:endParaRPr lang="en-US" altLang="en-US" sz="1400">
              <a:solidFill>
                <a:srgbClr val="535456"/>
              </a:solidFill>
            </a:endParaRPr>
          </a:p>
        </p:txBody>
      </p:sp>
      <p:sp>
        <p:nvSpPr>
          <p:cNvPr id="8234" name="TextBox 71"/>
          <p:cNvSpPr txBox="1">
            <a:spLocks noChangeArrowheads="1"/>
          </p:cNvSpPr>
          <p:nvPr/>
        </p:nvSpPr>
        <p:spPr bwMode="auto">
          <a:xfrm>
            <a:off x="5750648" y="2356248"/>
            <a:ext cx="1062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>
                <a:solidFill>
                  <a:srgbClr val="535456"/>
                </a:solidFill>
              </a:rPr>
              <a:t>8.0</a:t>
            </a:r>
            <a:r>
              <a:rPr lang="en-GB" altLang="en-US" sz="1400">
                <a:solidFill>
                  <a:srgbClr val="535456"/>
                </a:solidFill>
              </a:rPr>
              <a:t> per 100,000 population (2014)</a:t>
            </a:r>
            <a:endParaRPr lang="en-US" altLang="en-US" sz="1400" dirty="0">
              <a:solidFill>
                <a:srgbClr val="535456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5433856" y="2708077"/>
            <a:ext cx="465297" cy="2887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36" name="TextBox 75"/>
          <p:cNvSpPr txBox="1">
            <a:spLocks noChangeArrowheads="1"/>
          </p:cNvSpPr>
          <p:nvPr/>
        </p:nvSpPr>
        <p:spPr bwMode="auto">
          <a:xfrm>
            <a:off x="4714875" y="3606404"/>
            <a:ext cx="1944688" cy="99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>
                <a:solidFill>
                  <a:srgbClr val="535456"/>
                </a:solidFill>
              </a:rPr>
              <a:t>Syphilis rates have been increasing across Europe</a:t>
            </a:r>
            <a:r>
              <a:rPr lang="en-GB" altLang="en-US" sz="1200">
                <a:solidFill>
                  <a:srgbClr val="535456"/>
                </a:solidFill>
              </a:rPr>
              <a:t> since 2010, particularly among men which account for &gt;90% of cases in England.</a:t>
            </a:r>
            <a:endParaRPr lang="en-US" altLang="en-US" sz="1200" dirty="0">
              <a:solidFill>
                <a:srgbClr val="535456"/>
              </a:solidFill>
            </a:endParaRPr>
          </a:p>
        </p:txBody>
      </p:sp>
      <p:sp>
        <p:nvSpPr>
          <p:cNvPr id="46" name="TextBox 32"/>
          <p:cNvSpPr txBox="1">
            <a:spLocks noChangeArrowheads="1"/>
          </p:cNvSpPr>
          <p:nvPr/>
        </p:nvSpPr>
        <p:spPr bwMode="auto">
          <a:xfrm>
            <a:off x="422513" y="1287001"/>
            <a:ext cx="1944687" cy="99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535456"/>
                </a:solidFill>
              </a:rPr>
              <a:t>Chlamydia accounts for </a:t>
            </a:r>
            <a:r>
              <a:rPr lang="en-GB" altLang="en-US" sz="2800">
                <a:solidFill>
                  <a:srgbClr val="535456"/>
                </a:solidFill>
              </a:rPr>
              <a:t>47% </a:t>
            </a:r>
            <a:r>
              <a:rPr lang="en-GB" altLang="en-US" sz="1200">
                <a:solidFill>
                  <a:srgbClr val="535456"/>
                </a:solidFill>
              </a:rPr>
              <a:t>of all newly diagnosed STIs</a:t>
            </a:r>
            <a:endParaRPr lang="en-US" altLang="en-US" sz="1200">
              <a:solidFill>
                <a:srgbClr val="535456"/>
              </a:solidFill>
            </a:endParaRPr>
          </a:p>
        </p:txBody>
      </p:sp>
      <p:sp>
        <p:nvSpPr>
          <p:cNvPr id="48" name="TextBox 54"/>
          <p:cNvSpPr txBox="1">
            <a:spLocks noChangeArrowheads="1"/>
          </p:cNvSpPr>
          <p:nvPr/>
        </p:nvSpPr>
        <p:spPr bwMode="auto">
          <a:xfrm>
            <a:off x="6915310" y="1213116"/>
            <a:ext cx="1944687" cy="99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535456"/>
                </a:solidFill>
              </a:rPr>
              <a:t>3.7% p.a. </a:t>
            </a:r>
            <a:r>
              <a:rPr lang="en-GB" altLang="en-US" sz="1200" dirty="0">
                <a:solidFill>
                  <a:srgbClr val="535456"/>
                </a:solidFill>
              </a:rPr>
              <a:t>Increase of HIV prevalence between 2013 and 2014</a:t>
            </a:r>
            <a:endParaRPr lang="en-US" altLang="en-US" sz="1200" dirty="0">
              <a:solidFill>
                <a:srgbClr val="535456"/>
              </a:solidFill>
            </a:endParaRPr>
          </a:p>
        </p:txBody>
      </p:sp>
      <p:sp>
        <p:nvSpPr>
          <p:cNvPr id="49" name="TextBox 75"/>
          <p:cNvSpPr txBox="1">
            <a:spLocks noChangeArrowheads="1"/>
          </p:cNvSpPr>
          <p:nvPr/>
        </p:nvSpPr>
        <p:spPr bwMode="auto">
          <a:xfrm>
            <a:off x="6812686" y="3591008"/>
            <a:ext cx="1944688" cy="99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dirty="0">
                <a:solidFill>
                  <a:srgbClr val="535456"/>
                </a:solidFill>
              </a:rPr>
              <a:t>HIV prevalence rates higher across Europe</a:t>
            </a:r>
            <a:r>
              <a:rPr lang="en-GB" altLang="en-US" sz="1200" dirty="0">
                <a:solidFill>
                  <a:srgbClr val="535456"/>
                </a:solidFill>
              </a:rPr>
              <a:t>, at 5.9/100,000 population compared to 1.9/100,000 in the UK</a:t>
            </a:r>
            <a:endParaRPr lang="en-US" altLang="en-US" sz="1200" dirty="0">
              <a:solidFill>
                <a:srgbClr val="535456"/>
              </a:solidFill>
            </a:endParaRPr>
          </a:p>
        </p:txBody>
      </p:sp>
      <p:sp>
        <p:nvSpPr>
          <p:cNvPr id="53" name="TextBox 71"/>
          <p:cNvSpPr txBox="1">
            <a:spLocks noChangeArrowheads="1"/>
          </p:cNvSpPr>
          <p:nvPr/>
        </p:nvSpPr>
        <p:spPr bwMode="auto">
          <a:xfrm>
            <a:off x="7063308" y="2427734"/>
            <a:ext cx="16486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535456"/>
                </a:solidFill>
              </a:rPr>
              <a:t>An estimated </a:t>
            </a:r>
            <a:r>
              <a:rPr lang="en-GB" altLang="en-US" sz="1200" b="1" dirty="0">
                <a:solidFill>
                  <a:srgbClr val="535456"/>
                </a:solidFill>
              </a:rPr>
              <a:t>18,100</a:t>
            </a:r>
            <a:r>
              <a:rPr lang="en-GB" altLang="en-US" sz="1200" dirty="0">
                <a:solidFill>
                  <a:srgbClr val="535456"/>
                </a:solidFill>
              </a:rPr>
              <a:t> (17%) PLWH are unaware of their diagnosis &amp; transmission risk (2014)</a:t>
            </a:r>
            <a:endParaRPr lang="en-US" altLang="en-US" sz="1200" dirty="0">
              <a:solidFill>
                <a:srgbClr val="535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8"/>
          <p:cNvSpPr txBox="1">
            <a:spLocks noChangeArrowheads="1"/>
          </p:cNvSpPr>
          <p:nvPr/>
        </p:nvSpPr>
        <p:spPr bwMode="auto">
          <a:xfrm>
            <a:off x="252413" y="3517108"/>
            <a:ext cx="8640762" cy="94535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25999">
                <a:srgbClr val="FFFFFF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EE008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EE008B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6576" tIns="36576" rIns="36576" bIns="36576" anchor="ctr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1371600" lvl="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535456"/>
                </a:solidFill>
              </a:rPr>
              <a:t>SXT has the solution: the </a:t>
            </a:r>
            <a:r>
              <a:rPr lang="en-GB" altLang="en-US" sz="2000" b="1">
                <a:solidFill>
                  <a:srgbClr val="535456"/>
                </a:solidFill>
              </a:rPr>
              <a:t>interactive digital Contact Slip</a:t>
            </a:r>
            <a:endParaRPr lang="en-US" altLang="en-US" sz="2000">
              <a:solidFill>
                <a:srgbClr val="53545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98455"/>
            <a:ext cx="8642350" cy="590931"/>
          </a:xfrm>
        </p:spPr>
        <p:txBody>
          <a:bodyPr/>
          <a:lstStyle/>
          <a:p>
            <a:pPr>
              <a:defRPr/>
            </a:pPr>
            <a:r>
              <a:rPr lang="en-GB" sz="1800" dirty="0"/>
              <a:t>Partner notification reduces the risk of transmitting infections. However, up until today, health service providers face logistical challenges:</a:t>
            </a:r>
            <a:endParaRPr lang="en-US" sz="1800" dirty="0"/>
          </a:p>
        </p:txBody>
      </p:sp>
      <p:sp>
        <p:nvSpPr>
          <p:cNvPr id="9220" name="Content Placeholder 3"/>
          <p:cNvSpPr>
            <a:spLocks noGrp="1"/>
          </p:cNvSpPr>
          <p:nvPr>
            <p:ph sz="quarter" idx="13"/>
          </p:nvPr>
        </p:nvSpPr>
        <p:spPr>
          <a:xfrm>
            <a:off x="3851276" y="2"/>
            <a:ext cx="5292725" cy="250031"/>
          </a:xfrm>
        </p:spPr>
        <p:txBody>
          <a:bodyPr/>
          <a:lstStyle/>
          <a:p>
            <a:pPr algn="r"/>
            <a:r>
              <a:rPr lang="en-GB" altLang="en-US" dirty="0" smtClean="0"/>
              <a:t>The toughest problem to solve in sexual health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7D0AA45-2A89-C34E-A11B-AE9B7008885A}" type="slidenum">
              <a:rPr lang="en-GB" altLang="en-US" smtClean="0">
                <a:solidFill>
                  <a:srgbClr val="535456"/>
                </a:solidFill>
              </a:rPr>
              <a:pPr>
                <a:defRPr/>
              </a:pPr>
              <a:t>3</a:t>
            </a:fld>
            <a:endParaRPr lang="en-GB" altLang="en-US">
              <a:solidFill>
                <a:srgbClr val="535456"/>
              </a:solidFill>
            </a:endParaRP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250827" y="1272778"/>
            <a:ext cx="42846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altLang="en-US" dirty="0">
                <a:solidFill>
                  <a:srgbClr val="535456"/>
                </a:solidFill>
              </a:rPr>
              <a:t>Lack of an effective monitoring solution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altLang="en-US" dirty="0" smtClean="0">
                <a:solidFill>
                  <a:srgbClr val="535456"/>
                </a:solidFill>
              </a:rPr>
              <a:t>Difficulty to capture correct information</a:t>
            </a:r>
            <a:endParaRPr lang="en-GB" altLang="en-US" dirty="0">
              <a:solidFill>
                <a:srgbClr val="535456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altLang="en-US" dirty="0">
                <a:solidFill>
                  <a:srgbClr val="535456"/>
                </a:solidFill>
              </a:rPr>
              <a:t>Time and capacity constraints of Health Care Workers to follow up on partner notification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altLang="en-US" dirty="0" smtClean="0">
                <a:solidFill>
                  <a:srgbClr val="535456"/>
                </a:solidFill>
              </a:rPr>
              <a:t>Emotional barriers for index patients</a:t>
            </a:r>
            <a:endParaRPr lang="en-GB" altLang="en-US" dirty="0">
              <a:solidFill>
                <a:srgbClr val="535456"/>
              </a:solidFill>
            </a:endParaRPr>
          </a:p>
        </p:txBody>
      </p:sp>
      <p:pic>
        <p:nvPicPr>
          <p:cNvPr id="922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89" y="3584972"/>
            <a:ext cx="1081087" cy="809625"/>
          </a:xfrm>
        </p:spPr>
      </p:pic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4608513" y="1272779"/>
            <a:ext cx="42846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altLang="en-US">
                <a:solidFill>
                  <a:srgbClr val="535456"/>
                </a:solidFill>
              </a:rPr>
              <a:t>Fewer patients inform their partners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altLang="en-US">
                <a:solidFill>
                  <a:srgbClr val="535456"/>
                </a:solidFill>
              </a:rPr>
              <a:t>No clear account of current PN effectiveness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altLang="en-US">
                <a:solidFill>
                  <a:srgbClr val="535456"/>
                </a:solidFill>
              </a:rPr>
              <a:t>Partners are not notified and new STI diagnoses keep increases</a:t>
            </a: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250827" y="951310"/>
            <a:ext cx="4284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535456"/>
                </a:solidFill>
              </a:rPr>
              <a:t>Challenges</a:t>
            </a: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4608513" y="951310"/>
            <a:ext cx="4284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535456"/>
                </a:solidFill>
              </a:rPr>
              <a:t>Consequences</a:t>
            </a:r>
          </a:p>
        </p:txBody>
      </p:sp>
    </p:spTree>
    <p:extLst>
      <p:ext uri="{BB962C8B-B14F-4D97-AF65-F5344CB8AC3E}">
        <p14:creationId xmlns:p14="http://schemas.microsoft.com/office/powerpoint/2010/main" val="35345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98455"/>
            <a:ext cx="8642350" cy="590931"/>
          </a:xfrm>
        </p:spPr>
        <p:txBody>
          <a:bodyPr/>
          <a:lstStyle/>
          <a:p>
            <a:pPr eaLnBrk="1" hangingPunct="1">
              <a:defRPr/>
            </a:pPr>
            <a:r>
              <a:rPr lang="en-GB" sz="1800" dirty="0"/>
              <a:t>The </a:t>
            </a:r>
            <a:r>
              <a:rPr lang="en-GB" sz="1800" dirty="0" err="1"/>
              <a:t>idCS</a:t>
            </a:r>
            <a:r>
              <a:rPr lang="en-GB" sz="1800" dirty="0"/>
              <a:t> provides anonymous partner notification and allows sexual health service providers to track effectiveness and individual performance</a:t>
            </a:r>
            <a:endParaRPr lang="en-US" sz="1800" dirty="0"/>
          </a:p>
        </p:txBody>
      </p:sp>
      <p:sp>
        <p:nvSpPr>
          <p:cNvPr id="10243" name="Content Placeholder 3"/>
          <p:cNvSpPr>
            <a:spLocks noGrp="1"/>
          </p:cNvSpPr>
          <p:nvPr>
            <p:ph sz="quarter" idx="13"/>
          </p:nvPr>
        </p:nvSpPr>
        <p:spPr>
          <a:xfrm>
            <a:off x="3851276" y="2"/>
            <a:ext cx="5292725" cy="250031"/>
          </a:xfrm>
        </p:spPr>
        <p:txBody>
          <a:bodyPr/>
          <a:lstStyle/>
          <a:p>
            <a:pPr algn="r" eaLnBrk="1" hangingPunct="1"/>
            <a:r>
              <a:rPr lang="en-GB" altLang="en-US" dirty="0" smtClean="0"/>
              <a:t>Provider and patient delivered PN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F350A79-8553-674D-83A9-F450C3DDE1C1}" type="slidenum">
              <a:rPr lang="en-GB" altLang="en-US" smtClean="0">
                <a:solidFill>
                  <a:srgbClr val="535456"/>
                </a:solidFill>
              </a:rPr>
              <a:pPr>
                <a:defRPr/>
              </a:pPr>
              <a:t>4</a:t>
            </a:fld>
            <a:endParaRPr lang="en-GB" altLang="en-US">
              <a:solidFill>
                <a:srgbClr val="535456"/>
              </a:solidFill>
            </a:endParaRPr>
          </a:p>
        </p:txBody>
      </p:sp>
      <p:pic>
        <p:nvPicPr>
          <p:cNvPr id="10245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0" t="44598" r="1639" b="37666"/>
          <a:stretch>
            <a:fillRect/>
          </a:stretch>
        </p:blipFill>
        <p:spPr bwMode="auto">
          <a:xfrm>
            <a:off x="684213" y="3649267"/>
            <a:ext cx="8208962" cy="10084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5" t="34853" r="1979" b="20110"/>
          <a:stretch>
            <a:fillRect/>
          </a:stretch>
        </p:blipFill>
        <p:spPr bwMode="auto">
          <a:xfrm>
            <a:off x="684213" y="951310"/>
            <a:ext cx="8208962" cy="25991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520" y="1224819"/>
            <a:ext cx="504056" cy="2052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FFFFFF"/>
                </a:solidFill>
              </a:rPr>
              <a:t>Partner notification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3704450"/>
            <a:ext cx="504056" cy="898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defTabSz="9144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FFFFFF"/>
                </a:solidFill>
              </a:rPr>
              <a:t>Partner verification</a:t>
            </a:r>
            <a:endParaRPr lang="en-U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D1DF6E8-8D57-2C4B-A3CA-7DC02EAFDF8D}" type="slidenum">
              <a:rPr lang="en-GB" altLang="en-US" smtClean="0">
                <a:solidFill>
                  <a:srgbClr val="535456"/>
                </a:solidFill>
              </a:rPr>
              <a:pPr>
                <a:defRPr/>
              </a:pPr>
              <a:t>5</a:t>
            </a:fld>
            <a:endParaRPr lang="en-GB" altLang="en-US">
              <a:solidFill>
                <a:srgbClr val="535456"/>
              </a:solidFill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250827" y="420220"/>
            <a:ext cx="86423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Calibri Light" panose="020F030202020403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eaLnBrk="1" hangingPunct="1">
              <a:defRPr/>
            </a:pP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What the partner receives from SXT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r"/>
            <a:r>
              <a:rPr lang="en-GB" dirty="0" smtClean="0"/>
              <a:t>Supporting partners to get tested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89727"/>
          <a:stretch/>
        </p:blipFill>
        <p:spPr>
          <a:xfrm>
            <a:off x="401590" y="968975"/>
            <a:ext cx="2891773" cy="3962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34361"/>
          <a:stretch/>
        </p:blipFill>
        <p:spPr>
          <a:xfrm>
            <a:off x="401587" y="1799190"/>
            <a:ext cx="2891773" cy="2532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95202" y="891098"/>
            <a:ext cx="19148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535456"/>
                </a:solidFill>
              </a:rPr>
              <a:t>Explanation that their name has been given as a sexual contact of someone who has recently been diagnosed with a </a:t>
            </a:r>
            <a:r>
              <a:rPr lang="en-GB" sz="1600" b="1" dirty="0" smtClean="0">
                <a:solidFill>
                  <a:srgbClr val="535456"/>
                </a:solidFill>
              </a:rPr>
              <a:t>treatable</a:t>
            </a:r>
            <a:r>
              <a:rPr lang="en-GB" sz="1600" dirty="0" smtClean="0">
                <a:solidFill>
                  <a:srgbClr val="535456"/>
                </a:solidFill>
              </a:rPr>
              <a:t> STI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535456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535456"/>
                </a:solidFill>
              </a:rPr>
              <a:t>How it works video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778773" y="2635621"/>
            <a:ext cx="1747740" cy="639673"/>
          </a:xfrm>
          <a:prstGeom prst="rightArrow">
            <a:avLst/>
          </a:prstGeom>
          <a:solidFill>
            <a:srgbClr val="C53A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FFFFFF"/>
                </a:solidFill>
              </a:rPr>
              <a:t>Click on the link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2758" y="3275826"/>
            <a:ext cx="1914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535456"/>
                </a:solidFill>
              </a:rPr>
              <a:t>B</a:t>
            </a:r>
            <a:r>
              <a:rPr lang="en-GB" sz="1600" dirty="0" smtClean="0">
                <a:solidFill>
                  <a:srgbClr val="535456"/>
                </a:solidFill>
              </a:rPr>
              <a:t>lue button directs partner to a local clinic for testing and possible treatment</a:t>
            </a:r>
            <a:endParaRPr lang="en-GB" sz="1600" dirty="0">
              <a:solidFill>
                <a:srgbClr val="53545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22758" y="4189259"/>
            <a:ext cx="1914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535456"/>
                </a:solidFill>
              </a:rPr>
              <a:t>M</a:t>
            </a:r>
            <a:r>
              <a:rPr lang="en-GB" sz="1600" b="1" dirty="0" smtClean="0">
                <a:solidFill>
                  <a:srgbClr val="535456"/>
                </a:solidFill>
              </a:rPr>
              <a:t>obile number or email address is not stored by SXT</a:t>
            </a:r>
            <a:endParaRPr lang="en-GB" sz="1600" b="1" dirty="0">
              <a:solidFill>
                <a:srgbClr val="535456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6925" r="25026" b="6963"/>
          <a:stretch/>
        </p:blipFill>
        <p:spPr>
          <a:xfrm>
            <a:off x="5886702" y="968976"/>
            <a:ext cx="3006475" cy="34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who, the what &amp; the how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969844"/>
              </p:ext>
            </p:extLst>
          </p:nvPr>
        </p:nvGraphicFramePr>
        <p:xfrm>
          <a:off x="323528" y="3165816"/>
          <a:ext cx="8353624" cy="137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128792"/>
                <a:gridCol w="1224832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How have</a:t>
                      </a:r>
                      <a:r>
                        <a:rPr lang="en-US" sz="1800" baseline="0" dirty="0" smtClean="0"/>
                        <a:t> partners been informed?</a:t>
                      </a: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Number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Text message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719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Email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22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Both Text message</a:t>
                      </a:r>
                      <a:r>
                        <a:rPr lang="en-US" sz="1800" baseline="0" dirty="0" smtClean="0"/>
                        <a:t> &amp; email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19</a:t>
                      </a:r>
                      <a:endParaRPr lang="en-US" sz="18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r"/>
            <a:r>
              <a:rPr lang="en-US" dirty="0"/>
              <a:t>Analysis up to 7</a:t>
            </a:r>
            <a:r>
              <a:rPr lang="en-US" baseline="30000" dirty="0"/>
              <a:t>th</a:t>
            </a:r>
            <a:r>
              <a:rPr lang="en-US" dirty="0"/>
              <a:t> July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CCCF857-EC41-E14A-BD22-E2DF57A62613}" type="slidenum">
              <a:rPr lang="en-GB" altLang="en-US" smtClean="0">
                <a:solidFill>
                  <a:srgbClr val="535456"/>
                </a:solidFill>
              </a:rPr>
              <a:pPr>
                <a:defRPr/>
              </a:pPr>
              <a:t>6</a:t>
            </a:fld>
            <a:endParaRPr lang="en-GB" altLang="en-US">
              <a:solidFill>
                <a:srgbClr val="535456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74810"/>
              </p:ext>
            </p:extLst>
          </p:nvPr>
        </p:nvGraphicFramePr>
        <p:xfrm>
          <a:off x="322832" y="1167594"/>
          <a:ext cx="8353624" cy="17145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057480"/>
                <a:gridCol w="1296144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Breakdown of usage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Number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Number of venues initiated PN using the SXT tool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14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Number of different providers who signed off partners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31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Number sexually</a:t>
                      </a:r>
                      <a:r>
                        <a:rPr lang="en-US" sz="1800" baseline="0" dirty="0" smtClean="0"/>
                        <a:t> transmitted infections or diagnoses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19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Maximum number of STIs at</a:t>
                      </a:r>
                      <a:r>
                        <a:rPr lang="en-US" sz="1800" baseline="0" dirty="0" smtClean="0"/>
                        <a:t> one time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2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patient demographics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r"/>
            <a:r>
              <a:rPr lang="en-US" dirty="0"/>
              <a:t>Analysis up to 7</a:t>
            </a:r>
            <a:r>
              <a:rPr lang="en-US" baseline="30000" dirty="0"/>
              <a:t>th</a:t>
            </a:r>
            <a:r>
              <a:rPr lang="en-US" dirty="0"/>
              <a:t> July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CCCF857-EC41-E14A-BD22-E2DF57A62613}" type="slidenum">
              <a:rPr lang="en-GB" altLang="en-US" smtClean="0">
                <a:solidFill>
                  <a:srgbClr val="535456"/>
                </a:solidFill>
              </a:rPr>
              <a:pPr>
                <a:defRPr/>
              </a:pPr>
              <a:t>7</a:t>
            </a:fld>
            <a:endParaRPr lang="en-GB" altLang="en-US">
              <a:solidFill>
                <a:srgbClr val="535456"/>
              </a:solidFill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144399"/>
              </p:ext>
            </p:extLst>
          </p:nvPr>
        </p:nvGraphicFramePr>
        <p:xfrm>
          <a:off x="250825" y="951570"/>
          <a:ext cx="8353625" cy="37719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01295"/>
                <a:gridCol w="1296144"/>
                <a:gridCol w="1656186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Breakdown of index</a:t>
                      </a:r>
                      <a:r>
                        <a:rPr lang="en-US" sz="1800" baseline="0" dirty="0" smtClean="0"/>
                        <a:t> patients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Number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Percentage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Not captured by health care worker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138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14%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Gender</a:t>
                      </a:r>
                      <a:endParaRPr lang="en-US" sz="18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Male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523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55%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Female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297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31%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Sexuality</a:t>
                      </a:r>
                      <a:endParaRPr lang="en-US" sz="18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Heterosexual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476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50%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Men who</a:t>
                      </a:r>
                      <a:r>
                        <a:rPr lang="en-US" sz="1800" baseline="0" dirty="0" smtClean="0"/>
                        <a:t> have sex with men / Bisexual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335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35%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Women who have</a:t>
                      </a:r>
                      <a:r>
                        <a:rPr lang="en-US" sz="1800" baseline="0" dirty="0" smtClean="0"/>
                        <a:t> sex with women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&lt;1%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Ethnic groups</a:t>
                      </a:r>
                      <a:endParaRPr lang="en-US" sz="1800" b="1" dirty="0"/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</a:t>
                      </a:r>
                      <a:endParaRPr lang="en-US" sz="18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Age range</a:t>
                      </a:r>
                      <a:endParaRPr lang="en-US" sz="1800" b="1" dirty="0"/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 – 75 years</a:t>
                      </a:r>
                      <a:endParaRPr lang="en-US" sz="18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8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&amp; distance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40941"/>
              </p:ext>
            </p:extLst>
          </p:nvPr>
        </p:nvGraphicFramePr>
        <p:xfrm>
          <a:off x="250827" y="1167594"/>
          <a:ext cx="8642349" cy="329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01295"/>
                <a:gridCol w="1440160"/>
                <a:gridCol w="1800894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Partner testing metrics</a:t>
                      </a: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Median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Range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T="34290" marB="34290"/>
                </a:tc>
              </a:tr>
              <a:tr h="891540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Time to self-verification (n = 31)</a:t>
                      </a:r>
                    </a:p>
                    <a:p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0 days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0 – 27 days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891540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Time to partner being seen (n = 108)</a:t>
                      </a:r>
                    </a:p>
                    <a:p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2 days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0 – 47 days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1165860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Distance from</a:t>
                      </a:r>
                      <a:r>
                        <a:rPr lang="en-US" sz="1800" baseline="0" dirty="0" smtClean="0"/>
                        <a:t> clinic where PN initiated and partner(s) being seen</a:t>
                      </a:r>
                    </a:p>
                    <a:p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2.89</a:t>
                      </a:r>
                      <a:r>
                        <a:rPr lang="en-US" sz="1800" baseline="0" dirty="0" smtClean="0"/>
                        <a:t> km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0 – 338</a:t>
                      </a:r>
                      <a:r>
                        <a:rPr lang="en-US" sz="1800" baseline="0" dirty="0" smtClean="0"/>
                        <a:t> km</a:t>
                      </a:r>
                      <a:endParaRPr lang="en-US" sz="18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r"/>
            <a:r>
              <a:rPr lang="en-US" dirty="0"/>
              <a:t>Analysis up to 7</a:t>
            </a:r>
            <a:r>
              <a:rPr lang="en-US" baseline="30000" dirty="0"/>
              <a:t>th</a:t>
            </a:r>
            <a:r>
              <a:rPr lang="en-US" dirty="0"/>
              <a:t> July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CCCF857-EC41-E14A-BD22-E2DF57A62613}" type="slidenum">
              <a:rPr lang="en-GB" altLang="en-US" smtClean="0">
                <a:solidFill>
                  <a:srgbClr val="535456"/>
                </a:solidFill>
              </a:rPr>
              <a:pPr>
                <a:defRPr/>
              </a:pPr>
              <a:t>8</a:t>
            </a:fld>
            <a:endParaRPr lang="en-GB" altLang="en-US">
              <a:solidFill>
                <a:srgbClr val="535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20053"/>
            <a:ext cx="8642350" cy="36933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Understanding where each step of PN is working</a:t>
            </a:r>
            <a:endParaRPr lang="en-US" dirty="0"/>
          </a:p>
        </p:txBody>
      </p:sp>
      <p:sp>
        <p:nvSpPr>
          <p:cNvPr id="13315" name="Content Placeholder 3"/>
          <p:cNvSpPr>
            <a:spLocks noGrp="1"/>
          </p:cNvSpPr>
          <p:nvPr>
            <p:ph sz="quarter" idx="13"/>
          </p:nvPr>
        </p:nvSpPr>
        <p:spPr bwMode="auto">
          <a:xfrm>
            <a:off x="3851276" y="2"/>
            <a:ext cx="5292725" cy="25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8A39CCD-05A3-403B-BC4C-3B0D5BE2319E}" type="slidenum">
              <a:rPr lang="en-GB" altLang="en-US" smtClean="0">
                <a:solidFill>
                  <a:srgbClr val="535456"/>
                </a:solidFill>
              </a:rPr>
              <a:pPr>
                <a:defRPr/>
              </a:pPr>
              <a:t>9</a:t>
            </a:fld>
            <a:endParaRPr lang="en-GB" altLang="en-US">
              <a:solidFill>
                <a:srgbClr val="535456"/>
              </a:solidFill>
            </a:endParaRPr>
          </a:p>
        </p:txBody>
      </p:sp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250825" y="1974058"/>
            <a:ext cx="40338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srgbClr val="535456"/>
                </a:solidFill>
              </a:rPr>
              <a:t>The </a:t>
            </a:r>
            <a:r>
              <a:rPr lang="en-GB" altLang="en-US" sz="1400" dirty="0" err="1">
                <a:solidFill>
                  <a:srgbClr val="535456"/>
                </a:solidFill>
              </a:rPr>
              <a:t>idCS</a:t>
            </a:r>
            <a:r>
              <a:rPr lang="en-GB" altLang="en-US" sz="1400" dirty="0">
                <a:solidFill>
                  <a:srgbClr val="535456"/>
                </a:solidFill>
              </a:rPr>
              <a:t> pilot launched on 27 January </a:t>
            </a:r>
            <a:r>
              <a:rPr lang="en-GB" altLang="en-US" sz="1400" dirty="0" smtClean="0">
                <a:solidFill>
                  <a:srgbClr val="535456"/>
                </a:solidFill>
              </a:rPr>
              <a:t>2016  </a:t>
            </a:r>
            <a:endParaRPr lang="en-US" altLang="en-US" sz="1400" dirty="0">
              <a:solidFill>
                <a:srgbClr val="535456"/>
              </a:solidFill>
            </a:endParaRP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920750" y="2634853"/>
            <a:ext cx="1893888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8005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EE008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008B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i="1">
                <a:solidFill>
                  <a:srgbClr val="535456"/>
                </a:solidFill>
              </a:rPr>
              <a:t>declared</a:t>
            </a:r>
            <a:endParaRPr lang="en-US" altLang="en-US" sz="2000">
              <a:solidFill>
                <a:srgbClr val="535456"/>
              </a:solidFill>
            </a:endParaRP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179388" y="2425303"/>
            <a:ext cx="863600" cy="41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8005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EE008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008B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 smtClean="0">
                <a:solidFill>
                  <a:srgbClr val="535456"/>
                </a:solidFill>
              </a:rPr>
              <a:t>899</a:t>
            </a:r>
            <a:endParaRPr lang="en-US" altLang="en-US" sz="1600" dirty="0">
              <a:solidFill>
                <a:srgbClr val="535456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79388" y="2695575"/>
            <a:ext cx="86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8005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EE008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008B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50" b="1" dirty="0">
                <a:solidFill>
                  <a:srgbClr val="535456"/>
                </a:solidFill>
              </a:rPr>
              <a:t>Index </a:t>
            </a:r>
            <a:br>
              <a:rPr lang="en-GB" altLang="en-US" sz="1050" b="1" dirty="0">
                <a:solidFill>
                  <a:srgbClr val="535456"/>
                </a:solidFill>
              </a:rPr>
            </a:br>
            <a:r>
              <a:rPr lang="en-GB" altLang="en-US" sz="1050" b="1" dirty="0">
                <a:solidFill>
                  <a:srgbClr val="535456"/>
                </a:solidFill>
              </a:rPr>
              <a:t>Patients</a:t>
            </a:r>
            <a:endParaRPr lang="en-US" altLang="en-US" sz="2000" dirty="0">
              <a:solidFill>
                <a:srgbClr val="535456"/>
              </a:solidFill>
            </a:endParaRP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414340" y="3195637"/>
            <a:ext cx="1068387" cy="40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8005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EE008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008B"/>
                  </a:outerShdw>
                </a:effectLst>
              </a14:hiddenEffects>
            </a:ext>
          </a:extLst>
        </p:spPr>
        <p:txBody>
          <a:bodyPr lIns="36576" tIns="36576" rIns="36576" bIns="3657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 smtClean="0">
                <a:solidFill>
                  <a:srgbClr val="535456"/>
                </a:solidFill>
              </a:rPr>
              <a:t>40%</a:t>
            </a:r>
            <a:endParaRPr lang="en-US" altLang="en-US" sz="2000" dirty="0">
              <a:solidFill>
                <a:srgbClr val="535456"/>
              </a:solidFill>
            </a:endParaRPr>
          </a:p>
        </p:txBody>
      </p:sp>
      <p:cxnSp>
        <p:nvCxnSpPr>
          <p:cNvPr id="13322" name="AutoShape 9"/>
          <p:cNvCxnSpPr>
            <a:cxnSpLocks noChangeShapeType="1"/>
          </p:cNvCxnSpPr>
          <p:nvPr/>
        </p:nvCxnSpPr>
        <p:spPr bwMode="auto">
          <a:xfrm flipV="1">
            <a:off x="973138" y="2628900"/>
            <a:ext cx="2100262" cy="0"/>
          </a:xfrm>
          <a:prstGeom prst="straightConnector1">
            <a:avLst/>
          </a:prstGeom>
          <a:noFill/>
          <a:ln w="25400">
            <a:solidFill>
              <a:srgbClr val="98005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008B"/>
                  </a:outerShdw>
                </a:effectLst>
              </a14:hiddenEffects>
            </a:ext>
          </a:extLst>
        </p:spPr>
      </p:cxn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998541" y="3214689"/>
            <a:ext cx="3011487" cy="36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8005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EE008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008B"/>
                  </a:outerShdw>
                </a:effectLst>
              </a14:hiddenEffects>
            </a:ext>
          </a:extLst>
        </p:spPr>
        <p:txBody>
          <a:bodyPr lIns="36576" tIns="36576" rIns="36576" bIns="3657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535456"/>
                </a:solidFill>
              </a:rPr>
              <a:t>of contactable partners were notified using the tool</a:t>
            </a:r>
            <a:endParaRPr lang="en-US" altLang="en-US" sz="1400">
              <a:solidFill>
                <a:srgbClr val="535456"/>
              </a:solidFill>
            </a:endParaRPr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420688" y="3712369"/>
            <a:ext cx="10652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8005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EE008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008B"/>
                  </a:outerShdw>
                </a:effectLst>
              </a14:hiddenEffects>
            </a:ext>
          </a:extLst>
        </p:spPr>
        <p:txBody>
          <a:bodyPr lIns="36576" tIns="36576" rIns="36576" bIns="3657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 smtClean="0">
                <a:solidFill>
                  <a:srgbClr val="535456"/>
                </a:solidFill>
              </a:rPr>
              <a:t>55%</a:t>
            </a:r>
            <a:endParaRPr lang="en-US" altLang="en-US" sz="2000" dirty="0">
              <a:solidFill>
                <a:srgbClr val="535456"/>
              </a:solidFill>
            </a:endParaRPr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414340" y="4227910"/>
            <a:ext cx="10683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8005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EE008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008B"/>
                  </a:outerShdw>
                </a:effectLst>
              </a14:hiddenEffects>
            </a:ext>
          </a:extLst>
        </p:spPr>
        <p:txBody>
          <a:bodyPr lIns="36576" tIns="36576" rIns="36576" bIns="3657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 smtClean="0">
                <a:solidFill>
                  <a:srgbClr val="535456"/>
                </a:solidFill>
              </a:rPr>
              <a:t>30%</a:t>
            </a:r>
            <a:endParaRPr lang="en-US" altLang="en-US" sz="2000" dirty="0">
              <a:solidFill>
                <a:srgbClr val="535456"/>
              </a:solidFill>
            </a:endParaRPr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998541" y="3730230"/>
            <a:ext cx="3011487" cy="36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8005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EE008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008B"/>
                  </a:outerShdw>
                </a:effectLst>
              </a14:hiddenEffects>
            </a:ext>
          </a:extLst>
        </p:spPr>
        <p:txBody>
          <a:bodyPr lIns="36576" tIns="36576" rIns="36576" bIns="3657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535456"/>
                </a:solidFill>
              </a:rPr>
              <a:t>of those notified opened the link </a:t>
            </a:r>
            <a:endParaRPr lang="en-US" altLang="en-US" sz="1400">
              <a:solidFill>
                <a:srgbClr val="535456"/>
              </a:solidFill>
            </a:endParaRPr>
          </a:p>
        </p:txBody>
      </p:sp>
      <p:sp>
        <p:nvSpPr>
          <p:cNvPr id="13327" name="Text Box 14"/>
          <p:cNvSpPr txBox="1">
            <a:spLocks noChangeArrowheads="1"/>
          </p:cNvSpPr>
          <p:nvPr/>
        </p:nvSpPr>
        <p:spPr bwMode="auto">
          <a:xfrm>
            <a:off x="998541" y="4245770"/>
            <a:ext cx="3011487" cy="36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8005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EE008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008B"/>
                  </a:outerShdw>
                </a:effectLst>
              </a14:hiddenEffects>
            </a:ext>
          </a:extLst>
        </p:spPr>
        <p:txBody>
          <a:bodyPr lIns="36576" tIns="36576" rIns="36576" bIns="3657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535456"/>
                </a:solidFill>
              </a:rPr>
              <a:t>of those who opened the link were seen by a Health Care Worker</a:t>
            </a:r>
            <a:endParaRPr lang="en-US" altLang="en-US" sz="1400">
              <a:solidFill>
                <a:srgbClr val="535456"/>
              </a:solidFill>
            </a:endParaRPr>
          </a:p>
        </p:txBody>
      </p:sp>
      <p:sp>
        <p:nvSpPr>
          <p:cNvPr id="13328" name="Text Box 15"/>
          <p:cNvSpPr txBox="1">
            <a:spLocks noChangeArrowheads="1"/>
          </p:cNvSpPr>
          <p:nvPr/>
        </p:nvSpPr>
        <p:spPr bwMode="auto">
          <a:xfrm>
            <a:off x="3100391" y="2425303"/>
            <a:ext cx="909637" cy="41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8005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EE008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008B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 smtClean="0">
                <a:solidFill>
                  <a:srgbClr val="535456"/>
                </a:solidFill>
              </a:rPr>
              <a:t>1,543</a:t>
            </a:r>
            <a:endParaRPr lang="en-US" altLang="en-US" sz="1600" dirty="0">
              <a:solidFill>
                <a:srgbClr val="535456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122613" y="2695575"/>
            <a:ext cx="86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8005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EE008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008B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50" b="1" dirty="0">
                <a:solidFill>
                  <a:srgbClr val="535456"/>
                </a:solidFill>
              </a:rPr>
              <a:t>Contactable </a:t>
            </a:r>
            <a:br>
              <a:rPr lang="en-GB" altLang="en-US" sz="1050" b="1" dirty="0">
                <a:solidFill>
                  <a:srgbClr val="535456"/>
                </a:solidFill>
              </a:rPr>
            </a:br>
            <a:r>
              <a:rPr lang="en-GB" altLang="en-US" sz="1050" b="1" dirty="0">
                <a:solidFill>
                  <a:srgbClr val="535456"/>
                </a:solidFill>
              </a:rPr>
              <a:t>Partners</a:t>
            </a:r>
            <a:endParaRPr lang="en-US" altLang="en-US" sz="2000" dirty="0">
              <a:solidFill>
                <a:srgbClr val="535456"/>
              </a:solidFill>
            </a:endParaRPr>
          </a:p>
        </p:txBody>
      </p:sp>
      <p:sp>
        <p:nvSpPr>
          <p:cNvPr id="13330" name="Text Box 17"/>
          <p:cNvSpPr txBox="1">
            <a:spLocks noChangeArrowheads="1"/>
          </p:cNvSpPr>
          <p:nvPr/>
        </p:nvSpPr>
        <p:spPr bwMode="auto">
          <a:xfrm>
            <a:off x="266700" y="4670824"/>
            <a:ext cx="3167063" cy="11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8005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EE008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008B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700" dirty="0">
                <a:solidFill>
                  <a:srgbClr val="535456"/>
                </a:solidFill>
              </a:rPr>
              <a:t>Based on the data collected between 27/01/2016 - </a:t>
            </a:r>
            <a:r>
              <a:rPr lang="en-GB" altLang="en-US" sz="700" dirty="0" smtClean="0">
                <a:solidFill>
                  <a:srgbClr val="535456"/>
                </a:solidFill>
              </a:rPr>
              <a:t>02/07/2016</a:t>
            </a:r>
            <a:endParaRPr lang="en-US" altLang="en-US" sz="2000" dirty="0">
              <a:solidFill>
                <a:srgbClr val="535456"/>
              </a:solidFill>
            </a:endParaRPr>
          </a:p>
        </p:txBody>
      </p:sp>
      <p:pic>
        <p:nvPicPr>
          <p:cNvPr id="13332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8" t="52637" r="63998" b="36096"/>
          <a:stretch>
            <a:fillRect/>
          </a:stretch>
        </p:blipFill>
        <p:spPr bwMode="auto">
          <a:xfrm>
            <a:off x="4932043" y="3832386"/>
            <a:ext cx="642937" cy="95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TextBox 25"/>
          <p:cNvSpPr txBox="1">
            <a:spLocks noChangeArrowheads="1"/>
          </p:cNvSpPr>
          <p:nvPr/>
        </p:nvSpPr>
        <p:spPr bwMode="auto">
          <a:xfrm>
            <a:off x="5652120" y="3813890"/>
            <a:ext cx="22677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535456"/>
                </a:solidFill>
              </a:rPr>
              <a:t>Partners declared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535456"/>
                </a:solidFill>
              </a:rPr>
              <a:t>Contactable partners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535456"/>
                </a:solidFill>
              </a:rPr>
              <a:t>Partners contacted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535456"/>
                </a:solidFill>
              </a:rPr>
              <a:t>Partners opening the link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535456"/>
                </a:solidFill>
              </a:rPr>
              <a:t>Partners verified in clinic</a:t>
            </a:r>
            <a:endParaRPr lang="en-US" altLang="en-US" sz="1600" dirty="0">
              <a:solidFill>
                <a:srgbClr val="535456"/>
              </a:solidFill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52413" y="897733"/>
            <a:ext cx="8640762" cy="945356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73999">
                <a:srgbClr val="FFFFFF"/>
              </a:gs>
              <a:gs pos="98999">
                <a:srgbClr val="FFFFFF"/>
              </a:gs>
              <a:gs pos="98999">
                <a:srgbClr val="FFFFFF"/>
              </a:gs>
              <a:gs pos="98999">
                <a:srgbClr val="FFFFFF"/>
              </a:gs>
              <a:gs pos="98999">
                <a:srgbClr val="FFFFFF"/>
              </a:gs>
              <a:gs pos="99500">
                <a:srgbClr val="FF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EE008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EE008B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6576" tIns="36576" rIns="36576" bIns="36576" anchor="ctr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457200"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535456"/>
                </a:solidFill>
              </a:rPr>
              <a:t>… we have </a:t>
            </a:r>
            <a:r>
              <a:rPr lang="en-GB" altLang="en-US" sz="2000" b="1" dirty="0">
                <a:solidFill>
                  <a:srgbClr val="535456"/>
                </a:solidFill>
              </a:rPr>
              <a:t>data </a:t>
            </a:r>
            <a:r>
              <a:rPr lang="en-GB" altLang="en-US" sz="2000" dirty="0">
                <a:solidFill>
                  <a:srgbClr val="535456"/>
                </a:solidFill>
              </a:rPr>
              <a:t>to show that information technology enables</a:t>
            </a:r>
            <a:br>
              <a:rPr lang="en-GB" altLang="en-US" sz="2000" dirty="0">
                <a:solidFill>
                  <a:srgbClr val="535456"/>
                </a:solidFill>
              </a:rPr>
            </a:br>
            <a:r>
              <a:rPr lang="en-GB" altLang="en-US" sz="2000" dirty="0">
                <a:solidFill>
                  <a:srgbClr val="535456"/>
                </a:solidFill>
              </a:rPr>
              <a:t>effective partner notification</a:t>
            </a:r>
            <a:endParaRPr lang="en-US" altLang="en-US" sz="2000" dirty="0">
              <a:solidFill>
                <a:srgbClr val="535456"/>
              </a:solidFill>
            </a:endParaRPr>
          </a:p>
        </p:txBody>
      </p:sp>
      <p:pic>
        <p:nvPicPr>
          <p:cNvPr id="25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965597"/>
            <a:ext cx="1079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8430" b="5312"/>
          <a:stretch/>
        </p:blipFill>
        <p:spPr>
          <a:xfrm>
            <a:off x="4955058" y="1761661"/>
            <a:ext cx="2209230" cy="191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XT Theme">
  <a:themeElements>
    <a:clrScheme name="Custom 2">
      <a:dk1>
        <a:srgbClr val="535456"/>
      </a:dk1>
      <a:lt1>
        <a:srgbClr val="535456"/>
      </a:lt1>
      <a:dk2>
        <a:srgbClr val="383838"/>
      </a:dk2>
      <a:lt2>
        <a:srgbClr val="9E9FA1"/>
      </a:lt2>
      <a:accent1>
        <a:srgbClr val="980059"/>
      </a:accent1>
      <a:accent2>
        <a:srgbClr val="EE008B"/>
      </a:accent2>
      <a:accent3>
        <a:srgbClr val="00ACF1"/>
      </a:accent3>
      <a:accent4>
        <a:srgbClr val="0074BF"/>
      </a:accent4>
      <a:accent5>
        <a:srgbClr val="F5F5F5"/>
      </a:accent5>
      <a:accent6>
        <a:srgbClr val="FFFFFF"/>
      </a:accent6>
      <a:hlink>
        <a:srgbClr val="0074BF"/>
      </a:hlink>
      <a:folHlink>
        <a:srgbClr val="0074B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535456"/>
    </a:dk1>
    <a:lt1>
      <a:srgbClr val="535456"/>
    </a:lt1>
    <a:dk2>
      <a:srgbClr val="383838"/>
    </a:dk2>
    <a:lt2>
      <a:srgbClr val="9E9FA1"/>
    </a:lt2>
    <a:accent1>
      <a:srgbClr val="980059"/>
    </a:accent1>
    <a:accent2>
      <a:srgbClr val="EE008B"/>
    </a:accent2>
    <a:accent3>
      <a:srgbClr val="00ACF1"/>
    </a:accent3>
    <a:accent4>
      <a:srgbClr val="0074BF"/>
    </a:accent4>
    <a:accent5>
      <a:srgbClr val="F5F5F5"/>
    </a:accent5>
    <a:accent6>
      <a:srgbClr val="FFFFFF"/>
    </a:accent6>
    <a:hlink>
      <a:srgbClr val="0074BF"/>
    </a:hlink>
    <a:folHlink>
      <a:srgbClr val="0074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848</Words>
  <Application>Microsoft Office PowerPoint</Application>
  <PresentationFormat>On-screen Show (16:9)</PresentationFormat>
  <Paragraphs>175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SXT Theme</vt:lpstr>
      <vt:lpstr>Hitting the bull’s-eye:  Partner Notification real-time metrics</vt:lpstr>
      <vt:lpstr>STIs are a growing source of concern for the national health system: bacterial diagnoses have increased and in European comparisons the UK is falling behind</vt:lpstr>
      <vt:lpstr>Partner notification reduces the risk of transmitting infections. However, up until today, health service providers face logistical challenges:</vt:lpstr>
      <vt:lpstr>The idCS provides anonymous partner notification and allows sexual health service providers to track effectiveness and individual performance</vt:lpstr>
      <vt:lpstr>What the partner receives from SXT</vt:lpstr>
      <vt:lpstr>The who, the what &amp; the how</vt:lpstr>
      <vt:lpstr>Index patient demographics</vt:lpstr>
      <vt:lpstr>Timing &amp; distance</vt:lpstr>
      <vt:lpstr>Understanding where each step of PN is working</vt:lpstr>
      <vt:lpstr>Not all STIs are equal in partner notification behaviour</vt:lpstr>
      <vt:lpstr>Follow up tool &amp; dashboard</vt:lpstr>
      <vt:lpstr>Supporters</vt:lpstr>
      <vt:lpstr>Any questions?</vt:lpstr>
      <vt:lpstr>Sources</vt:lpstr>
    </vt:vector>
  </TitlesOfParts>
  <Company>Kingston Smith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 Bond Gunning</dc:creator>
  <cp:lastModifiedBy>Startech</cp:lastModifiedBy>
  <cp:revision>38</cp:revision>
  <dcterms:created xsi:type="dcterms:W3CDTF">2015-05-13T13:06:46Z</dcterms:created>
  <dcterms:modified xsi:type="dcterms:W3CDTF">2016-07-11T13:57:59Z</dcterms:modified>
</cp:coreProperties>
</file>