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notesSlides/notesSlide13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charts/chart7.xml" ContentType="application/vnd.openxmlformats-officedocument.drawingml.chart+xml"/>
  <Override PartName="/ppt/notesSlides/notesSlide15.xml" ContentType="application/vnd.openxmlformats-officedocument.presentationml.notesSlide+xml"/>
  <Override PartName="/ppt/charts/chart8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  <p:sldMasterId id="2147483709" r:id="rId2"/>
    <p:sldMasterId id="2147483799" r:id="rId3"/>
  </p:sldMasterIdLst>
  <p:notesMasterIdLst>
    <p:notesMasterId r:id="rId25"/>
  </p:notesMasterIdLst>
  <p:sldIdLst>
    <p:sldId id="330" r:id="rId4"/>
    <p:sldId id="331" r:id="rId5"/>
    <p:sldId id="332" r:id="rId6"/>
    <p:sldId id="333" r:id="rId7"/>
    <p:sldId id="334" r:id="rId8"/>
    <p:sldId id="335" r:id="rId9"/>
    <p:sldId id="336" r:id="rId10"/>
    <p:sldId id="337" r:id="rId11"/>
    <p:sldId id="351" r:id="rId12"/>
    <p:sldId id="339" r:id="rId13"/>
    <p:sldId id="340" r:id="rId14"/>
    <p:sldId id="341" r:id="rId15"/>
    <p:sldId id="342" r:id="rId16"/>
    <p:sldId id="343" r:id="rId17"/>
    <p:sldId id="344" r:id="rId18"/>
    <p:sldId id="345" r:id="rId19"/>
    <p:sldId id="346" r:id="rId20"/>
    <p:sldId id="347" r:id="rId21"/>
    <p:sldId id="348" r:id="rId22"/>
    <p:sldId id="349" r:id="rId23"/>
    <p:sldId id="350" r:id="rId2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534" y="-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damalika\Desktop\Copy%20of%20Dr%20Jey%20Zdravkov%20-%20WLCSH%20%20John%20Hunter%20Clinic%202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damalika\Desktop\Copy%20of%20Dr%20Jey%20Zdravkov%20-%20WLCSH%20%20John%20Hunter%20Clinic%202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damalika\Desktop\Copy%20of%20Dr%20Jey%20Zdravkov%20-%20WLCSH%20%20John%20Hunter%20Clinic%202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damalika\Desktop\Copy%20of%20Dr%20Jey%20Zdravkov%20-%20WLCSH%20%20John%20Hunter%20Clinic%202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damalika\Desktop\Copy%20of%20Dr%20Jey%20Zdravkov%20-%20WLCSH%20%20John%20Hunter%20Clinic%202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damalika\Desktop\Copy%20of%20Dr%20Jey%20Zdravkov%20-%20WLCSH%20%20John%20Hunter%20Clinic%202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damalika\Desktop\Copy%20of%20Dr%20Jey%20Zdravkov%20-%20WLCSH%20%20John%20Hunter%20Clinic%202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localhost\Users\adamalika\Desktop\Copy%20of%20Dr%20Jey%20Zdravkov%20-%20WLCSH%20%20John%20Hunter%20Clinic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0"/>
              <c:layout>
                <c:manualLayout>
                  <c:x val="-3.9402880577040535E-2"/>
                  <c:y val="-4.3064411493960987E-2"/>
                </c:manualLayout>
              </c:layout>
              <c:tx>
                <c:rich>
                  <a:bodyPr/>
                  <a:lstStyle/>
                  <a:p>
                    <a:r>
                      <a:rPr lang="pt-BR" baseline="0" dirty="0"/>
                      <a:t>
</a:t>
                    </a:r>
                    <a:r>
                      <a:rPr lang="pt-BR" baseline="0" dirty="0" smtClean="0"/>
                      <a:t>31%</a:t>
                    </a:r>
                    <a:endParaRPr lang="pt-BR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-6.2845969153988906E-2"/>
                  <c:y val="-9.5745428515650405E-2"/>
                </c:manualLayout>
              </c:layout>
              <c:tx>
                <c:rich>
                  <a:bodyPr/>
                  <a:lstStyle/>
                  <a:p>
                    <a:r>
                      <a:rPr lang="pt-BR" baseline="0" dirty="0"/>
                      <a:t>
</a:t>
                    </a:r>
                    <a:r>
                      <a:rPr lang="pt-BR" baseline="0" dirty="0" smtClean="0"/>
                      <a:t>47%</a:t>
                    </a:r>
                    <a:endParaRPr lang="pt-BR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9.6262201578996998E-3"/>
                  <c:y val="9.1475239148825806E-3"/>
                </c:manualLayout>
              </c:layout>
              <c:tx>
                <c:rich>
                  <a:bodyPr/>
                  <a:lstStyle/>
                  <a:p>
                    <a:r>
                      <a:rPr lang="pt-BR" baseline="0" dirty="0"/>
                      <a:t>
</a:t>
                    </a:r>
                    <a:r>
                      <a:rPr lang="pt-BR" baseline="0" dirty="0" smtClean="0"/>
                      <a:t>7%</a:t>
                    </a:r>
                    <a:endParaRPr lang="pt-BR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5.7808486322698301E-3"/>
                  <c:y val="3.5391423179540603E-2"/>
                </c:manualLayout>
              </c:layout>
              <c:tx>
                <c:rich>
                  <a:bodyPr/>
                  <a:lstStyle/>
                  <a:p>
                    <a:r>
                      <a:rPr lang="pt-BR" baseline="0" dirty="0" smtClean="0"/>
                      <a:t>7%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1.8630146719112561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it-IT" baseline="0" dirty="0" smtClean="0"/>
                      <a:t>5%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Sheet1!$E$80:$E$85</c:f>
              <c:strCache>
                <c:ptCount val="6"/>
                <c:pt idx="0">
                  <c:v>White British</c:v>
                </c:pt>
                <c:pt idx="1">
                  <c:v>Other white</c:v>
                </c:pt>
                <c:pt idx="2">
                  <c:v>Mixed</c:v>
                </c:pt>
                <c:pt idx="3">
                  <c:v>Asian or Asian British</c:v>
                </c:pt>
                <c:pt idx="4">
                  <c:v>Black or Black British</c:v>
                </c:pt>
                <c:pt idx="5">
                  <c:v>Other  </c:v>
                </c:pt>
              </c:strCache>
            </c:strRef>
          </c:cat>
          <c:val>
            <c:numRef>
              <c:f>Sheet1!$F$80:$F$85</c:f>
              <c:numCache>
                <c:formatCode>General</c:formatCode>
                <c:ptCount val="6"/>
                <c:pt idx="0">
                  <c:v>164</c:v>
                </c:pt>
                <c:pt idx="1">
                  <c:v>264</c:v>
                </c:pt>
                <c:pt idx="2">
                  <c:v>39</c:v>
                </c:pt>
                <c:pt idx="3">
                  <c:v>36</c:v>
                </c:pt>
                <c:pt idx="4">
                  <c:v>23</c:v>
                </c:pt>
                <c:pt idx="5">
                  <c:v>13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Sheet1!$E$80:$E$85</c:f>
              <c:strCache>
                <c:ptCount val="6"/>
                <c:pt idx="0">
                  <c:v>White British</c:v>
                </c:pt>
                <c:pt idx="1">
                  <c:v>Other white</c:v>
                </c:pt>
                <c:pt idx="2">
                  <c:v>Mixed</c:v>
                </c:pt>
                <c:pt idx="3">
                  <c:v>Asian or Asian British</c:v>
                </c:pt>
                <c:pt idx="4">
                  <c:v>Black or Black British</c:v>
                </c:pt>
                <c:pt idx="5">
                  <c:v>Other  </c:v>
                </c:pt>
              </c:strCache>
            </c:strRef>
          </c:cat>
          <c:val>
            <c:numRef>
              <c:f>Sheet1!$G$80:$G$85</c:f>
              <c:numCache>
                <c:formatCode>General</c:formatCode>
                <c:ptCount val="6"/>
                <c:pt idx="0">
                  <c:v>30</c:v>
                </c:pt>
                <c:pt idx="1">
                  <c:v>49</c:v>
                </c:pt>
                <c:pt idx="2">
                  <c:v>7</c:v>
                </c:pt>
                <c:pt idx="3">
                  <c:v>7</c:v>
                </c:pt>
                <c:pt idx="4">
                  <c:v>4</c:v>
                </c:pt>
                <c:pt idx="5">
                  <c:v>2</c:v>
                </c:pt>
              </c:numCache>
            </c:numRef>
          </c:val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Sheet1!$B$69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Sheet1!$A$70:$A$76</c:f>
              <c:strCache>
                <c:ptCount val="7"/>
                <c:pt idx="0">
                  <c:v>Asymptomatic</c:v>
                </c:pt>
                <c:pt idx="1">
                  <c:v>Symptomatic</c:v>
                </c:pt>
                <c:pt idx="2">
                  <c:v>Treatment</c:v>
                </c:pt>
                <c:pt idx="3">
                  <c:v>Contact with an infection</c:v>
                </c:pt>
                <c:pt idx="4">
                  <c:v>Contraception</c:v>
                </c:pt>
                <c:pt idx="5">
                  <c:v>Other</c:v>
                </c:pt>
                <c:pt idx="6">
                  <c:v>Blank</c:v>
                </c:pt>
              </c:strCache>
            </c:strRef>
          </c:cat>
          <c:val>
            <c:numRef>
              <c:f>Sheet1!$B$70:$B$76</c:f>
              <c:numCache>
                <c:formatCode>General</c:formatCode>
                <c:ptCount val="7"/>
                <c:pt idx="0">
                  <c:v>60</c:v>
                </c:pt>
                <c:pt idx="1">
                  <c:v>69</c:v>
                </c:pt>
                <c:pt idx="2">
                  <c:v>16</c:v>
                </c:pt>
                <c:pt idx="3">
                  <c:v>5</c:v>
                </c:pt>
                <c:pt idx="4">
                  <c:v>0</c:v>
                </c:pt>
                <c:pt idx="5">
                  <c:v>5</c:v>
                </c:pt>
                <c:pt idx="6">
                  <c:v>6</c:v>
                </c:pt>
              </c:numCache>
            </c:numRef>
          </c:val>
        </c:ser>
        <c:ser>
          <c:idx val="1"/>
          <c:order val="1"/>
          <c:tx>
            <c:strRef>
              <c:f>Sheet1!$C$69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Sheet1!$A$70:$A$76</c:f>
              <c:strCache>
                <c:ptCount val="7"/>
                <c:pt idx="0">
                  <c:v>Asymptomatic</c:v>
                </c:pt>
                <c:pt idx="1">
                  <c:v>Symptomatic</c:v>
                </c:pt>
                <c:pt idx="2">
                  <c:v>Treatment</c:v>
                </c:pt>
                <c:pt idx="3">
                  <c:v>Contact with an infection</c:v>
                </c:pt>
                <c:pt idx="4">
                  <c:v>Contraception</c:v>
                </c:pt>
                <c:pt idx="5">
                  <c:v>Other</c:v>
                </c:pt>
                <c:pt idx="6">
                  <c:v>Blank</c:v>
                </c:pt>
              </c:strCache>
            </c:strRef>
          </c:cat>
          <c:val>
            <c:numRef>
              <c:f>Sheet1!$C$70:$C$76</c:f>
              <c:numCache>
                <c:formatCode>General</c:formatCode>
                <c:ptCount val="7"/>
                <c:pt idx="0">
                  <c:v>115</c:v>
                </c:pt>
                <c:pt idx="1">
                  <c:v>142</c:v>
                </c:pt>
                <c:pt idx="2">
                  <c:v>17</c:v>
                </c:pt>
                <c:pt idx="3">
                  <c:v>17</c:v>
                </c:pt>
                <c:pt idx="4">
                  <c:v>65</c:v>
                </c:pt>
                <c:pt idx="5">
                  <c:v>17</c:v>
                </c:pt>
                <c:pt idx="6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99804672"/>
        <c:axId val="99806208"/>
      </c:barChart>
      <c:catAx>
        <c:axId val="998046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06208"/>
        <c:crosses val="autoZero"/>
        <c:auto val="1"/>
        <c:lblAlgn val="ctr"/>
        <c:lblOffset val="100"/>
        <c:noMultiLvlLbl val="0"/>
      </c:catAx>
      <c:valAx>
        <c:axId val="9980620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9804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Sheet1!$B$4</c:f>
              <c:strCache>
                <c:ptCount val="1"/>
                <c:pt idx="0">
                  <c:v>Men % (n=45)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Sheet1!$A$5:$A$9</c:f>
              <c:strCache>
                <c:ptCount val="5"/>
                <c:pt idx="0">
                  <c:v>16-20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51-60</c:v>
                </c:pt>
              </c:strCache>
            </c:strRef>
          </c:cat>
          <c:val>
            <c:numRef>
              <c:f>Sheet1!$B$5:$B$9</c:f>
              <c:numCache>
                <c:formatCode>General</c:formatCode>
                <c:ptCount val="5"/>
                <c:pt idx="0">
                  <c:v>0</c:v>
                </c:pt>
                <c:pt idx="1">
                  <c:v>51</c:v>
                </c:pt>
                <c:pt idx="2">
                  <c:v>38</c:v>
                </c:pt>
                <c:pt idx="3">
                  <c:v>11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Sheet1!$C$4</c:f>
              <c:strCache>
                <c:ptCount val="1"/>
                <c:pt idx="0">
                  <c:v>Women % (n=87)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strRef>
              <c:f>Sheet1!$A$5:$A$9</c:f>
              <c:strCache>
                <c:ptCount val="5"/>
                <c:pt idx="0">
                  <c:v>16-20</c:v>
                </c:pt>
                <c:pt idx="1">
                  <c:v>21-30</c:v>
                </c:pt>
                <c:pt idx="2">
                  <c:v>31-40</c:v>
                </c:pt>
                <c:pt idx="3">
                  <c:v>41-50</c:v>
                </c:pt>
                <c:pt idx="4">
                  <c:v>51-60</c:v>
                </c:pt>
              </c:strCache>
            </c:strRef>
          </c:cat>
          <c:val>
            <c:numRef>
              <c:f>Sheet1!$C$5:$C$9</c:f>
              <c:numCache>
                <c:formatCode>General</c:formatCode>
                <c:ptCount val="5"/>
                <c:pt idx="0">
                  <c:v>1</c:v>
                </c:pt>
                <c:pt idx="1">
                  <c:v>51</c:v>
                </c:pt>
                <c:pt idx="2">
                  <c:v>45</c:v>
                </c:pt>
                <c:pt idx="3">
                  <c:v>2</c:v>
                </c:pt>
                <c:pt idx="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08963328"/>
        <c:axId val="108964864"/>
      </c:barChart>
      <c:catAx>
        <c:axId val="1089633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64864"/>
        <c:crosses val="autoZero"/>
        <c:auto val="1"/>
        <c:lblAlgn val="ctr"/>
        <c:lblOffset val="100"/>
        <c:noMultiLvlLbl val="0"/>
      </c:catAx>
      <c:valAx>
        <c:axId val="108964864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96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'Use of Social Media'!$M$26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'Use of Social Media'!$L$27:$L$33</c:f>
              <c:strCache>
                <c:ptCount val="7"/>
                <c:pt idx="0">
                  <c:v>A long-term relationship</c:v>
                </c:pt>
                <c:pt idx="1">
                  <c:v>A casual relationship</c:v>
                </c:pt>
                <c:pt idx="2">
                  <c:v>A casual or long term rel.</c:v>
                </c:pt>
                <c:pt idx="3">
                  <c:v>A casual relationship or sex only</c:v>
                </c:pt>
                <c:pt idx="4">
                  <c:v>Sex only</c:v>
                </c:pt>
                <c:pt idx="5">
                  <c:v>All of the above</c:v>
                </c:pt>
                <c:pt idx="6">
                  <c:v>Blank</c:v>
                </c:pt>
              </c:strCache>
            </c:strRef>
          </c:cat>
          <c:val>
            <c:numRef>
              <c:f>'Use of Social Media'!$M$27:$M$33</c:f>
              <c:numCache>
                <c:formatCode>General</c:formatCode>
                <c:ptCount val="7"/>
                <c:pt idx="0">
                  <c:v>5</c:v>
                </c:pt>
                <c:pt idx="1">
                  <c:v>11</c:v>
                </c:pt>
                <c:pt idx="2">
                  <c:v>5</c:v>
                </c:pt>
                <c:pt idx="3">
                  <c:v>1</c:v>
                </c:pt>
                <c:pt idx="4">
                  <c:v>8</c:v>
                </c:pt>
                <c:pt idx="5">
                  <c:v>13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'Use of Social Media'!$N$26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'Use of Social Media'!$L$27:$L$33</c:f>
              <c:strCache>
                <c:ptCount val="7"/>
                <c:pt idx="0">
                  <c:v>A long-term relationship</c:v>
                </c:pt>
                <c:pt idx="1">
                  <c:v>A casual relationship</c:v>
                </c:pt>
                <c:pt idx="2">
                  <c:v>A casual or long term rel.</c:v>
                </c:pt>
                <c:pt idx="3">
                  <c:v>A casual relationship or sex only</c:v>
                </c:pt>
                <c:pt idx="4">
                  <c:v>Sex only</c:v>
                </c:pt>
                <c:pt idx="5">
                  <c:v>All of the above</c:v>
                </c:pt>
                <c:pt idx="6">
                  <c:v>Blank</c:v>
                </c:pt>
              </c:strCache>
            </c:strRef>
          </c:cat>
          <c:val>
            <c:numRef>
              <c:f>'Use of Social Media'!$N$27:$N$33</c:f>
              <c:numCache>
                <c:formatCode>General</c:formatCode>
                <c:ptCount val="7"/>
                <c:pt idx="0">
                  <c:v>61</c:v>
                </c:pt>
                <c:pt idx="1">
                  <c:v>7</c:v>
                </c:pt>
                <c:pt idx="2">
                  <c:v>13</c:v>
                </c:pt>
                <c:pt idx="3">
                  <c:v>4</c:v>
                </c:pt>
                <c:pt idx="4">
                  <c:v>0</c:v>
                </c:pt>
                <c:pt idx="5">
                  <c:v>2</c:v>
                </c:pt>
                <c:pt idx="6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09016576"/>
        <c:axId val="109018112"/>
      </c:barChart>
      <c:catAx>
        <c:axId val="109016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18112"/>
        <c:crosses val="autoZero"/>
        <c:auto val="1"/>
        <c:lblAlgn val="ctr"/>
        <c:lblOffset val="100"/>
        <c:noMultiLvlLbl val="0"/>
      </c:catAx>
      <c:valAx>
        <c:axId val="109018112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16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Group</a:t>
            </a:r>
            <a:r>
              <a:rPr lang="en-US" baseline="0"/>
              <a:t> who have used SM to find a partner </a:t>
            </a:r>
            <a:endParaRPr lang="en-US"/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Sheet1!$G$31</c:f>
              <c:strCache>
                <c:ptCount val="1"/>
                <c:pt idx="0">
                  <c:v>Men (n=45)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Sheet1!$F$32:$F$46</c:f>
              <c:strCache>
                <c:ptCount val="15"/>
                <c:pt idx="0">
                  <c:v>0%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to 15</c:v>
                </c:pt>
                <c:pt idx="11">
                  <c:v>16 to 20</c:v>
                </c:pt>
                <c:pt idx="12">
                  <c:v>&gt;20</c:v>
                </c:pt>
                <c:pt idx="13">
                  <c:v>&gt;30</c:v>
                </c:pt>
                <c:pt idx="14">
                  <c:v>Blank</c:v>
                </c:pt>
              </c:strCache>
            </c:strRef>
          </c:cat>
          <c:val>
            <c:numRef>
              <c:f>Sheet1!$G$32:$G$46</c:f>
              <c:numCache>
                <c:formatCode>General</c:formatCode>
                <c:ptCount val="15"/>
                <c:pt idx="0">
                  <c:v>0</c:v>
                </c:pt>
                <c:pt idx="1">
                  <c:v>16</c:v>
                </c:pt>
                <c:pt idx="2">
                  <c:v>7</c:v>
                </c:pt>
                <c:pt idx="3">
                  <c:v>9</c:v>
                </c:pt>
                <c:pt idx="4">
                  <c:v>7</c:v>
                </c:pt>
                <c:pt idx="5">
                  <c:v>9</c:v>
                </c:pt>
                <c:pt idx="6">
                  <c:v>0</c:v>
                </c:pt>
                <c:pt idx="7">
                  <c:v>2</c:v>
                </c:pt>
                <c:pt idx="8">
                  <c:v>7</c:v>
                </c:pt>
                <c:pt idx="9">
                  <c:v>0</c:v>
                </c:pt>
                <c:pt idx="10">
                  <c:v>24</c:v>
                </c:pt>
                <c:pt idx="11">
                  <c:v>11</c:v>
                </c:pt>
                <c:pt idx="12">
                  <c:v>4</c:v>
                </c:pt>
                <c:pt idx="13">
                  <c:v>2</c:v>
                </c:pt>
                <c:pt idx="14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Sheet1!$H$31</c:f>
              <c:strCache>
                <c:ptCount val="1"/>
                <c:pt idx="0">
                  <c:v>Women (n=87)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Sheet1!$F$32:$F$46</c:f>
              <c:strCache>
                <c:ptCount val="15"/>
                <c:pt idx="0">
                  <c:v>0%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to 15</c:v>
                </c:pt>
                <c:pt idx="11">
                  <c:v>16 to 20</c:v>
                </c:pt>
                <c:pt idx="12">
                  <c:v>&gt;20</c:v>
                </c:pt>
                <c:pt idx="13">
                  <c:v>&gt;30</c:v>
                </c:pt>
                <c:pt idx="14">
                  <c:v>Blank</c:v>
                </c:pt>
              </c:strCache>
            </c:strRef>
          </c:cat>
          <c:val>
            <c:numRef>
              <c:f>Sheet1!$H$32:$H$46</c:f>
              <c:numCache>
                <c:formatCode>General</c:formatCode>
                <c:ptCount val="15"/>
                <c:pt idx="0">
                  <c:v>1</c:v>
                </c:pt>
                <c:pt idx="1">
                  <c:v>23</c:v>
                </c:pt>
                <c:pt idx="2">
                  <c:v>18</c:v>
                </c:pt>
                <c:pt idx="3">
                  <c:v>25</c:v>
                </c:pt>
                <c:pt idx="4">
                  <c:v>11</c:v>
                </c:pt>
                <c:pt idx="5">
                  <c:v>9</c:v>
                </c:pt>
                <c:pt idx="6">
                  <c:v>5</c:v>
                </c:pt>
                <c:pt idx="7">
                  <c:v>2</c:v>
                </c:pt>
                <c:pt idx="8">
                  <c:v>1</c:v>
                </c:pt>
                <c:pt idx="9">
                  <c:v>0</c:v>
                </c:pt>
                <c:pt idx="10">
                  <c:v>2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9049344"/>
        <c:axId val="109050880"/>
      </c:barChart>
      <c:catAx>
        <c:axId val="1090493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50880"/>
        <c:crosses val="autoZero"/>
        <c:auto val="1"/>
        <c:lblAlgn val="ctr"/>
        <c:lblOffset val="100"/>
        <c:noMultiLvlLbl val="0"/>
      </c:catAx>
      <c:valAx>
        <c:axId val="10905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49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Group who have never used SM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Sheet1!$G$49</c:f>
              <c:strCache>
                <c:ptCount val="1"/>
                <c:pt idx="0">
                  <c:v>Male (n=109)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Sheet1!$F$50:$F$64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to 15</c:v>
                </c:pt>
                <c:pt idx="11">
                  <c:v>16 to 20</c:v>
                </c:pt>
                <c:pt idx="12">
                  <c:v>&gt;20</c:v>
                </c:pt>
                <c:pt idx="13">
                  <c:v>&gt;30</c:v>
                </c:pt>
                <c:pt idx="14">
                  <c:v>Blank</c:v>
                </c:pt>
              </c:strCache>
            </c:strRef>
          </c:cat>
          <c:val>
            <c:numRef>
              <c:f>Sheet1!$G$50:$G$64</c:f>
              <c:numCache>
                <c:formatCode>General</c:formatCode>
                <c:ptCount val="15"/>
                <c:pt idx="0">
                  <c:v>1</c:v>
                </c:pt>
                <c:pt idx="1">
                  <c:v>26</c:v>
                </c:pt>
                <c:pt idx="2">
                  <c:v>27</c:v>
                </c:pt>
                <c:pt idx="3">
                  <c:v>13</c:v>
                </c:pt>
                <c:pt idx="4">
                  <c:v>7</c:v>
                </c:pt>
                <c:pt idx="5">
                  <c:v>7</c:v>
                </c:pt>
                <c:pt idx="6">
                  <c:v>3</c:v>
                </c:pt>
                <c:pt idx="7">
                  <c:v>6</c:v>
                </c:pt>
                <c:pt idx="8">
                  <c:v>2</c:v>
                </c:pt>
                <c:pt idx="9">
                  <c:v>0</c:v>
                </c:pt>
                <c:pt idx="10">
                  <c:v>6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4</c:v>
                </c:pt>
              </c:numCache>
            </c:numRef>
          </c:val>
        </c:ser>
        <c:ser>
          <c:idx val="1"/>
          <c:order val="1"/>
          <c:tx>
            <c:strRef>
              <c:f>Sheet1!$H$49</c:f>
              <c:strCache>
                <c:ptCount val="1"/>
                <c:pt idx="0">
                  <c:v>Female (n=287)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Sheet1!$F$50:$F$64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 to 15</c:v>
                </c:pt>
                <c:pt idx="11">
                  <c:v>16 to 20</c:v>
                </c:pt>
                <c:pt idx="12">
                  <c:v>&gt;20</c:v>
                </c:pt>
                <c:pt idx="13">
                  <c:v>&gt;30</c:v>
                </c:pt>
                <c:pt idx="14">
                  <c:v>Blank</c:v>
                </c:pt>
              </c:strCache>
            </c:strRef>
          </c:cat>
          <c:val>
            <c:numRef>
              <c:f>Sheet1!$H$50:$H$64</c:f>
              <c:numCache>
                <c:formatCode>General</c:formatCode>
                <c:ptCount val="15"/>
                <c:pt idx="0">
                  <c:v>1</c:v>
                </c:pt>
                <c:pt idx="1">
                  <c:v>43</c:v>
                </c:pt>
                <c:pt idx="2">
                  <c:v>23</c:v>
                </c:pt>
                <c:pt idx="3">
                  <c:v>11</c:v>
                </c:pt>
                <c:pt idx="4">
                  <c:v>8</c:v>
                </c:pt>
                <c:pt idx="5">
                  <c:v>5</c:v>
                </c:pt>
                <c:pt idx="6">
                  <c:v>1</c:v>
                </c:pt>
                <c:pt idx="7">
                  <c:v>0.3</c:v>
                </c:pt>
                <c:pt idx="8">
                  <c:v>0</c:v>
                </c:pt>
                <c:pt idx="9">
                  <c:v>0.3</c:v>
                </c:pt>
                <c:pt idx="10">
                  <c:v>5</c:v>
                </c:pt>
                <c:pt idx="11">
                  <c:v>2</c:v>
                </c:pt>
                <c:pt idx="12">
                  <c:v>0</c:v>
                </c:pt>
                <c:pt idx="13">
                  <c:v>0</c:v>
                </c:pt>
                <c:pt idx="14">
                  <c:v>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8703744"/>
        <c:axId val="108705280"/>
      </c:barChart>
      <c:catAx>
        <c:axId val="108703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05280"/>
        <c:crosses val="autoZero"/>
        <c:auto val="1"/>
        <c:lblAlgn val="ctr"/>
        <c:lblOffset val="100"/>
        <c:noMultiLvlLbl val="0"/>
      </c:catAx>
      <c:valAx>
        <c:axId val="10870528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03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'Use of Social Media'!$M$55</c:f>
              <c:strCache>
                <c:ptCount val="1"/>
                <c:pt idx="0">
                  <c:v>Men N45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'Use of Social Media'!$L$56:$L$58</c:f>
              <c:strCache>
                <c:ptCount val="3"/>
                <c:pt idx="0">
                  <c:v>No</c:v>
                </c:pt>
                <c:pt idx="1">
                  <c:v>Yes</c:v>
                </c:pt>
                <c:pt idx="2">
                  <c:v>(blank)</c:v>
                </c:pt>
              </c:strCache>
            </c:strRef>
          </c:cat>
          <c:val>
            <c:numRef>
              <c:f>'Use of Social Media'!$M$56:$M$58</c:f>
              <c:numCache>
                <c:formatCode>General</c:formatCode>
                <c:ptCount val="3"/>
                <c:pt idx="0">
                  <c:v>29</c:v>
                </c:pt>
                <c:pt idx="1">
                  <c:v>56</c:v>
                </c:pt>
                <c:pt idx="2">
                  <c:v>16</c:v>
                </c:pt>
              </c:numCache>
            </c:numRef>
          </c:val>
        </c:ser>
        <c:ser>
          <c:idx val="1"/>
          <c:order val="1"/>
          <c:tx>
            <c:strRef>
              <c:f>'Use of Social Media'!$N$55</c:f>
              <c:strCache>
                <c:ptCount val="1"/>
                <c:pt idx="0">
                  <c:v>Women N87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'Use of Social Media'!$L$56:$L$58</c:f>
              <c:strCache>
                <c:ptCount val="3"/>
                <c:pt idx="0">
                  <c:v>No</c:v>
                </c:pt>
                <c:pt idx="1">
                  <c:v>Yes</c:v>
                </c:pt>
                <c:pt idx="2">
                  <c:v>(blank)</c:v>
                </c:pt>
              </c:strCache>
            </c:strRef>
          </c:cat>
          <c:val>
            <c:numRef>
              <c:f>'Use of Social Media'!$N$56:$N$58</c:f>
              <c:numCache>
                <c:formatCode>General</c:formatCode>
                <c:ptCount val="3"/>
                <c:pt idx="0">
                  <c:v>53</c:v>
                </c:pt>
                <c:pt idx="1">
                  <c:v>31</c:v>
                </c:pt>
                <c:pt idx="2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8765568"/>
        <c:axId val="108767104"/>
      </c:barChart>
      <c:catAx>
        <c:axId val="10876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67104"/>
        <c:crosses val="autoZero"/>
        <c:auto val="1"/>
        <c:lblAlgn val="ctr"/>
        <c:lblOffset val="100"/>
        <c:noMultiLvlLbl val="0"/>
      </c:catAx>
      <c:valAx>
        <c:axId val="1087671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8765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'Use of Social Media'!$M$69</c:f>
              <c:strCache>
                <c:ptCount val="1"/>
                <c:pt idx="0">
                  <c:v>Men N45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cene3d>
              <a:camera prst="orthographicFront"/>
              <a:lightRig rig="freezing" dir="t"/>
            </a:scene3d>
            <a:sp3d>
              <a:bevelB prst="angle"/>
            </a:sp3d>
          </c:spPr>
          <c:invertIfNegative val="0"/>
          <c:cat>
            <c:strRef>
              <c:f>'Use of Social Media'!$L$70:$L$73</c:f>
              <c:strCache>
                <c:ptCount val="4"/>
                <c:pt idx="0">
                  <c:v>Frequently</c:v>
                </c:pt>
                <c:pt idx="1">
                  <c:v>Never</c:v>
                </c:pt>
                <c:pt idx="2">
                  <c:v>Occasionally</c:v>
                </c:pt>
                <c:pt idx="3">
                  <c:v>blank</c:v>
                </c:pt>
              </c:strCache>
            </c:strRef>
          </c:cat>
          <c:val>
            <c:numRef>
              <c:f>'Use of Social Media'!$M$70:$M$73</c:f>
              <c:numCache>
                <c:formatCode>General</c:formatCode>
                <c:ptCount val="4"/>
                <c:pt idx="0">
                  <c:v>2</c:v>
                </c:pt>
                <c:pt idx="1">
                  <c:v>58</c:v>
                </c:pt>
                <c:pt idx="2">
                  <c:v>24</c:v>
                </c:pt>
                <c:pt idx="3">
                  <c:v>16</c:v>
                </c:pt>
              </c:numCache>
            </c:numRef>
          </c:val>
        </c:ser>
        <c:ser>
          <c:idx val="1"/>
          <c:order val="1"/>
          <c:tx>
            <c:strRef>
              <c:f>'Use of Social Media'!$N$69</c:f>
              <c:strCache>
                <c:ptCount val="1"/>
                <c:pt idx="0">
                  <c:v>Women N87 (%)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'Use of Social Media'!$L$70:$L$73</c:f>
              <c:strCache>
                <c:ptCount val="4"/>
                <c:pt idx="0">
                  <c:v>Frequently</c:v>
                </c:pt>
                <c:pt idx="1">
                  <c:v>Never</c:v>
                </c:pt>
                <c:pt idx="2">
                  <c:v>Occasionally</c:v>
                </c:pt>
                <c:pt idx="3">
                  <c:v>blank</c:v>
                </c:pt>
              </c:strCache>
            </c:strRef>
          </c:cat>
          <c:val>
            <c:numRef>
              <c:f>'Use of Social Media'!$N$70:$N$73</c:f>
              <c:numCache>
                <c:formatCode>General</c:formatCode>
                <c:ptCount val="4"/>
                <c:pt idx="0">
                  <c:v>0</c:v>
                </c:pt>
                <c:pt idx="1">
                  <c:v>83</c:v>
                </c:pt>
                <c:pt idx="2">
                  <c:v>1</c:v>
                </c:pt>
                <c:pt idx="3">
                  <c:v>16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147264"/>
        <c:axId val="109148800"/>
      </c:barChart>
      <c:catAx>
        <c:axId val="1091472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48800"/>
        <c:crosses val="autoZero"/>
        <c:auto val="1"/>
        <c:lblAlgn val="ctr"/>
        <c:lblOffset val="100"/>
        <c:noMultiLvlLbl val="0"/>
      </c:catAx>
      <c:valAx>
        <c:axId val="1091488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1472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84CCA-A30A-4CCC-85D0-3C00C612586A}" type="datetimeFigureOut">
              <a:rPr lang="en-GB" smtClean="0"/>
              <a:t>11/07/2016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72A3E-D622-4E59-A9CA-97E05D7841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795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2015/05/19/youve-got-mail-trivia_n_7309240.html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uffingtonpost.com/2015/05/19/youve-got-mail-trivia_n_7309240.html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96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51%</a:t>
            </a:r>
            <a:r>
              <a:rPr lang="en-US" baseline="0" dirty="0" smtClean="0"/>
              <a:t> of men and women in 21-30 range and </a:t>
            </a:r>
          </a:p>
          <a:p>
            <a:r>
              <a:rPr lang="en-US" baseline="0" dirty="0" smtClean="0"/>
              <a:t>38% of men and 45% in 31-40</a:t>
            </a:r>
          </a:p>
          <a:p>
            <a:r>
              <a:rPr lang="en-US" dirty="0" smtClean="0"/>
              <a:t>31%</a:t>
            </a:r>
            <a:r>
              <a:rPr lang="en-US" baseline="0" dirty="0" smtClean="0"/>
              <a:t> of women and 29% of men used two apps or more to meet a partner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322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858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503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31</a:t>
            </a:r>
            <a:r>
              <a:rPr lang="en-US" baseline="0" dirty="0" smtClean="0"/>
              <a:t> % of women using SM and </a:t>
            </a:r>
          </a:p>
          <a:p>
            <a:r>
              <a:rPr lang="en-US" baseline="0" dirty="0" smtClean="0"/>
              <a:t>56% of men using SM said yes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09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2% men RDU frequently</a:t>
            </a:r>
          </a:p>
          <a:p>
            <a:r>
              <a:rPr lang="en-US" dirty="0" smtClean="0"/>
              <a:t>24% of men RDU occasionally, only 1% of women saying</a:t>
            </a:r>
            <a:r>
              <a:rPr lang="en-US" baseline="0" dirty="0" smtClean="0"/>
              <a:t> yes occasionally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9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6874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62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334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830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Once upon a time in 1990s Hollywood, Tom and Meg met online, their love bloomed through several AOL messages and the rest as they say is history.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you may be too young to remember this film, but once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You’ve Got Mail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released, it had become clear that the Internet was going to change every aspect of our lives— including love and romance.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founded in 1995, with complex algorithms designed to match people up to a life partner.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2007, online dating had become the second highest online industry for paid content.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smartphone further revolutionized this with the advent of mobile apps and 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 the last half a decade mobile dating has become mainstream.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Importantly, dating apps have followed wider social trends and changing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have been unfolding over time, including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liberalisation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attitudes towards the number of partners, the status of relationships, and towards marriage.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 of Britons surveyed have 1 or more dating apps on their smartphone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37% of those surveyed saying they had met a partner via such an app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UK, Tinder is the most downloaded app, boasting 24millions matches globally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“Not since the introduction of the contraceptive pill in 1960 has anything affected people's sex lives more than dating apps”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1971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706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 the time Tom Hanks and Meg Ryan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AOL’d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each other in 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You’ve Got Mail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it was clear that the Internet was going to change every aspect of our lives forever — including love and romance.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Match.com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was founded in 1995, and by 2007, online dating had become the second highest online industry for paid content.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Dating apps are following wider social trends and changing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behaviours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have been unfolding for decades.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There’s a </a:t>
            </a:r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liberalisation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attitudes towards the number of partners, the status of relationships, towards marriage, </a:t>
            </a:r>
            <a:r>
              <a:rPr lang="en-US" sz="1200" dirty="0" smtClean="0"/>
              <a:t>25% of Britons surveyed have 1 or more dating apps on their smartphone</a:t>
            </a:r>
            <a:r>
              <a:rPr lang="en-US" sz="1200" baseline="30000" dirty="0" smtClean="0"/>
              <a:t>1</a:t>
            </a:r>
            <a:r>
              <a:rPr lang="en-US" sz="1200" dirty="0" smtClean="0"/>
              <a:t>37% of those surveyed saying they had met a partner via such an </a:t>
            </a:r>
            <a:r>
              <a:rPr lang="en-US" sz="1200" dirty="0" err="1" smtClean="0"/>
              <a:t>appIn</a:t>
            </a:r>
            <a:r>
              <a:rPr lang="en-US" sz="1200" dirty="0" smtClean="0"/>
              <a:t> the UK, Tinder is the most downloaded app, boasting 24millions matches globally</a:t>
            </a:r>
            <a:r>
              <a:rPr lang="en-US" sz="1200" baseline="30000" dirty="0" smtClean="0"/>
              <a:t>2</a:t>
            </a:r>
          </a:p>
          <a:p>
            <a:r>
              <a:rPr lang="en-US" sz="1200" dirty="0" smtClean="0"/>
              <a:t>“Not since the introduction of the contraceptive pill in 1960 has anything affected people's sex lives more than dating apps”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03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4092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Following reports of an increase of syphilis in North Wales, a multidisciplinary Outbreak Control Team (OCT) was established. </a:t>
            </a:r>
            <a:r>
              <a:rPr lang="en-US" sz="1600" dirty="0" smtClean="0"/>
              <a:t>investigated in detail, the use of apps was a common feature in the network.</a:t>
            </a:r>
          </a:p>
          <a:p>
            <a:pPr lvl="1"/>
            <a:r>
              <a:rPr lang="en-US" sz="1600" dirty="0" smtClean="0"/>
              <a:t>In 2003, only 9% of infectious syphilis cases in Wales reported finding their sexual partners using the internet. By 2013, this had increased to 55%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00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Anonymous</a:t>
            </a:r>
            <a:r>
              <a:rPr lang="en-US" baseline="0" dirty="0" smtClean="0"/>
              <a:t> and not linked to clinical record to encourage candid responses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1216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723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Comparable </a:t>
            </a:r>
            <a:r>
              <a:rPr lang="en-US" baseline="0" dirty="0" smtClean="0"/>
              <a:t>to our typical cohort attending clinic in during this period in age range although there was a larger proportion of white respondents varying by about 10% compared to general clinic attendees, and proportionally more male respondents.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8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D51B3-04D3-364A-9985-C129F261915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04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2.bin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53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6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049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56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63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273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9559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776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2771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66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817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752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920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1178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0344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086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2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1589" y="1192"/>
          <a:ext cx="1587" cy="11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9" y="1192"/>
                        <a:ext cx="1587" cy="119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18"/>
          <p:cNvGrpSpPr>
            <a:grpSpLocks/>
          </p:cNvGrpSpPr>
          <p:nvPr userDrawn="1"/>
        </p:nvGrpSpPr>
        <p:grpSpPr bwMode="auto">
          <a:xfrm>
            <a:off x="0" y="-9525"/>
            <a:ext cx="9144000" cy="160735"/>
            <a:chOff x="0" y="-12553"/>
            <a:chExt cx="9144000" cy="214810"/>
          </a:xfrm>
        </p:grpSpPr>
        <p:sp>
          <p:nvSpPr>
            <p:cNvPr id="6" name="Rectangle 1"/>
            <p:cNvSpPr/>
            <p:nvPr userDrawn="1"/>
          </p:nvSpPr>
          <p:spPr bwMode="auto">
            <a:xfrm>
              <a:off x="0" y="102012"/>
              <a:ext cx="9144000" cy="100245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 err="1">
                <a:solidFill>
                  <a:srgbClr val="000000"/>
                </a:solidFill>
              </a:endParaRPr>
            </a:p>
          </p:txBody>
        </p:sp>
        <p:sp>
          <p:nvSpPr>
            <p:cNvPr id="7" name="Rectangle 17"/>
            <p:cNvSpPr/>
            <p:nvPr userDrawn="1"/>
          </p:nvSpPr>
          <p:spPr bwMode="auto">
            <a:xfrm>
              <a:off x="0" y="-12553"/>
              <a:ext cx="9144000" cy="100245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 err="1">
                <a:solidFill>
                  <a:srgbClr val="000000"/>
                </a:solidFill>
              </a:endParaRPr>
            </a:p>
          </p:txBody>
        </p:sp>
      </p:grp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588224" y="201459"/>
            <a:ext cx="2390676" cy="44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3"/>
          <p:cNvGrpSpPr>
            <a:grpSpLocks/>
          </p:cNvGrpSpPr>
          <p:nvPr userDrawn="1"/>
        </p:nvGrpSpPr>
        <p:grpSpPr bwMode="auto">
          <a:xfrm>
            <a:off x="0" y="4986338"/>
            <a:ext cx="9144000" cy="160735"/>
            <a:chOff x="0" y="-12553"/>
            <a:chExt cx="9144000" cy="214810"/>
          </a:xfrm>
        </p:grpSpPr>
        <p:sp>
          <p:nvSpPr>
            <p:cNvPr id="10" name="Rectangle 24"/>
            <p:cNvSpPr/>
            <p:nvPr userDrawn="1"/>
          </p:nvSpPr>
          <p:spPr bwMode="auto">
            <a:xfrm>
              <a:off x="0" y="102012"/>
              <a:ext cx="9144000" cy="100245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 err="1">
                <a:solidFill>
                  <a:srgbClr val="000000"/>
                </a:solidFill>
              </a:endParaRPr>
            </a:p>
          </p:txBody>
        </p:sp>
        <p:sp>
          <p:nvSpPr>
            <p:cNvPr id="11" name="Rectangle 25"/>
            <p:cNvSpPr/>
            <p:nvPr userDrawn="1"/>
          </p:nvSpPr>
          <p:spPr bwMode="auto">
            <a:xfrm>
              <a:off x="0" y="-12553"/>
              <a:ext cx="9144000" cy="100245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 err="1">
                <a:solidFill>
                  <a:srgbClr val="000000"/>
                </a:solidFill>
              </a:endParaRPr>
            </a:p>
          </p:txBody>
        </p:sp>
      </p:grpSp>
      <p:sp>
        <p:nvSpPr>
          <p:cNvPr id="12" name="Working Draft Text" hidden="1"/>
          <p:cNvSpPr txBox="1">
            <a:spLocks noChangeArrowheads="1"/>
          </p:cNvSpPr>
          <p:nvPr/>
        </p:nvSpPr>
        <p:spPr bwMode="auto">
          <a:xfrm>
            <a:off x="274638" y="254794"/>
            <a:ext cx="993862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 b="1" smtClean="0">
                <a:solidFill>
                  <a:srgbClr val="000000"/>
                </a:solidFill>
                <a:latin typeface="Arial"/>
              </a:rPr>
              <a:t>WORKING DRAFT</a:t>
            </a:r>
          </a:p>
        </p:txBody>
      </p:sp>
      <p:sp>
        <p:nvSpPr>
          <p:cNvPr id="13" name="doc id"/>
          <p:cNvSpPr txBox="1">
            <a:spLocks noChangeArrowheads="1"/>
          </p:cNvSpPr>
          <p:nvPr/>
        </p:nvSpPr>
        <p:spPr bwMode="auto">
          <a:xfrm>
            <a:off x="8680451" y="-21431"/>
            <a:ext cx="301625" cy="9406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sz="800" dirty="0" smtClean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4" name="Working Draft" hidden="1"/>
          <p:cNvSpPr txBox="1">
            <a:spLocks noChangeArrowheads="1"/>
          </p:cNvSpPr>
          <p:nvPr/>
        </p:nvSpPr>
        <p:spPr bwMode="auto">
          <a:xfrm>
            <a:off x="274638" y="373856"/>
            <a:ext cx="2693045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smtClean="0">
                <a:solidFill>
                  <a:srgbClr val="000000"/>
                </a:solidFill>
                <a:latin typeface="Arial"/>
              </a:rPr>
              <a:t>Last Modified 14/08/2013 17:48 GMT Standard Time</a:t>
            </a:r>
            <a:endParaRPr lang="en-US" sz="90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rinted" hidden="1"/>
          <p:cNvSpPr txBox="1">
            <a:spLocks noChangeArrowheads="1"/>
          </p:cNvSpPr>
          <p:nvPr/>
        </p:nvSpPr>
        <p:spPr bwMode="auto">
          <a:xfrm>
            <a:off x="274639" y="494110"/>
            <a:ext cx="2372444" cy="1384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900" smtClean="0">
                <a:solidFill>
                  <a:srgbClr val="000000"/>
                </a:solidFill>
                <a:latin typeface="Arial"/>
              </a:rPr>
              <a:t>Printed 14/08/2013 09:00 GMT Standard Time</a:t>
            </a:r>
            <a:endParaRPr lang="en-US" sz="900" smtClean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6" name="McK Title Elements" hidden="1"/>
          <p:cNvGrpSpPr>
            <a:grpSpLocks/>
          </p:cNvGrpSpPr>
          <p:nvPr/>
        </p:nvGrpSpPr>
        <p:grpSpPr bwMode="auto">
          <a:xfrm>
            <a:off x="274638" y="2638656"/>
            <a:ext cx="5035550" cy="469837"/>
            <a:chOff x="1663" y="3065"/>
            <a:chExt cx="3109" cy="387"/>
          </a:xfrm>
        </p:grpSpPr>
        <p:sp>
          <p:nvSpPr>
            <p:cNvPr id="17" name="McK Document type"/>
            <p:cNvSpPr txBox="1">
              <a:spLocks noChangeArrowheads="1"/>
            </p:cNvSpPr>
            <p:nvPr/>
          </p:nvSpPr>
          <p:spPr bwMode="auto">
            <a:xfrm>
              <a:off x="1663" y="3065"/>
              <a:ext cx="3109" cy="17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smtClean="0">
                  <a:solidFill>
                    <a:srgbClr val="000000"/>
                  </a:solidFill>
                  <a:latin typeface="Arial"/>
                </a:rPr>
                <a:t>Document type</a:t>
              </a:r>
            </a:p>
          </p:txBody>
        </p:sp>
        <p:sp>
          <p:nvSpPr>
            <p:cNvPr id="18" name="McK Date"/>
            <p:cNvSpPr txBox="1">
              <a:spLocks noChangeArrowheads="1"/>
            </p:cNvSpPr>
            <p:nvPr/>
          </p:nvSpPr>
          <p:spPr bwMode="auto">
            <a:xfrm>
              <a:off x="1663" y="3275"/>
              <a:ext cx="3109" cy="17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400" smtClean="0">
                  <a:solidFill>
                    <a:srgbClr val="000000"/>
                  </a:solidFill>
                  <a:latin typeface="Arial"/>
                </a:rPr>
                <a:t>Date</a:t>
              </a:r>
            </a:p>
          </p:txBody>
        </p:sp>
      </p:grpSp>
      <p:sp>
        <p:nvSpPr>
          <p:cNvPr id="13314" name="Rectangle 1026"/>
          <p:cNvSpPr>
            <a:spLocks noGrp="1" noChangeArrowheads="1"/>
          </p:cNvSpPr>
          <p:nvPr>
            <p:ph type="ctrTitle"/>
          </p:nvPr>
        </p:nvSpPr>
        <p:spPr bwMode="auto">
          <a:xfrm>
            <a:off x="274001" y="1092223"/>
            <a:ext cx="7519009" cy="553998"/>
          </a:xfrm>
          <a:prstGeom prst="rect">
            <a:avLst/>
          </a:prstGeom>
        </p:spPr>
        <p:txBody>
          <a:bodyPr/>
          <a:lstStyle>
            <a:lvl1pPr>
              <a:defRPr sz="3600" b="1" baseline="0">
                <a:latin typeface="Calibri" panose="020F0502020204030204" pitchFamily="34" charset="0"/>
                <a:ea typeface="+mj-ea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US" noProof="0" dirty="0" smtClean="0"/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74001" y="1976808"/>
            <a:ext cx="7519009" cy="307777"/>
          </a:xfrm>
        </p:spPr>
        <p:txBody>
          <a:bodyPr/>
          <a:lstStyle>
            <a:lvl1pPr>
              <a:defRPr sz="2000" baseline="0">
                <a:latin typeface="Calibri" panose="020F0502020204030204" pitchFamily="34" charset="0"/>
                <a:ea typeface="+mj-ea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pic>
        <p:nvPicPr>
          <p:cNvPr id="21" name="Picture 20"/>
          <p:cNvPicPr/>
          <p:nvPr userDrawn="1"/>
        </p:nvPicPr>
        <p:blipFill rotWithShape="1">
          <a:blip r:embed="rId7"/>
          <a:srcRect l="5388" t="27969" r="50216" b="41379"/>
          <a:stretch/>
        </p:blipFill>
        <p:spPr bwMode="auto">
          <a:xfrm>
            <a:off x="116162" y="179669"/>
            <a:ext cx="1691680" cy="52545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55322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323528" y="627534"/>
            <a:ext cx="7274393" cy="553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>
            <a:lvl1pPr>
              <a:defRPr sz="360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noProof="0" dirty="0" smtClean="0"/>
              <a:t>Click to edit Master title style</a:t>
            </a:r>
          </a:p>
        </p:txBody>
      </p:sp>
      <p:pic>
        <p:nvPicPr>
          <p:cNvPr id="3" name="Picture 2"/>
          <p:cNvPicPr/>
          <p:nvPr userDrawn="1"/>
        </p:nvPicPr>
        <p:blipFill rotWithShape="1">
          <a:blip r:embed="rId2"/>
          <a:srcRect l="5388" t="27969" r="50216" b="41379"/>
          <a:stretch/>
        </p:blipFill>
        <p:spPr bwMode="auto">
          <a:xfrm>
            <a:off x="179512" y="4461960"/>
            <a:ext cx="1128524" cy="3705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67674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8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10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171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328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569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8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4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0BFB2705-05E2-4CC6-95E2-7AE5595D7E2C}" type="datetimeFigureOut">
              <a:rPr lang="en-GB" smtClean="0">
                <a:solidFill>
                  <a:prstClr val="black"/>
                </a:solidFill>
              </a:rPr>
              <a:pPr/>
              <a:t>11/07/2016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13662A84-38DB-4857-B599-B8740DD43860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98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if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13" Type="http://schemas.openxmlformats.org/officeDocument/2006/relationships/tags" Target="../tags/tag9.xml"/><Relationship Id="rId18" Type="http://schemas.openxmlformats.org/officeDocument/2006/relationships/tags" Target="../tags/tag14.xml"/><Relationship Id="rId3" Type="http://schemas.openxmlformats.org/officeDocument/2006/relationships/theme" Target="../theme/theme3.xml"/><Relationship Id="rId21" Type="http://schemas.openxmlformats.org/officeDocument/2006/relationships/oleObject" Target="../embeddings/oleObject1.bin"/><Relationship Id="rId7" Type="http://schemas.openxmlformats.org/officeDocument/2006/relationships/tags" Target="../tags/tag3.xml"/><Relationship Id="rId12" Type="http://schemas.openxmlformats.org/officeDocument/2006/relationships/tags" Target="../tags/tag8.xml"/><Relationship Id="rId17" Type="http://schemas.openxmlformats.org/officeDocument/2006/relationships/tags" Target="../tags/tag13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12.xml"/><Relationship Id="rId20" Type="http://schemas.openxmlformats.org/officeDocument/2006/relationships/tags" Target="../tags/tag16.xml"/><Relationship Id="rId1" Type="http://schemas.openxmlformats.org/officeDocument/2006/relationships/slideLayout" Target="../slideLayouts/slideLayout23.xml"/><Relationship Id="rId6" Type="http://schemas.openxmlformats.org/officeDocument/2006/relationships/tags" Target="../tags/tag2.xml"/><Relationship Id="rId11" Type="http://schemas.openxmlformats.org/officeDocument/2006/relationships/tags" Target="../tags/tag7.xml"/><Relationship Id="rId5" Type="http://schemas.openxmlformats.org/officeDocument/2006/relationships/tags" Target="../tags/tag1.xml"/><Relationship Id="rId15" Type="http://schemas.openxmlformats.org/officeDocument/2006/relationships/tags" Target="../tags/tag11.xml"/><Relationship Id="rId10" Type="http://schemas.openxmlformats.org/officeDocument/2006/relationships/tags" Target="../tags/tag6.xml"/><Relationship Id="rId19" Type="http://schemas.openxmlformats.org/officeDocument/2006/relationships/tags" Target="../tags/tag15.xml"/><Relationship Id="rId4" Type="http://schemas.openxmlformats.org/officeDocument/2006/relationships/vmlDrawing" Target="../drawings/vmlDrawing1.vml"/><Relationship Id="rId9" Type="http://schemas.openxmlformats.org/officeDocument/2006/relationships/tags" Target="../tags/tag5.xml"/><Relationship Id="rId14" Type="http://schemas.openxmlformats.org/officeDocument/2006/relationships/tags" Target="../tags/tag10.xml"/><Relationship Id="rId22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420" y="4155926"/>
            <a:ext cx="7318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0260" y="4536035"/>
            <a:ext cx="4367724" cy="6280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1F497D"/>
                </a:solidFill>
              </a:rPr>
              <a:t>BASHH Conference – Oxford 2016</a:t>
            </a:r>
            <a:endParaRPr lang="en-GB" dirty="0">
              <a:solidFill>
                <a:srgbClr val="1F497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83968" y="4515966"/>
            <a:ext cx="3779912" cy="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0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420" y="4155926"/>
            <a:ext cx="731837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60260" y="4536035"/>
            <a:ext cx="4367724" cy="62800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rgbClr val="1F497D"/>
                </a:solidFill>
              </a:rPr>
              <a:t>BASHH Conference – Oxford 2016</a:t>
            </a:r>
            <a:endParaRPr lang="en-GB" dirty="0">
              <a:solidFill>
                <a:srgbClr val="1F497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4283968" y="4515966"/>
            <a:ext cx="3779912" cy="40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74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91" name="Object 67"/>
          <p:cNvGraphicFramePr>
            <a:graphicFrameLocks/>
          </p:cNvGraphicFramePr>
          <p:nvPr>
            <p:custDataLst>
              <p:tags r:id="rId5"/>
            </p:custDataLst>
          </p:nvPr>
        </p:nvGraphicFramePr>
        <p:xfrm>
          <a:off x="1" y="0"/>
          <a:ext cx="161925" cy="1214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7" name="think-cell Slide" r:id="rId21" imgW="360" imgH="360" progId="">
                  <p:embed/>
                </p:oleObj>
              </mc:Choice>
              <mc:Fallback>
                <p:oleObj name="think-cell Slide" r:id="rId21" imgW="360" imgH="36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61925" cy="12144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93" name="Group 57"/>
          <p:cNvGrpSpPr>
            <a:grpSpLocks/>
          </p:cNvGrpSpPr>
          <p:nvPr/>
        </p:nvGrpSpPr>
        <p:grpSpPr bwMode="auto">
          <a:xfrm>
            <a:off x="0" y="-9525"/>
            <a:ext cx="9144000" cy="160735"/>
            <a:chOff x="0" y="-12553"/>
            <a:chExt cx="9144000" cy="214810"/>
          </a:xfrm>
        </p:grpSpPr>
        <p:sp>
          <p:nvSpPr>
            <p:cNvPr id="59" name="Rectangle 58"/>
            <p:cNvSpPr/>
            <p:nvPr userDrawn="1"/>
          </p:nvSpPr>
          <p:spPr bwMode="auto">
            <a:xfrm>
              <a:off x="0" y="102012"/>
              <a:ext cx="9144000" cy="100245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 err="1">
                <a:solidFill>
                  <a:srgbClr val="000000"/>
                </a:solidFill>
              </a:endParaRPr>
            </a:p>
          </p:txBody>
        </p:sp>
        <p:sp>
          <p:nvSpPr>
            <p:cNvPr id="60" name="Rectangle 59"/>
            <p:cNvSpPr/>
            <p:nvPr userDrawn="1"/>
          </p:nvSpPr>
          <p:spPr bwMode="auto">
            <a:xfrm>
              <a:off x="0" y="-12553"/>
              <a:ext cx="9144000" cy="100245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 err="1">
                <a:solidFill>
                  <a:srgbClr val="000000"/>
                </a:solidFill>
              </a:endParaRPr>
            </a:p>
          </p:txBody>
        </p:sp>
      </p:grpSp>
      <p:grpSp>
        <p:nvGrpSpPr>
          <p:cNvPr id="1094" name="Group 60"/>
          <p:cNvGrpSpPr>
            <a:grpSpLocks/>
          </p:cNvGrpSpPr>
          <p:nvPr/>
        </p:nvGrpSpPr>
        <p:grpSpPr bwMode="auto">
          <a:xfrm>
            <a:off x="0" y="4986338"/>
            <a:ext cx="9144000" cy="160735"/>
            <a:chOff x="0" y="-12553"/>
            <a:chExt cx="9144000" cy="214810"/>
          </a:xfrm>
        </p:grpSpPr>
        <p:sp>
          <p:nvSpPr>
            <p:cNvPr id="62" name="Rectangle 61"/>
            <p:cNvSpPr/>
            <p:nvPr userDrawn="1"/>
          </p:nvSpPr>
          <p:spPr bwMode="auto">
            <a:xfrm>
              <a:off x="0" y="102012"/>
              <a:ext cx="9144000" cy="100245"/>
            </a:xfrm>
            <a:prstGeom prst="rect">
              <a:avLst/>
            </a:prstGeom>
            <a:solidFill>
              <a:schemeClr val="accent2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 err="1">
                <a:solidFill>
                  <a:srgbClr val="000000"/>
                </a:solidFill>
              </a:endParaRPr>
            </a:p>
          </p:txBody>
        </p:sp>
        <p:sp>
          <p:nvSpPr>
            <p:cNvPr id="63" name="Rectangle 62"/>
            <p:cNvSpPr/>
            <p:nvPr userDrawn="1"/>
          </p:nvSpPr>
          <p:spPr bwMode="auto">
            <a:xfrm>
              <a:off x="0" y="-12553"/>
              <a:ext cx="9144000" cy="100245"/>
            </a:xfrm>
            <a:prstGeom prst="rect">
              <a:avLst/>
            </a:prstGeom>
            <a:solidFill>
              <a:schemeClr val="accent3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dirty="0" err="1">
                <a:solidFill>
                  <a:srgbClr val="000000"/>
                </a:solidFill>
              </a:endParaRPr>
            </a:p>
          </p:txBody>
        </p:sp>
      </p:grpSp>
      <p:sp>
        <p:nvSpPr>
          <p:cNvPr id="1034" name="Working Draft" hidden="1"/>
          <p:cNvSpPr txBox="1">
            <a:spLocks noChangeArrowheads="1"/>
          </p:cNvSpPr>
          <p:nvPr/>
        </p:nvSpPr>
        <p:spPr bwMode="auto">
          <a:xfrm rot="5400000">
            <a:off x="8171676" y="1796326"/>
            <a:ext cx="1801775" cy="923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600" smtClean="0">
                <a:solidFill>
                  <a:srgbClr val="000000"/>
                </a:solidFill>
                <a:latin typeface="Arial"/>
              </a:rPr>
              <a:t>Last Modified 14/08/2013 17:48 GMT Standard Time</a:t>
            </a:r>
            <a:endParaRPr lang="en-US" dirty="0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5" name="Printed" hidden="1"/>
          <p:cNvSpPr txBox="1">
            <a:spLocks noChangeArrowheads="1"/>
          </p:cNvSpPr>
          <p:nvPr/>
        </p:nvSpPr>
        <p:spPr bwMode="auto">
          <a:xfrm rot="5400000">
            <a:off x="8279077" y="3459629"/>
            <a:ext cx="1586973" cy="923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600" smtClean="0">
                <a:solidFill>
                  <a:srgbClr val="000000"/>
                </a:solidFill>
                <a:latin typeface="Arial"/>
              </a:rPr>
              <a:t>Printed 14/08/2013 09:00 GMT Standard Time</a:t>
            </a:r>
            <a:endParaRPr lang="en-US" smtClean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7" name="Rectangle 286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43150" y="1927622"/>
            <a:ext cx="4389438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98" name="Title Placeholder 2"/>
          <p:cNvSpPr>
            <a:spLocks noGrp="1" noChangeArrowheads="1"/>
          </p:cNvSpPr>
          <p:nvPr>
            <p:ph type="title"/>
          </p:nvPr>
        </p:nvSpPr>
        <p:spPr bwMode="auto">
          <a:xfrm>
            <a:off x="122238" y="292894"/>
            <a:ext cx="72739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" name="McK 1. On-page tracker" hidden="1"/>
          <p:cNvSpPr>
            <a:spLocks noChangeArrowheads="1"/>
          </p:cNvSpPr>
          <p:nvPr/>
        </p:nvSpPr>
        <p:spPr bwMode="auto">
          <a:xfrm>
            <a:off x="122239" y="148829"/>
            <a:ext cx="859210" cy="21544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808080"/>
                </a:solidFill>
              </a:rPr>
              <a:t>TRACKER</a:t>
            </a:r>
          </a:p>
        </p:txBody>
      </p:sp>
      <p:sp>
        <p:nvSpPr>
          <p:cNvPr id="11" name="McK 3. Unit of measure" hidden="1"/>
          <p:cNvSpPr txBox="1">
            <a:spLocks noChangeArrowheads="1"/>
          </p:cNvSpPr>
          <p:nvPr/>
        </p:nvSpPr>
        <p:spPr bwMode="auto">
          <a:xfrm>
            <a:off x="122238" y="513160"/>
            <a:ext cx="7273925" cy="24622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>
            <a:spAutoFit/>
          </a:bodyPr>
          <a:lstStyle>
            <a:lvl1pPr defTabSz="895350">
              <a:defRPr sz="2400">
                <a:solidFill>
                  <a:schemeClr val="tx1"/>
                </a:solidFill>
                <a:latin typeface="Arial" charset="0"/>
              </a:defRPr>
            </a:lvl1pPr>
            <a:lvl2pPr marL="447675" defTabSz="8953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895350" defTabSz="89535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344613" defTabSz="895350">
              <a:defRPr sz="2400">
                <a:solidFill>
                  <a:schemeClr val="tx1"/>
                </a:solidFill>
                <a:latin typeface="Arial" charset="0"/>
              </a:defRPr>
            </a:lvl4pPr>
            <a:lvl5pPr marL="1792288" defTabSz="89535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2494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7066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1638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621088" defTabSz="89535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dirty="0" smtClean="0">
                <a:solidFill>
                  <a:srgbClr val="808080"/>
                </a:solidFill>
                <a:latin typeface="Arial"/>
              </a:rPr>
              <a:t>Unit of measure</a:t>
            </a:r>
          </a:p>
        </p:txBody>
      </p:sp>
      <p:grpSp>
        <p:nvGrpSpPr>
          <p:cNvPr id="1101" name="McK Slide Elements" hidden="1"/>
          <p:cNvGrpSpPr>
            <a:grpSpLocks/>
          </p:cNvGrpSpPr>
          <p:nvPr/>
        </p:nvGrpSpPr>
        <p:grpSpPr bwMode="auto">
          <a:xfrm>
            <a:off x="122238" y="4636798"/>
            <a:ext cx="8564562" cy="310243"/>
            <a:chOff x="75" y="3897"/>
            <a:chExt cx="557" cy="256"/>
          </a:xfrm>
        </p:grpSpPr>
        <p:sp>
          <p:nvSpPr>
            <p:cNvPr id="13" name="McK 4. Footnote"/>
            <p:cNvSpPr txBox="1">
              <a:spLocks noChangeArrowheads="1"/>
            </p:cNvSpPr>
            <p:nvPr/>
          </p:nvSpPr>
          <p:spPr bwMode="auto">
            <a:xfrm>
              <a:off x="75" y="3897"/>
              <a:ext cx="557" cy="12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>
              <a:lvl1pPr marL="104775" indent="-104775" defTabSz="895350"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1031875" defTabSz="895350">
                <a:defRPr sz="2400">
                  <a:solidFill>
                    <a:schemeClr val="tx1"/>
                  </a:solidFill>
                  <a:latin typeface="Arial" charset="0"/>
                </a:defRPr>
              </a:lvl2pPr>
              <a:lvl3pPr marL="1217613" defTabSz="895350"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404938" defTabSz="895350">
                <a:defRPr sz="2400">
                  <a:solidFill>
                    <a:schemeClr val="tx1"/>
                  </a:solidFill>
                  <a:latin typeface="Arial" charset="0"/>
                </a:defRPr>
              </a:lvl4pPr>
              <a:lvl5pPr marL="1792288" defTabSz="895350">
                <a:defRPr sz="2400">
                  <a:solidFill>
                    <a:schemeClr val="tx1"/>
                  </a:solidFill>
                  <a:latin typeface="Arial" charset="0"/>
                </a:defRPr>
              </a:lvl5pPr>
              <a:lvl6pPr marL="22494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6pPr>
              <a:lvl7pPr marL="27066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7pPr>
              <a:lvl8pPr marL="31638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8pPr>
              <a:lvl9pPr marL="3621088" defTabSz="89535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 smtClean="0">
                  <a:solidFill>
                    <a:srgbClr val="000000"/>
                  </a:solidFill>
                  <a:latin typeface="Arial"/>
                </a:rPr>
                <a:t>1 Footnote</a:t>
              </a:r>
            </a:p>
          </p:txBody>
        </p:sp>
        <p:sp>
          <p:nvSpPr>
            <p:cNvPr id="14" name="McK 5. Source"/>
            <p:cNvSpPr>
              <a:spLocks noChangeArrowheads="1"/>
            </p:cNvSpPr>
            <p:nvPr/>
          </p:nvSpPr>
          <p:spPr bwMode="auto">
            <a:xfrm>
              <a:off x="75" y="4026"/>
              <a:ext cx="557" cy="127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0" tIns="0" rIns="0" bIns="0" anchor="b">
              <a:spAutoFit/>
            </a:bodyPr>
            <a:lstStyle/>
            <a:p>
              <a:pPr marL="471488" indent="-471488" defTabSz="913526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 dirty="0">
                  <a:solidFill>
                    <a:srgbClr val="000000"/>
                  </a:solidFill>
                </a:rPr>
                <a:t>Source:	Source</a:t>
              </a:r>
            </a:p>
          </p:txBody>
        </p:sp>
      </p:grpSp>
      <p:grpSp>
        <p:nvGrpSpPr>
          <p:cNvPr id="1102" name="ACET" hidden="1"/>
          <p:cNvGrpSpPr>
            <a:grpSpLocks/>
          </p:cNvGrpSpPr>
          <p:nvPr/>
        </p:nvGrpSpPr>
        <p:grpSpPr bwMode="auto">
          <a:xfrm>
            <a:off x="2343150" y="1374949"/>
            <a:ext cx="4351338" cy="511001"/>
            <a:chOff x="915" y="610"/>
            <a:chExt cx="2686" cy="420"/>
          </a:xfrm>
        </p:grpSpPr>
        <p:cxnSp>
          <p:nvCxnSpPr>
            <p:cNvPr id="1146" name="AutoShape 249"/>
            <p:cNvCxnSpPr>
              <a:cxnSpLocks noChangeShapeType="1"/>
              <a:stCxn id="17" idx="4"/>
              <a:endCxn id="17" idx="6"/>
            </p:cNvCxnSpPr>
            <p:nvPr/>
          </p:nvCxnSpPr>
          <p:spPr bwMode="auto">
            <a:xfrm>
              <a:off x="915" y="1030"/>
              <a:ext cx="2686" cy="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sp>
          <p:nvSpPr>
            <p:cNvPr id="17" name="AutoShape 250"/>
            <p:cNvSpPr>
              <a:spLocks noChangeArrowheads="1"/>
            </p:cNvSpPr>
            <p:nvPr/>
          </p:nvSpPr>
          <p:spPr bwMode="auto">
            <a:xfrm>
              <a:off x="915" y="610"/>
              <a:ext cx="2686" cy="4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lIns="0" tIns="0" rIns="0" bIns="18288" anchor="b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b="1">
                  <a:solidFill>
                    <a:srgbClr val="000000"/>
                  </a:solidFill>
                </a:rPr>
                <a:t>Title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600" dirty="0">
                  <a:solidFill>
                    <a:srgbClr val="808080"/>
                  </a:solidFill>
                </a:rPr>
                <a:t>Unit of measure</a:t>
              </a:r>
            </a:p>
          </p:txBody>
        </p:sp>
      </p:grpSp>
      <p:grpSp>
        <p:nvGrpSpPr>
          <p:cNvPr id="1103" name="LegendBoxes" hidden="1"/>
          <p:cNvGrpSpPr>
            <a:grpSpLocks/>
          </p:cNvGrpSpPr>
          <p:nvPr/>
        </p:nvGrpSpPr>
        <p:grpSpPr bwMode="auto">
          <a:xfrm>
            <a:off x="8194676" y="602456"/>
            <a:ext cx="769740" cy="805682"/>
            <a:chOff x="4936" y="176"/>
            <a:chExt cx="475" cy="664"/>
          </a:xfrm>
        </p:grpSpPr>
        <p:sp>
          <p:nvSpPr>
            <p:cNvPr id="24" name="Legend1"/>
            <p:cNvSpPr>
              <a:spLocks noChangeArrowheads="1"/>
            </p:cNvSpPr>
            <p:nvPr/>
          </p:nvSpPr>
          <p:spPr bwMode="auto">
            <a:xfrm>
              <a:off x="5096" y="176"/>
              <a:ext cx="315" cy="1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25" name="LegendRectangle1"/>
            <p:cNvSpPr>
              <a:spLocks noChangeArrowheads="1"/>
            </p:cNvSpPr>
            <p:nvPr/>
          </p:nvSpPr>
          <p:spPr bwMode="auto">
            <a:xfrm>
              <a:off x="4936" y="183"/>
              <a:ext cx="104" cy="101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" name="Legend2"/>
            <p:cNvSpPr>
              <a:spLocks noChangeArrowheads="1"/>
            </p:cNvSpPr>
            <p:nvPr/>
          </p:nvSpPr>
          <p:spPr bwMode="auto">
            <a:xfrm>
              <a:off x="5096" y="346"/>
              <a:ext cx="315" cy="1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27" name="LegendRectangle2"/>
            <p:cNvSpPr>
              <a:spLocks noChangeArrowheads="1"/>
            </p:cNvSpPr>
            <p:nvPr/>
          </p:nvSpPr>
          <p:spPr bwMode="auto">
            <a:xfrm>
              <a:off x="4936" y="353"/>
              <a:ext cx="104" cy="101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" name="Legend3"/>
            <p:cNvSpPr>
              <a:spLocks noChangeArrowheads="1"/>
            </p:cNvSpPr>
            <p:nvPr/>
          </p:nvSpPr>
          <p:spPr bwMode="auto">
            <a:xfrm>
              <a:off x="5096" y="517"/>
              <a:ext cx="315" cy="1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29" name="LegendRectangle3"/>
            <p:cNvSpPr>
              <a:spLocks noChangeArrowheads="1"/>
            </p:cNvSpPr>
            <p:nvPr/>
          </p:nvSpPr>
          <p:spPr bwMode="auto">
            <a:xfrm>
              <a:off x="4936" y="524"/>
              <a:ext cx="104" cy="101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" name="Legend4"/>
            <p:cNvSpPr>
              <a:spLocks noChangeArrowheads="1"/>
            </p:cNvSpPr>
            <p:nvPr/>
          </p:nvSpPr>
          <p:spPr bwMode="auto">
            <a:xfrm>
              <a:off x="5096" y="688"/>
              <a:ext cx="315" cy="1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1" name="LegendRectangle4"/>
            <p:cNvSpPr>
              <a:spLocks noChangeArrowheads="1"/>
            </p:cNvSpPr>
            <p:nvPr/>
          </p:nvSpPr>
          <p:spPr bwMode="auto">
            <a:xfrm>
              <a:off x="4936" y="695"/>
              <a:ext cx="104" cy="101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</p:grpSp>
      <p:grpSp>
        <p:nvGrpSpPr>
          <p:cNvPr id="1104" name="LegendLines" hidden="1"/>
          <p:cNvGrpSpPr>
            <a:grpSpLocks/>
          </p:cNvGrpSpPr>
          <p:nvPr/>
        </p:nvGrpSpPr>
        <p:grpSpPr bwMode="auto">
          <a:xfrm>
            <a:off x="7880347" y="602456"/>
            <a:ext cx="1084065" cy="602105"/>
            <a:chOff x="4750" y="176"/>
            <a:chExt cx="669" cy="496"/>
          </a:xfrm>
        </p:grpSpPr>
        <p:sp>
          <p:nvSpPr>
            <p:cNvPr id="33" name="LineLegend1"/>
            <p:cNvSpPr>
              <a:spLocks noChangeShapeType="1"/>
            </p:cNvSpPr>
            <p:nvPr/>
          </p:nvSpPr>
          <p:spPr bwMode="auto">
            <a:xfrm>
              <a:off x="4750" y="233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4" name="LineLegend2"/>
            <p:cNvSpPr>
              <a:spLocks noChangeShapeType="1"/>
            </p:cNvSpPr>
            <p:nvPr/>
          </p:nvSpPr>
          <p:spPr bwMode="auto">
            <a:xfrm>
              <a:off x="4750" y="402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dash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5" name="LineLegend3"/>
            <p:cNvSpPr>
              <a:spLocks noChangeShapeType="1"/>
            </p:cNvSpPr>
            <p:nvPr/>
          </p:nvSpPr>
          <p:spPr bwMode="auto">
            <a:xfrm>
              <a:off x="4750" y="577"/>
              <a:ext cx="288" cy="0"/>
            </a:xfrm>
            <a:prstGeom prst="line">
              <a:avLst/>
            </a:prstGeom>
            <a:noFill/>
            <a:ln w="28575">
              <a:solidFill>
                <a:schemeClr val="accent3"/>
              </a:solidFill>
              <a:prstDash val="sysDot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6" name="Legend1"/>
            <p:cNvSpPr>
              <a:spLocks noChangeArrowheads="1"/>
            </p:cNvSpPr>
            <p:nvPr/>
          </p:nvSpPr>
          <p:spPr bwMode="auto">
            <a:xfrm>
              <a:off x="5104" y="176"/>
              <a:ext cx="315" cy="1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7" name="Legend2"/>
            <p:cNvSpPr>
              <a:spLocks noChangeArrowheads="1"/>
            </p:cNvSpPr>
            <p:nvPr/>
          </p:nvSpPr>
          <p:spPr bwMode="auto">
            <a:xfrm>
              <a:off x="5104" y="344"/>
              <a:ext cx="315" cy="1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38" name="Legend3"/>
            <p:cNvSpPr>
              <a:spLocks noChangeArrowheads="1"/>
            </p:cNvSpPr>
            <p:nvPr/>
          </p:nvSpPr>
          <p:spPr bwMode="auto">
            <a:xfrm>
              <a:off x="5104" y="520"/>
              <a:ext cx="315" cy="15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>
                  <a:solidFill>
                    <a:srgbClr val="000000"/>
                  </a:solidFill>
                </a:rPr>
                <a:t>Legend</a:t>
              </a:r>
            </a:p>
          </p:txBody>
        </p:sp>
      </p:grpSp>
      <p:grpSp>
        <p:nvGrpSpPr>
          <p:cNvPr id="1105" name="McKSticker" hidden="1"/>
          <p:cNvGrpSpPr>
            <a:grpSpLocks/>
          </p:cNvGrpSpPr>
          <p:nvPr/>
        </p:nvGrpSpPr>
        <p:grpSpPr bwMode="auto">
          <a:xfrm>
            <a:off x="7907243" y="602456"/>
            <a:ext cx="1066894" cy="212366"/>
            <a:chOff x="7695562" y="285750"/>
            <a:chExt cx="1045213" cy="278520"/>
          </a:xfrm>
        </p:grpSpPr>
        <p:sp>
          <p:nvSpPr>
            <p:cNvPr id="40" name="StickerRectangle"/>
            <p:cNvSpPr>
              <a:spLocks noChangeArrowheads="1"/>
            </p:cNvSpPr>
            <p:nvPr/>
          </p:nvSpPr>
          <p:spPr bwMode="auto">
            <a:xfrm>
              <a:off x="7695562" y="285750"/>
              <a:ext cx="1045213" cy="278520"/>
            </a:xfrm>
            <a:prstGeom prst="leftRightArrow">
              <a:avLst>
                <a:gd name="adj1" fmla="val 100000"/>
                <a:gd name="adj2" fmla="val 0"/>
              </a:avLst>
            </a:prstGeom>
            <a:noFill/>
            <a:ln>
              <a:noFill/>
            </a:ln>
            <a:effectLst/>
            <a:extLst/>
          </p:spPr>
          <p:txBody>
            <a:bodyPr wrap="none" lIns="27432" tIns="0" rIns="0" bIns="27432">
              <a:spAutoFit/>
            </a:bodyPr>
            <a:lstStyle/>
            <a:p>
              <a:pPr algn="r"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 dirty="0">
                  <a:solidFill>
                    <a:srgbClr val="808080"/>
                  </a:solidFill>
                </a:rPr>
                <a:t>PRELIMINARY</a:t>
              </a:r>
            </a:p>
          </p:txBody>
        </p:sp>
        <p:cxnSp>
          <p:nvCxnSpPr>
            <p:cNvPr id="1130" name="AutoShape 31"/>
            <p:cNvCxnSpPr>
              <a:cxnSpLocks noChangeShapeType="1"/>
              <a:stCxn id="40" idx="2"/>
              <a:endCxn id="40" idx="4"/>
            </p:cNvCxnSpPr>
            <p:nvPr/>
          </p:nvCxnSpPr>
          <p:spPr bwMode="auto">
            <a:xfrm>
              <a:off x="7695562" y="285750"/>
              <a:ext cx="0" cy="278520"/>
            </a:xfrm>
            <a:prstGeom prst="straightConnector1">
              <a:avLst/>
            </a:prstGeom>
            <a:noFill/>
            <a:ln w="9525">
              <a:solidFill>
                <a:srgbClr val="808080"/>
              </a:solidFill>
              <a:round/>
              <a:headEnd/>
              <a:tailEnd/>
            </a:ln>
          </p:spPr>
        </p:cxnSp>
        <p:cxnSp>
          <p:nvCxnSpPr>
            <p:cNvPr id="1131" name="AutoShape 32"/>
            <p:cNvCxnSpPr>
              <a:cxnSpLocks noChangeShapeType="1"/>
              <a:stCxn id="40" idx="4"/>
              <a:endCxn id="40" idx="6"/>
            </p:cNvCxnSpPr>
            <p:nvPr/>
          </p:nvCxnSpPr>
          <p:spPr bwMode="auto">
            <a:xfrm>
              <a:off x="7695562" y="564270"/>
              <a:ext cx="1045213" cy="0"/>
            </a:xfrm>
            <a:prstGeom prst="straightConnector1">
              <a:avLst/>
            </a:prstGeom>
            <a:noFill/>
            <a:ln w="25400">
              <a:solidFill>
                <a:srgbClr val="808080"/>
              </a:solidFill>
              <a:round/>
              <a:headEnd/>
              <a:tailEnd/>
            </a:ln>
          </p:spPr>
        </p:cxnSp>
      </p:grpSp>
      <p:grpSp>
        <p:nvGrpSpPr>
          <p:cNvPr id="1106" name="LegendMoons" hidden="1"/>
          <p:cNvGrpSpPr>
            <a:grpSpLocks/>
          </p:cNvGrpSpPr>
          <p:nvPr/>
        </p:nvGrpSpPr>
        <p:grpSpPr bwMode="auto">
          <a:xfrm>
            <a:off x="8126417" y="602457"/>
            <a:ext cx="836780" cy="1033582"/>
            <a:chOff x="7769225" y="2105025"/>
            <a:chExt cx="819708" cy="1351831"/>
          </a:xfrm>
        </p:grpSpPr>
        <p:grpSp>
          <p:nvGrpSpPr>
            <p:cNvPr id="1109" name="MoonLegend1"/>
            <p:cNvGrpSpPr>
              <a:grpSpLocks noChangeAspect="1"/>
            </p:cNvGrpSpPr>
            <p:nvPr>
              <p:custDataLst>
                <p:tags r:id="rId6"/>
              </p:custDataLst>
            </p:nvPr>
          </p:nvGrpSpPr>
          <p:grpSpPr bwMode="auto">
            <a:xfrm>
              <a:off x="7769225" y="2105025"/>
              <a:ext cx="209550" cy="209551"/>
              <a:chOff x="4533" y="183"/>
              <a:chExt cx="144" cy="144"/>
            </a:xfrm>
          </p:grpSpPr>
          <p:sp>
            <p:nvSpPr>
              <p:cNvPr id="83" name="Oval 38"/>
              <p:cNvSpPr>
                <a:spLocks noChangeAspect="1"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Arc 39"/>
              <p:cNvSpPr>
                <a:spLocks noChangeAspect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533" y="183"/>
                <a:ext cx="144" cy="14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10" name="MoonLegend2"/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 bwMode="auto">
            <a:xfrm>
              <a:off x="7769225" y="2379266"/>
              <a:ext cx="209550" cy="209551"/>
              <a:chOff x="1694" y="2044"/>
              <a:chExt cx="160" cy="160"/>
            </a:xfrm>
          </p:grpSpPr>
          <p:sp>
            <p:nvSpPr>
              <p:cNvPr id="81" name="Oval 41"/>
              <p:cNvSpPr>
                <a:spLocks noChangeAspect="1" noChangeArrowhead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94" y="2044"/>
                <a:ext cx="160" cy="16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Arc 42"/>
              <p:cNvSpPr>
                <a:spLocks noChangeAspect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694" y="2044"/>
                <a:ext cx="160" cy="164"/>
              </a:xfrm>
              <a:prstGeom prst="arc">
                <a:avLst/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11" name="MoonLegend4"/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 bwMode="auto">
            <a:xfrm>
              <a:off x="7769225" y="2927748"/>
              <a:ext cx="209550" cy="209551"/>
              <a:chOff x="4495" y="1198"/>
              <a:chExt cx="160" cy="160"/>
            </a:xfrm>
          </p:grpSpPr>
          <p:sp>
            <p:nvSpPr>
              <p:cNvPr id="79" name="Oval 47"/>
              <p:cNvSpPr>
                <a:spLocks noChangeAspect="1" noChangeArrowheads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4495" y="1198"/>
                <a:ext cx="160" cy="16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Arc 48"/>
              <p:cNvSpPr>
                <a:spLocks noChangeAspect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495" y="1198"/>
                <a:ext cx="160" cy="164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12" name="MoonLegend5"/>
            <p:cNvGrpSpPr>
              <a:grpSpLocks noChangeAspect="1"/>
            </p:cNvGrpSpPr>
            <p:nvPr>
              <p:custDataLst>
                <p:tags r:id="rId9"/>
              </p:custDataLst>
            </p:nvPr>
          </p:nvGrpSpPr>
          <p:grpSpPr bwMode="auto">
            <a:xfrm>
              <a:off x="7769225" y="3201990"/>
              <a:ext cx="209550" cy="209551"/>
              <a:chOff x="4495" y="1440"/>
              <a:chExt cx="160" cy="160"/>
            </a:xfrm>
          </p:grpSpPr>
          <p:sp>
            <p:nvSpPr>
              <p:cNvPr id="77" name="Oval 50"/>
              <p:cNvSpPr>
                <a:spLocks noChangeAspect="1"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495" y="1436"/>
                <a:ext cx="160" cy="16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Oval 51"/>
              <p:cNvSpPr>
                <a:spLocks noChangeAspect="1" noChangeArrowhead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495" y="1436"/>
                <a:ext cx="160" cy="164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9" name="Legend1"/>
            <p:cNvSpPr>
              <a:spLocks noChangeArrowheads="1"/>
            </p:cNvSpPr>
            <p:nvPr/>
          </p:nvSpPr>
          <p:spPr bwMode="auto">
            <a:xfrm>
              <a:off x="8089578" y="2117483"/>
              <a:ext cx="499355" cy="24152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70" name="Legend2"/>
            <p:cNvSpPr>
              <a:spLocks noChangeArrowheads="1"/>
            </p:cNvSpPr>
            <p:nvPr/>
          </p:nvSpPr>
          <p:spPr bwMode="auto">
            <a:xfrm>
              <a:off x="8089578" y="2393113"/>
              <a:ext cx="499355" cy="24152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71" name="Legend3"/>
            <p:cNvSpPr>
              <a:spLocks noChangeArrowheads="1"/>
            </p:cNvSpPr>
            <p:nvPr/>
          </p:nvSpPr>
          <p:spPr bwMode="auto">
            <a:xfrm>
              <a:off x="8089578" y="2667185"/>
              <a:ext cx="499355" cy="24152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72" name="Legend4"/>
            <p:cNvSpPr>
              <a:spLocks noChangeArrowheads="1"/>
            </p:cNvSpPr>
            <p:nvPr/>
          </p:nvSpPr>
          <p:spPr bwMode="auto">
            <a:xfrm>
              <a:off x="8089578" y="2938143"/>
              <a:ext cx="499355" cy="24152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sp>
          <p:nvSpPr>
            <p:cNvPr id="73" name="Legend5"/>
            <p:cNvSpPr>
              <a:spLocks noChangeArrowheads="1"/>
            </p:cNvSpPr>
            <p:nvPr/>
          </p:nvSpPr>
          <p:spPr bwMode="auto">
            <a:xfrm>
              <a:off x="8089578" y="3215330"/>
              <a:ext cx="499355" cy="241526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none" lIns="0" tIns="0" rIns="0" bIns="0">
              <a:spAutoFit/>
            </a:bodyPr>
            <a:lstStyle/>
            <a:p>
              <a:pPr defTabSz="913526" fontAlgn="base">
                <a:spcBef>
                  <a:spcPct val="0"/>
                </a:spcBef>
                <a:spcAft>
                  <a:spcPct val="0"/>
                </a:spcAft>
                <a:buClr>
                  <a:srgbClr val="0371B9"/>
                </a:buClr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Legend</a:t>
              </a:r>
            </a:p>
          </p:txBody>
        </p:sp>
        <p:grpSp>
          <p:nvGrpSpPr>
            <p:cNvPr id="1118" name="MoonLegend3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 bwMode="auto">
            <a:xfrm>
              <a:off x="7769225" y="2653507"/>
              <a:ext cx="209550" cy="209551"/>
              <a:chOff x="4495" y="1198"/>
              <a:chExt cx="160" cy="160"/>
            </a:xfrm>
          </p:grpSpPr>
          <p:sp>
            <p:nvSpPr>
              <p:cNvPr id="75" name="Oval 47"/>
              <p:cNvSpPr>
                <a:spLocks noChangeAspect="1"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4495" y="1198"/>
                <a:ext cx="160" cy="164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Arc 48"/>
              <p:cNvSpPr>
                <a:spLocks noChangeAspect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4495" y="1198"/>
                <a:ext cx="160" cy="164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4"/>
              </a:solidFill>
              <a:ln w="9525">
                <a:solidFill>
                  <a:schemeClr val="accent6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87" name="Slide Number"/>
          <p:cNvSpPr txBox="1">
            <a:spLocks/>
          </p:cNvSpPr>
          <p:nvPr userDrawn="1"/>
        </p:nvSpPr>
        <p:spPr>
          <a:xfrm>
            <a:off x="8902700" y="4826794"/>
            <a:ext cx="209550" cy="114300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>
              <a:defRPr sz="1000" baseline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43CDD92-9E5A-47BA-BE3B-1C7D5569D972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335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2813" rtl="0" eaLnBrk="0" fontAlgn="base" hangingPunct="0">
        <a:spcBef>
          <a:spcPct val="0"/>
        </a:spcBef>
        <a:spcAft>
          <a:spcPct val="0"/>
        </a:spcAft>
        <a:tabLst>
          <a:tab pos="274638" algn="l"/>
        </a:tabLst>
        <a:defRPr sz="2000" b="1">
          <a:solidFill>
            <a:schemeClr val="tx2"/>
          </a:solidFill>
          <a:latin typeface="+mj-lt"/>
          <a:ea typeface="+mj-ea"/>
          <a:cs typeface="ＭＳ Ｐゴシック"/>
        </a:defRPr>
      </a:lvl1pPr>
      <a:lvl2pPr algn="l" defTabSz="912813" rtl="0" eaLnBrk="0" fontAlgn="base" hangingPunct="0">
        <a:spcBef>
          <a:spcPct val="0"/>
        </a:spcBef>
        <a:spcAft>
          <a:spcPct val="0"/>
        </a:spcAft>
        <a:tabLst>
          <a:tab pos="274638" algn="l"/>
        </a:tabLst>
        <a:defRPr sz="20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2pPr>
      <a:lvl3pPr algn="l" defTabSz="912813" rtl="0" eaLnBrk="0" fontAlgn="base" hangingPunct="0">
        <a:spcBef>
          <a:spcPct val="0"/>
        </a:spcBef>
        <a:spcAft>
          <a:spcPct val="0"/>
        </a:spcAft>
        <a:tabLst>
          <a:tab pos="274638" algn="l"/>
        </a:tabLst>
        <a:defRPr sz="20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3pPr>
      <a:lvl4pPr algn="l" defTabSz="912813" rtl="0" eaLnBrk="0" fontAlgn="base" hangingPunct="0">
        <a:spcBef>
          <a:spcPct val="0"/>
        </a:spcBef>
        <a:spcAft>
          <a:spcPct val="0"/>
        </a:spcAft>
        <a:tabLst>
          <a:tab pos="274638" algn="l"/>
        </a:tabLst>
        <a:defRPr sz="20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4pPr>
      <a:lvl5pPr algn="l" defTabSz="912813" rtl="0" eaLnBrk="0" fontAlgn="base" hangingPunct="0">
        <a:spcBef>
          <a:spcPct val="0"/>
        </a:spcBef>
        <a:spcAft>
          <a:spcPct val="0"/>
        </a:spcAft>
        <a:tabLst>
          <a:tab pos="274638" algn="l"/>
        </a:tabLst>
        <a:defRPr sz="2000" b="1">
          <a:solidFill>
            <a:schemeClr val="tx2"/>
          </a:solidFill>
          <a:latin typeface="Arial" charset="0"/>
          <a:ea typeface="ＭＳ Ｐゴシック"/>
          <a:cs typeface="ＭＳ Ｐゴシック"/>
        </a:defRPr>
      </a:lvl5pPr>
      <a:lvl6pPr marL="466481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6pPr>
      <a:lvl7pPr marL="932962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7pPr>
      <a:lvl8pPr marL="1399443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8pPr>
      <a:lvl9pPr marL="1865925" algn="l" defTabSz="913526" rtl="0" eaLnBrk="1" fontAlgn="base" hangingPunct="1">
        <a:spcBef>
          <a:spcPct val="0"/>
        </a:spcBef>
        <a:spcAft>
          <a:spcPct val="0"/>
        </a:spcAft>
        <a:defRPr sz="1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defRPr sz="1600">
          <a:solidFill>
            <a:schemeClr val="tx1"/>
          </a:solidFill>
          <a:latin typeface="+mn-lt"/>
          <a:ea typeface="+mn-ea"/>
          <a:cs typeface="ＭＳ Ｐゴシック"/>
        </a:defRPr>
      </a:lvl1pPr>
      <a:lvl2pPr marL="196850" indent="-1952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5000"/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/>
          <a:cs typeface="ＭＳ Ｐゴシック"/>
        </a:defRPr>
      </a:lvl2pPr>
      <a:lvl3pPr marL="465138" indent="-266700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20000"/>
        <a:buFont typeface="Arial" charset="0"/>
        <a:buChar char="–"/>
        <a:defRPr sz="1600">
          <a:solidFill>
            <a:schemeClr val="tx1"/>
          </a:solidFill>
          <a:latin typeface="+mn-lt"/>
          <a:ea typeface="ＭＳ Ｐゴシック"/>
          <a:cs typeface="ＭＳ Ｐゴシック"/>
        </a:defRPr>
      </a:lvl3pPr>
      <a:lvl4pPr marL="625475" indent="-1571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100000"/>
        <a:buFont typeface="Arial" charset="0"/>
        <a:buChar char="•"/>
        <a:defRPr sz="1600">
          <a:solidFill>
            <a:schemeClr val="tx1"/>
          </a:solidFill>
          <a:latin typeface="+mn-lt"/>
          <a:ea typeface="ＭＳ Ｐゴシック"/>
          <a:cs typeface="ＭＳ Ｐゴシック"/>
        </a:defRPr>
      </a:lvl4pPr>
      <a:lvl5pPr marL="763588" indent="-131763" algn="l" defTabSz="912813" rtl="0" eaLnBrk="0" fontAlgn="base" hangingPunct="0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>
          <a:solidFill>
            <a:schemeClr val="tx1"/>
          </a:solidFill>
          <a:latin typeface="+mn-lt"/>
          <a:ea typeface="ＭＳ Ｐゴシック"/>
          <a:cs typeface="ＭＳ Ｐゴシック"/>
        </a:defRPr>
      </a:lvl5pPr>
      <a:lvl6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6pPr>
      <a:lvl7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7pPr>
      <a:lvl8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8pPr>
      <a:lvl9pPr marL="765029" indent="-132818" algn="l" defTabSz="913526" rtl="0" eaLnBrk="1" fontAlgn="base" hangingPunct="1">
        <a:spcBef>
          <a:spcPct val="0"/>
        </a:spcBef>
        <a:spcAft>
          <a:spcPct val="0"/>
        </a:spcAft>
        <a:buClr>
          <a:schemeClr val="tx2"/>
        </a:buClr>
        <a:buSzPct val="89000"/>
        <a:buFont typeface="Arial" charset="0"/>
        <a:buChar char="-"/>
        <a:defRPr sz="1600" baseline="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6481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32962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99443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65925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32406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98887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65368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31849" algn="l" defTabSz="93296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tiff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3568" y="2652304"/>
            <a:ext cx="3166120" cy="522362"/>
          </a:xfrm>
        </p:spPr>
        <p:txBody>
          <a:bodyPr>
            <a:normAutofit/>
          </a:bodyPr>
          <a:lstStyle/>
          <a:p>
            <a:pPr algn="l"/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</a:rPr>
              <a:t>Dr Malika </a:t>
            </a:r>
            <a:r>
              <a:rPr lang="en-GB" sz="2200" dirty="0" err="1" smtClean="0">
                <a:solidFill>
                  <a:schemeClr val="accent1">
                    <a:lumMod val="75000"/>
                  </a:schemeClr>
                </a:solidFill>
              </a:rPr>
              <a:t>Mohabeer</a:t>
            </a:r>
            <a:r>
              <a:rPr lang="en-GB" sz="2200" dirty="0" smtClean="0">
                <a:solidFill>
                  <a:schemeClr val="accent1">
                    <a:lumMod val="75000"/>
                  </a:schemeClr>
                </a:solidFill>
              </a:rPr>
              <a:t> Hart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843558"/>
            <a:ext cx="8278688" cy="2069926"/>
          </a:xfrm>
        </p:spPr>
        <p:txBody>
          <a:bodyPr>
            <a:noAutofit/>
          </a:bodyPr>
          <a:lstStyle/>
          <a:p>
            <a:pPr algn="l"/>
            <a:r>
              <a:rPr lang="en-US" sz="4800" b="1" dirty="0">
                <a:solidFill>
                  <a:schemeClr val="tx2">
                    <a:lumMod val="75000"/>
                  </a:schemeClr>
                </a:solidFill>
              </a:rPr>
              <a:t>Digital sex and the </a:t>
            </a:r>
            <a:r>
              <a:rPr lang="en-US" sz="4800" b="1" dirty="0" smtClean="0">
                <a:solidFill>
                  <a:schemeClr val="tx2">
                    <a:lumMod val="75000"/>
                  </a:schemeClr>
                </a:solidFill>
              </a:rPr>
              <a:t>city</a:t>
            </a:r>
            <a: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4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900" dirty="0" smtClean="0">
                <a:solidFill>
                  <a:schemeClr val="accent1">
                    <a:lumMod val="75000"/>
                  </a:schemeClr>
                </a:solidFill>
              </a:rPr>
              <a:t>Prevalent </a:t>
            </a:r>
            <a:r>
              <a:rPr lang="en-US" sz="2900" dirty="0">
                <a:solidFill>
                  <a:schemeClr val="accent1">
                    <a:lumMod val="75000"/>
                  </a:schemeClr>
                </a:solidFill>
              </a:rPr>
              <a:t>use of dating apps amongst heterosexual attendees of </a:t>
            </a:r>
            <a:r>
              <a:rPr lang="en-US" sz="2900" dirty="0" err="1">
                <a:solidFill>
                  <a:schemeClr val="accent1">
                    <a:lumMod val="75000"/>
                  </a:schemeClr>
                </a:solidFill>
              </a:rPr>
              <a:t>genito</a:t>
            </a:r>
            <a:r>
              <a:rPr lang="en-US" sz="2900" dirty="0">
                <a:solidFill>
                  <a:schemeClr val="accent1">
                    <a:lumMod val="75000"/>
                  </a:schemeClr>
                </a:solidFill>
              </a:rPr>
              <a:t>-urinary </a:t>
            </a:r>
            <a:r>
              <a:rPr lang="en-US" sz="2900" dirty="0" smtClean="0">
                <a:solidFill>
                  <a:schemeClr val="accent1">
                    <a:lumMod val="75000"/>
                  </a:schemeClr>
                </a:solidFill>
              </a:rPr>
              <a:t>medicine clinics</a:t>
            </a:r>
            <a:endParaRPr lang="en-GB" sz="29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74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Reason </a:t>
            </a:r>
            <a:r>
              <a:rPr lang="en-US" smtClean="0"/>
              <a:t>for attending</a:t>
            </a:r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9784595"/>
              </p:ext>
            </p:extLst>
          </p:nvPr>
        </p:nvGraphicFramePr>
        <p:xfrm>
          <a:off x="899592" y="627534"/>
          <a:ext cx="756084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51935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3184" y="123478"/>
            <a:ext cx="8435280" cy="85725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/>
              <a:t>Had ever used a dating app = 132 (24%)</a:t>
            </a:r>
            <a:endParaRPr lang="en-US" sz="36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1429548"/>
              </p:ext>
            </p:extLst>
          </p:nvPr>
        </p:nvGraphicFramePr>
        <p:xfrm>
          <a:off x="1547664" y="980728"/>
          <a:ext cx="5544616" cy="34632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53229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67494"/>
            <a:ext cx="8435280" cy="85725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Frequency </a:t>
            </a:r>
            <a:r>
              <a:rPr lang="en-US" sz="3600" smtClean="0"/>
              <a:t>of app use </a:t>
            </a:r>
            <a:r>
              <a:rPr lang="en-US" sz="3600" dirty="0" smtClean="0"/>
              <a:t>to meet a partner</a:t>
            </a:r>
            <a:endParaRPr lang="en-US" sz="36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92953"/>
              </p:ext>
            </p:extLst>
          </p:nvPr>
        </p:nvGraphicFramePr>
        <p:xfrm>
          <a:off x="827583" y="1347618"/>
          <a:ext cx="7344816" cy="2713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8272"/>
                <a:gridCol w="2448272"/>
                <a:gridCol w="2448272"/>
              </a:tblGrid>
              <a:tr h="51845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Men % (n=45)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Women % (n=87)</a:t>
                      </a:r>
                      <a:endParaRPr lang="en-US" sz="1800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Every month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15%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10%</a:t>
                      </a:r>
                      <a:endParaRPr lang="en-US" sz="1800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Every few</a:t>
                      </a:r>
                      <a:r>
                        <a:rPr lang="en-US" sz="1800" baseline="0" dirty="0" smtClean="0"/>
                        <a:t> months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31%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23%</a:t>
                      </a:r>
                      <a:endParaRPr lang="en-US" sz="1800" dirty="0"/>
                    </a:p>
                  </a:txBody>
                  <a:tcPr/>
                </a:tc>
              </a:tr>
              <a:tr h="518458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Yearly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28%</a:t>
                      </a:r>
                      <a:endParaRPr lang="en-US" sz="1800" dirty="0"/>
                    </a:p>
                  </a:txBody>
                  <a:tcPr/>
                </a:tc>
              </a:tr>
              <a:tr h="64008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Less than once a year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27%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38%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399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202332"/>
            <a:ext cx="8229600" cy="857250"/>
          </a:xfrm>
        </p:spPr>
        <p:txBody>
          <a:bodyPr/>
          <a:lstStyle/>
          <a:p>
            <a:r>
              <a:rPr lang="en-US" dirty="0" smtClean="0"/>
              <a:t>Aims</a:t>
            </a:r>
            <a:endParaRPr lang="en-US" dirty="0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8695419"/>
              </p:ext>
            </p:extLst>
          </p:nvPr>
        </p:nvGraphicFramePr>
        <p:xfrm>
          <a:off x="1115616" y="411510"/>
          <a:ext cx="7272808" cy="42379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99695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8520" y="202332"/>
            <a:ext cx="8229600" cy="857250"/>
          </a:xfrm>
        </p:spPr>
        <p:txBody>
          <a:bodyPr/>
          <a:lstStyle/>
          <a:p>
            <a:r>
              <a:rPr lang="en-US" dirty="0" smtClean="0"/>
              <a:t>Nos. of partners over 12months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1945157"/>
              </p:ext>
            </p:extLst>
          </p:nvPr>
        </p:nvGraphicFramePr>
        <p:xfrm>
          <a:off x="4751512" y="1273152"/>
          <a:ext cx="4427984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5027457"/>
              </p:ext>
            </p:extLst>
          </p:nvPr>
        </p:nvGraphicFramePr>
        <p:xfrm>
          <a:off x="-36512" y="1273152"/>
          <a:ext cx="4827910" cy="309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4945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149145"/>
              </p:ext>
            </p:extLst>
          </p:nvPr>
        </p:nvGraphicFramePr>
        <p:xfrm>
          <a:off x="1763688" y="915566"/>
          <a:ext cx="5760640" cy="3663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39552" y="195521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UPSI with SM partner</a:t>
            </a:r>
            <a:endParaRPr lang="en-US" sz="32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73445" y="2067694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31%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7964" y="901628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56%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75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95521"/>
            <a:ext cx="3816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</a:rPr>
              <a:t>RDU with SM partner</a:t>
            </a:r>
            <a:endParaRPr lang="en-US" sz="3200" dirty="0">
              <a:solidFill>
                <a:prstClr val="black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5173487"/>
              </p:ext>
            </p:extLst>
          </p:nvPr>
        </p:nvGraphicFramePr>
        <p:xfrm>
          <a:off x="1043608" y="780266"/>
          <a:ext cx="6408712" cy="38797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00950" y="3498562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2</a:t>
            </a:r>
            <a:r>
              <a:rPr lang="en-US" dirty="0" smtClean="0">
                <a:solidFill>
                  <a:prstClr val="black"/>
                </a:solidFill>
              </a:rPr>
              <a:t>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6056" y="3497920"/>
            <a:ext cx="466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1%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6258" y="277848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24%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98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754192"/>
            <a:ext cx="2746648" cy="3394472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dirty="0" smtClean="0"/>
              <a:t>STI concerns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Men</a:t>
            </a:r>
          </a:p>
          <a:p>
            <a:pPr marL="0" indent="0">
              <a:buNone/>
            </a:pPr>
            <a:r>
              <a:rPr lang="en-US" sz="2400" dirty="0" smtClean="0"/>
              <a:t>Yes 58% No 27%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2800" dirty="0" smtClean="0">
                <a:solidFill>
                  <a:schemeClr val="accent2"/>
                </a:solidFill>
              </a:rPr>
              <a:t>Women</a:t>
            </a:r>
            <a:r>
              <a:rPr lang="en-US" sz="2800" dirty="0" smtClean="0"/>
              <a:t>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Yes 66% No 17%</a:t>
            </a:r>
            <a:endParaRPr lang="en-US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98676" y="754192"/>
            <a:ext cx="2746648" cy="33944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STI discussion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rgbClr val="1F497D"/>
                </a:solidFill>
              </a:rPr>
              <a:t>Men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Yes 44% No 33%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rgbClr val="C0504D"/>
                </a:solidFill>
              </a:rPr>
              <a:t>Women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Yes 39% No 45%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56376" y="3939902"/>
            <a:ext cx="10801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012160" y="761455"/>
            <a:ext cx="2746648" cy="339447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prstClr val="black"/>
                </a:solidFill>
              </a:rPr>
              <a:t>STI diagnosed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rgbClr val="1F497D"/>
                </a:solidFill>
              </a:rPr>
              <a:t>Men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Yes 4% No 73%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800" dirty="0" smtClean="0">
                <a:solidFill>
                  <a:srgbClr val="C0504D"/>
                </a:solidFill>
              </a:rPr>
              <a:t>Women</a:t>
            </a:r>
            <a:r>
              <a:rPr lang="en-US" sz="2800" dirty="0" smtClean="0">
                <a:solidFill>
                  <a:prstClr val="black"/>
                </a:solidFill>
              </a:rPr>
              <a:t> </a:t>
            </a:r>
          </a:p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400" dirty="0" smtClean="0">
                <a:solidFill>
                  <a:prstClr val="black"/>
                </a:solidFill>
              </a:rPr>
              <a:t>Yes 5% No 77%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57% would welcome sexual </a:t>
            </a:r>
            <a:r>
              <a:rPr lang="en-GB" dirty="0"/>
              <a:t>health information via </a:t>
            </a:r>
            <a:r>
              <a:rPr lang="en-GB" dirty="0" smtClean="0"/>
              <a:t>apps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GB" dirty="0" smtClean="0"/>
              <a:t>62% would </a:t>
            </a:r>
            <a:r>
              <a:rPr lang="en-GB" dirty="0"/>
              <a:t>request STI testing kit via </a:t>
            </a:r>
            <a:r>
              <a:rPr lang="en-GB" dirty="0" smtClean="0"/>
              <a:t>app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08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 smtClean="0"/>
              <a:t>App use to meet a partner is prevalent – 24%</a:t>
            </a:r>
          </a:p>
          <a:p>
            <a:pPr marL="0" indent="0">
              <a:buNone/>
            </a:pPr>
            <a:r>
              <a:rPr lang="en-GB" sz="2800" dirty="0" err="1" smtClean="0"/>
              <a:t>Condomless</a:t>
            </a:r>
            <a:r>
              <a:rPr lang="en-GB" sz="2800" dirty="0" smtClean="0"/>
              <a:t> sex with app partners is significant</a:t>
            </a:r>
          </a:p>
          <a:p>
            <a:pPr marL="0" indent="0">
              <a:buNone/>
            </a:pPr>
            <a:r>
              <a:rPr lang="en-GB" sz="2800" dirty="0" smtClean="0"/>
              <a:t>RDU was an interesting finding</a:t>
            </a:r>
          </a:p>
          <a:p>
            <a:pPr marL="0" indent="0">
              <a:buNone/>
            </a:pPr>
            <a:r>
              <a:rPr lang="en-GB" sz="2800" dirty="0" smtClean="0"/>
              <a:t>Importance of understanding how sexual networks form and interact with other networks</a:t>
            </a:r>
          </a:p>
        </p:txBody>
      </p:sp>
    </p:spTree>
    <p:extLst>
      <p:ext uri="{BB962C8B-B14F-4D97-AF65-F5344CB8AC3E}">
        <p14:creationId xmlns:p14="http://schemas.microsoft.com/office/powerpoint/2010/main" val="23535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371950"/>
            <a:ext cx="79928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/>
          <p:nvPr/>
        </p:nvPicPr>
        <p:blipFill>
          <a:blip r:embed="rId3"/>
          <a:stretch>
            <a:fillRect/>
          </a:stretch>
        </p:blipFill>
        <p:spPr>
          <a:xfrm>
            <a:off x="2483768" y="3"/>
            <a:ext cx="4032448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6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800" dirty="0"/>
              <a:t>U</a:t>
            </a:r>
            <a:r>
              <a:rPr lang="en-GB" sz="2800" dirty="0" smtClean="0"/>
              <a:t>sers welcome sexual </a:t>
            </a:r>
            <a:r>
              <a:rPr lang="en-GB" sz="2800" dirty="0"/>
              <a:t>health promotion and testing via dating apps</a:t>
            </a:r>
          </a:p>
          <a:p>
            <a:pPr marL="0" indent="0">
              <a:buNone/>
            </a:pPr>
            <a:r>
              <a:rPr lang="en-GB" sz="2800" dirty="0"/>
              <a:t>There is an untapped role for SM in this </a:t>
            </a:r>
            <a:r>
              <a:rPr lang="en-GB" sz="2800" dirty="0" smtClean="0"/>
              <a:t>area</a:t>
            </a:r>
          </a:p>
          <a:p>
            <a:pPr marL="0" indent="0">
              <a:buNone/>
            </a:pPr>
            <a:r>
              <a:rPr lang="en-GB" sz="2800" dirty="0" smtClean="0"/>
              <a:t>More research needed in heterosexuals</a:t>
            </a:r>
            <a:endParaRPr lang="en-US" sz="2800" dirty="0"/>
          </a:p>
          <a:p>
            <a:pPr marL="0" indent="0">
              <a:buNone/>
            </a:pPr>
            <a:r>
              <a:rPr lang="en-GB" sz="2800" dirty="0" smtClean="0"/>
              <a:t>Sex is going digital and so should sexual health</a:t>
            </a:r>
          </a:p>
        </p:txBody>
      </p:sp>
    </p:spTree>
    <p:extLst>
      <p:ext uri="{BB962C8B-B14F-4D97-AF65-F5344CB8AC3E}">
        <p14:creationId xmlns:p14="http://schemas.microsoft.com/office/powerpoint/2010/main" val="387708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205979"/>
            <a:ext cx="8229600" cy="857250"/>
          </a:xfrm>
        </p:spPr>
        <p:txBody>
          <a:bodyPr/>
          <a:lstStyle/>
          <a:p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022920" y="1131590"/>
            <a:ext cx="8229600" cy="3394472"/>
          </a:xfrm>
        </p:spPr>
        <p:txBody>
          <a:bodyPr>
            <a:noAutofit/>
          </a:bodyPr>
          <a:lstStyle/>
          <a:p>
            <a:pPr marL="0" indent="0">
              <a:spcBef>
                <a:spcPts val="72"/>
              </a:spcBef>
              <a:buNone/>
            </a:pPr>
            <a:r>
              <a:rPr lang="en-US" sz="2800" dirty="0" err="1" smtClean="0"/>
              <a:t>Dr</a:t>
            </a:r>
            <a:r>
              <a:rPr lang="en-US" sz="2800" dirty="0" smtClean="0"/>
              <a:t> </a:t>
            </a:r>
            <a:r>
              <a:rPr lang="en-US" sz="2800" dirty="0" err="1" smtClean="0"/>
              <a:t>Jey</a:t>
            </a:r>
            <a:r>
              <a:rPr lang="en-US" sz="2800" dirty="0" smtClean="0"/>
              <a:t> </a:t>
            </a:r>
            <a:r>
              <a:rPr lang="en-US" sz="2800" dirty="0" err="1" smtClean="0"/>
              <a:t>Zdravkov</a:t>
            </a:r>
            <a:endParaRPr lang="en-US" sz="2800" dirty="0" smtClean="0"/>
          </a:p>
          <a:p>
            <a:pPr marL="0" indent="0">
              <a:spcBef>
                <a:spcPts val="72"/>
              </a:spcBef>
              <a:buNone/>
            </a:pPr>
            <a:r>
              <a:rPr lang="en-US" sz="2800" dirty="0" err="1" smtClean="0"/>
              <a:t>Dr</a:t>
            </a:r>
            <a:r>
              <a:rPr lang="en-US" sz="2800" dirty="0" smtClean="0"/>
              <a:t> </a:t>
            </a:r>
            <a:r>
              <a:rPr lang="en-US" sz="2800" dirty="0" err="1" smtClean="0"/>
              <a:t>Farhad</a:t>
            </a:r>
            <a:r>
              <a:rPr lang="en-US" sz="2800" dirty="0" smtClean="0"/>
              <a:t> Cooper</a:t>
            </a:r>
          </a:p>
          <a:p>
            <a:pPr marL="0" indent="0">
              <a:spcBef>
                <a:spcPts val="72"/>
              </a:spcBef>
              <a:buNone/>
            </a:pPr>
            <a:r>
              <a:rPr lang="en-US" sz="2800" dirty="0" err="1" smtClean="0"/>
              <a:t>Dr</a:t>
            </a:r>
            <a:r>
              <a:rPr lang="en-US" sz="2800" dirty="0" smtClean="0"/>
              <a:t> </a:t>
            </a:r>
            <a:r>
              <a:rPr lang="en-US" sz="2800" dirty="0" err="1" smtClean="0"/>
              <a:t>Komal</a:t>
            </a:r>
            <a:r>
              <a:rPr lang="en-US" sz="2800" dirty="0" smtClean="0"/>
              <a:t> </a:t>
            </a:r>
            <a:r>
              <a:rPr lang="en-US" sz="2800" dirty="0" err="1" smtClean="0"/>
              <a:t>Plaha</a:t>
            </a:r>
            <a:endParaRPr lang="en-US" sz="2800" dirty="0" smtClean="0"/>
          </a:p>
          <a:p>
            <a:pPr marL="0" indent="0">
              <a:spcBef>
                <a:spcPts val="72"/>
              </a:spcBef>
              <a:buNone/>
            </a:pPr>
            <a:r>
              <a:rPr lang="en-US" sz="2800" dirty="0" err="1" smtClean="0"/>
              <a:t>Dr</a:t>
            </a:r>
            <a:r>
              <a:rPr lang="en-US" sz="2800" dirty="0" smtClean="0"/>
              <a:t> Rachael Jones</a:t>
            </a:r>
          </a:p>
          <a:p>
            <a:pPr marL="0" indent="0">
              <a:spcBef>
                <a:spcPts val="72"/>
              </a:spcBef>
              <a:buNone/>
            </a:pPr>
            <a:r>
              <a:rPr lang="en-US" sz="2800" dirty="0" err="1" smtClean="0"/>
              <a:t>Dr</a:t>
            </a:r>
            <a:r>
              <a:rPr lang="en-US" sz="2800" dirty="0" smtClean="0"/>
              <a:t> Sara Day</a:t>
            </a:r>
          </a:p>
          <a:p>
            <a:pPr marL="0" indent="0">
              <a:spcBef>
                <a:spcPts val="72"/>
              </a:spcBef>
              <a:buNone/>
            </a:pPr>
            <a:r>
              <a:rPr lang="en-US" sz="2800" dirty="0" smtClean="0"/>
              <a:t>Katie Allen</a:t>
            </a:r>
          </a:p>
          <a:p>
            <a:pPr marL="0" indent="0">
              <a:spcBef>
                <a:spcPts val="72"/>
              </a:spcBef>
              <a:buNone/>
            </a:pPr>
            <a:r>
              <a:rPr lang="en-US" sz="2800" dirty="0" smtClean="0"/>
              <a:t>Lisa Fuller			</a:t>
            </a:r>
            <a:r>
              <a:rPr lang="en-US" sz="2800" dirty="0"/>
              <a:t> </a:t>
            </a:r>
            <a:r>
              <a:rPr lang="en-US" sz="2800" dirty="0" smtClean="0"/>
              <a:t>     Thank you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5792006" y="2266638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054" y="2481833"/>
            <a:ext cx="1875423" cy="834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58999"/>
          <a:stretch/>
        </p:blipFill>
        <p:spPr>
          <a:xfrm>
            <a:off x="6901836" y="3507854"/>
            <a:ext cx="1770490" cy="5192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alphaModFix/>
          </a:blip>
          <a:srcRect b="18172"/>
          <a:stretch/>
        </p:blipFill>
        <p:spPr>
          <a:xfrm>
            <a:off x="7162680" y="1347614"/>
            <a:ext cx="1152128" cy="9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2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371952"/>
            <a:ext cx="8041119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/>
          <p:nvPr/>
        </p:nvPicPr>
        <p:blipFill rotWithShape="1">
          <a:blip r:embed="rId3"/>
          <a:srcRect l="1" r="-5183" b="49895"/>
          <a:stretch/>
        </p:blipFill>
        <p:spPr>
          <a:xfrm>
            <a:off x="1763688" y="1"/>
            <a:ext cx="3168352" cy="5020022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3"/>
          <a:srcRect t="50000"/>
          <a:stretch/>
        </p:blipFill>
        <p:spPr>
          <a:xfrm>
            <a:off x="4788024" y="0"/>
            <a:ext cx="3240360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520" y="771550"/>
            <a:ext cx="24482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prstClr val="black"/>
                </a:solidFill>
              </a:rPr>
              <a:t>And 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the rest </a:t>
            </a:r>
          </a:p>
          <a:p>
            <a:r>
              <a:rPr lang="en-US" sz="3600" dirty="0" smtClean="0">
                <a:solidFill>
                  <a:prstClr val="black"/>
                </a:solidFill>
              </a:rPr>
              <a:t>is history</a:t>
            </a:r>
            <a:r>
              <a:rPr lang="is-IS" sz="3600" dirty="0" smtClean="0">
                <a:solidFill>
                  <a:prstClr val="black"/>
                </a:solidFill>
              </a:rPr>
              <a:t>…</a:t>
            </a:r>
            <a:endParaRPr lang="en-US" sz="36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6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1779662"/>
            <a:ext cx="8229600" cy="857250"/>
          </a:xfrm>
        </p:spPr>
        <p:txBody>
          <a:bodyPr/>
          <a:lstStyle/>
          <a:p>
            <a:r>
              <a:rPr lang="en-US" dirty="0" smtClean="0"/>
              <a:t>Why talk about this?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15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68136" y="4083918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741398"/>
              </p:ext>
            </p:extLst>
          </p:nvPr>
        </p:nvGraphicFramePr>
        <p:xfrm>
          <a:off x="72608" y="369396"/>
          <a:ext cx="9036496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874"/>
                <a:gridCol w="3133624"/>
                <a:gridCol w="1495046"/>
                <a:gridCol w="3168952"/>
              </a:tblGrid>
              <a:tr h="640080">
                <a:tc>
                  <a:txBody>
                    <a:bodyPr/>
                    <a:lstStyle/>
                    <a:p>
                      <a:r>
                        <a:rPr lang="en-US" sz="1800" u="none" dirty="0" smtClean="0"/>
                        <a:t>Authors</a:t>
                      </a:r>
                      <a:endParaRPr lang="en-US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Title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Study</a:t>
                      </a:r>
                      <a:r>
                        <a:rPr lang="en-US" sz="1800" baseline="0" dirty="0" smtClean="0"/>
                        <a:t> d</a:t>
                      </a:r>
                      <a:r>
                        <a:rPr lang="en-US" sz="1800" dirty="0" smtClean="0"/>
                        <a:t>esign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Conclusion</a:t>
                      </a:r>
                      <a:endParaRPr lang="en-US" sz="1800" dirty="0"/>
                    </a:p>
                  </a:txBody>
                  <a:tcPr/>
                </a:tc>
              </a:tr>
              <a:tr h="1463040"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solidFill>
                            <a:schemeClr val="tx1"/>
                          </a:solidFill>
                        </a:rPr>
                        <a:t>Lehmiller et al. 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Social networking smartphone applications and sexual health outcomes among MSM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Cross-state US internet study n=112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Users reported more sexual partners and had a higher prevalence of ever being diagnosed with an STI</a:t>
                      </a:r>
                      <a:endParaRPr lang="en-US" sz="1800" dirty="0"/>
                    </a:p>
                  </a:txBody>
                  <a:tcPr/>
                </a:tc>
              </a:tr>
              <a:tr h="2011680">
                <a:tc>
                  <a:txBody>
                    <a:bodyPr/>
                    <a:lstStyle/>
                    <a:p>
                      <a:r>
                        <a:rPr lang="en-US" sz="1800" u="none" dirty="0" smtClean="0"/>
                        <a:t>Winetrobe et al. 2014</a:t>
                      </a:r>
                      <a:endParaRPr lang="en-US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Associations of unprotected anal intercourse with Grindr-met partners among Grindr-using young MSM in Los Angeles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Anonymous online questionnaire of Grind</a:t>
                      </a:r>
                      <a:r>
                        <a:rPr lang="en-US" sz="1800" baseline="0" dirty="0" smtClean="0"/>
                        <a:t> users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Of 146 MSM who reported sex with Grindr-met partners, 20% had (UAI) at last sex with their Grindr-met partner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</a:tr>
              <a:tr h="1463040">
                <a:tc>
                  <a:txBody>
                    <a:bodyPr/>
                    <a:lstStyle/>
                    <a:p>
                      <a:r>
                        <a:rPr lang="en-US" sz="1800" u="none" dirty="0" smtClean="0"/>
                        <a:t>Yeo et al.</a:t>
                      </a:r>
                    </a:p>
                    <a:p>
                      <a:r>
                        <a:rPr lang="en-US" sz="1800" u="none" dirty="0" smtClean="0"/>
                        <a:t>2016</a:t>
                      </a:r>
                      <a:endParaRPr lang="en-US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Sexual risk behaviors among apps-using young MSM in Hong Kong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Cross-sectional survey</a:t>
                      </a:r>
                      <a:r>
                        <a:rPr lang="en-US" sz="1800" baseline="0" dirty="0" smtClean="0"/>
                        <a:t> n=213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Sexual partnering via apps </a:t>
                      </a:r>
                      <a:r>
                        <a:rPr lang="en-US" sz="1800" u="sng" dirty="0" smtClean="0"/>
                        <a:t>doubled</a:t>
                      </a:r>
                      <a:r>
                        <a:rPr lang="en-US" sz="1800" dirty="0" smtClean="0"/>
                        <a:t> the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dirty="0" smtClean="0"/>
                        <a:t>odds of inconsistent condom use with regular and non-regular partners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79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2608" y="3600400"/>
            <a:ext cx="89356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6816930"/>
              </p:ext>
            </p:extLst>
          </p:nvPr>
        </p:nvGraphicFramePr>
        <p:xfrm>
          <a:off x="72608" y="-20537"/>
          <a:ext cx="9036496" cy="1965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8874"/>
                <a:gridCol w="3133624"/>
                <a:gridCol w="1495046"/>
                <a:gridCol w="3168952"/>
              </a:tblGrid>
              <a:tr h="640080">
                <a:tc>
                  <a:txBody>
                    <a:bodyPr/>
                    <a:lstStyle/>
                    <a:p>
                      <a:r>
                        <a:rPr lang="en-US" sz="1800" u="none" dirty="0" smtClean="0"/>
                        <a:t>Authors</a:t>
                      </a:r>
                      <a:endParaRPr lang="en-US" sz="1800" u="non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Title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Study</a:t>
                      </a:r>
                      <a:r>
                        <a:rPr lang="en-US" sz="1800" baseline="0" dirty="0" smtClean="0"/>
                        <a:t> d</a:t>
                      </a:r>
                      <a:r>
                        <a:rPr lang="en-US" sz="1800" dirty="0" smtClean="0"/>
                        <a:t>esign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Conclusion</a:t>
                      </a:r>
                      <a:endParaRPr lang="en-US" sz="1800" dirty="0"/>
                    </a:p>
                  </a:txBody>
                  <a:tcPr/>
                </a:tc>
              </a:tr>
              <a:tr h="1325880">
                <a:tc>
                  <a:txBody>
                    <a:bodyPr/>
                    <a:lstStyle/>
                    <a:p>
                      <a:r>
                        <a:rPr lang="en-US" sz="1800" u="none" dirty="0" smtClean="0">
                          <a:solidFill>
                            <a:schemeClr val="tx1"/>
                          </a:solidFill>
                        </a:rPr>
                        <a:t>Thomas et al. 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Outbreak of syphilis in MSM living in rural Nth</a:t>
                      </a:r>
                      <a:r>
                        <a:rPr lang="en-US" sz="1800" b="1" baseline="0" dirty="0" smtClean="0"/>
                        <a:t> Wales</a:t>
                      </a:r>
                      <a:r>
                        <a:rPr lang="en-US" sz="1800" b="1" dirty="0" smtClean="0"/>
                        <a:t> associated with the use of SM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Outbreak investigation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Use of mobile apps was reported by 40% of MSM cases, including those who identified as bisexual</a:t>
                      </a:r>
                    </a:p>
                    <a:p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1"/>
          <p:cNvGrpSpPr/>
          <p:nvPr/>
        </p:nvGrpSpPr>
        <p:grpSpPr>
          <a:xfrm>
            <a:off x="107504" y="1563638"/>
            <a:ext cx="8964488" cy="3312368"/>
            <a:chOff x="107504" y="1491630"/>
            <a:chExt cx="8964488" cy="3312368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274"/>
            <a:stretch/>
          </p:blipFill>
          <p:spPr bwMode="auto">
            <a:xfrm>
              <a:off x="395536" y="1491630"/>
              <a:ext cx="5446712" cy="2736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356" r="50709"/>
            <a:stretch/>
          </p:blipFill>
          <p:spPr bwMode="auto">
            <a:xfrm>
              <a:off x="6063754" y="1491630"/>
              <a:ext cx="2684710" cy="26779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FF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107504" y="4280778"/>
              <a:ext cx="8964488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400" dirty="0" smtClean="0">
                  <a:solidFill>
                    <a:srgbClr val="333333"/>
                  </a:solidFill>
                  <a:latin typeface="arial" charset="0"/>
                </a:rPr>
                <a:t>Nodes </a:t>
              </a:r>
              <a:r>
                <a:rPr lang="en-US" sz="1400" dirty="0">
                  <a:solidFill>
                    <a:srgbClr val="333333"/>
                  </a:solidFill>
                  <a:latin typeface="arial" charset="0"/>
                </a:rPr>
                <a:t>are shaded to indicate individuals in the network known to use: </a:t>
              </a:r>
              <a:endParaRPr lang="en-US" sz="1400" dirty="0" smtClean="0">
                <a:solidFill>
                  <a:srgbClr val="333333"/>
                </a:solidFill>
                <a:latin typeface="arial" charset="0"/>
              </a:endParaRPr>
            </a:p>
            <a:p>
              <a:pPr algn="ctr"/>
              <a:r>
                <a:rPr lang="en-US" sz="1400" dirty="0" smtClean="0">
                  <a:solidFill>
                    <a:srgbClr val="333333"/>
                  </a:solidFill>
                  <a:latin typeface="arial" charset="0"/>
                </a:rPr>
                <a:t>(</a:t>
              </a:r>
              <a:r>
                <a:rPr lang="en-US" sz="1400" dirty="0">
                  <a:solidFill>
                    <a:srgbClr val="333333"/>
                  </a:solidFill>
                  <a:latin typeface="arial" charset="0"/>
                </a:rPr>
                <a:t>A) cruising sites, (B) mobile phone applications or (C) sauna to meet sexual partners</a:t>
              </a:r>
              <a:r>
                <a:rPr lang="en-US" sz="1400" dirty="0" smtClean="0">
                  <a:solidFill>
                    <a:srgbClr val="333333"/>
                  </a:solidFill>
                  <a:latin typeface="arial" charset="0"/>
                </a:rPr>
                <a:t>.</a:t>
              </a:r>
              <a:endParaRPr lang="en-US" sz="14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398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this study?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3"/>
            <a:ext cx="8229600" cy="33123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P</a:t>
            </a:r>
            <a:r>
              <a:rPr lang="en-GB" sz="2400" dirty="0" smtClean="0"/>
              <a:t>aucity </a:t>
            </a:r>
            <a:r>
              <a:rPr lang="en-GB" sz="2400" dirty="0"/>
              <a:t>of research </a:t>
            </a:r>
            <a:r>
              <a:rPr lang="en-GB" sz="2400" dirty="0" smtClean="0"/>
              <a:t>re. use </a:t>
            </a:r>
            <a:r>
              <a:rPr lang="en-GB" sz="2400" dirty="0"/>
              <a:t>of </a:t>
            </a:r>
            <a:r>
              <a:rPr lang="en-GB" sz="2400" dirty="0" smtClean="0"/>
              <a:t>dating apps in heterosexuals</a:t>
            </a:r>
            <a:endParaRPr lang="en-US" sz="2400" dirty="0"/>
          </a:p>
          <a:p>
            <a:pPr marL="0" indent="0">
              <a:buNone/>
            </a:pPr>
            <a:r>
              <a:rPr lang="en-GB" sz="2400" dirty="0" smtClean="0"/>
              <a:t>Objective: To </a:t>
            </a:r>
            <a:r>
              <a:rPr lang="en-GB" sz="2400" dirty="0"/>
              <a:t>quantify </a:t>
            </a:r>
            <a:r>
              <a:rPr lang="en-GB" sz="2400" dirty="0" smtClean="0"/>
              <a:t>and explore heterosexual </a:t>
            </a:r>
            <a:r>
              <a:rPr lang="en-GB" sz="2400" dirty="0"/>
              <a:t>use of dating </a:t>
            </a:r>
            <a:r>
              <a:rPr lang="en-GB" sz="2400" dirty="0" smtClean="0"/>
              <a:t>apps</a:t>
            </a:r>
            <a:endParaRPr lang="en-US" sz="2400" dirty="0"/>
          </a:p>
          <a:p>
            <a:pPr marL="0" indent="0">
              <a:buNone/>
            </a:pPr>
            <a:r>
              <a:rPr lang="en-GB" sz="2400" dirty="0" smtClean="0"/>
              <a:t>Anonymised unlinked questionnaires offered </a:t>
            </a:r>
            <a:r>
              <a:rPr lang="en-GB" sz="2400" dirty="0"/>
              <a:t>to </a:t>
            </a:r>
            <a:r>
              <a:rPr lang="en-GB" sz="2400" dirty="0" smtClean="0"/>
              <a:t>attendees </a:t>
            </a:r>
            <a:r>
              <a:rPr lang="en-GB" sz="2400" dirty="0"/>
              <a:t>of two GUM </a:t>
            </a:r>
            <a:r>
              <a:rPr lang="en-GB" sz="2400" dirty="0" smtClean="0"/>
              <a:t>clinics </a:t>
            </a:r>
            <a:r>
              <a:rPr lang="en-GB" sz="2400" dirty="0"/>
              <a:t>throughout August </a:t>
            </a:r>
            <a:r>
              <a:rPr lang="en-GB" sz="2400" dirty="0" smtClean="0"/>
              <a:t>2015</a:t>
            </a:r>
          </a:p>
          <a:p>
            <a:pPr marL="0" indent="0">
              <a:buNone/>
            </a:pPr>
            <a:r>
              <a:rPr lang="en-GB" sz="2400" dirty="0" smtClean="0"/>
              <a:t>Aims and </a:t>
            </a:r>
            <a:r>
              <a:rPr lang="en-GB" sz="2400" dirty="0"/>
              <a:t>frequency of app use, number of sexual partners, recreational drug use (RDU), </a:t>
            </a:r>
            <a:r>
              <a:rPr lang="en-GB" sz="2400" dirty="0" err="1"/>
              <a:t>condomless</a:t>
            </a:r>
            <a:r>
              <a:rPr lang="en-GB" sz="2400" dirty="0"/>
              <a:t> </a:t>
            </a:r>
            <a:r>
              <a:rPr lang="en-GB" sz="2400" dirty="0" smtClean="0"/>
              <a:t>sex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187624" y="4292848"/>
            <a:ext cx="21602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684" y="4062855"/>
            <a:ext cx="1080120" cy="480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alphaModFix/>
          </a:blip>
          <a:srcRect b="18172"/>
          <a:stretch/>
        </p:blipFill>
        <p:spPr>
          <a:xfrm>
            <a:off x="107504" y="4049080"/>
            <a:ext cx="1152128" cy="94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4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512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Total responders: 539</a:t>
            </a:r>
          </a:p>
          <a:p>
            <a:pPr marL="0" indent="0">
              <a:buNone/>
            </a:pPr>
            <a:r>
              <a:rPr lang="en-US" dirty="0" smtClean="0"/>
              <a:t>Men = 377 (70%) of whom 12% had used SM</a:t>
            </a:r>
          </a:p>
          <a:p>
            <a:pPr marL="0" indent="0">
              <a:buNone/>
            </a:pPr>
            <a:r>
              <a:rPr lang="en-US" dirty="0" smtClean="0"/>
              <a:t>Women = 162 (30%) of whom 54% had used SM</a:t>
            </a:r>
          </a:p>
          <a:p>
            <a:pPr marL="0" indent="0">
              <a:buNone/>
            </a:pPr>
            <a:r>
              <a:rPr lang="en-US" dirty="0" smtClean="0"/>
              <a:t>Most were of age 21-30yrs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65482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Ethnicity</a:t>
            </a:r>
            <a:endParaRPr lang="en-US" dirty="0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58921498"/>
              </p:ext>
            </p:extLst>
          </p:nvPr>
        </p:nvGraphicFramePr>
        <p:xfrm>
          <a:off x="1869661" y="605907"/>
          <a:ext cx="5404681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211960" y="436628"/>
            <a:ext cx="538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</a:rPr>
              <a:t>2%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044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HalfShape"/>
  <p:tag name="ANGLE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Shape"/>
  <p:tag name="ANGLE" val="5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NHS_CF_LN9471">
  <a:themeElements>
    <a:clrScheme name="Current">
      <a:dk1>
        <a:srgbClr val="000000"/>
      </a:dk1>
      <a:lt1>
        <a:srgbClr val="FFFFFF"/>
      </a:lt1>
      <a:dk2>
        <a:srgbClr val="0371B9"/>
      </a:dk2>
      <a:lt2>
        <a:srgbClr val="FFFFFF"/>
      </a:lt2>
      <a:accent1>
        <a:srgbClr val="DBDECD"/>
      </a:accent1>
      <a:accent2>
        <a:srgbClr val="00B28C"/>
      </a:accent2>
      <a:accent3>
        <a:srgbClr val="0371B9"/>
      </a:accent3>
      <a:accent4>
        <a:srgbClr val="2D4B64"/>
      </a:accent4>
      <a:accent5>
        <a:srgbClr val="FF6600"/>
      </a:accent5>
      <a:accent6>
        <a:srgbClr val="808080"/>
      </a:accent6>
      <a:hlink>
        <a:srgbClr val="0371B9"/>
      </a:hlink>
      <a:folHlink>
        <a:srgbClr val="2D4B64"/>
      </a:folHlink>
    </a:clrScheme>
    <a:fontScheme name="McKJapanese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>
          <a:solidFill>
            <a:schemeClr val="accent6"/>
          </a:solidFill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6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>
    <a:extraClrScheme>
      <a:clrScheme name="NHS_CF_LN9471 1">
        <a:dk1>
          <a:srgbClr val="000000"/>
        </a:dk1>
        <a:lt1>
          <a:srgbClr val="FFFFFF"/>
        </a:lt1>
        <a:dk2>
          <a:srgbClr val="0371B9"/>
        </a:dk2>
        <a:lt2>
          <a:srgbClr val="FFFFFF"/>
        </a:lt2>
        <a:accent1>
          <a:srgbClr val="DBDECD"/>
        </a:accent1>
        <a:accent2>
          <a:srgbClr val="00B28C"/>
        </a:accent2>
        <a:accent3>
          <a:srgbClr val="FFFFFF"/>
        </a:accent3>
        <a:accent4>
          <a:srgbClr val="000000"/>
        </a:accent4>
        <a:accent5>
          <a:srgbClr val="EAECE3"/>
        </a:accent5>
        <a:accent6>
          <a:srgbClr val="00A17E"/>
        </a:accent6>
        <a:hlink>
          <a:srgbClr val="0371B9"/>
        </a:hlink>
        <a:folHlink>
          <a:srgbClr val="2D4B6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839</Words>
  <Application>Microsoft Office PowerPoint</Application>
  <PresentationFormat>On-screen Show (16:9)</PresentationFormat>
  <Paragraphs>167</Paragraphs>
  <Slides>21</Slides>
  <Notes>20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4_Office Theme</vt:lpstr>
      <vt:lpstr>5_Office Theme</vt:lpstr>
      <vt:lpstr>NHS_CF_LN9471</vt:lpstr>
      <vt:lpstr>think-cell Slide</vt:lpstr>
      <vt:lpstr>Digital sex and the city Prevalent use of dating apps amongst heterosexual attendees of genito-urinary medicine clinics</vt:lpstr>
      <vt:lpstr>PowerPoint Presentation</vt:lpstr>
      <vt:lpstr>PowerPoint Presentation</vt:lpstr>
      <vt:lpstr>Why talk about this?</vt:lpstr>
      <vt:lpstr>PowerPoint Presentation</vt:lpstr>
      <vt:lpstr>PowerPoint Presentation</vt:lpstr>
      <vt:lpstr>Why this study?</vt:lpstr>
      <vt:lpstr>Results</vt:lpstr>
      <vt:lpstr>Ethnicity</vt:lpstr>
      <vt:lpstr>Reason for attending</vt:lpstr>
      <vt:lpstr>Had ever used a dating app = 132 (24%)</vt:lpstr>
      <vt:lpstr>Frequency of app use to meet a partner</vt:lpstr>
      <vt:lpstr>Aims</vt:lpstr>
      <vt:lpstr>Nos. of partners over 12months</vt:lpstr>
      <vt:lpstr>PowerPoint Presentation</vt:lpstr>
      <vt:lpstr>PowerPoint Presentation</vt:lpstr>
      <vt:lpstr>PowerPoint Presentation</vt:lpstr>
      <vt:lpstr>Results</vt:lpstr>
      <vt:lpstr>Conclusions</vt:lpstr>
      <vt:lpstr>Conclusions</vt:lpstr>
      <vt:lpstr>Acknowledgements</vt:lpstr>
    </vt:vector>
  </TitlesOfParts>
  <Company>Kingston Smith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Candi Bond Gunning</dc:creator>
  <cp:lastModifiedBy>Startech</cp:lastModifiedBy>
  <cp:revision>55</cp:revision>
  <dcterms:created xsi:type="dcterms:W3CDTF">2015-05-13T13:06:46Z</dcterms:created>
  <dcterms:modified xsi:type="dcterms:W3CDTF">2016-07-11T13:39:59Z</dcterms:modified>
</cp:coreProperties>
</file>