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6" r:id="rId2"/>
    <p:sldMasterId id="2147483776" r:id="rId3"/>
  </p:sldMasterIdLst>
  <p:notesMasterIdLst>
    <p:notesMasterId r:id="rId23"/>
  </p:notesMasterIdLst>
  <p:sldIdLst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9559" autoAdjust="0"/>
    <p:restoredTop sz="94660"/>
  </p:normalViewPr>
  <p:slideViewPr>
    <p:cSldViewPr>
      <p:cViewPr varScale="1">
        <p:scale>
          <a:sx n="87" d="100"/>
          <a:sy n="87" d="100"/>
        </p:scale>
        <p:origin x="-53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B87D7-BBBF-4EB4-B0F4-C5BF8DCDCEED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16AEC-6033-4154-B0CD-993D674DD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53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35E91894-9C48-4948-A476-34CD7179C15B}" type="slidenum">
              <a:rPr lang="en-GB" altLang="en-US">
                <a:solidFill>
                  <a:prstClr val="black"/>
                </a:solidFill>
              </a:rPr>
              <a:pPr/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901A0669-0A38-4FA7-B3F5-02372094A62A}" type="slidenum">
              <a:rPr lang="en-GB" altLang="en-US">
                <a:solidFill>
                  <a:prstClr val="black"/>
                </a:solidFill>
              </a:rPr>
              <a:pPr/>
              <a:t>10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1872CC3-DCA5-4FBD-9232-AC1E1467D21F}" type="slidenum">
              <a:rPr lang="en-GB" altLang="en-US">
                <a:solidFill>
                  <a:prstClr val="black"/>
                </a:solidFill>
              </a:rPr>
              <a:pPr/>
              <a:t>11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367D0C2F-9B3B-404D-BA84-75AEA7F9EF3C}" type="slidenum">
              <a:rPr lang="en-GB" altLang="en-US">
                <a:solidFill>
                  <a:srgbClr val="000000"/>
                </a:solidFill>
              </a:rPr>
              <a:pPr/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1BDBAC96-CACB-4FCF-85CD-6B309BAC3834}" type="slidenum">
              <a:rPr lang="en-GB" altLang="en-US">
                <a:solidFill>
                  <a:srgbClr val="000000"/>
                </a:solidFill>
              </a:rPr>
              <a:pPr/>
              <a:t>13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CC53E96A-B189-4AF8-89AE-4A5E9190DE52}" type="slidenum">
              <a:rPr lang="en-GB" altLang="en-US">
                <a:solidFill>
                  <a:srgbClr val="000000"/>
                </a:solidFill>
              </a:rPr>
              <a:pPr/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644FE993-E41A-477F-800A-6091045498B9}" type="slidenum">
              <a:rPr lang="en-GB" altLang="en-US">
                <a:solidFill>
                  <a:srgbClr val="000000"/>
                </a:solidFill>
              </a:rPr>
              <a:pPr/>
              <a:t>15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148A8BF-E390-4A8F-8AB8-30073B0FC4F0}" type="slidenum">
              <a:rPr lang="en-GB" altLang="en-US">
                <a:solidFill>
                  <a:srgbClr val="000000"/>
                </a:solidFill>
              </a:rPr>
              <a:pPr/>
              <a:t>16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0AA0DD00-162C-4813-922E-C83F52341394}" type="slidenum">
              <a:rPr lang="en-GB" altLang="en-US">
                <a:solidFill>
                  <a:srgbClr val="000000"/>
                </a:solidFill>
              </a:rPr>
              <a:pPr/>
              <a:t>17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397F280-E172-4186-99C7-568DA4A952E8}" type="slidenum">
              <a:rPr lang="en-GB" altLang="en-US">
                <a:solidFill>
                  <a:srgbClr val="000000"/>
                </a:solidFill>
              </a:rPr>
              <a:pPr/>
              <a:t>18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C36C8A7-A519-4731-9A04-8E77122691D2}" type="slidenum">
              <a:rPr lang="en-GB" altLang="en-US">
                <a:solidFill>
                  <a:srgbClr val="000000"/>
                </a:solidFill>
              </a:rPr>
              <a:pPr/>
              <a:t>19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B6F6690-DD2A-4383-95C0-23F52BE089B5}" type="slidenum">
              <a:rPr lang="en-GB" altLang="en-US">
                <a:solidFill>
                  <a:prstClr val="black"/>
                </a:solidFill>
              </a:rPr>
              <a:pPr/>
              <a:t>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A80F6564-40A7-4305-8435-90207884FF75}" type="slidenum">
              <a:rPr lang="en-GB" altLang="en-US">
                <a:solidFill>
                  <a:prstClr val="black"/>
                </a:solidFill>
              </a:rPr>
              <a:pPr/>
              <a:t>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9B3397D-C97F-41F5-B902-DE02FE4144CE}" type="slidenum">
              <a:rPr lang="en-GB" altLang="en-US">
                <a:solidFill>
                  <a:prstClr val="black"/>
                </a:solidFill>
              </a:rPr>
              <a:pPr/>
              <a:t>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E50759BC-6AE4-4375-B8C2-3961462A42BE}" type="slidenum">
              <a:rPr lang="en-GB" altLang="en-US">
                <a:solidFill>
                  <a:prstClr val="black"/>
                </a:solidFill>
              </a:rPr>
              <a:pPr/>
              <a:t>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2F29A99A-9D3A-4E0C-ADF6-FE006C4747F7}" type="slidenum">
              <a:rPr lang="en-GB" altLang="en-US">
                <a:solidFill>
                  <a:prstClr val="black"/>
                </a:solidFill>
              </a:rPr>
              <a:pPr/>
              <a:t>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20E15F2-EC32-4E6C-90CF-05474D0B8C73}" type="slidenum">
              <a:rPr lang="en-GB" altLang="en-US">
                <a:solidFill>
                  <a:prstClr val="black"/>
                </a:solidFill>
              </a:rPr>
              <a:pPr/>
              <a:t>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8042CD9-9C7C-445C-90C9-DEB25FE2D14D}" type="slidenum">
              <a:rPr lang="en-GB" altLang="en-US">
                <a:solidFill>
                  <a:prstClr val="black"/>
                </a:solidFill>
              </a:rPr>
              <a:pPr/>
              <a:t>8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C546913A-644C-4A30-B2E9-62F6CA11C7D4}" type="slidenum">
              <a:rPr lang="en-GB" altLang="en-US">
                <a:solidFill>
                  <a:prstClr val="black"/>
                </a:solidFill>
              </a:rPr>
              <a:pPr/>
              <a:t>9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UH_FT_Powerpoint_Elements.pdf-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22E9-1B73-AF45-9565-CA9B24DE48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7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219CD5-8E92-48BA-A47E-01ADDFCF200A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11/07/2016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8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559AB0-2148-4B46-B827-73788E69CC5D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07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5AB83B-3DC9-4BC4-AE09-49FA461CDD64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11/07/2016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8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ADB813-D540-43B2-A6DE-33EDBA740B45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213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0E28F9-5F64-4B6A-AD20-D651B2EADC46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11/07/2016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78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1D5E45-CFC8-4DC6-BABF-8B7FBB41A141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1321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AFA38-621E-473E-89AD-D98210173C82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11/07/2016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78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B2376-3ED3-4FD3-8A63-347DA866D1F1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1303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9548FD-25CA-4A8A-B2A2-A1401EE50B40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11/07/2016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78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1DAC7-A1A6-4C3B-9BF1-BAB60724DDAE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296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0FD0E6-C98B-422B-9DB9-8F20B975A5A6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11/07/2016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8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20761B-CC55-4A20-AA5A-D23C5AB51737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2001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746B4B-853E-4BC4-AE51-B2B9B82C1E52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11/07/2016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8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DC8BA8-9A93-4E1A-B03B-E39E89E4906B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7159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F6852-A2D9-4F2D-AAB5-2B1EDE0B7D52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11/07/2016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8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61539-439D-45D7-9E6A-5AFAE5074B00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3981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5D943-50BB-4535-B4D4-5B1CB097CC8F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11/07/2016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8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E2A369-9FE5-41ED-9392-097D70D87EA1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476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0" y="-9525"/>
            <a:ext cx="9144000" cy="160735"/>
            <a:chOff x="0" y="-12553"/>
            <a:chExt cx="9144000" cy="214810"/>
          </a:xfrm>
        </p:grpSpPr>
        <p:sp>
          <p:nvSpPr>
            <p:cNvPr id="6" name="Rectangle 1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7" name="Rectangle 17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588224" y="201459"/>
            <a:ext cx="2390676" cy="44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3"/>
          <p:cNvGrpSpPr>
            <a:grpSpLocks/>
          </p:cNvGrpSpPr>
          <p:nvPr userDrawn="1"/>
        </p:nvGrpSpPr>
        <p:grpSpPr bwMode="auto">
          <a:xfrm>
            <a:off x="0" y="4986338"/>
            <a:ext cx="9144000" cy="160735"/>
            <a:chOff x="0" y="-12553"/>
            <a:chExt cx="9144000" cy="214810"/>
          </a:xfrm>
        </p:grpSpPr>
        <p:sp>
          <p:nvSpPr>
            <p:cNvPr id="10" name="Rectangle 24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11" name="Rectangle 25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12" name="Working Draft Text" hidden="1"/>
          <p:cNvSpPr txBox="1">
            <a:spLocks noChangeArrowheads="1"/>
          </p:cNvSpPr>
          <p:nvPr/>
        </p:nvSpPr>
        <p:spPr bwMode="auto">
          <a:xfrm>
            <a:off x="274638" y="254794"/>
            <a:ext cx="993862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Arial"/>
              </a:rPr>
              <a:t>WORKING DRAFT</a:t>
            </a:r>
          </a:p>
        </p:txBody>
      </p:sp>
      <p:sp>
        <p:nvSpPr>
          <p:cNvPr id="13" name="doc id"/>
          <p:cNvSpPr txBox="1">
            <a:spLocks noChangeArrowheads="1"/>
          </p:cNvSpPr>
          <p:nvPr/>
        </p:nvSpPr>
        <p:spPr bwMode="auto">
          <a:xfrm>
            <a:off x="8680451" y="-21431"/>
            <a:ext cx="301625" cy="94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Working Draft" hidden="1"/>
          <p:cNvSpPr txBox="1">
            <a:spLocks noChangeArrowheads="1"/>
          </p:cNvSpPr>
          <p:nvPr/>
        </p:nvSpPr>
        <p:spPr bwMode="auto">
          <a:xfrm>
            <a:off x="274638" y="373856"/>
            <a:ext cx="2693045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000000"/>
                </a:solidFill>
                <a:latin typeface="Arial"/>
              </a:rPr>
              <a:t>Last Modified 14/08/2013 17:48 GMT Standard Time</a:t>
            </a:r>
            <a:endParaRPr lang="en-US" sz="90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rinted" hidden="1"/>
          <p:cNvSpPr txBox="1">
            <a:spLocks noChangeArrowheads="1"/>
          </p:cNvSpPr>
          <p:nvPr/>
        </p:nvSpPr>
        <p:spPr bwMode="auto">
          <a:xfrm>
            <a:off x="274639" y="494110"/>
            <a:ext cx="2372444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000000"/>
                </a:solidFill>
                <a:latin typeface="Arial"/>
              </a:rPr>
              <a:t>Printed 14/08/2013 09:00 GMT Standard Time</a:t>
            </a:r>
            <a:endParaRPr lang="en-US" sz="900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" name="McK Title Elements" hidden="1"/>
          <p:cNvGrpSpPr>
            <a:grpSpLocks/>
          </p:cNvGrpSpPr>
          <p:nvPr/>
        </p:nvGrpSpPr>
        <p:grpSpPr bwMode="auto">
          <a:xfrm>
            <a:off x="274638" y="2638656"/>
            <a:ext cx="5035550" cy="469837"/>
            <a:chOff x="1663" y="3065"/>
            <a:chExt cx="3109" cy="387"/>
          </a:xfrm>
        </p:grpSpPr>
        <p:sp>
          <p:nvSpPr>
            <p:cNvPr id="17" name="McK Document type"/>
            <p:cNvSpPr txBox="1">
              <a:spLocks noChangeArrowheads="1"/>
            </p:cNvSpPr>
            <p:nvPr/>
          </p:nvSpPr>
          <p:spPr bwMode="auto">
            <a:xfrm>
              <a:off x="1663" y="306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8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74001" y="1092223"/>
            <a:ext cx="7519009" cy="492443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latin typeface="Calibri" panose="020F0502020204030204" pitchFamily="34" charset="0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4001" y="1976809"/>
            <a:ext cx="7519009" cy="276999"/>
          </a:xfrm>
        </p:spPr>
        <p:txBody>
          <a:bodyPr/>
          <a:lstStyle>
            <a:lvl1pPr>
              <a:defRPr sz="1800" baseline="0">
                <a:latin typeface="Calibri" panose="020F0502020204030204" pitchFamily="34" charset="0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21" name="Picture 20"/>
          <p:cNvPicPr/>
          <p:nvPr userDrawn="1"/>
        </p:nvPicPr>
        <p:blipFill rotWithShape="1">
          <a:blip r:embed="rId7"/>
          <a:srcRect l="5388" t="27969" r="50216" b="41379"/>
          <a:stretch/>
        </p:blipFill>
        <p:spPr bwMode="auto">
          <a:xfrm>
            <a:off x="395536" y="159512"/>
            <a:ext cx="1691680" cy="525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076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3190"/>
            <a:ext cx="8229600" cy="3221435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22E9-1B73-AF45-9565-CA9B24DE48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90562"/>
            <a:ext cx="8229600" cy="62706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71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292991"/>
            <a:ext cx="727439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pic>
        <p:nvPicPr>
          <p:cNvPr id="3" name="Picture 2"/>
          <p:cNvPicPr/>
          <p:nvPr userDrawn="1"/>
        </p:nvPicPr>
        <p:blipFill rotWithShape="1">
          <a:blip r:embed="rId2"/>
          <a:srcRect l="5388" t="27969" r="50216" b="41379"/>
          <a:stretch/>
        </p:blipFill>
        <p:spPr bwMode="auto">
          <a:xfrm>
            <a:off x="179512" y="4461960"/>
            <a:ext cx="1128524" cy="370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443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UH_FT_Powerpoint_Elements.pdf-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2561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22E9-1B73-AF45-9565-CA9B24DE48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8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562"/>
            <a:ext cx="8229600" cy="62706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31658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31658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22E9-1B73-AF45-9565-CA9B24DE48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4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6331"/>
            <a:ext cx="4040188" cy="3038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1"/>
            <a:ext cx="4040188" cy="27848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46329"/>
            <a:ext cx="4041775" cy="27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09749"/>
            <a:ext cx="4041775" cy="27848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22E9-1B73-AF45-9565-CA9B24DE48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90562"/>
            <a:ext cx="8229600" cy="62706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2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UH_FT_Powerpoint_Elements.pdf-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78384"/>
            <a:ext cx="2895600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86322"/>
            <a:ext cx="2133600" cy="273844"/>
          </a:xfrm>
        </p:spPr>
        <p:txBody>
          <a:bodyPr/>
          <a:lstStyle/>
          <a:p>
            <a:fld id="{7BA822E9-1B73-AF45-9565-CA9B24DE48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90562"/>
            <a:ext cx="8229600" cy="62706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5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22E9-1B73-AF45-9565-CA9B24DE48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OUH_FT_Powerpoint_Elements.pdf-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8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96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F9FFF5-B005-4112-83D5-63661AC925E2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11/07/2016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8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8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F9DCCE-BC36-4E4F-9465-81BA46C68338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621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theme" Target="../theme/theme3.xml"/><Relationship Id="rId21" Type="http://schemas.openxmlformats.org/officeDocument/2006/relationships/oleObject" Target="../embeddings/oleObject1.bin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20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19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tags" Target="../tags/tag1.xml"/><Relationship Id="rId15" Type="http://schemas.openxmlformats.org/officeDocument/2006/relationships/tags" Target="../tags/tag11.xml"/><Relationship Id="rId23" Type="http://schemas.openxmlformats.org/officeDocument/2006/relationships/image" Target="../media/image7.png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vmlDrawing" Target="../drawings/vmlDrawing1.v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UH_FT_Powerpoint_Elements.pdf-6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8C370B4-6A7F-7B42-9141-7CC94DCAF4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BA822E9-1B73-AF45-9565-CA9B24DE48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2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7" y="4156075"/>
            <a:ext cx="7318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0327" y="4535488"/>
            <a:ext cx="4367213" cy="6286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800" smtClean="0">
                <a:solidFill>
                  <a:srgbClr val="1F497D"/>
                </a:solidFill>
              </a:rPr>
              <a:t>BASHH Conference – Oxford 2016</a:t>
            </a:r>
          </a:p>
        </p:txBody>
      </p:sp>
    </p:spTree>
    <p:extLst>
      <p:ext uri="{BB962C8B-B14F-4D97-AF65-F5344CB8AC3E}">
        <p14:creationId xmlns:p14="http://schemas.microsoft.com/office/powerpoint/2010/main" val="101980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1" name="Object 67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3" name="Group 57"/>
          <p:cNvGrpSpPr>
            <a:grpSpLocks/>
          </p:cNvGrpSpPr>
          <p:nvPr/>
        </p:nvGrpSpPr>
        <p:grpSpPr bwMode="auto">
          <a:xfrm>
            <a:off x="0" y="-9525"/>
            <a:ext cx="9144000" cy="160735"/>
            <a:chOff x="0" y="-12553"/>
            <a:chExt cx="9144000" cy="214810"/>
          </a:xfrm>
        </p:grpSpPr>
        <p:sp>
          <p:nvSpPr>
            <p:cNvPr id="59" name="Rectangle 58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1094" name="Group 60"/>
          <p:cNvGrpSpPr>
            <a:grpSpLocks/>
          </p:cNvGrpSpPr>
          <p:nvPr/>
        </p:nvGrpSpPr>
        <p:grpSpPr bwMode="auto">
          <a:xfrm>
            <a:off x="0" y="4986338"/>
            <a:ext cx="9144000" cy="160735"/>
            <a:chOff x="0" y="-12553"/>
            <a:chExt cx="9144000" cy="214810"/>
          </a:xfrm>
        </p:grpSpPr>
        <p:sp>
          <p:nvSpPr>
            <p:cNvPr id="62" name="Rectangle 61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71676" y="1796326"/>
            <a:ext cx="1801775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smtClean="0">
                <a:solidFill>
                  <a:srgbClr val="000000"/>
                </a:solidFill>
                <a:latin typeface="Arial"/>
              </a:rPr>
              <a:t>Last Modified 14/08/2013 17:48 GMT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79077" y="3459629"/>
            <a:ext cx="1586973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smtClean="0">
                <a:solidFill>
                  <a:srgbClr val="000000"/>
                </a:solidFill>
                <a:latin typeface="Arial"/>
              </a:rPr>
              <a:t>Printed 14/08/2013 09:00 GMT Standard Time</a:t>
            </a: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1310283"/>
            <a:ext cx="583299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9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23529" y="545140"/>
            <a:ext cx="7273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2239" y="148829"/>
            <a:ext cx="85921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513160"/>
            <a:ext cx="7273925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101" name="McK Slide Elements" hidden="1"/>
          <p:cNvGrpSpPr>
            <a:grpSpLocks/>
          </p:cNvGrpSpPr>
          <p:nvPr/>
        </p:nvGrpSpPr>
        <p:grpSpPr bwMode="auto">
          <a:xfrm>
            <a:off x="122238" y="4636798"/>
            <a:ext cx="8564562" cy="310243"/>
            <a:chOff x="75" y="3897"/>
            <a:chExt cx="557" cy="256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97"/>
              <a:ext cx="557" cy="1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6"/>
              <a:ext cx="557" cy="1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/>
            <a:p>
              <a:pPr marL="471488" indent="-471488" defTabSz="9135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</a:rPr>
                <a:t>Source:	Source</a:t>
              </a:r>
            </a:p>
          </p:txBody>
        </p:sp>
      </p:grpSp>
      <p:grpSp>
        <p:nvGrpSpPr>
          <p:cNvPr id="1102" name="ACET" hidden="1"/>
          <p:cNvGrpSpPr>
            <a:grpSpLocks/>
          </p:cNvGrpSpPr>
          <p:nvPr/>
        </p:nvGrpSpPr>
        <p:grpSpPr bwMode="auto">
          <a:xfrm>
            <a:off x="2343150" y="1374949"/>
            <a:ext cx="4351338" cy="511001"/>
            <a:chOff x="915" y="610"/>
            <a:chExt cx="2686" cy="420"/>
          </a:xfrm>
        </p:grpSpPr>
        <p:cxnSp>
          <p:nvCxnSpPr>
            <p:cNvPr id="114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103" name="LegendBoxes" hidden="1"/>
          <p:cNvGrpSpPr>
            <a:grpSpLocks/>
          </p:cNvGrpSpPr>
          <p:nvPr/>
        </p:nvGrpSpPr>
        <p:grpSpPr bwMode="auto">
          <a:xfrm>
            <a:off x="8194676" y="602456"/>
            <a:ext cx="769740" cy="805682"/>
            <a:chOff x="4936" y="176"/>
            <a:chExt cx="475" cy="664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104" name="LegendLines" hidden="1"/>
          <p:cNvGrpSpPr>
            <a:grpSpLocks/>
          </p:cNvGrpSpPr>
          <p:nvPr/>
        </p:nvGrpSpPr>
        <p:grpSpPr bwMode="auto">
          <a:xfrm>
            <a:off x="7880347" y="602456"/>
            <a:ext cx="1084065" cy="602105"/>
            <a:chOff x="4750" y="176"/>
            <a:chExt cx="669" cy="496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1105" name="McKSticker" hidden="1"/>
          <p:cNvGrpSpPr>
            <a:grpSpLocks/>
          </p:cNvGrpSpPr>
          <p:nvPr/>
        </p:nvGrpSpPr>
        <p:grpSpPr bwMode="auto">
          <a:xfrm>
            <a:off x="7907243" y="602456"/>
            <a:ext cx="1066894" cy="212366"/>
            <a:chOff x="7695562" y="285750"/>
            <a:chExt cx="1045213" cy="278520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695562" y="285750"/>
              <a:ext cx="1045213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1130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695562" y="285750"/>
              <a:ext cx="0" cy="27852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1131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695562" y="564270"/>
              <a:ext cx="104521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</p:cxnSp>
      </p:grpSp>
      <p:grpSp>
        <p:nvGrpSpPr>
          <p:cNvPr id="1106" name="LegendMoons" hidden="1"/>
          <p:cNvGrpSpPr>
            <a:grpSpLocks/>
          </p:cNvGrpSpPr>
          <p:nvPr/>
        </p:nvGrpSpPr>
        <p:grpSpPr bwMode="auto">
          <a:xfrm>
            <a:off x="8126417" y="602457"/>
            <a:ext cx="836780" cy="1033582"/>
            <a:chOff x="7769225" y="2105025"/>
            <a:chExt cx="819708" cy="1351831"/>
          </a:xfrm>
        </p:grpSpPr>
        <p:grpSp>
          <p:nvGrpSpPr>
            <p:cNvPr id="1109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0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1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2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578" y="2117483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578" y="2393113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578" y="2667185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578" y="2938143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578" y="3215330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1118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07" name="Picture 85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478714" y="279798"/>
            <a:ext cx="1506537" cy="2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Slide Number"/>
          <p:cNvSpPr txBox="1">
            <a:spLocks/>
          </p:cNvSpPr>
          <p:nvPr userDrawn="1"/>
        </p:nvSpPr>
        <p:spPr>
          <a:xfrm>
            <a:off x="8902700" y="4826794"/>
            <a:ext cx="209550" cy="1143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CDD92-9E5A-47BA-BE3B-1C7D5569D97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4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•"/>
        <a:defRPr sz="1600">
          <a:solidFill>
            <a:schemeClr val="tx1"/>
          </a:solidFill>
          <a:latin typeface="Calibri" panose="020F0502020204030204" pitchFamily="34" charset="0"/>
          <a:ea typeface="ＭＳ Ｐゴシック"/>
          <a:cs typeface="Calibri" panose="020F0502020204030204" pitchFamily="34" charset="0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Calibri" panose="020F0502020204030204" pitchFamily="34" charset="0"/>
          <a:ea typeface="ＭＳ Ｐゴシック"/>
          <a:cs typeface="Calibri" panose="020F0502020204030204" pitchFamily="34" charset="0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sz="1600">
          <a:solidFill>
            <a:schemeClr val="tx1"/>
          </a:solidFill>
          <a:latin typeface="Calibri" panose="020F0502020204030204" pitchFamily="34" charset="0"/>
          <a:ea typeface="ＭＳ Ｐゴシック"/>
          <a:cs typeface="Calibri" panose="020F0502020204030204" pitchFamily="34" charset="0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Calibri" panose="020F0502020204030204" pitchFamily="34" charset="0"/>
          <a:ea typeface="ＭＳ Ｐゴシック"/>
          <a:cs typeface="Calibri" panose="020F0502020204030204" pitchFamily="34" charset="0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emf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13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png"/><Relationship Id="rId5" Type="http://schemas.openxmlformats.org/officeDocument/2006/relationships/image" Target="../media/image12.jpeg"/><Relationship Id="rId10" Type="http://schemas.openxmlformats.org/officeDocument/2006/relationships/oleObject" Target="../embeddings/Microsoft_Excel_97-2003_Worksheet2.xls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1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12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3"/>
          <p:cNvSpPr>
            <a:spLocks noGrp="1"/>
          </p:cNvSpPr>
          <p:nvPr>
            <p:ph type="subTitle" idx="1"/>
          </p:nvPr>
        </p:nvSpPr>
        <p:spPr>
          <a:xfrm>
            <a:off x="1393825" y="2932115"/>
            <a:ext cx="6418263" cy="5048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z="1400" smtClean="0">
                <a:solidFill>
                  <a:schemeClr val="tx1"/>
                </a:solidFill>
              </a:rPr>
              <a:t>July 10 – 12, 2016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smtClean="0">
                <a:solidFill>
                  <a:schemeClr val="tx1"/>
                </a:solidFill>
              </a:rPr>
              <a:t>British Association for Sexual Health &amp; HIV (BASHH) Annual Conference. </a:t>
            </a:r>
          </a:p>
        </p:txBody>
      </p:sp>
      <p:sp>
        <p:nvSpPr>
          <p:cNvPr id="12291" name="Title 4"/>
          <p:cNvSpPr>
            <a:spLocks noGrp="1"/>
          </p:cNvSpPr>
          <p:nvPr>
            <p:ph type="ctrTitle"/>
          </p:nvPr>
        </p:nvSpPr>
        <p:spPr>
          <a:xfrm>
            <a:off x="612775" y="50800"/>
            <a:ext cx="8351838" cy="2592388"/>
          </a:xfrm>
        </p:spPr>
        <p:txBody>
          <a:bodyPr/>
          <a:lstStyle/>
          <a:p>
            <a:pPr eaLnBrk="1" hangingPunct="1"/>
            <a:r>
              <a:rPr lang="en-GB" altLang="en-US" sz="2200" b="1" smtClean="0"/>
              <a:t>What effect do practice visits have upon </a:t>
            </a:r>
            <a:br>
              <a:rPr lang="en-GB" altLang="en-US" sz="2200" b="1" smtClean="0"/>
            </a:br>
            <a:r>
              <a:rPr lang="en-GB" altLang="en-US" sz="2200" b="1" smtClean="0"/>
              <a:t>opportunistic chlamydia screening test uptake and case detection  </a:t>
            </a:r>
            <a:br>
              <a:rPr lang="en-GB" altLang="en-US" sz="2200" b="1" smtClean="0"/>
            </a:br>
            <a:r>
              <a:rPr lang="en-GB" altLang="en-US" sz="2200" b="1" smtClean="0"/>
              <a:t>in primary care? </a:t>
            </a:r>
            <a:br>
              <a:rPr lang="en-GB" altLang="en-US" sz="2200" b="1" smtClean="0"/>
            </a:br>
            <a:r>
              <a:rPr lang="en-GB" altLang="en-US" sz="2200" b="1" smtClean="0"/>
              <a:t>An audit of 81 general practices in Oxfordshire.</a:t>
            </a:r>
            <a:br>
              <a:rPr lang="en-GB" altLang="en-US" sz="2200" b="1" smtClean="0"/>
            </a:br>
            <a:endParaRPr lang="en-GB" altLang="en-US" sz="2200" smtClean="0"/>
          </a:p>
        </p:txBody>
      </p:sp>
      <p:grpSp>
        <p:nvGrpSpPr>
          <p:cNvPr id="12292" name="Group 6"/>
          <p:cNvGrpSpPr>
            <a:grpSpLocks/>
          </p:cNvGrpSpPr>
          <p:nvPr/>
        </p:nvGrpSpPr>
        <p:grpSpPr bwMode="auto">
          <a:xfrm>
            <a:off x="34925" y="50808"/>
            <a:ext cx="9029700" cy="576263"/>
            <a:chOff x="35496" y="51471"/>
            <a:chExt cx="9029547" cy="578297"/>
          </a:xfrm>
        </p:grpSpPr>
        <p:pic>
          <p:nvPicPr>
            <p:cNvPr id="1229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1471"/>
              <a:ext cx="578297" cy="57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2" descr="OUH_FT_NHS_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0832"/>
              <a:ext cx="2908867" cy="26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07950" y="3651251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smtClean="0">
                <a:solidFill>
                  <a:prstClr val="black"/>
                </a:solidFill>
              </a:rPr>
              <a:t>Omotayo A. Adebanji</a:t>
            </a:r>
            <a:r>
              <a:rPr lang="en-GB" altLang="en-US" sz="1800" baseline="30000" smtClean="0">
                <a:solidFill>
                  <a:prstClr val="black"/>
                </a:solidFill>
              </a:rPr>
              <a:t>1</a:t>
            </a:r>
            <a:r>
              <a:rPr lang="en-GB" altLang="en-US" sz="1800" smtClean="0">
                <a:solidFill>
                  <a:prstClr val="black"/>
                </a:solidFill>
              </a:rPr>
              <a:t>, Leon R Maciocia</a:t>
            </a:r>
            <a:r>
              <a:rPr lang="en-GB" altLang="en-US" sz="1800" baseline="30000" smtClean="0">
                <a:solidFill>
                  <a:prstClr val="black"/>
                </a:solidFill>
              </a:rPr>
              <a:t>1</a:t>
            </a:r>
            <a:r>
              <a:rPr lang="en-GB" altLang="en-US" sz="1800" smtClean="0">
                <a:solidFill>
                  <a:prstClr val="black"/>
                </a:solidFill>
              </a:rPr>
              <a:t>, Jackie Sherrard</a:t>
            </a:r>
            <a:r>
              <a:rPr lang="en-GB" altLang="en-US" sz="1800" baseline="30000" smtClean="0">
                <a:solidFill>
                  <a:prstClr val="black"/>
                </a:solidFill>
              </a:rPr>
              <a:t>1</a:t>
            </a:r>
            <a:r>
              <a:rPr lang="en-GB" altLang="en-US" sz="1800" smtClean="0">
                <a:solidFill>
                  <a:prstClr val="black"/>
                </a:solidFill>
              </a:rPr>
              <a:t>, and Adrian D. Smith</a:t>
            </a:r>
            <a:r>
              <a:rPr lang="en-GB" altLang="en-US" sz="1800" baseline="30000" smtClean="0">
                <a:solidFill>
                  <a:prstClr val="black"/>
                </a:solidFill>
              </a:rPr>
              <a:t>2</a:t>
            </a:r>
            <a:r>
              <a:rPr lang="en-GB" altLang="en-US" sz="1800" smtClean="0">
                <a:solidFill>
                  <a:prstClr val="black"/>
                </a:solidFill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prstClr val="black"/>
                </a:solidFill>
              </a:rPr>
              <a:t>1 - Genito-Urinary Medicine Department, Oxford University Hospital NHS Foundation Trust;  2 -  Nuffield Department of Population Health, University of Oxford</a:t>
            </a:r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3603881" y="2284414"/>
            <a:ext cx="19759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prstClr val="black"/>
                </a:solidFill>
              </a:rPr>
              <a:t>Presented by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smtClean="0">
                <a:solidFill>
                  <a:prstClr val="black"/>
                </a:solidFill>
              </a:rPr>
              <a:t>Omotayo Adebanji</a:t>
            </a:r>
          </a:p>
        </p:txBody>
      </p:sp>
    </p:spTree>
    <p:extLst>
      <p:ext uri="{BB962C8B-B14F-4D97-AF65-F5344CB8AC3E}">
        <p14:creationId xmlns:p14="http://schemas.microsoft.com/office/powerpoint/2010/main" val="22310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6"/>
          <p:cNvGrpSpPr>
            <a:grpSpLocks/>
          </p:cNvGrpSpPr>
          <p:nvPr/>
        </p:nvGrpSpPr>
        <p:grpSpPr bwMode="auto">
          <a:xfrm>
            <a:off x="34925" y="50808"/>
            <a:ext cx="9029700" cy="576263"/>
            <a:chOff x="35496" y="51471"/>
            <a:chExt cx="9029547" cy="578297"/>
          </a:xfrm>
        </p:grpSpPr>
        <p:pic>
          <p:nvPicPr>
            <p:cNvPr id="21512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1471"/>
              <a:ext cx="578297" cy="57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2" descr="OUH_FT_NHS_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0832"/>
              <a:ext cx="2908867" cy="26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12777" y="247651"/>
            <a:ext cx="7847013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smtClean="0">
                <a:solidFill>
                  <a:prstClr val="black"/>
                </a:solidFill>
                <a:latin typeface="Calibri"/>
              </a:rPr>
              <a:t>Discussion &amp; Conclusion</a:t>
            </a:r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1331914" y="1363677"/>
            <a:ext cx="6670675" cy="2215991"/>
            <a:chOff x="1285701" y="1682100"/>
            <a:chExt cx="6670675" cy="2215832"/>
          </a:xfrm>
        </p:grpSpPr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1285701" y="1682100"/>
              <a:ext cx="6670675" cy="22158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600" dirty="0" smtClean="0">
                  <a:solidFill>
                    <a:prstClr val="black"/>
                  </a:solidFill>
                </a:rPr>
                <a:t>Study findings - </a:t>
              </a:r>
              <a:r>
                <a:rPr lang="en-GB" altLang="en-US" sz="1600" i="1" dirty="0" smtClean="0">
                  <a:solidFill>
                    <a:prstClr val="black"/>
                  </a:solidFill>
                </a:rPr>
                <a:t>McNulty et al 2014; </a:t>
              </a:r>
              <a:r>
                <a:rPr lang="en-GB" altLang="en-US" sz="1600" i="1" dirty="0" err="1" smtClean="0">
                  <a:solidFill>
                    <a:prstClr val="black"/>
                  </a:solidFill>
                </a:rPr>
                <a:t>Kalwij</a:t>
              </a:r>
              <a:r>
                <a:rPr lang="en-GB" altLang="en-US" sz="1600" i="1" dirty="0" smtClean="0">
                  <a:solidFill>
                    <a:prstClr val="black"/>
                  </a:solidFill>
                </a:rPr>
                <a:t> et al. 2012; </a:t>
              </a:r>
              <a:r>
                <a:rPr lang="en-GB" altLang="en-US" sz="1600" i="1" dirty="0" err="1" smtClean="0">
                  <a:solidFill>
                    <a:prstClr val="black"/>
                  </a:solidFill>
                </a:rPr>
                <a:t>Bilardi</a:t>
              </a:r>
              <a:r>
                <a:rPr lang="en-GB" altLang="en-US" sz="1600" i="1" dirty="0" smtClean="0">
                  <a:solidFill>
                    <a:prstClr val="black"/>
                  </a:solidFill>
                </a:rPr>
                <a:t> et al. 2010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dirty="0" smtClean="0">
                <a:solidFill>
                  <a:prstClr val="black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600" dirty="0" smtClean="0">
                  <a:solidFill>
                    <a:prstClr val="black"/>
                  </a:solidFill>
                </a:rPr>
                <a:t>Study validity  &amp;  limitations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2000" dirty="0" smtClean="0">
                <a:solidFill>
                  <a:prstClr val="black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600" dirty="0" smtClean="0">
                  <a:solidFill>
                    <a:prstClr val="black"/>
                  </a:solidFill>
                </a:rPr>
                <a:t>Recommendations / Implications for research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2000" dirty="0" smtClean="0">
                <a:solidFill>
                  <a:prstClr val="black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600" dirty="0" smtClean="0">
                  <a:solidFill>
                    <a:prstClr val="black"/>
                  </a:solidFill>
                </a:rPr>
                <a:t>Support visit      Coverage      Case diagnoses.   </a:t>
              </a:r>
            </a:p>
            <a:p>
              <a:pPr marL="0" indent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/>
              </a:pPr>
              <a:r>
                <a:rPr lang="en-GB" altLang="en-US" sz="1600" dirty="0" smtClean="0">
                  <a:solidFill>
                    <a:prstClr val="black"/>
                  </a:solidFill>
                </a:rPr>
                <a:t>      Adjunct intervention(s) is needed to enhanced and sustain outcomes</a:t>
              </a:r>
            </a:p>
          </p:txBody>
        </p:sp>
        <p:sp>
          <p:nvSpPr>
            <p:cNvPr id="3" name="Up Arrow 2"/>
            <p:cNvSpPr/>
            <p:nvPr/>
          </p:nvSpPr>
          <p:spPr>
            <a:xfrm>
              <a:off x="2858913" y="3147257"/>
              <a:ext cx="46038" cy="50478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92D050"/>
                </a:solidFill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 flipH="1">
              <a:off x="3924126" y="3363141"/>
              <a:ext cx="46037" cy="28890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7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124076" y="3579828"/>
            <a:ext cx="5040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0000"/>
                </a:solidFill>
              </a:rPr>
              <a:t>Thank you!</a:t>
            </a:r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23826"/>
            <a:ext cx="57943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7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6"/>
          <p:cNvGrpSpPr>
            <a:grpSpLocks/>
          </p:cNvGrpSpPr>
          <p:nvPr/>
        </p:nvGrpSpPr>
        <p:grpSpPr bwMode="auto">
          <a:xfrm>
            <a:off x="34925" y="50808"/>
            <a:ext cx="9029700" cy="576263"/>
            <a:chOff x="35496" y="51471"/>
            <a:chExt cx="9029547" cy="578297"/>
          </a:xfrm>
        </p:grpSpPr>
        <p:pic>
          <p:nvPicPr>
            <p:cNvPr id="23558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1471"/>
              <a:ext cx="578297" cy="57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2" descr="OUH_FT_NHS_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0832"/>
              <a:ext cx="2908867" cy="26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5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42" y="74615"/>
            <a:ext cx="3887787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08031" y="2138363"/>
            <a:ext cx="2208213" cy="721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GB" sz="1600" b="1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General Practice Survey</a:t>
            </a:r>
          </a:p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GB" sz="1600" b="1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2015/2016</a:t>
            </a:r>
            <a:endParaRPr lang="en-GB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650" y="165115"/>
            <a:ext cx="24828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ON-GOING WORK</a:t>
            </a:r>
          </a:p>
        </p:txBody>
      </p:sp>
    </p:spTree>
    <p:extLst>
      <p:ext uri="{BB962C8B-B14F-4D97-AF65-F5344CB8AC3E}">
        <p14:creationId xmlns:p14="http://schemas.microsoft.com/office/powerpoint/2010/main" val="3146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"/>
          <p:cNvGrpSpPr>
            <a:grpSpLocks/>
          </p:cNvGrpSpPr>
          <p:nvPr/>
        </p:nvGrpSpPr>
        <p:grpSpPr bwMode="auto">
          <a:xfrm>
            <a:off x="34925" y="50808"/>
            <a:ext cx="9029700" cy="576263"/>
            <a:chOff x="35496" y="51471"/>
            <a:chExt cx="9029547" cy="578297"/>
          </a:xfrm>
        </p:grpSpPr>
        <p:pic>
          <p:nvPicPr>
            <p:cNvPr id="24581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1471"/>
              <a:ext cx="578297" cy="57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2" descr="OUH_FT_NHS_logo_rg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0832"/>
              <a:ext cx="2908867" cy="26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132150" y="50815"/>
            <a:ext cx="24479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ON-GOING WORK</a:t>
            </a:r>
          </a:p>
        </p:txBody>
      </p:sp>
      <p:graphicFrame>
        <p:nvGraphicFramePr>
          <p:cNvPr id="24580" name="Object 1"/>
          <p:cNvGraphicFramePr>
            <a:graphicFrameLocks noChangeAspect="1"/>
          </p:cNvGraphicFramePr>
          <p:nvPr/>
        </p:nvGraphicFramePr>
        <p:xfrm>
          <a:off x="1258888" y="484188"/>
          <a:ext cx="6769100" cy="41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Worksheet" r:id="rId7" imgW="6184900" imgH="4368800" progId="Excel.Sheet.12">
                  <p:embed/>
                </p:oleObj>
              </mc:Choice>
              <mc:Fallback>
                <p:oleObj name="Worksheet" r:id="rId7" imgW="6184900" imgH="43688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84188"/>
                        <a:ext cx="6769100" cy="411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5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6"/>
          <p:cNvGrpSpPr>
            <a:grpSpLocks/>
          </p:cNvGrpSpPr>
          <p:nvPr/>
        </p:nvGrpSpPr>
        <p:grpSpPr bwMode="auto">
          <a:xfrm>
            <a:off x="34925" y="50808"/>
            <a:ext cx="9029700" cy="576263"/>
            <a:chOff x="35496" y="51471"/>
            <a:chExt cx="9029547" cy="578297"/>
          </a:xfrm>
        </p:grpSpPr>
        <p:pic>
          <p:nvPicPr>
            <p:cNvPr id="25612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1471"/>
              <a:ext cx="578297" cy="57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2" descr="OUH_FT_NHS_logo_rg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0832"/>
              <a:ext cx="2908867" cy="26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5603" name="Chart 4"/>
          <p:cNvGraphicFramePr>
            <a:graphicFrameLocks/>
          </p:cNvGraphicFramePr>
          <p:nvPr/>
        </p:nvGraphicFramePr>
        <p:xfrm>
          <a:off x="4521214" y="936625"/>
          <a:ext cx="4594225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Chart" r:id="rId7" imgW="4602879" imgH="2847079" progId="Excel.Chart.8">
                  <p:embed/>
                </p:oleObj>
              </mc:Choice>
              <mc:Fallback>
                <p:oleObj name="Chart" r:id="rId7" imgW="4602879" imgH="284707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14" y="936625"/>
                        <a:ext cx="4594225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Chart 8"/>
          <p:cNvGraphicFramePr>
            <a:graphicFrameLocks/>
          </p:cNvGraphicFramePr>
          <p:nvPr/>
        </p:nvGraphicFramePr>
        <p:xfrm>
          <a:off x="57150" y="936625"/>
          <a:ext cx="4494213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Chart" r:id="rId10" imgW="4499238" imgH="2853175" progId="Excel.Chart.8">
                  <p:embed/>
                </p:oleObj>
              </mc:Choice>
              <mc:Fallback>
                <p:oleObj name="Chart" r:id="rId10" imgW="4499238" imgH="285317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936625"/>
                        <a:ext cx="4494213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23850" y="625496"/>
            <a:ext cx="8421688" cy="2899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GB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Q1:  	How would you describe the </a:t>
            </a:r>
            <a:r>
              <a:rPr lang="en-GB" sz="1200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level of staff participation (or interest) </a:t>
            </a:r>
            <a:r>
              <a:rPr lang="en-GB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the chlamydia screening programme in your practice? </a:t>
            </a:r>
          </a:p>
        </p:txBody>
      </p:sp>
      <p:sp>
        <p:nvSpPr>
          <p:cNvPr id="25606" name="Rectangle 13"/>
          <p:cNvSpPr>
            <a:spLocks noChangeArrowheads="1"/>
          </p:cNvSpPr>
          <p:nvPr/>
        </p:nvSpPr>
        <p:spPr bwMode="auto">
          <a:xfrm>
            <a:off x="2481267" y="3940190"/>
            <a:ext cx="5259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prstClr val="black"/>
                </a:solidFill>
                <a:ea typeface="MS PGothic" pitchFamily="34" charset="-128"/>
              </a:rPr>
              <a:t>A. All clinical and non-clinical staff are fully on-board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9363" y="4232290"/>
            <a:ext cx="2870200" cy="3228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GB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B. Only clinical staff are involved</a:t>
            </a:r>
          </a:p>
        </p:txBody>
      </p:sp>
      <p:sp>
        <p:nvSpPr>
          <p:cNvPr id="25608" name="Rectangle 15"/>
          <p:cNvSpPr>
            <a:spLocks noChangeArrowheads="1"/>
          </p:cNvSpPr>
          <p:nvPr/>
        </p:nvSpPr>
        <p:spPr bwMode="auto">
          <a:xfrm>
            <a:off x="3355976" y="4537090"/>
            <a:ext cx="3736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prstClr val="black"/>
                </a:solidFill>
                <a:ea typeface="MS PGothic" pitchFamily="34" charset="-128"/>
              </a:rPr>
              <a:t>C. Only a few staff are screening</a:t>
            </a:r>
          </a:p>
        </p:txBody>
      </p:sp>
      <p:sp>
        <p:nvSpPr>
          <p:cNvPr id="25609" name="Rectangle 16"/>
          <p:cNvSpPr>
            <a:spLocks noChangeArrowheads="1"/>
          </p:cNvSpPr>
          <p:nvPr/>
        </p:nvSpPr>
        <p:spPr bwMode="auto">
          <a:xfrm>
            <a:off x="6849746" y="1131888"/>
            <a:ext cx="21866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1F497D"/>
                </a:solidFill>
                <a:ea typeface="MS PGothic" pitchFamily="34" charset="-128"/>
              </a:rPr>
              <a:t>&gt;=5% Oxon coverage </a:t>
            </a:r>
          </a:p>
        </p:txBody>
      </p:sp>
      <p:sp>
        <p:nvSpPr>
          <p:cNvPr id="25610" name="Rectangle 17"/>
          <p:cNvSpPr>
            <a:spLocks noChangeArrowheads="1"/>
          </p:cNvSpPr>
          <p:nvPr/>
        </p:nvSpPr>
        <p:spPr bwMode="auto">
          <a:xfrm>
            <a:off x="2411653" y="1058864"/>
            <a:ext cx="2071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1F497D"/>
                </a:solidFill>
                <a:ea typeface="MS PGothic" pitchFamily="34" charset="-128"/>
              </a:rPr>
              <a:t>&lt;5% Oxon coverage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41675" y="50815"/>
            <a:ext cx="24828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ON-GOING WORK</a:t>
            </a:r>
          </a:p>
        </p:txBody>
      </p:sp>
    </p:spTree>
    <p:extLst>
      <p:ext uri="{BB962C8B-B14F-4D97-AF65-F5344CB8AC3E}">
        <p14:creationId xmlns:p14="http://schemas.microsoft.com/office/powerpoint/2010/main" val="802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6"/>
          <p:cNvGrpSpPr>
            <a:grpSpLocks/>
          </p:cNvGrpSpPr>
          <p:nvPr/>
        </p:nvGrpSpPr>
        <p:grpSpPr bwMode="auto">
          <a:xfrm>
            <a:off x="34925" y="50808"/>
            <a:ext cx="9029700" cy="576263"/>
            <a:chOff x="35496" y="51471"/>
            <a:chExt cx="9029547" cy="578297"/>
          </a:xfrm>
        </p:grpSpPr>
        <p:pic>
          <p:nvPicPr>
            <p:cNvPr id="2663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1471"/>
              <a:ext cx="578297" cy="57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2" descr="OUH_FT_NHS_logo_rg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0832"/>
              <a:ext cx="2908867" cy="26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6627" name="Chart 8"/>
          <p:cNvGraphicFramePr>
            <a:graphicFrameLocks/>
          </p:cNvGraphicFramePr>
          <p:nvPr/>
        </p:nvGraphicFramePr>
        <p:xfrm>
          <a:off x="1281113" y="1149350"/>
          <a:ext cx="63658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Chart" r:id="rId7" imgW="6370872" imgH="3206774" progId="Excel.Chart.8">
                  <p:embed/>
                </p:oleObj>
              </mc:Choice>
              <mc:Fallback>
                <p:oleObj name="Chart" r:id="rId7" imgW="6370872" imgH="320677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1149350"/>
                        <a:ext cx="6365875" cy="320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32150" y="93671"/>
            <a:ext cx="24479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ON-GOING WORK</a:t>
            </a: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1187453" y="700103"/>
            <a:ext cx="6697663" cy="35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600" smtClean="0">
                <a:solidFill>
                  <a:prstClr val="black"/>
                </a:solidFill>
                <a:ea typeface="MS PGothic" pitchFamily="34" charset="-128"/>
              </a:rPr>
              <a:t>Q1(D).     I am not sure </a:t>
            </a:r>
            <a:r>
              <a:rPr lang="en-GB" altLang="en-US" sz="1600" u="sng" smtClean="0">
                <a:solidFill>
                  <a:prstClr val="black"/>
                </a:solidFill>
                <a:ea typeface="MS PGothic" pitchFamily="34" charset="-128"/>
              </a:rPr>
              <a:t>who coordinates </a:t>
            </a:r>
            <a:r>
              <a:rPr lang="en-GB" altLang="en-US" sz="1600" smtClean="0">
                <a:solidFill>
                  <a:prstClr val="black"/>
                </a:solidFill>
                <a:ea typeface="MS PGothic" pitchFamily="34" charset="-128"/>
              </a:rPr>
              <a:t>the programme in our surgery</a:t>
            </a:r>
          </a:p>
        </p:txBody>
      </p:sp>
    </p:spTree>
    <p:extLst>
      <p:ext uri="{BB962C8B-B14F-4D97-AF65-F5344CB8AC3E}">
        <p14:creationId xmlns:p14="http://schemas.microsoft.com/office/powerpoint/2010/main" val="9271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6"/>
          <p:cNvGrpSpPr>
            <a:grpSpLocks/>
          </p:cNvGrpSpPr>
          <p:nvPr/>
        </p:nvGrpSpPr>
        <p:grpSpPr bwMode="auto">
          <a:xfrm>
            <a:off x="34925" y="50808"/>
            <a:ext cx="9029700" cy="576263"/>
            <a:chOff x="35496" y="51471"/>
            <a:chExt cx="9029547" cy="578297"/>
          </a:xfrm>
        </p:grpSpPr>
        <p:pic>
          <p:nvPicPr>
            <p:cNvPr id="2765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1471"/>
              <a:ext cx="578297" cy="57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2" descr="OUH_FT_NHS_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0832"/>
              <a:ext cx="2908867" cy="26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38238"/>
            <a:ext cx="7056438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5650" y="584215"/>
            <a:ext cx="7704138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GB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Q5.	What other interventions/activities in your opinion could </a:t>
            </a:r>
            <a:r>
              <a:rPr lang="en-GB" sz="1400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possibly increase </a:t>
            </a:r>
            <a:r>
              <a:rPr lang="en-GB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screening offers and uptake rates in your practice?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2150" y="93671"/>
            <a:ext cx="24479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ON-GOING WORK</a:t>
            </a:r>
          </a:p>
        </p:txBody>
      </p:sp>
    </p:spTree>
    <p:extLst>
      <p:ext uri="{BB962C8B-B14F-4D97-AF65-F5344CB8AC3E}">
        <p14:creationId xmlns:p14="http://schemas.microsoft.com/office/powerpoint/2010/main" val="8182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6"/>
          <p:cNvGrpSpPr>
            <a:grpSpLocks/>
          </p:cNvGrpSpPr>
          <p:nvPr/>
        </p:nvGrpSpPr>
        <p:grpSpPr bwMode="auto">
          <a:xfrm>
            <a:off x="34925" y="50808"/>
            <a:ext cx="9029700" cy="576263"/>
            <a:chOff x="35496" y="51471"/>
            <a:chExt cx="9029547" cy="578297"/>
          </a:xfrm>
        </p:grpSpPr>
        <p:pic>
          <p:nvPicPr>
            <p:cNvPr id="28681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1471"/>
              <a:ext cx="578297" cy="57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2" descr="OUH_FT_NHS_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0832"/>
              <a:ext cx="2908867" cy="26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5" name="Group 1"/>
          <p:cNvGrpSpPr>
            <a:grpSpLocks/>
          </p:cNvGrpSpPr>
          <p:nvPr/>
        </p:nvGrpSpPr>
        <p:grpSpPr bwMode="auto">
          <a:xfrm>
            <a:off x="1476375" y="1276355"/>
            <a:ext cx="7127875" cy="3527425"/>
            <a:chOff x="395536" y="699542"/>
            <a:chExt cx="8352928" cy="5040560"/>
          </a:xfrm>
        </p:grpSpPr>
        <p:pic>
          <p:nvPicPr>
            <p:cNvPr id="28678" name="Chart 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575" y="3167684"/>
              <a:ext cx="4181673" cy="257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Chart 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99542"/>
              <a:ext cx="4181673" cy="244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Chart 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699542"/>
              <a:ext cx="3960440" cy="2449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132150" y="93671"/>
            <a:ext cx="24479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ON-GOING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584215"/>
            <a:ext cx="7704138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GB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Q5.	What other interventions/activities in your opinion could </a:t>
            </a:r>
            <a:r>
              <a:rPr lang="en-GB" sz="1400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possibly increase </a:t>
            </a:r>
            <a:r>
              <a:rPr lang="en-GB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screening offers and uptake rates in your practice?</a:t>
            </a:r>
          </a:p>
        </p:txBody>
      </p:sp>
    </p:spTree>
    <p:extLst>
      <p:ext uri="{BB962C8B-B14F-4D97-AF65-F5344CB8AC3E}">
        <p14:creationId xmlns:p14="http://schemas.microsoft.com/office/powerpoint/2010/main" val="41558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6"/>
          <p:cNvGrpSpPr>
            <a:grpSpLocks/>
          </p:cNvGrpSpPr>
          <p:nvPr/>
        </p:nvGrpSpPr>
        <p:grpSpPr bwMode="auto">
          <a:xfrm>
            <a:off x="34925" y="50808"/>
            <a:ext cx="9029700" cy="576263"/>
            <a:chOff x="35496" y="51471"/>
            <a:chExt cx="9029547" cy="578297"/>
          </a:xfrm>
        </p:grpSpPr>
        <p:pic>
          <p:nvPicPr>
            <p:cNvPr id="29703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1471"/>
              <a:ext cx="578297" cy="57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2" descr="OUH_FT_NHS_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0832"/>
              <a:ext cx="2908867" cy="26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132150" y="93671"/>
            <a:ext cx="24479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ON-GOING WORK</a:t>
            </a:r>
          </a:p>
        </p:txBody>
      </p:sp>
      <p:grpSp>
        <p:nvGrpSpPr>
          <p:cNvPr id="29700" name="Group 8"/>
          <p:cNvGrpSpPr>
            <a:grpSpLocks/>
          </p:cNvGrpSpPr>
          <p:nvPr/>
        </p:nvGrpSpPr>
        <p:grpSpPr bwMode="auto">
          <a:xfrm>
            <a:off x="827088" y="700090"/>
            <a:ext cx="7200900" cy="3816350"/>
            <a:chOff x="250824" y="1197347"/>
            <a:chExt cx="8696325" cy="5111973"/>
          </a:xfrm>
        </p:grpSpPr>
        <p:pic>
          <p:nvPicPr>
            <p:cNvPr id="2970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4" y="1197347"/>
              <a:ext cx="8696325" cy="5111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287250" y="4006380"/>
              <a:ext cx="8623472" cy="0"/>
            </a:xfrm>
            <a:prstGeom prst="line">
              <a:avLst/>
            </a:prstGeom>
            <a:ln w="44450" cap="sq" cmpd="sng">
              <a:solidFill>
                <a:schemeClr val="bg1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70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7"/>
          <p:cNvGrpSpPr>
            <a:grpSpLocks/>
          </p:cNvGrpSpPr>
          <p:nvPr/>
        </p:nvGrpSpPr>
        <p:grpSpPr bwMode="auto">
          <a:xfrm>
            <a:off x="34925" y="50810"/>
            <a:ext cx="9031288" cy="4746625"/>
            <a:chOff x="35496" y="50800"/>
            <a:chExt cx="9030244" cy="4747293"/>
          </a:xfrm>
        </p:grpSpPr>
        <p:grpSp>
          <p:nvGrpSpPr>
            <p:cNvPr id="30723" name="Group 6"/>
            <p:cNvGrpSpPr>
              <a:grpSpLocks/>
            </p:cNvGrpSpPr>
            <p:nvPr/>
          </p:nvGrpSpPr>
          <p:grpSpPr bwMode="auto">
            <a:xfrm>
              <a:off x="35496" y="50800"/>
              <a:ext cx="9029129" cy="576263"/>
              <a:chOff x="35496" y="51471"/>
              <a:chExt cx="9029547" cy="578297"/>
            </a:xfrm>
          </p:grpSpPr>
          <p:pic>
            <p:nvPicPr>
              <p:cNvPr id="30734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51471"/>
                <a:ext cx="578297" cy="578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5" name="Picture 2" descr="OUH_FT_NHS_logo_rg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6" y="70832"/>
                <a:ext cx="2908867" cy="268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24" name="Group 13"/>
            <p:cNvGrpSpPr>
              <a:grpSpLocks/>
            </p:cNvGrpSpPr>
            <p:nvPr/>
          </p:nvGrpSpPr>
          <p:grpSpPr bwMode="auto">
            <a:xfrm>
              <a:off x="87372" y="165116"/>
              <a:ext cx="8978368" cy="4632977"/>
              <a:chOff x="87372" y="165116"/>
              <a:chExt cx="8978368" cy="463297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378375" y="165116"/>
                <a:ext cx="3849243" cy="4617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2400" b="1" dirty="0">
                    <a:solidFill>
                      <a:prstClr val="black"/>
                    </a:solidFill>
                    <a:ea typeface="MS PGothic" pitchFamily="34" charset="-128"/>
                  </a:rPr>
                  <a:t>OTHER INTERVENTIONS</a:t>
                </a:r>
              </a:p>
            </p:txBody>
          </p:sp>
          <p:pic>
            <p:nvPicPr>
              <p:cNvPr id="30727" name="Pictur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372" y="2057011"/>
                <a:ext cx="2560613" cy="1306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28" name="Picture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372" y="665377"/>
                <a:ext cx="2557773" cy="1353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29" name="Picture 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4144" y="2059288"/>
                <a:ext cx="1997840" cy="2557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0" name="Picture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548" y="665377"/>
                <a:ext cx="2165460" cy="3907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1" name="Picture 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4151" y="259882"/>
                <a:ext cx="2001589" cy="3811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2" name="Picture 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4145" y="665377"/>
                <a:ext cx="1997839" cy="1353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3" name="Picture 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587978">
                <a:off x="6119492" y="4042105"/>
                <a:ext cx="1859256" cy="755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25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71" y="3363838"/>
              <a:ext cx="2556774" cy="1208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35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187450" y="1362075"/>
            <a:ext cx="7056438" cy="3009900"/>
          </a:xfrm>
        </p:spPr>
        <p:txBody>
          <a:bodyPr/>
          <a:lstStyle/>
          <a:p>
            <a:pPr marL="457189" indent="-457189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solidFill>
                  <a:prstClr val="black"/>
                </a:solidFill>
                <a:cs typeface="+mn-cs"/>
              </a:rPr>
              <a:t>To evaluate the trend in chlamydia screening test uptake and positive case identification before and after practice visits in Oxfordshire between April 2012 and March 2014.</a:t>
            </a:r>
          </a:p>
          <a:p>
            <a:pPr marL="457189" indent="-457189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1800" dirty="0">
              <a:solidFill>
                <a:prstClr val="black"/>
              </a:solidFill>
              <a:cs typeface="+mn-cs"/>
            </a:endParaRPr>
          </a:p>
          <a:p>
            <a:pPr marL="457189" indent="-457189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prstClr val="black"/>
                </a:solidFill>
                <a:cs typeface="+mn-cs"/>
              </a:rPr>
              <a:t>To assess the association between training attendance and other practice characteristics, such as surgery size and location, on screening coverage and case detection rates after visits.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en-GB" altLang="en-US" sz="1800" dirty="0" smtClean="0">
              <a:solidFill>
                <a:schemeClr val="tx1"/>
              </a:solidFill>
              <a:cs typeface="+mn-cs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en-GB" altLang="en-US" sz="1800" dirty="0" smtClean="0">
              <a:solidFill>
                <a:schemeClr val="tx1"/>
              </a:solidFill>
              <a:cs typeface="+mn-cs"/>
            </a:endParaRPr>
          </a:p>
        </p:txBody>
      </p:sp>
      <p:grpSp>
        <p:nvGrpSpPr>
          <p:cNvPr id="13315" name="Group 6"/>
          <p:cNvGrpSpPr>
            <a:grpSpLocks/>
          </p:cNvGrpSpPr>
          <p:nvPr/>
        </p:nvGrpSpPr>
        <p:grpSpPr bwMode="auto">
          <a:xfrm>
            <a:off x="34925" y="50808"/>
            <a:ext cx="9029700" cy="576263"/>
            <a:chOff x="35496" y="51471"/>
            <a:chExt cx="9029547" cy="578297"/>
          </a:xfrm>
        </p:grpSpPr>
        <p:pic>
          <p:nvPicPr>
            <p:cNvPr id="13317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1471"/>
              <a:ext cx="578297" cy="57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2" descr="OUH_FT_NHS_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0832"/>
              <a:ext cx="2908867" cy="26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TextBox 3"/>
          <p:cNvSpPr>
            <a:spLocks noGrp="1" noChangeArrowheads="1"/>
          </p:cNvSpPr>
          <p:nvPr>
            <p:ph type="ctrTitle"/>
          </p:nvPr>
        </p:nvSpPr>
        <p:spPr>
          <a:xfrm>
            <a:off x="685800" y="247979"/>
            <a:ext cx="7772400" cy="52322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smtClean="0"/>
              <a:t>Study Aims</a:t>
            </a:r>
          </a:p>
        </p:txBody>
      </p:sp>
    </p:spTree>
    <p:extLst>
      <p:ext uri="{BB962C8B-B14F-4D97-AF65-F5344CB8AC3E}">
        <p14:creationId xmlns:p14="http://schemas.microsoft.com/office/powerpoint/2010/main" val="14766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3"/>
          <p:cNvSpPr>
            <a:spLocks noGrp="1"/>
          </p:cNvSpPr>
          <p:nvPr>
            <p:ph type="subTitle" idx="1"/>
          </p:nvPr>
        </p:nvSpPr>
        <p:spPr>
          <a:xfrm>
            <a:off x="1465263" y="1347794"/>
            <a:ext cx="6419850" cy="2879725"/>
          </a:xfrm>
        </p:spPr>
        <p:txBody>
          <a:bodyPr/>
          <a:lstStyle/>
          <a:p>
            <a:pPr marL="457200" indent="-457200" algn="just" eaLnBrk="1" hangingPunct="1">
              <a:lnSpc>
                <a:spcPct val="220000"/>
              </a:lnSpc>
              <a:buFont typeface="Arial" charset="0"/>
              <a:buChar char="•"/>
            </a:pPr>
            <a:r>
              <a:rPr lang="en-GB" altLang="en-US" sz="1600" smtClean="0">
                <a:solidFill>
                  <a:schemeClr val="tx1"/>
                </a:solidFill>
              </a:rPr>
              <a:t>N.A.O ‘Value for Money’ Review 2009 ; NCSP 2008/09 Annual report</a:t>
            </a:r>
          </a:p>
          <a:p>
            <a:pPr marL="457200" indent="-457200" algn="just" eaLnBrk="1" hangingPunct="1">
              <a:lnSpc>
                <a:spcPct val="220000"/>
              </a:lnSpc>
              <a:buFont typeface="Arial" charset="0"/>
              <a:buChar char="•"/>
            </a:pPr>
            <a:r>
              <a:rPr lang="en-GB" altLang="en-US" sz="1600" smtClean="0">
                <a:solidFill>
                  <a:schemeClr val="tx1"/>
                </a:solidFill>
              </a:rPr>
              <a:t>Support visit in general practice – what do we do?</a:t>
            </a:r>
          </a:p>
          <a:p>
            <a:pPr marL="457200" indent="-457200" algn="just" eaLnBrk="1" hangingPunct="1">
              <a:lnSpc>
                <a:spcPct val="220000"/>
              </a:lnSpc>
              <a:buFont typeface="Arial" charset="0"/>
              <a:buChar char="•"/>
            </a:pPr>
            <a:r>
              <a:rPr lang="en-GB" altLang="en-US" sz="1600" smtClean="0">
                <a:solidFill>
                  <a:schemeClr val="tx1"/>
                </a:solidFill>
              </a:rPr>
              <a:t>Existing Study &amp; Research Gap</a:t>
            </a:r>
          </a:p>
        </p:txBody>
      </p:sp>
      <p:sp>
        <p:nvSpPr>
          <p:cNvPr id="14339" name="Title 4"/>
          <p:cNvSpPr>
            <a:spLocks noGrp="1"/>
          </p:cNvSpPr>
          <p:nvPr>
            <p:ph type="ctrTitle"/>
          </p:nvPr>
        </p:nvSpPr>
        <p:spPr>
          <a:xfrm>
            <a:off x="685800" y="339725"/>
            <a:ext cx="7772400" cy="8636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Background</a:t>
            </a:r>
            <a:r>
              <a:rPr lang="en-US" altLang="en-US" sz="3600" b="1" smtClean="0"/>
              <a:t/>
            </a:r>
            <a:br>
              <a:rPr lang="en-US" altLang="en-US" sz="3600" b="1" smtClean="0"/>
            </a:br>
            <a:endParaRPr lang="en-GB" altLang="en-US" sz="3600" smtClean="0"/>
          </a:p>
        </p:txBody>
      </p:sp>
      <p:grpSp>
        <p:nvGrpSpPr>
          <p:cNvPr id="14340" name="Group 6"/>
          <p:cNvGrpSpPr>
            <a:grpSpLocks/>
          </p:cNvGrpSpPr>
          <p:nvPr/>
        </p:nvGrpSpPr>
        <p:grpSpPr bwMode="auto">
          <a:xfrm>
            <a:off x="34925" y="50808"/>
            <a:ext cx="9029700" cy="576263"/>
            <a:chOff x="35496" y="51471"/>
            <a:chExt cx="9029547" cy="578297"/>
          </a:xfrm>
        </p:grpSpPr>
        <p:pic>
          <p:nvPicPr>
            <p:cNvPr id="14341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1471"/>
              <a:ext cx="578297" cy="57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2" descr="OUH_FT_NHS_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0832"/>
              <a:ext cx="2908867" cy="26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86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ctrTitle"/>
          </p:nvPr>
        </p:nvSpPr>
        <p:spPr>
          <a:xfrm>
            <a:off x="685800" y="195263"/>
            <a:ext cx="7772400" cy="792162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Methods</a:t>
            </a:r>
            <a:br>
              <a:rPr lang="en-US" altLang="en-US" sz="2800" b="1" smtClean="0"/>
            </a:br>
            <a:endParaRPr lang="en-GB" altLang="en-US" sz="2800" smtClean="0"/>
          </a:p>
        </p:txBody>
      </p:sp>
      <p:grpSp>
        <p:nvGrpSpPr>
          <p:cNvPr id="15363" name="Group 6"/>
          <p:cNvGrpSpPr>
            <a:grpSpLocks/>
          </p:cNvGrpSpPr>
          <p:nvPr/>
        </p:nvGrpSpPr>
        <p:grpSpPr bwMode="auto">
          <a:xfrm>
            <a:off x="34925" y="50808"/>
            <a:ext cx="9029700" cy="576263"/>
            <a:chOff x="35496" y="51471"/>
            <a:chExt cx="9029547" cy="578297"/>
          </a:xfrm>
        </p:grpSpPr>
        <p:pic>
          <p:nvPicPr>
            <p:cNvPr id="1536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1471"/>
              <a:ext cx="578297" cy="57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2" descr="OUH_FT_NHS_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0832"/>
              <a:ext cx="2908867" cy="26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Subtitle 3"/>
          <p:cNvSpPr>
            <a:spLocks noGrp="1"/>
          </p:cNvSpPr>
          <p:nvPr>
            <p:ph type="subTitle" idx="1"/>
          </p:nvPr>
        </p:nvSpPr>
        <p:spPr>
          <a:xfrm>
            <a:off x="1004888" y="617538"/>
            <a:ext cx="7023100" cy="4114800"/>
          </a:xfrm>
        </p:spPr>
        <p:txBody>
          <a:bodyPr anchor="ctr"/>
          <a:lstStyle/>
          <a:p>
            <a:pPr algn="l" eaLnBrk="1" hangingPunct="1">
              <a:lnSpc>
                <a:spcPct val="70000"/>
              </a:lnSpc>
            </a:pPr>
            <a:endParaRPr lang="en-GB" altLang="en-US" sz="1800" b="1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70000"/>
              </a:lnSpc>
            </a:pPr>
            <a:endParaRPr lang="en-GB" altLang="en-US" sz="1800" b="1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70000"/>
              </a:lnSpc>
            </a:pPr>
            <a:endParaRPr lang="en-GB" altLang="en-US" sz="1800" b="1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70000"/>
              </a:lnSpc>
            </a:pPr>
            <a:endParaRPr lang="en-GB" altLang="en-US" sz="1800" b="1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70000"/>
              </a:lnSpc>
            </a:pPr>
            <a:r>
              <a:rPr lang="en-GB" altLang="en-US" sz="1800" b="1" smtClean="0">
                <a:solidFill>
                  <a:schemeClr val="tx1"/>
                </a:solidFill>
              </a:rPr>
              <a:t>Study design </a:t>
            </a:r>
            <a:endParaRPr lang="en-GB" altLang="en-US" sz="180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70000"/>
              </a:lnSpc>
              <a:buFont typeface="Arial" charset="0"/>
              <a:buChar char="•"/>
            </a:pPr>
            <a:r>
              <a:rPr lang="en-GB" altLang="en-US" sz="1400" smtClean="0">
                <a:solidFill>
                  <a:schemeClr val="tx1"/>
                </a:solidFill>
              </a:rPr>
              <a:t>     </a:t>
            </a:r>
            <a:r>
              <a:rPr lang="en-GB" altLang="en-US" sz="1600" smtClean="0">
                <a:solidFill>
                  <a:schemeClr val="tx1"/>
                </a:solidFill>
              </a:rPr>
              <a:t>Longitudinal study (Before- &amp; After-)</a:t>
            </a:r>
          </a:p>
          <a:p>
            <a:pPr algn="l" eaLnBrk="1" hangingPunct="1">
              <a:lnSpc>
                <a:spcPct val="70000"/>
              </a:lnSpc>
            </a:pPr>
            <a:endParaRPr lang="en-GB" altLang="en-US" sz="1800" b="1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70000"/>
              </a:lnSpc>
            </a:pPr>
            <a:endParaRPr lang="en-GB" altLang="en-US" sz="1800" b="1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70000"/>
              </a:lnSpc>
            </a:pPr>
            <a:r>
              <a:rPr lang="en-GB" altLang="en-US" sz="1800" b="1" smtClean="0">
                <a:solidFill>
                  <a:schemeClr val="tx1"/>
                </a:solidFill>
              </a:rPr>
              <a:t>Data collection</a:t>
            </a:r>
            <a:endParaRPr lang="en-GB" altLang="en-US" sz="140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70000"/>
              </a:lnSpc>
              <a:buFont typeface="Arial" charset="0"/>
              <a:buChar char="•"/>
            </a:pPr>
            <a:r>
              <a:rPr lang="en-GB" altLang="en-US" sz="1600" smtClean="0">
                <a:solidFill>
                  <a:schemeClr val="tx1"/>
                </a:solidFill>
              </a:rPr>
              <a:t>All 81 practices between 2012-2014 routinely collected on Exelicare data base</a:t>
            </a:r>
            <a:r>
              <a:rPr lang="en-GB" altLang="en-US" sz="1800" b="1" smtClean="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70000"/>
              </a:lnSpc>
              <a:buFont typeface="Arial" charset="0"/>
              <a:buChar char="•"/>
            </a:pPr>
            <a:r>
              <a:rPr lang="en-GB" altLang="en-US" sz="1600" smtClean="0">
                <a:solidFill>
                  <a:schemeClr val="tx1"/>
                </a:solidFill>
              </a:rPr>
              <a:t>Monthly test uptake, test positives and proportion positive</a:t>
            </a:r>
            <a:endParaRPr lang="en-GB" altLang="en-US" sz="140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70000"/>
              </a:lnSpc>
            </a:pPr>
            <a:endParaRPr lang="en-GB" altLang="en-US" sz="1800" b="1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70000"/>
              </a:lnSpc>
            </a:pPr>
            <a:endParaRPr lang="en-GB" altLang="en-US" sz="1800" b="1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70000"/>
              </a:lnSpc>
            </a:pPr>
            <a:r>
              <a:rPr lang="en-GB" altLang="en-US" sz="1800" b="1" smtClean="0">
                <a:solidFill>
                  <a:schemeClr val="tx1"/>
                </a:solidFill>
              </a:rPr>
              <a:t>Additional  characteristics</a:t>
            </a:r>
          </a:p>
          <a:p>
            <a:pPr algn="l" eaLnBrk="1" hangingPunct="1">
              <a:lnSpc>
                <a:spcPct val="70000"/>
              </a:lnSpc>
              <a:buFont typeface="Arial" charset="0"/>
              <a:buChar char="•"/>
            </a:pPr>
            <a:r>
              <a:rPr lang="en-GB" altLang="en-US" sz="1600" smtClean="0">
                <a:solidFill>
                  <a:schemeClr val="tx1"/>
                </a:solidFill>
              </a:rPr>
              <a:t>Staff attendance at practice visits, surgery size, location.</a:t>
            </a:r>
          </a:p>
          <a:p>
            <a:pPr algn="l" eaLnBrk="1" hangingPunct="1">
              <a:lnSpc>
                <a:spcPct val="70000"/>
              </a:lnSpc>
              <a:buFont typeface="Arial" charset="0"/>
              <a:buChar char="•"/>
            </a:pPr>
            <a:r>
              <a:rPr lang="en-GB" altLang="en-US" sz="1600" smtClean="0">
                <a:solidFill>
                  <a:schemeClr val="tx1"/>
                </a:solidFill>
              </a:rPr>
              <a:t>Visit characteristics – calendar month of visit</a:t>
            </a:r>
          </a:p>
          <a:p>
            <a:pPr algn="l" eaLnBrk="1" hangingPunct="1">
              <a:lnSpc>
                <a:spcPct val="70000"/>
              </a:lnSpc>
            </a:pPr>
            <a:endParaRPr lang="en-GB" altLang="en-US" sz="1400" b="1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70000"/>
              </a:lnSpc>
            </a:pPr>
            <a:endParaRPr lang="en-GB" altLang="en-US" sz="160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70000"/>
              </a:lnSpc>
            </a:pPr>
            <a:endParaRPr lang="en-GB" altLang="en-US" sz="160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70000"/>
              </a:lnSpc>
            </a:pPr>
            <a:endParaRPr lang="en-GB" altLang="en-US" sz="160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70000"/>
              </a:lnSpc>
              <a:buFont typeface="Arial" charset="0"/>
              <a:buChar char="•"/>
            </a:pPr>
            <a:endParaRPr lang="en-GB" altLang="en-US" sz="160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70000"/>
              </a:lnSpc>
              <a:buFont typeface="Arial" charset="0"/>
              <a:buChar char="•"/>
            </a:pPr>
            <a:endParaRPr lang="en-GB" altLang="en-US" sz="1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ctrTitle"/>
          </p:nvPr>
        </p:nvSpPr>
        <p:spPr>
          <a:xfrm>
            <a:off x="685800" y="195263"/>
            <a:ext cx="7772400" cy="792162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Methods</a:t>
            </a:r>
            <a:br>
              <a:rPr lang="en-US" altLang="en-US" sz="2800" b="1" smtClean="0"/>
            </a:br>
            <a:endParaRPr lang="en-GB" altLang="en-US" sz="2800" smtClean="0"/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34925" y="50808"/>
            <a:ext cx="9029700" cy="576263"/>
            <a:chOff x="35496" y="51471"/>
            <a:chExt cx="9029547" cy="578297"/>
          </a:xfrm>
        </p:grpSpPr>
        <p:pic>
          <p:nvPicPr>
            <p:cNvPr id="16389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1471"/>
              <a:ext cx="578297" cy="57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2" descr="OUH_FT_NHS_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0832"/>
              <a:ext cx="2908867" cy="26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611188" y="688975"/>
            <a:ext cx="7632700" cy="4114800"/>
          </a:xfrm>
        </p:spPr>
        <p:txBody>
          <a:bodyPr/>
          <a:lstStyle/>
          <a:p>
            <a:pPr algn="l" eaLnBrk="1" hangingPunct="1">
              <a:lnSpc>
                <a:spcPct val="70000"/>
              </a:lnSpc>
              <a:defRPr/>
            </a:pPr>
            <a:endParaRPr lang="en-GB" sz="2000" b="1" dirty="0">
              <a:solidFill>
                <a:schemeClr val="tx1"/>
              </a:solidFill>
              <a:ea typeface="MS PGothic" charset="0"/>
            </a:endParaRPr>
          </a:p>
          <a:p>
            <a:pPr algn="l" eaLnBrk="1" hangingPunct="1">
              <a:lnSpc>
                <a:spcPct val="7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ea typeface="MS PGothic" charset="0"/>
              </a:rPr>
              <a:t>Statistical </a:t>
            </a:r>
            <a:r>
              <a:rPr lang="en-GB" sz="2000" b="1" dirty="0" smtClean="0">
                <a:solidFill>
                  <a:schemeClr val="tx1"/>
                </a:solidFill>
                <a:ea typeface="MS PGothic" charset="0"/>
              </a:rPr>
              <a:t>analysis </a:t>
            </a:r>
            <a:r>
              <a:rPr lang="en-GB" sz="1400" b="1" dirty="0" smtClean="0">
                <a:solidFill>
                  <a:schemeClr val="tx1"/>
                </a:solidFill>
                <a:ea typeface="MS PGothic" charset="0"/>
              </a:rPr>
              <a:t>(STATA software)</a:t>
            </a:r>
          </a:p>
          <a:p>
            <a:pPr algn="l" eaLnBrk="1" hangingPunct="1">
              <a:lnSpc>
                <a:spcPct val="70000"/>
              </a:lnSpc>
              <a:defRPr/>
            </a:pPr>
            <a:endParaRPr lang="en-GB" sz="1400" b="1" dirty="0" smtClean="0">
              <a:solidFill>
                <a:schemeClr val="tx1"/>
              </a:solidFill>
              <a:ea typeface="MS PGothic" charset="0"/>
            </a:endParaRPr>
          </a:p>
          <a:p>
            <a:pPr algn="l" eaLnBrk="1" hangingPunct="1">
              <a:lnSpc>
                <a:spcPct val="70000"/>
              </a:lnSpc>
              <a:defRPr/>
            </a:pPr>
            <a:r>
              <a:rPr lang="en-GB" sz="1600" dirty="0">
                <a:solidFill>
                  <a:schemeClr val="tx1"/>
                </a:solidFill>
                <a:ea typeface="MS PGothic" charset="0"/>
              </a:rPr>
              <a:t>Generalised estimating equations (GEE) matched on practices.</a:t>
            </a:r>
          </a:p>
          <a:p>
            <a:pPr marL="1065213" lvl="1" indent="-608013" algn="l" eaLnBrk="1" hangingPunct="1">
              <a:lnSpc>
                <a:spcPct val="70000"/>
              </a:lnSpc>
              <a:buFont typeface="Arial" charset="0"/>
              <a:buChar char="•"/>
              <a:defRPr/>
            </a:pPr>
            <a:r>
              <a:rPr lang="en-GB" sz="1400" dirty="0" err="1">
                <a:solidFill>
                  <a:schemeClr val="tx1"/>
                </a:solidFill>
                <a:ea typeface="MS PGothic" charset="0"/>
              </a:rPr>
              <a:t>Logit</a:t>
            </a:r>
            <a:r>
              <a:rPr lang="en-GB" sz="1400" dirty="0">
                <a:solidFill>
                  <a:schemeClr val="tx1"/>
                </a:solidFill>
                <a:ea typeface="MS PGothic" charset="0"/>
              </a:rPr>
              <a:t> link function for proportions</a:t>
            </a:r>
          </a:p>
          <a:p>
            <a:pPr marL="1065213" lvl="1" indent="-608013" algn="l" eaLnBrk="1" hangingPunct="1">
              <a:lnSpc>
                <a:spcPct val="70000"/>
              </a:lnSpc>
              <a:buFont typeface="Arial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ea typeface="MS PGothic" charset="0"/>
              </a:rPr>
              <a:t>Negative binomial link function for </a:t>
            </a:r>
            <a:r>
              <a:rPr lang="en-GB" sz="1400" dirty="0" smtClean="0">
                <a:solidFill>
                  <a:schemeClr val="tx1"/>
                </a:solidFill>
                <a:ea typeface="MS PGothic" charset="0"/>
              </a:rPr>
              <a:t>counts</a:t>
            </a:r>
          </a:p>
          <a:p>
            <a:pPr lvl="1" algn="l" eaLnBrk="1" hangingPunct="1">
              <a:lnSpc>
                <a:spcPct val="70000"/>
              </a:lnSpc>
              <a:defRPr/>
            </a:pPr>
            <a:endParaRPr lang="en-GB" sz="1400" dirty="0">
              <a:solidFill>
                <a:schemeClr val="tx1"/>
              </a:solidFill>
              <a:ea typeface="MS PGothic" charset="0"/>
            </a:endParaRPr>
          </a:p>
          <a:p>
            <a:pPr marL="742950" lvl="1" indent="-285750" algn="l" eaLnBrk="1" hangingPunct="1">
              <a:lnSpc>
                <a:spcPct val="70000"/>
              </a:lnSpc>
              <a:buFont typeface="Arial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  <a:ea typeface="MS PGothic" charset="0"/>
              </a:rPr>
              <a:t>  </a:t>
            </a:r>
            <a:r>
              <a:rPr lang="en-GB" sz="1600" dirty="0" smtClean="0">
                <a:solidFill>
                  <a:schemeClr val="tx1"/>
                </a:solidFill>
                <a:ea typeface="MS PGothic" charset="0"/>
              </a:rPr>
              <a:t> Practice </a:t>
            </a:r>
            <a:r>
              <a:rPr lang="en-GB" sz="1600" dirty="0">
                <a:solidFill>
                  <a:schemeClr val="tx1"/>
                </a:solidFill>
                <a:ea typeface="MS PGothic" charset="0"/>
              </a:rPr>
              <a:t>visit effects </a:t>
            </a:r>
            <a:r>
              <a:rPr lang="en-GB" sz="1600" dirty="0" smtClean="0">
                <a:solidFill>
                  <a:schemeClr val="tx1"/>
                </a:solidFill>
                <a:ea typeface="MS PGothic" charset="0"/>
              </a:rPr>
              <a:t>was expressed as:</a:t>
            </a:r>
          </a:p>
          <a:p>
            <a:pPr lvl="1" algn="l" eaLnBrk="1" hangingPunct="1">
              <a:lnSpc>
                <a:spcPct val="70000"/>
              </a:lnSpc>
              <a:defRPr/>
            </a:pPr>
            <a:r>
              <a:rPr lang="en-GB" sz="1400" dirty="0">
                <a:solidFill>
                  <a:schemeClr val="tx1"/>
                </a:solidFill>
                <a:ea typeface="MS PGothic" charset="0"/>
              </a:rPr>
              <a:t>R</a:t>
            </a:r>
            <a:r>
              <a:rPr lang="en-GB" sz="1400" dirty="0" smtClean="0">
                <a:solidFill>
                  <a:schemeClr val="tx1"/>
                </a:solidFill>
                <a:ea typeface="MS PGothic" charset="0"/>
              </a:rPr>
              <a:t>elative </a:t>
            </a:r>
            <a:r>
              <a:rPr lang="en-GB" sz="1400" dirty="0">
                <a:solidFill>
                  <a:schemeClr val="tx1"/>
                </a:solidFill>
                <a:ea typeface="MS PGothic" charset="0"/>
              </a:rPr>
              <a:t>count (incidence rate ratio) or proportion (odds ratio) </a:t>
            </a:r>
            <a:r>
              <a:rPr lang="en-GB" sz="1400" dirty="0" smtClean="0">
                <a:solidFill>
                  <a:schemeClr val="tx1"/>
                </a:solidFill>
                <a:ea typeface="MS PGothic" charset="0"/>
              </a:rPr>
              <a:t>-</a:t>
            </a:r>
          </a:p>
          <a:p>
            <a:pPr lvl="1" algn="l" eaLnBrk="1" hangingPunct="1">
              <a:lnSpc>
                <a:spcPct val="70000"/>
              </a:lnSpc>
              <a:defRPr/>
            </a:pPr>
            <a:r>
              <a:rPr lang="en-GB" sz="1400" dirty="0" smtClean="0">
                <a:solidFill>
                  <a:schemeClr val="tx1"/>
                </a:solidFill>
                <a:ea typeface="MS PGothic" charset="0"/>
              </a:rPr>
              <a:t>at </a:t>
            </a:r>
            <a:r>
              <a:rPr lang="en-GB" sz="1400" dirty="0">
                <a:solidFill>
                  <a:schemeClr val="tx1"/>
                </a:solidFill>
                <a:ea typeface="MS PGothic" charset="0"/>
              </a:rPr>
              <a:t>3 months and 6 months after practice visits</a:t>
            </a:r>
            <a:r>
              <a:rPr lang="en-GB" sz="1400" dirty="0" smtClean="0">
                <a:solidFill>
                  <a:schemeClr val="tx1"/>
                </a:solidFill>
                <a:ea typeface="MS PGothic" charset="0"/>
              </a:rPr>
              <a:t>, relative </a:t>
            </a:r>
            <a:r>
              <a:rPr lang="en-GB" sz="1400" dirty="0">
                <a:solidFill>
                  <a:schemeClr val="tx1"/>
                </a:solidFill>
                <a:ea typeface="MS PGothic" charset="0"/>
              </a:rPr>
              <a:t>to 3 month prior to visits within the same practice.</a:t>
            </a:r>
          </a:p>
          <a:p>
            <a:pPr algn="l" eaLnBrk="1" hangingPunct="1">
              <a:lnSpc>
                <a:spcPct val="70000"/>
              </a:lnSpc>
              <a:defRPr/>
            </a:pPr>
            <a:r>
              <a:rPr lang="en-GB" sz="1400" dirty="0" smtClean="0">
                <a:solidFill>
                  <a:schemeClr val="tx1"/>
                </a:solidFill>
                <a:ea typeface="MS PGothic" charset="0"/>
              </a:rPr>
              <a:t> </a:t>
            </a:r>
            <a:endParaRPr lang="en-GB" sz="1600" dirty="0">
              <a:solidFill>
                <a:schemeClr val="tx1"/>
              </a:solidFill>
              <a:ea typeface="MS PGothic" charset="0"/>
            </a:endParaRPr>
          </a:p>
          <a:p>
            <a:pPr algn="l" eaLnBrk="1" hangingPunct="1">
              <a:lnSpc>
                <a:spcPct val="70000"/>
              </a:lnSpc>
              <a:defRPr/>
            </a:pPr>
            <a:endParaRPr lang="en-GB" sz="1600" dirty="0" smtClean="0">
              <a:solidFill>
                <a:schemeClr val="tx1"/>
              </a:solidFill>
              <a:ea typeface="MS PGothic" charset="0"/>
            </a:endParaRPr>
          </a:p>
          <a:p>
            <a:pPr algn="l" eaLnBrk="1" hangingPunct="1">
              <a:lnSpc>
                <a:spcPct val="70000"/>
              </a:lnSpc>
              <a:defRPr/>
            </a:pPr>
            <a:r>
              <a:rPr lang="en-GB" sz="1600" dirty="0" smtClean="0">
                <a:solidFill>
                  <a:schemeClr val="tx1"/>
                </a:solidFill>
                <a:ea typeface="MS PGothic" charset="0"/>
              </a:rPr>
              <a:t>Multivariate </a:t>
            </a:r>
            <a:r>
              <a:rPr lang="en-GB" sz="1600" dirty="0">
                <a:solidFill>
                  <a:schemeClr val="tx1"/>
                </a:solidFill>
                <a:ea typeface="MS PGothic" charset="0"/>
              </a:rPr>
              <a:t>confounder adjustment for practice and calendar characteristics</a:t>
            </a:r>
          </a:p>
          <a:p>
            <a:pPr algn="l" eaLnBrk="1" hangingPunct="1">
              <a:lnSpc>
                <a:spcPct val="70000"/>
              </a:lnSpc>
              <a:buFont typeface="Arial" charset="0"/>
              <a:buChar char="•"/>
              <a:defRPr/>
            </a:pPr>
            <a:endParaRPr lang="en-GB" sz="1600" dirty="0">
              <a:solidFill>
                <a:schemeClr val="tx1"/>
              </a:solidFill>
              <a:ea typeface="MS PGothic" charset="0"/>
            </a:endParaRPr>
          </a:p>
          <a:p>
            <a:pPr algn="l" eaLnBrk="1" hangingPunct="1">
              <a:lnSpc>
                <a:spcPct val="70000"/>
              </a:lnSpc>
              <a:defRPr/>
            </a:pPr>
            <a:endParaRPr lang="en-GB" sz="1600" dirty="0">
              <a:solidFill>
                <a:schemeClr val="tx1"/>
              </a:solidFill>
              <a:ea typeface="MS PGothic" charset="0"/>
            </a:endParaRPr>
          </a:p>
          <a:p>
            <a:pPr algn="l" eaLnBrk="1" hangingPunct="1">
              <a:lnSpc>
                <a:spcPct val="70000"/>
              </a:lnSpc>
              <a:defRPr/>
            </a:pPr>
            <a:endParaRPr lang="en-GB" sz="1600" dirty="0">
              <a:solidFill>
                <a:schemeClr val="tx1"/>
              </a:solidFill>
              <a:ea typeface="MS PGothic" charset="0"/>
            </a:endParaRPr>
          </a:p>
          <a:p>
            <a:pPr algn="l" eaLnBrk="1" hangingPunct="1">
              <a:lnSpc>
                <a:spcPct val="70000"/>
              </a:lnSpc>
              <a:buFont typeface="Arial" charset="0"/>
              <a:buChar char="•"/>
              <a:defRPr/>
            </a:pPr>
            <a:endParaRPr lang="en-GB" sz="1600" dirty="0">
              <a:solidFill>
                <a:schemeClr val="tx1"/>
              </a:solidFill>
              <a:ea typeface="MS PGothic" charset="0"/>
            </a:endParaRPr>
          </a:p>
          <a:p>
            <a:pPr algn="l" eaLnBrk="1" hangingPunct="1">
              <a:lnSpc>
                <a:spcPct val="70000"/>
              </a:lnSpc>
              <a:buFont typeface="Arial" charset="0"/>
              <a:buChar char="•"/>
              <a:defRPr/>
            </a:pPr>
            <a:endParaRPr lang="en-GB" sz="1600" dirty="0">
              <a:solidFill>
                <a:schemeClr val="tx1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6"/>
          <p:cNvGrpSpPr>
            <a:grpSpLocks/>
          </p:cNvGrpSpPr>
          <p:nvPr/>
        </p:nvGrpSpPr>
        <p:grpSpPr bwMode="auto">
          <a:xfrm>
            <a:off x="34925" y="50808"/>
            <a:ext cx="9029700" cy="576263"/>
            <a:chOff x="35496" y="51471"/>
            <a:chExt cx="9029547" cy="578297"/>
          </a:xfrm>
        </p:grpSpPr>
        <p:pic>
          <p:nvPicPr>
            <p:cNvPr id="1741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1471"/>
              <a:ext cx="578297" cy="57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2" descr="OUH_FT_NHS_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0832"/>
              <a:ext cx="2908867" cy="26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3" y="627063"/>
            <a:ext cx="66976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4"/>
          <p:cNvSpPr>
            <a:spLocks noGrp="1"/>
          </p:cNvSpPr>
          <p:nvPr>
            <p:ph type="ctrTitle"/>
          </p:nvPr>
        </p:nvSpPr>
        <p:spPr>
          <a:xfrm>
            <a:off x="685800" y="123825"/>
            <a:ext cx="7772400" cy="503238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Result </a:t>
            </a: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684214" y="4227514"/>
            <a:ext cx="75051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prstClr val="black"/>
                </a:solidFill>
              </a:rPr>
              <a:t>Fig. 1 Pattern of Chlamydia screening coverage and cases diagnosed in GP in Oxfordshire</a:t>
            </a:r>
          </a:p>
        </p:txBody>
      </p:sp>
    </p:spTree>
    <p:extLst>
      <p:ext uri="{BB962C8B-B14F-4D97-AF65-F5344CB8AC3E}">
        <p14:creationId xmlns:p14="http://schemas.microsoft.com/office/powerpoint/2010/main" val="20372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"/>
          <p:cNvGrpSpPr>
            <a:grpSpLocks/>
          </p:cNvGrpSpPr>
          <p:nvPr/>
        </p:nvGrpSpPr>
        <p:grpSpPr bwMode="auto">
          <a:xfrm>
            <a:off x="34925" y="50808"/>
            <a:ext cx="9029700" cy="576263"/>
            <a:chOff x="35496" y="51471"/>
            <a:chExt cx="9029547" cy="578297"/>
          </a:xfrm>
        </p:grpSpPr>
        <p:pic>
          <p:nvPicPr>
            <p:cNvPr id="18440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1471"/>
              <a:ext cx="578297" cy="57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2" descr="OUH_FT_NHS_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0832"/>
              <a:ext cx="2908867" cy="26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684213" y="4371975"/>
            <a:ext cx="36004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100" smtClean="0">
                <a:solidFill>
                  <a:prstClr val="black"/>
                </a:solidFill>
              </a:rPr>
              <a:t>Fig 2 –  Quarterly median count of Test uptake per practice</a:t>
            </a:r>
          </a:p>
        </p:txBody>
      </p:sp>
      <p:sp>
        <p:nvSpPr>
          <p:cNvPr id="18436" name="Title 4"/>
          <p:cNvSpPr>
            <a:spLocks noGrp="1"/>
          </p:cNvSpPr>
          <p:nvPr>
            <p:ph type="ctrTitle"/>
          </p:nvPr>
        </p:nvSpPr>
        <p:spPr>
          <a:xfrm>
            <a:off x="685800" y="50800"/>
            <a:ext cx="7772400" cy="503238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Result </a:t>
            </a: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6" y="484188"/>
            <a:ext cx="3671887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51" y="484194"/>
            <a:ext cx="36734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4356100" y="4371975"/>
            <a:ext cx="38163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smtClean="0">
                <a:solidFill>
                  <a:prstClr val="black"/>
                </a:solidFill>
              </a:rPr>
              <a:t> Fig 3 – Quarterly median count of Cases diagnosed per practice</a:t>
            </a:r>
          </a:p>
        </p:txBody>
      </p:sp>
    </p:spTree>
    <p:extLst>
      <p:ext uri="{BB962C8B-B14F-4D97-AF65-F5344CB8AC3E}">
        <p14:creationId xmlns:p14="http://schemas.microsoft.com/office/powerpoint/2010/main" val="33193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ctrTitle"/>
          </p:nvPr>
        </p:nvSpPr>
        <p:spPr>
          <a:xfrm>
            <a:off x="685800" y="268296"/>
            <a:ext cx="7772400" cy="503237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Result </a:t>
            </a:r>
          </a:p>
        </p:txBody>
      </p:sp>
      <p:grpSp>
        <p:nvGrpSpPr>
          <p:cNvPr id="19459" name="Group 6"/>
          <p:cNvGrpSpPr>
            <a:grpSpLocks/>
          </p:cNvGrpSpPr>
          <p:nvPr/>
        </p:nvGrpSpPr>
        <p:grpSpPr bwMode="auto">
          <a:xfrm>
            <a:off x="34925" y="50808"/>
            <a:ext cx="9029700" cy="576263"/>
            <a:chOff x="35496" y="51471"/>
            <a:chExt cx="9029547" cy="578297"/>
          </a:xfrm>
        </p:grpSpPr>
        <p:pic>
          <p:nvPicPr>
            <p:cNvPr id="1954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1471"/>
              <a:ext cx="578297" cy="57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46" name="Picture 2" descr="OUH_FT_NHS_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0832"/>
              <a:ext cx="2908867" cy="26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525589"/>
          <a:ext cx="9144000" cy="3614739"/>
        </p:xfrm>
        <a:graphic>
          <a:graphicData uri="http://schemas.openxmlformats.org/drawingml/2006/table">
            <a:tbl>
              <a:tblPr/>
              <a:tblGrid>
                <a:gridCol w="995363"/>
                <a:gridCol w="952500"/>
                <a:gridCol w="1095375"/>
                <a:gridCol w="1095375"/>
                <a:gridCol w="995362"/>
                <a:gridCol w="954088"/>
                <a:gridCol w="1093787"/>
                <a:gridCol w="995363"/>
                <a:gridCol w="966787"/>
              </a:tblGrid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GB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GB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Baseline</a:t>
                      </a:r>
                      <a:endParaRPr kumimoji="0" lang="en-GB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(pre visit)</a:t>
                      </a:r>
                      <a:endParaRPr kumimoji="0" lang="en-GB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Post visit</a:t>
                      </a:r>
                      <a:endParaRPr kumimoji="0" lang="en-GB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GB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 months prior to visit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Up to 3 months after visit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 to six months after visit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GB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Number of periods / practices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Practice measure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mean or median(IQR)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Practice measure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mean or median(IQR)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Ratio vs baseline, unadjusted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(95% CI)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Ratio vs baseline, adjusted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(95% CI)‡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Practice measure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mean or median(IQR)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Ratio vs baseline, unadjusted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(95% CI)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Ratio vs baseline, adjusted‡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(95% CI)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61925">
                <a:tc gridSpan="9"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Coverage</a:t>
                      </a:r>
                      <a:endParaRPr kumimoji="0" lang="en-GB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90563"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Number of CT screening tests performed </a:t>
                      </a:r>
                      <a:endParaRPr kumimoji="0" lang="en-GB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136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9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(5-15)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12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(7-22)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1.36†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(1.20-1.54)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***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1.35†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(1.19-1.52) 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***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11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(7-17)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1.08†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(1.02-1.14)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**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1.07†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(1.01-1.14)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*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61925">
                <a:tc gridSpan="9"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Case detection</a:t>
                      </a:r>
                      <a:endParaRPr kumimoji="0" lang="en-GB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Number of positive CT tests</a:t>
                      </a:r>
                      <a:endParaRPr kumimoji="0" lang="en-GB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103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(0-1)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(0-1)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0.85† 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(0.70-1.03) 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NS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0.89 †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(0.61-1.30)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NS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(0-1)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0.95†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(0.67-1.34)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NS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0.87†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(0.71-1.06)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NS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5500"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Proportion of screening tests positive for CT</a:t>
                      </a:r>
                      <a:endParaRPr kumimoji="0" lang="en-GB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103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7.7%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5.2%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0.63††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(0.48-1.06)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NS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0.63††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(0.37-1.11)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NS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5.2%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0.70††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(0.54-0.90)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**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0.71††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(0.54-0.94)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635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*</a:t>
                      </a:r>
                      <a:endParaRPr kumimoji="0" lang="en-GB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137" marR="8137" marT="8137" marB="81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9543" name="Rectangle 5"/>
          <p:cNvSpPr>
            <a:spLocks noChangeArrowheads="1"/>
          </p:cNvSpPr>
          <p:nvPr/>
        </p:nvSpPr>
        <p:spPr bwMode="auto">
          <a:xfrm>
            <a:off x="34925" y="1112839"/>
            <a:ext cx="8929688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ts val="4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800" smtClean="0">
                <a:solidFill>
                  <a:prstClr val="black"/>
                </a:solidFill>
                <a:ea typeface="MS PGothic" pitchFamily="34" charset="-128"/>
              </a:rPr>
              <a:t>NS p&gt;0.05 *p&lt;0.05 **p&lt;0.01 ***p&lt;0.001  ; ‡Models adjusted for calendar month, practice location, practice size and number of attendees at training visit </a:t>
            </a:r>
          </a:p>
          <a:p>
            <a:pPr eaLnBrk="0" fontAlgn="base" hangingPunct="0">
              <a:lnSpc>
                <a:spcPts val="4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800" smtClean="0">
                <a:solidFill>
                  <a:prstClr val="black"/>
                </a:solidFill>
                <a:ea typeface="MS PGothic" pitchFamily="34" charset="-128"/>
              </a:rPr>
              <a:t>†Generalised estimating equations, using negative binomial link function, exchangeable correlation structure, and grouping on practice id  </a:t>
            </a:r>
          </a:p>
          <a:p>
            <a:pPr eaLnBrk="0" fontAlgn="base" hangingPunct="0">
              <a:lnSpc>
                <a:spcPts val="4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800" smtClean="0">
                <a:solidFill>
                  <a:prstClr val="black"/>
                </a:solidFill>
                <a:ea typeface="MS PGothic" pitchFamily="34" charset="-128"/>
              </a:rPr>
              <a:t>†† Generalised estimating equations, using logit link function, exchangeable correlation structure, and grouping on practice id  </a:t>
            </a:r>
          </a:p>
        </p:txBody>
      </p:sp>
      <p:sp>
        <p:nvSpPr>
          <p:cNvPr id="19544" name="Rectangle 6"/>
          <p:cNvSpPr>
            <a:spLocks noChangeArrowheads="1"/>
          </p:cNvSpPr>
          <p:nvPr/>
        </p:nvSpPr>
        <p:spPr bwMode="auto">
          <a:xfrm>
            <a:off x="107950" y="812815"/>
            <a:ext cx="89296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altLang="en-US" sz="1000" b="1" i="1" smtClean="0">
                <a:solidFill>
                  <a:srgbClr val="4F81BD"/>
                </a:solidFill>
                <a:latin typeface="Arial" charset="0"/>
                <a:ea typeface="MS PGothic" pitchFamily="34" charset="-128"/>
              </a:rPr>
              <a:t>Table A: Pre- and post-practice visit measures of CT screening coverage and case detection, Oxfordshire GP practices, 2012-14</a:t>
            </a:r>
            <a:endParaRPr lang="en-GB" altLang="en-US" sz="1000" smtClean="0">
              <a:solidFill>
                <a:srgbClr val="4F81BD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6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6"/>
          <p:cNvGrpSpPr>
            <a:grpSpLocks/>
          </p:cNvGrpSpPr>
          <p:nvPr/>
        </p:nvGrpSpPr>
        <p:grpSpPr bwMode="auto">
          <a:xfrm>
            <a:off x="34925" y="50808"/>
            <a:ext cx="9029700" cy="576263"/>
            <a:chOff x="35496" y="51471"/>
            <a:chExt cx="9029547" cy="578297"/>
          </a:xfrm>
        </p:grpSpPr>
        <p:pic>
          <p:nvPicPr>
            <p:cNvPr id="2053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1471"/>
              <a:ext cx="578297" cy="57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7" name="Picture 2" descr="OUH_FT_NHS_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0832"/>
              <a:ext cx="2908867" cy="26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Title 4"/>
          <p:cNvSpPr>
            <a:spLocks noGrp="1"/>
          </p:cNvSpPr>
          <p:nvPr>
            <p:ph type="ctrTitle"/>
          </p:nvPr>
        </p:nvSpPr>
        <p:spPr>
          <a:xfrm>
            <a:off x="687388" y="52403"/>
            <a:ext cx="7772400" cy="503237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Result 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467101" y="555625"/>
            <a:ext cx="2112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smtClean="0">
                <a:solidFill>
                  <a:prstClr val="black"/>
                </a:solidFill>
              </a:rPr>
              <a:t>Multivariate analysis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684219" y="719138"/>
            <a:ext cx="13985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prstClr val="black"/>
                </a:solidFill>
              </a:rPr>
              <a:t>1. Attendance: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3603625" y="3940175"/>
            <a:ext cx="15446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prstClr val="black"/>
                </a:solidFill>
              </a:rPr>
              <a:t>2. Location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prstClr val="black"/>
                </a:solidFill>
              </a:rPr>
              <a:t>3. Practice size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prstClr val="black"/>
                </a:solidFill>
              </a:rPr>
              <a:t>4. Calendar month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148263" y="4011614"/>
            <a:ext cx="330200" cy="5762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5435608" y="4137040"/>
            <a:ext cx="1871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prstClr val="black"/>
                </a:solidFill>
              </a:rPr>
              <a:t>No significant effect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4926" y="987425"/>
          <a:ext cx="9029701" cy="3050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479"/>
                <a:gridCol w="1674422"/>
                <a:gridCol w="1786048"/>
                <a:gridCol w="1528752"/>
              </a:tblGrid>
              <a:tr h="556314">
                <a:tc>
                  <a:txBody>
                    <a:bodyPr/>
                    <a:lstStyle/>
                    <a:p>
                      <a:endParaRPr lang="en-GB" sz="1400" b="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Relative</a:t>
                      </a:r>
                      <a:r>
                        <a:rPr lang="en-GB" sz="1400" baseline="0" dirty="0" smtClean="0"/>
                        <a:t> effect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95% C-I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</a:t>
                      </a:r>
                      <a:r>
                        <a:rPr lang="en-GB" sz="1400" smtClean="0"/>
                        <a:t>-value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</a:tr>
              <a:tr h="33914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Coverage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IRR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21966" marR="121966" marT="60987" marB="60987"/>
                </a:tc>
              </a:tr>
              <a:tr h="339144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0-3 month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1.09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1.04-1.15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0.001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</a:tr>
              <a:tr h="339144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3-6 month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1.08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1.02-1.14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0.006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</a:tr>
              <a:tr h="33914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Proportion positive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OR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21966" marR="121966" marT="60987" marB="60987"/>
                </a:tc>
              </a:tr>
              <a:tr h="339144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0-3 month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1.07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0.93-1.22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0.334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</a:tr>
              <a:tr h="339144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3-6</a:t>
                      </a:r>
                      <a:r>
                        <a:rPr lang="en-GB" sz="1400" baseline="0" dirty="0" smtClean="0"/>
                        <a:t> month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1.07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0.93-1.22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0.341</a:t>
                      </a:r>
                      <a:endParaRPr lang="en-GB" sz="1400" dirty="0"/>
                    </a:p>
                  </a:txBody>
                  <a:tcPr marL="121966" marR="121966" marT="60987" marB="60987"/>
                </a:tc>
              </a:tr>
              <a:tr h="459199"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21966" marR="121966" marT="60987" marB="60987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21966" marR="121966" marT="60987" marB="6098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4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HS_CF_LN9471">
  <a:themeElements>
    <a:clrScheme name="Current">
      <a:dk1>
        <a:srgbClr val="000000"/>
      </a:dk1>
      <a:lt1>
        <a:srgbClr val="FFFFFF"/>
      </a:lt1>
      <a:dk2>
        <a:srgbClr val="0371B9"/>
      </a:dk2>
      <a:lt2>
        <a:srgbClr val="FFFFFF"/>
      </a:lt2>
      <a:accent1>
        <a:srgbClr val="DBDECD"/>
      </a:accent1>
      <a:accent2>
        <a:srgbClr val="00B28C"/>
      </a:accent2>
      <a:accent3>
        <a:srgbClr val="0371B9"/>
      </a:accent3>
      <a:accent4>
        <a:srgbClr val="2D4B64"/>
      </a:accent4>
      <a:accent5>
        <a:srgbClr val="FF6600"/>
      </a:accent5>
      <a:accent6>
        <a:srgbClr val="808080"/>
      </a:accent6>
      <a:hlink>
        <a:srgbClr val="0371B9"/>
      </a:hlink>
      <a:folHlink>
        <a:srgbClr val="2D4B64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HS_CF_LN9471 1">
        <a:dk1>
          <a:srgbClr val="000000"/>
        </a:dk1>
        <a:lt1>
          <a:srgbClr val="FFFFFF"/>
        </a:lt1>
        <a:dk2>
          <a:srgbClr val="0371B9"/>
        </a:dk2>
        <a:lt2>
          <a:srgbClr val="FFFFFF"/>
        </a:lt2>
        <a:accent1>
          <a:srgbClr val="DBDECD"/>
        </a:accent1>
        <a:accent2>
          <a:srgbClr val="00B28C"/>
        </a:accent2>
        <a:accent3>
          <a:srgbClr val="FFFFFF"/>
        </a:accent3>
        <a:accent4>
          <a:srgbClr val="000000"/>
        </a:accent4>
        <a:accent5>
          <a:srgbClr val="EAECE3"/>
        </a:accent5>
        <a:accent6>
          <a:srgbClr val="00A17E"/>
        </a:accent6>
        <a:hlink>
          <a:srgbClr val="0371B9"/>
        </a:hlink>
        <a:folHlink>
          <a:srgbClr val="2D4B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814</Words>
  <Application>Microsoft Office PowerPoint</Application>
  <PresentationFormat>On-screen Show (16:9)</PresentationFormat>
  <Paragraphs>226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Custom Design</vt:lpstr>
      <vt:lpstr>3_Office Theme</vt:lpstr>
      <vt:lpstr>NHS_CF_LN9471</vt:lpstr>
      <vt:lpstr>think-cell Slide</vt:lpstr>
      <vt:lpstr>Worksheet</vt:lpstr>
      <vt:lpstr>Chart</vt:lpstr>
      <vt:lpstr>What effect do practice visits have upon  opportunistic chlamydia screening test uptake and case detection   in primary care?  An audit of 81 general practices in Oxfordshire. </vt:lpstr>
      <vt:lpstr>Study Aims</vt:lpstr>
      <vt:lpstr>Background </vt:lpstr>
      <vt:lpstr>Methods </vt:lpstr>
      <vt:lpstr>Methods </vt:lpstr>
      <vt:lpstr>Result </vt:lpstr>
      <vt:lpstr>Result </vt:lpstr>
      <vt:lpstr>Result </vt:lpstr>
      <vt:lpstr>Result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Kingston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 Bond Gunning</dc:creator>
  <cp:lastModifiedBy>Startech</cp:lastModifiedBy>
  <cp:revision>35</cp:revision>
  <dcterms:created xsi:type="dcterms:W3CDTF">2015-05-13T13:06:46Z</dcterms:created>
  <dcterms:modified xsi:type="dcterms:W3CDTF">2016-07-11T14:03:12Z</dcterms:modified>
</cp:coreProperties>
</file>