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4" r:id="rId2"/>
    <p:sldMasterId id="2147483776" r:id="rId3"/>
  </p:sldMasterIdLst>
  <p:notesMasterIdLst>
    <p:notesMasterId r:id="rId21"/>
  </p:notesMasterIdLst>
  <p:sldIdLst>
    <p:sldId id="398" r:id="rId4"/>
    <p:sldId id="399" r:id="rId5"/>
    <p:sldId id="400" r:id="rId6"/>
    <p:sldId id="401" r:id="rId7"/>
    <p:sldId id="402" r:id="rId8"/>
    <p:sldId id="403" r:id="rId9"/>
    <p:sldId id="404" r:id="rId10"/>
    <p:sldId id="405" r:id="rId11"/>
    <p:sldId id="406" r:id="rId12"/>
    <p:sldId id="407" r:id="rId13"/>
    <p:sldId id="408" r:id="rId14"/>
    <p:sldId id="409" r:id="rId15"/>
    <p:sldId id="410" r:id="rId16"/>
    <p:sldId id="411" r:id="rId17"/>
    <p:sldId id="412" r:id="rId18"/>
    <p:sldId id="413" r:id="rId19"/>
    <p:sldId id="414"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9559" autoAdjust="0"/>
    <p:restoredTop sz="94660"/>
  </p:normalViewPr>
  <p:slideViewPr>
    <p:cSldViewPr>
      <p:cViewPr varScale="1">
        <p:scale>
          <a:sx n="87" d="100"/>
          <a:sy n="87" d="100"/>
        </p:scale>
        <p:origin x="-534"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Sexting</c:v>
                </c:pt>
              </c:strCache>
            </c:strRef>
          </c:tx>
          <c:spPr>
            <a:solidFill>
              <a:schemeClr val="accent4">
                <a:lumMod val="40000"/>
                <a:lumOff val="60000"/>
              </a:schemeClr>
            </a:solidFill>
            <a:ln>
              <a:solidFill>
                <a:schemeClr val="accent4">
                  <a:lumMod val="40000"/>
                  <a:lumOff val="60000"/>
                </a:schemeClr>
              </a:solidFill>
            </a:ln>
          </c:spPr>
          <c:explosion val="25"/>
          <c:dPt>
            <c:idx val="1"/>
            <c:bubble3D val="0"/>
            <c:spPr>
              <a:solidFill>
                <a:schemeClr val="accent6">
                  <a:lumMod val="40000"/>
                  <a:lumOff val="60000"/>
                </a:schemeClr>
              </a:solidFill>
              <a:ln>
                <a:solidFill>
                  <a:schemeClr val="accent4">
                    <a:lumMod val="40000"/>
                    <a:lumOff val="60000"/>
                  </a:schemeClr>
                </a:solidFill>
              </a:ln>
            </c:spPr>
          </c:dPt>
          <c:cat>
            <c:strRef>
              <c:f>Sheet1!$A$2:$A$7</c:f>
              <c:strCache>
                <c:ptCount val="2"/>
                <c:pt idx="0">
                  <c:v>Yes</c:v>
                </c:pt>
                <c:pt idx="1">
                  <c:v>No</c:v>
                </c:pt>
              </c:strCache>
            </c:strRef>
          </c:cat>
          <c:val>
            <c:numRef>
              <c:f>Sheet1!$B$2:$B$7</c:f>
              <c:numCache>
                <c:formatCode>General</c:formatCode>
                <c:ptCount val="6"/>
                <c:pt idx="0">
                  <c:v>37</c:v>
                </c:pt>
                <c:pt idx="1">
                  <c:v>44</c:v>
                </c:pt>
              </c:numCache>
            </c:numRef>
          </c:val>
        </c:ser>
        <c:dLbls>
          <c:showLegendKey val="0"/>
          <c:showVal val="0"/>
          <c:showCatName val="0"/>
          <c:showSerName val="0"/>
          <c:showPercent val="0"/>
          <c:showBubbleSize val="0"/>
          <c:showLeaderLines val="1"/>
        </c:dLbls>
      </c:pie3DChart>
    </c:plotArea>
    <c:legend>
      <c:legendPos val="r"/>
      <c:legendEntry>
        <c:idx val="0"/>
        <c:txPr>
          <a:bodyPr/>
          <a:lstStyle/>
          <a:p>
            <a:pPr>
              <a:defRPr b="1">
                <a:solidFill>
                  <a:schemeClr val="accent1"/>
                </a:solidFill>
              </a:defRPr>
            </a:pPr>
            <a:endParaRPr lang="en-US"/>
          </a:p>
        </c:txPr>
      </c:legendEntry>
      <c:legendEntry>
        <c:idx val="1"/>
        <c:txPr>
          <a:bodyPr/>
          <a:lstStyle/>
          <a:p>
            <a:pPr>
              <a:defRPr b="1">
                <a:solidFill>
                  <a:schemeClr val="accent1"/>
                </a:solidFill>
              </a:defRPr>
            </a:pPr>
            <a:endParaRPr lang="en-US"/>
          </a:p>
        </c:txPr>
      </c:legendEntry>
      <c:legendEntry>
        <c:idx val="2"/>
        <c:delete val="1"/>
      </c:legendEntry>
      <c:legendEntry>
        <c:idx val="3"/>
        <c:delete val="1"/>
      </c:legendEntry>
      <c:legendEntry>
        <c:idx val="4"/>
        <c:delete val="1"/>
      </c:legendEntry>
      <c:layout>
        <c:manualLayout>
          <c:xMode val="edge"/>
          <c:yMode val="edge"/>
          <c:x val="0.78002697579469238"/>
          <c:y val="0.17228022362499351"/>
          <c:w val="8.4170555069505201E-2"/>
          <c:h val="0.1703692464073422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6975308641975308E-2"/>
          <c:y val="8.2319925163704399E-2"/>
          <c:w val="0.87879240789345781"/>
          <c:h val="0.91768007483629566"/>
        </c:manualLayout>
      </c:layout>
      <c:pie3DChart>
        <c:varyColors val="1"/>
        <c:ser>
          <c:idx val="0"/>
          <c:order val="0"/>
          <c:tx>
            <c:strRef>
              <c:f>Sheet1!$B$1</c:f>
              <c:strCache>
                <c:ptCount val="1"/>
                <c:pt idx="0">
                  <c:v>Sales</c:v>
                </c:pt>
              </c:strCache>
            </c:strRef>
          </c:tx>
          <c:explosion val="25"/>
          <c:dPt>
            <c:idx val="0"/>
            <c:bubble3D val="0"/>
            <c:spPr>
              <a:solidFill>
                <a:schemeClr val="accent4">
                  <a:lumMod val="40000"/>
                  <a:lumOff val="60000"/>
                </a:schemeClr>
              </a:solidFill>
            </c:spPr>
          </c:dPt>
          <c:dPt>
            <c:idx val="1"/>
            <c:bubble3D val="0"/>
            <c:spPr>
              <a:solidFill>
                <a:schemeClr val="accent6">
                  <a:lumMod val="40000"/>
                  <a:lumOff val="60000"/>
                </a:schemeClr>
              </a:solidFill>
            </c:spPr>
          </c:dPt>
          <c:cat>
            <c:strRef>
              <c:f>Sheet1!$A$2:$A$5</c:f>
              <c:strCache>
                <c:ptCount val="2"/>
                <c:pt idx="0">
                  <c:v>Yes</c:v>
                </c:pt>
                <c:pt idx="1">
                  <c:v>No</c:v>
                </c:pt>
              </c:strCache>
            </c:strRef>
          </c:cat>
          <c:val>
            <c:numRef>
              <c:f>Sheet1!$B$2:$B$5</c:f>
              <c:numCache>
                <c:formatCode>0%</c:formatCode>
                <c:ptCount val="4"/>
                <c:pt idx="0">
                  <c:v>0.26</c:v>
                </c:pt>
                <c:pt idx="1">
                  <c:v>0.73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80626154369592695"/>
          <c:y val="0.32103680678830021"/>
          <c:w val="7.7997715563332362E-2"/>
          <c:h val="0.1534921885933575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1.6975308641975308E-2"/>
          <c:y val="4.11599625818522E-2"/>
          <c:w val="0.90348376591814916"/>
          <c:h val="0.94387277829747429"/>
        </c:manualLayout>
      </c:layout>
      <c:pie3DChart>
        <c:varyColors val="1"/>
        <c:ser>
          <c:idx val="0"/>
          <c:order val="0"/>
          <c:tx>
            <c:strRef>
              <c:f>Sheet1!$B$1</c:f>
              <c:strCache>
                <c:ptCount val="1"/>
                <c:pt idx="0">
                  <c:v>Column1</c:v>
                </c:pt>
              </c:strCache>
            </c:strRef>
          </c:tx>
          <c:spPr>
            <a:ln>
              <a:solidFill>
                <a:schemeClr val="accent6">
                  <a:lumMod val="40000"/>
                  <a:lumOff val="60000"/>
                </a:schemeClr>
              </a:solidFill>
            </a:ln>
          </c:spPr>
          <c:explosion val="25"/>
          <c:dPt>
            <c:idx val="0"/>
            <c:bubble3D val="0"/>
            <c:spPr>
              <a:solidFill>
                <a:schemeClr val="accent4">
                  <a:lumMod val="40000"/>
                  <a:lumOff val="60000"/>
                </a:schemeClr>
              </a:solidFill>
              <a:ln>
                <a:solidFill>
                  <a:schemeClr val="accent6">
                    <a:lumMod val="40000"/>
                    <a:lumOff val="60000"/>
                  </a:schemeClr>
                </a:solidFill>
              </a:ln>
            </c:spPr>
          </c:dPt>
          <c:dPt>
            <c:idx val="1"/>
            <c:bubble3D val="0"/>
            <c:spPr>
              <a:solidFill>
                <a:schemeClr val="accent6">
                  <a:lumMod val="40000"/>
                  <a:lumOff val="60000"/>
                </a:schemeClr>
              </a:solidFill>
              <a:ln>
                <a:solidFill>
                  <a:schemeClr val="accent6">
                    <a:lumMod val="40000"/>
                    <a:lumOff val="60000"/>
                  </a:schemeClr>
                </a:solidFill>
              </a:ln>
            </c:spPr>
          </c:dPt>
          <c:cat>
            <c:strRef>
              <c:f>Sheet1!$A$2:$A$5</c:f>
              <c:strCache>
                <c:ptCount val="2"/>
                <c:pt idx="0">
                  <c:v>Yes</c:v>
                </c:pt>
                <c:pt idx="1">
                  <c:v>No</c:v>
                </c:pt>
              </c:strCache>
            </c:strRef>
          </c:cat>
          <c:val>
            <c:numRef>
              <c:f>Sheet1!$B$2:$B$5</c:f>
              <c:numCache>
                <c:formatCode>General</c:formatCode>
                <c:ptCount val="4"/>
                <c:pt idx="0">
                  <c:v>1.1000000000000001</c:v>
                </c:pt>
                <c:pt idx="1">
                  <c:v>70.400000000000006</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6495836211435453"/>
          <c:y val="0.31607409782751411"/>
          <c:w val="8.7256974822591621E-2"/>
          <c:h val="0.15349218859335753"/>
        </c:manualLayout>
      </c:layout>
      <c:overlay val="0"/>
      <c:txPr>
        <a:bodyPr/>
        <a:lstStyle/>
        <a:p>
          <a:pPr>
            <a:defRPr b="1">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drawing1.xml><?xml version="1.0" encoding="utf-8"?>
<c:userShapes xmlns:c="http://schemas.openxmlformats.org/drawingml/2006/chart">
  <cdr:relSizeAnchor xmlns:cdr="http://schemas.openxmlformats.org/drawingml/2006/chartDrawing">
    <cdr:from>
      <cdr:x>0.53333</cdr:x>
      <cdr:y>0.04545</cdr:y>
    </cdr:from>
    <cdr:to>
      <cdr:x>0.6</cdr:x>
      <cdr:y>0.1426</cdr:y>
    </cdr:to>
    <cdr:sp macro="" textlink="">
      <cdr:nvSpPr>
        <cdr:cNvPr id="2" name="TextBox 6"/>
        <cdr:cNvSpPr txBox="1"/>
      </cdr:nvSpPr>
      <cdr:spPr>
        <a:xfrm xmlns:a="http://schemas.openxmlformats.org/drawingml/2006/main">
          <a:off x="4032448" y="144016"/>
          <a:ext cx="504056"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400" dirty="0" smtClean="0"/>
            <a:t>14%</a:t>
          </a:r>
          <a:endParaRPr lang="en-GB"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B87D7-BBBF-4EB4-B0F4-C5BF8DCDCEED}" type="datetimeFigureOut">
              <a:rPr lang="en-GB" smtClean="0"/>
              <a:t>11/07/2016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16AEC-6033-4154-B0CD-993D674DDC5F}" type="slidenum">
              <a:rPr lang="en-GB" smtClean="0"/>
              <a:t>‹#›</a:t>
            </a:fld>
            <a:endParaRPr lang="en-GB"/>
          </a:p>
        </p:txBody>
      </p:sp>
    </p:spTree>
    <p:extLst>
      <p:ext uri="{BB962C8B-B14F-4D97-AF65-F5344CB8AC3E}">
        <p14:creationId xmlns:p14="http://schemas.microsoft.com/office/powerpoint/2010/main" val="2581539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34826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A</a:t>
            </a:r>
            <a:r>
              <a:rPr lang="en-GB" baseline="0" dirty="0" smtClean="0"/>
              <a:t> quarter of those who had engaged in sexting had reported a negative outcome. The nature of this negative outcome wasn’t specified in the questionnaire. According to the NSPCC, young people commonly report feeling  regret after sexting, and they estimate that 1 in 5 young people have passed sexual images they haver received onto others, or even posted it onto the internet.</a:t>
            </a:r>
            <a:endParaRPr lang="en-GB" dirty="0"/>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881623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73871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As</a:t>
            </a:r>
            <a:r>
              <a:rPr lang="en-GB" baseline="0" dirty="0" smtClean="0"/>
              <a:t> you can see, however, the majority of our respondents reported not being asked about sexting during their consultations. You’ll be relieved to hear, however, that since the survey was carried out, we have undertaken further staff training around this issue.</a:t>
            </a:r>
            <a:endParaRPr lang="en-GB" dirty="0"/>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4237856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302907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302907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An idea from America……..The internet is immediate, constant, urgent and demanding. It robs young people of </a:t>
            </a:r>
            <a:r>
              <a:rPr lang="en-GB" baseline="0" dirty="0" smtClean="0"/>
              <a:t> time to reflect upon whether this is something they really want to do. In my youth, if I wanted to send a saucy image of myself to someone, I’d have to wait for the film to get developed at Boots and then bribe a friend to collect the snaps for me so I didn’t have to face the knowing looks of the sales assistants. Needless to say this meant that most of the time the thought of all this </a:t>
            </a:r>
            <a:r>
              <a:rPr lang="en-GB" baseline="0" dirty="0" err="1" smtClean="0"/>
              <a:t>palava</a:t>
            </a:r>
            <a:r>
              <a:rPr lang="en-GB" baseline="0" dirty="0" smtClean="0"/>
              <a:t> would put me off doing it. What if we gave young people some trigger thoughts and encouraged them to take a minute to reflect upon them before pressing ‘send’?</a:t>
            </a:r>
            <a:endParaRPr lang="en-GB" dirty="0"/>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16691332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297161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17</a:t>
            </a:fld>
            <a:endParaRPr lang="en-GB">
              <a:solidFill>
                <a:prstClr val="black"/>
              </a:solidFill>
            </a:endParaRPr>
          </a:p>
        </p:txBody>
      </p:sp>
    </p:spTree>
    <p:extLst>
      <p:ext uri="{BB962C8B-B14F-4D97-AF65-F5344CB8AC3E}">
        <p14:creationId xmlns:p14="http://schemas.microsoft.com/office/powerpoint/2010/main" val="2847777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There</a:t>
            </a:r>
            <a:r>
              <a:rPr lang="en-GB" baseline="0" dirty="0" smtClean="0"/>
              <a:t> is now a burgeoning understanding of the importance and distinctiveness of adolescent health. Adolescence is a key period in the emergence of health inequalities and back in (2001?) there was a global call for the development of young people friendly health services. The Department of Health’s You’re Welcome Standards, first published in 2005, set out a set of principles for all health services to become more young people friendly, and research tells us that young people value health services that provide easy access with confidential, prompt and comprehensive care.</a:t>
            </a:r>
            <a:endParaRPr lang="en-GB" dirty="0" smtClean="0"/>
          </a:p>
          <a:p>
            <a:endParaRPr lang="en-GB" dirty="0"/>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758764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1752517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As we know, sexual health services have always been ahead of the game in terms of looking at making services young people-friendly</a:t>
            </a:r>
            <a:r>
              <a:rPr lang="en-GB" baseline="0" dirty="0" smtClean="0"/>
              <a:t> due to the link between those who are at high risk of infections and other high risk behaviours and vulnerability factors. However, we were called to reflect on how well we were detecting possible victims of sexual exploitation following high profile cases in the media, subsequent serious case reviews, and reports from bodies such as the Office of the Children’s Commissioner.  </a:t>
            </a:r>
            <a:endParaRPr lang="en-GB" dirty="0"/>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465352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After adopting the BASHH/Spotting the Signs </a:t>
            </a:r>
            <a:r>
              <a:rPr lang="en-GB" baseline="0" dirty="0" err="1" smtClean="0"/>
              <a:t>proforma</a:t>
            </a:r>
            <a:r>
              <a:rPr lang="en-GB" baseline="0" dirty="0" smtClean="0"/>
              <a:t> – designed to give professionals a standardised approach to elicit information from young people about vulnerability factors – we decided to undertake a brief patient satisfaction survey. Partly we wanted to check how well we were meeting the quality standards. We also wanted, however, to focus in on one area of our under 18 </a:t>
            </a:r>
            <a:r>
              <a:rPr lang="en-GB" baseline="0" dirty="0" err="1" smtClean="0"/>
              <a:t>proforma</a:t>
            </a:r>
            <a:r>
              <a:rPr lang="en-GB" baseline="0" dirty="0" smtClean="0"/>
              <a:t> – the issue of sexting. </a:t>
            </a:r>
            <a:endParaRPr lang="en-GB" dirty="0" smtClean="0"/>
          </a:p>
          <a:p>
            <a:endParaRPr lang="en-GB" dirty="0"/>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903366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1" dirty="0" smtClean="0"/>
              <a:t>Sexting</a:t>
            </a:r>
            <a:r>
              <a:rPr lang="en-US" dirty="0" smtClean="0"/>
              <a:t>' is an increasingly common activity among children and young people, where they share inappropriate or explicit images online or through mobile phones. It can also refer to written messages. We</a:t>
            </a:r>
            <a:r>
              <a:rPr lang="en-US" baseline="0" dirty="0" smtClean="0"/>
              <a:t> have a growing understanding of the link between sexting and online grooming. CEOP estimates that a quarter of all reports of child sexual exploitation are related to online grooming (reference).</a:t>
            </a:r>
            <a:r>
              <a:rPr lang="en-US" baseline="0" dirty="0" err="1" smtClean="0"/>
              <a:t>Childline</a:t>
            </a:r>
            <a:r>
              <a:rPr lang="en-US" baseline="0" dirty="0" smtClean="0"/>
              <a:t> reports that in 2015 they dealt with 1,200 cases of young people worried about indecent images they had shared, or who felt pressured into sexting. Because of this link we decided to incorporate a couple of questions about sexting into our under 18 </a:t>
            </a:r>
            <a:r>
              <a:rPr lang="en-US" baseline="0" dirty="0" err="1" smtClean="0"/>
              <a:t>proforma</a:t>
            </a:r>
            <a:r>
              <a:rPr lang="en-US" baseline="0" dirty="0" smtClean="0"/>
              <a:t>. This survey was a good way of giving us an insight into the prevalence of sexting among our patient group, and how well we were doing in asking questions about this topic.</a:t>
            </a:r>
            <a:endParaRPr lang="en-GB" dirty="0"/>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077191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The survey was given out by receptionists prior to consultation and patient’s were encouraged to complete after consultation. 54 out of 311 eligible responses,</a:t>
            </a:r>
            <a:r>
              <a:rPr lang="en-GB" baseline="0" dirty="0" smtClean="0"/>
              <a:t> which works out at a completion rate of 17.36%.</a:t>
            </a:r>
            <a:endParaRPr lang="en-GB" dirty="0"/>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41098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In terms</a:t>
            </a:r>
            <a:r>
              <a:rPr lang="en-GB" baseline="0" dirty="0" smtClean="0"/>
              <a:t> of the quality standards, our patients told us we were doing well in meeting their expectations of a service, that they were seen quickly and promptly, and that we were generally very good at explaining confidentiality and its limitations. Clearly there is room for improvement around providing a comprehensive service, with only 61% of patients reporting a discussion around contraception, and only 41% being offered a condom card.</a:t>
            </a:r>
            <a:endParaRPr lang="en-GB" dirty="0"/>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371202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Pretty much half of our respondents admitted to ever sending a sexually explicit image of themselves on to someone</a:t>
            </a:r>
            <a:r>
              <a:rPr lang="en-GB" baseline="0" dirty="0" smtClean="0"/>
              <a:t> else, showing just how prevalent this behaviour is amongst young people.</a:t>
            </a:r>
            <a:endParaRPr lang="en-GB" dirty="0"/>
          </a:p>
        </p:txBody>
      </p:sp>
      <p:sp>
        <p:nvSpPr>
          <p:cNvPr id="4" name="Slide Number Placeholder 3"/>
          <p:cNvSpPr>
            <a:spLocks noGrp="1"/>
          </p:cNvSpPr>
          <p:nvPr>
            <p:ph type="sldNum" sz="quarter" idx="10"/>
          </p:nvPr>
        </p:nvSpPr>
        <p:spPr/>
        <p:txBody>
          <a:bodyPr/>
          <a:lstStyle/>
          <a:p>
            <a:fld id="{468C5B59-57DB-4F7A-805D-DE937B7D70A8}"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139505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7" Type="http://schemas.openxmlformats.org/officeDocument/2006/relationships/image" Target="../media/image6.png"/><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OUH_FT_Powerpoint_Elements.pdf-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597834"/>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8C370B4-6A7F-7B42-9141-7CC94DCAF494}"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A822E9-1B73-AF45-9565-CA9B24DE4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777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628897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77541118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8" name="Footer Placeholder 7"/>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12311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4" name="Footer Placeholder 3"/>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73532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2202910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97"/>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36184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2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6" name="Footer Placeholder 5"/>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84941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58944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589612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2"/>
          <p:cNvGraphicFramePr>
            <a:graphicFrameLocks/>
          </p:cNvGraphicFramePr>
          <p:nvPr>
            <p:custDataLst>
              <p:tags r:id="rId2"/>
            </p:custData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spid="_x0000_s10247" name="think-cell Slide" r:id="rId4" imgW="360" imgH="360" progId="">
                  <p:embed/>
                </p:oleObj>
              </mc:Choice>
              <mc:Fallback>
                <p:oleObj name="think-cell Slide" r:id="rId4" imgW="360" imgH="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8"/>
          <p:cNvGrpSpPr>
            <a:grpSpLocks/>
          </p:cNvGrpSpPr>
          <p:nvPr userDrawn="1"/>
        </p:nvGrpSpPr>
        <p:grpSpPr bwMode="auto">
          <a:xfrm>
            <a:off x="0" y="-9525"/>
            <a:ext cx="9144000" cy="160735"/>
            <a:chOff x="0" y="-12553"/>
            <a:chExt cx="9144000" cy="214810"/>
          </a:xfrm>
        </p:grpSpPr>
        <p:sp>
          <p:nvSpPr>
            <p:cNvPr id="6" name="Rectangle 1"/>
            <p:cNvSpPr/>
            <p:nvPr userDrawn="1"/>
          </p:nvSpPr>
          <p:spPr bwMode="auto">
            <a:xfrm>
              <a:off x="0" y="102012"/>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7" name="Rectangle 17"/>
            <p:cNvSpPr/>
            <p:nvPr userDrawn="1"/>
          </p:nvSpPr>
          <p:spPr bwMode="auto">
            <a:xfrm>
              <a:off x="0" y="-12553"/>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pic>
        <p:nvPicPr>
          <p:cNvPr id="8" name="Picture 12"/>
          <p:cNvPicPr>
            <a:picLocks noChangeAspect="1"/>
          </p:cNvPicPr>
          <p:nvPr userDrawn="1"/>
        </p:nvPicPr>
        <p:blipFill>
          <a:blip r:embed="rId6"/>
          <a:srcRect/>
          <a:stretch>
            <a:fillRect/>
          </a:stretch>
        </p:blipFill>
        <p:spPr bwMode="auto">
          <a:xfrm>
            <a:off x="6588224" y="201459"/>
            <a:ext cx="2390676" cy="446940"/>
          </a:xfrm>
          <a:prstGeom prst="rect">
            <a:avLst/>
          </a:prstGeom>
          <a:noFill/>
          <a:ln w="9525">
            <a:noFill/>
            <a:miter lim="800000"/>
            <a:headEnd/>
            <a:tailEnd/>
          </a:ln>
        </p:spPr>
      </p:pic>
      <p:grpSp>
        <p:nvGrpSpPr>
          <p:cNvPr id="9" name="Group 23"/>
          <p:cNvGrpSpPr>
            <a:grpSpLocks/>
          </p:cNvGrpSpPr>
          <p:nvPr userDrawn="1"/>
        </p:nvGrpSpPr>
        <p:grpSpPr bwMode="auto">
          <a:xfrm>
            <a:off x="0" y="4986338"/>
            <a:ext cx="9144000" cy="160735"/>
            <a:chOff x="0" y="-12553"/>
            <a:chExt cx="9144000" cy="214810"/>
          </a:xfrm>
        </p:grpSpPr>
        <p:sp>
          <p:nvSpPr>
            <p:cNvPr id="10" name="Rectangle 24"/>
            <p:cNvSpPr/>
            <p:nvPr userDrawn="1"/>
          </p:nvSpPr>
          <p:spPr bwMode="auto">
            <a:xfrm>
              <a:off x="0" y="102012"/>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11" name="Rectangle 25"/>
            <p:cNvSpPr/>
            <p:nvPr userDrawn="1"/>
          </p:nvSpPr>
          <p:spPr bwMode="auto">
            <a:xfrm>
              <a:off x="0" y="-12553"/>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sp>
        <p:nvSpPr>
          <p:cNvPr id="12" name="Working Draft Text" hidden="1"/>
          <p:cNvSpPr txBox="1">
            <a:spLocks noChangeArrowheads="1"/>
          </p:cNvSpPr>
          <p:nvPr/>
        </p:nvSpPr>
        <p:spPr bwMode="auto">
          <a:xfrm>
            <a:off x="274638" y="254794"/>
            <a:ext cx="993862"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900" b="1" smtClean="0">
                <a:solidFill>
                  <a:srgbClr val="000000"/>
                </a:solidFill>
                <a:latin typeface="Arial"/>
              </a:rPr>
              <a:t>WORKING DRAFT</a:t>
            </a:r>
          </a:p>
        </p:txBody>
      </p:sp>
      <p:sp>
        <p:nvSpPr>
          <p:cNvPr id="13" name="doc id"/>
          <p:cNvSpPr txBox="1">
            <a:spLocks noChangeArrowheads="1"/>
          </p:cNvSpPr>
          <p:nvPr/>
        </p:nvSpPr>
        <p:spPr bwMode="auto">
          <a:xfrm>
            <a:off x="8680451" y="-21431"/>
            <a:ext cx="301625" cy="94060"/>
          </a:xfrm>
          <a:prstGeom prst="rect">
            <a:avLst/>
          </a:prstGeom>
          <a:noFill/>
          <a:ln>
            <a:noFill/>
          </a:ln>
          <a:effectLs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fontAlgn="base" hangingPunct="1">
              <a:spcBef>
                <a:spcPct val="0"/>
              </a:spcBef>
              <a:spcAft>
                <a:spcPct val="0"/>
              </a:spcAft>
              <a:defRPr/>
            </a:pPr>
            <a:endParaRPr lang="en-US" sz="800" dirty="0" smtClean="0">
              <a:solidFill>
                <a:srgbClr val="FFFFFF"/>
              </a:solidFill>
              <a:latin typeface="Arial"/>
            </a:endParaRPr>
          </a:p>
        </p:txBody>
      </p:sp>
      <p:sp>
        <p:nvSpPr>
          <p:cNvPr id="14" name="Working Draft" hidden="1"/>
          <p:cNvSpPr txBox="1">
            <a:spLocks noChangeArrowheads="1"/>
          </p:cNvSpPr>
          <p:nvPr/>
        </p:nvSpPr>
        <p:spPr bwMode="auto">
          <a:xfrm>
            <a:off x="274638" y="373856"/>
            <a:ext cx="2693045"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900" smtClean="0">
                <a:solidFill>
                  <a:srgbClr val="000000"/>
                </a:solidFill>
                <a:latin typeface="Arial"/>
              </a:rPr>
              <a:t>Last Modified 14/08/2013 17:48 GMT Standard Time</a:t>
            </a:r>
            <a:endParaRPr lang="en-US" sz="900" smtClean="0">
              <a:solidFill>
                <a:srgbClr val="000000"/>
              </a:solidFill>
              <a:latin typeface="Arial"/>
            </a:endParaRPr>
          </a:p>
        </p:txBody>
      </p:sp>
      <p:sp>
        <p:nvSpPr>
          <p:cNvPr id="15" name="Printed" hidden="1"/>
          <p:cNvSpPr txBox="1">
            <a:spLocks noChangeArrowheads="1"/>
          </p:cNvSpPr>
          <p:nvPr/>
        </p:nvSpPr>
        <p:spPr bwMode="auto">
          <a:xfrm>
            <a:off x="274639" y="494110"/>
            <a:ext cx="2372444" cy="138499"/>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900" smtClean="0">
                <a:solidFill>
                  <a:srgbClr val="000000"/>
                </a:solidFill>
                <a:latin typeface="Arial"/>
              </a:rPr>
              <a:t>Printed 14/08/2013 09:00 GMT Standard Time</a:t>
            </a:r>
            <a:endParaRPr lang="en-US" sz="900" smtClean="0">
              <a:solidFill>
                <a:srgbClr val="000000"/>
              </a:solidFill>
              <a:latin typeface="Arial"/>
            </a:endParaRPr>
          </a:p>
        </p:txBody>
      </p:sp>
      <p:grpSp>
        <p:nvGrpSpPr>
          <p:cNvPr id="16" name="McK Title Elements" hidden="1"/>
          <p:cNvGrpSpPr>
            <a:grpSpLocks/>
          </p:cNvGrpSpPr>
          <p:nvPr/>
        </p:nvGrpSpPr>
        <p:grpSpPr bwMode="auto">
          <a:xfrm>
            <a:off x="274638" y="2638656"/>
            <a:ext cx="5035550" cy="469837"/>
            <a:chOff x="1663" y="3065"/>
            <a:chExt cx="3109" cy="387"/>
          </a:xfrm>
        </p:grpSpPr>
        <p:sp>
          <p:nvSpPr>
            <p:cNvPr id="17" name="McK Document type"/>
            <p:cNvSpPr txBox="1">
              <a:spLocks noChangeArrowheads="1"/>
            </p:cNvSpPr>
            <p:nvPr/>
          </p:nvSpPr>
          <p:spPr bwMode="auto">
            <a:xfrm>
              <a:off x="1663" y="3065"/>
              <a:ext cx="3109" cy="177"/>
            </a:xfrm>
            <a:prstGeom prst="rect">
              <a:avLst/>
            </a:prstGeom>
            <a:noFill/>
            <a:ln>
              <a:noFill/>
            </a:ln>
            <a:effectLs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smtClean="0">
                  <a:solidFill>
                    <a:srgbClr val="000000"/>
                  </a:solidFill>
                  <a:latin typeface="Arial"/>
                </a:rPr>
                <a:t>Document type</a:t>
              </a:r>
            </a:p>
          </p:txBody>
        </p:sp>
        <p:sp>
          <p:nvSpPr>
            <p:cNvPr id="18" name="McK Date"/>
            <p:cNvSpPr txBox="1">
              <a:spLocks noChangeArrowheads="1"/>
            </p:cNvSpPr>
            <p:nvPr/>
          </p:nvSpPr>
          <p:spPr bwMode="auto">
            <a:xfrm>
              <a:off x="1663" y="3275"/>
              <a:ext cx="3109" cy="177"/>
            </a:xfrm>
            <a:prstGeom prst="rect">
              <a:avLst/>
            </a:prstGeom>
            <a:noFill/>
            <a:ln>
              <a:noFill/>
            </a:ln>
            <a:effectLs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smtClean="0">
                  <a:solidFill>
                    <a:srgbClr val="000000"/>
                  </a:solidFill>
                  <a:latin typeface="Arial"/>
                </a:rPr>
                <a:t>Date</a:t>
              </a:r>
            </a:p>
          </p:txBody>
        </p:sp>
      </p:grpSp>
      <p:sp>
        <p:nvSpPr>
          <p:cNvPr id="13314" name="Rectangle 1026"/>
          <p:cNvSpPr>
            <a:spLocks noGrp="1" noChangeArrowheads="1"/>
          </p:cNvSpPr>
          <p:nvPr>
            <p:ph type="ctrTitle"/>
          </p:nvPr>
        </p:nvSpPr>
        <p:spPr bwMode="auto">
          <a:xfrm>
            <a:off x="274001" y="1092223"/>
            <a:ext cx="7519009" cy="492443"/>
          </a:xfrm>
          <a:prstGeom prst="rect">
            <a:avLst/>
          </a:prstGeom>
        </p:spPr>
        <p:txBody>
          <a:bodyPr/>
          <a:lstStyle>
            <a:lvl1pPr>
              <a:defRPr sz="3200" b="1" baseline="0">
                <a:latin typeface="Calibri" panose="020F0502020204030204" pitchFamily="34" charset="0"/>
                <a:ea typeface="+mj-ea"/>
              </a:defRPr>
            </a:lvl1pPr>
          </a:lstStyle>
          <a:p>
            <a:pPr lvl="0"/>
            <a:r>
              <a:rPr lang="en-US" noProof="0" dirty="0" smtClean="0"/>
              <a:t>Click to edit Master title style</a:t>
            </a:r>
          </a:p>
        </p:txBody>
      </p:sp>
      <p:sp>
        <p:nvSpPr>
          <p:cNvPr id="13315" name="Rectangle 1027"/>
          <p:cNvSpPr>
            <a:spLocks noGrp="1" noChangeArrowheads="1"/>
          </p:cNvSpPr>
          <p:nvPr>
            <p:ph type="subTitle" idx="1"/>
          </p:nvPr>
        </p:nvSpPr>
        <p:spPr bwMode="auto">
          <a:xfrm>
            <a:off x="274001" y="1976809"/>
            <a:ext cx="7519009" cy="276999"/>
          </a:xfrm>
        </p:spPr>
        <p:txBody>
          <a:bodyPr/>
          <a:lstStyle>
            <a:lvl1pPr>
              <a:defRPr sz="1800" baseline="0">
                <a:latin typeface="Calibri" panose="020F0502020204030204" pitchFamily="34" charset="0"/>
                <a:ea typeface="+mj-ea"/>
              </a:defRPr>
            </a:lvl1pPr>
          </a:lstStyle>
          <a:p>
            <a:pPr lvl="0"/>
            <a:r>
              <a:rPr lang="en-US" noProof="0" dirty="0" smtClean="0"/>
              <a:t>Click to edit Master subtitle style</a:t>
            </a:r>
          </a:p>
        </p:txBody>
      </p:sp>
      <p:pic>
        <p:nvPicPr>
          <p:cNvPr id="21" name="Picture 20"/>
          <p:cNvPicPr/>
          <p:nvPr userDrawn="1"/>
        </p:nvPicPr>
        <p:blipFill rotWithShape="1">
          <a:blip r:embed="rId7"/>
          <a:srcRect l="5388" t="27969" r="50216" b="41379"/>
          <a:stretch/>
        </p:blipFill>
        <p:spPr bwMode="auto">
          <a:xfrm>
            <a:off x="395536" y="159512"/>
            <a:ext cx="1691680" cy="5254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07684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3190"/>
            <a:ext cx="8229600" cy="3221435"/>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p>
            <a:fld id="{A8C370B4-6A7F-7B42-9141-7CC94DCAF494}"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A822E9-1B73-AF45-9565-CA9B24DE4831}" type="slidenum">
              <a:rPr lang="en-US" smtClean="0">
                <a:solidFill>
                  <a:prstClr val="black">
                    <a:tint val="75000"/>
                  </a:prstClr>
                </a:solidFill>
              </a:rPr>
              <a:pPr/>
              <a:t>‹#›</a:t>
            </a:fld>
            <a:endParaRPr lang="en-US">
              <a:solidFill>
                <a:prstClr val="black">
                  <a:tint val="75000"/>
                </a:prstClr>
              </a:solidFill>
            </a:endParaRPr>
          </a:p>
        </p:txBody>
      </p:sp>
      <p:sp>
        <p:nvSpPr>
          <p:cNvPr id="7" name="Title 1"/>
          <p:cNvSpPr>
            <a:spLocks noGrp="1"/>
          </p:cNvSpPr>
          <p:nvPr>
            <p:ph type="title"/>
          </p:nvPr>
        </p:nvSpPr>
        <p:spPr>
          <a:xfrm>
            <a:off x="457200" y="690562"/>
            <a:ext cx="8229600" cy="627062"/>
          </a:xfrm>
        </p:spPr>
        <p:txBody>
          <a:bodyPr/>
          <a:lstStyle/>
          <a:p>
            <a:r>
              <a:rPr lang="en-GB" dirty="0" smtClean="0"/>
              <a:t>Click to edit Master title style</a:t>
            </a:r>
            <a:endParaRPr lang="en-US" dirty="0"/>
          </a:p>
        </p:txBody>
      </p:sp>
    </p:spTree>
    <p:extLst>
      <p:ext uri="{BB962C8B-B14F-4D97-AF65-F5344CB8AC3E}">
        <p14:creationId xmlns:p14="http://schemas.microsoft.com/office/powerpoint/2010/main" val="2936271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2"/>
          <p:cNvSpPr>
            <a:spLocks noGrp="1" noChangeArrowheads="1"/>
          </p:cNvSpPr>
          <p:nvPr>
            <p:ph type="title"/>
          </p:nvPr>
        </p:nvSpPr>
        <p:spPr bwMode="auto">
          <a:xfrm>
            <a:off x="121490" y="292991"/>
            <a:ext cx="7274393" cy="307777"/>
          </a:xfrm>
          <a:prstGeom prst="rect">
            <a:avLst/>
          </a:prstGeom>
          <a:noFill/>
          <a:ln>
            <a:noFill/>
          </a:ln>
          <a:effectLst/>
          <a:extLst/>
        </p:spPr>
        <p:txBody>
          <a:bodyPr/>
          <a:lstStyle/>
          <a:p>
            <a:pPr lvl="0"/>
            <a:r>
              <a:rPr lang="en-US" noProof="0" smtClean="0"/>
              <a:t>Click to edit Master title style</a:t>
            </a:r>
            <a:endParaRPr lang="en-US" noProof="0" dirty="0" smtClean="0"/>
          </a:p>
        </p:txBody>
      </p:sp>
      <p:pic>
        <p:nvPicPr>
          <p:cNvPr id="3" name="Picture 2"/>
          <p:cNvPicPr/>
          <p:nvPr userDrawn="1"/>
        </p:nvPicPr>
        <p:blipFill rotWithShape="1">
          <a:blip r:embed="rId2"/>
          <a:srcRect l="5388" t="27969" r="50216" b="41379"/>
          <a:stretch/>
        </p:blipFill>
        <p:spPr bwMode="auto">
          <a:xfrm>
            <a:off x="179512" y="4461960"/>
            <a:ext cx="1128524" cy="3705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44323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OUH_FT_Powerpoint_Elements.pdf-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1725613"/>
            <a:ext cx="7772400" cy="1021556"/>
          </a:xfrm>
        </p:spPr>
        <p:txBody>
          <a:bodyPr anchor="t"/>
          <a:lstStyle>
            <a:lvl1pPr algn="l">
              <a:defRPr sz="4000" b="1" cap="all"/>
            </a:lvl1pPr>
          </a:lstStyle>
          <a:p>
            <a:r>
              <a:rPr lang="en-GB" dirty="0" smtClean="0"/>
              <a:t>Click to edit Master title style</a:t>
            </a:r>
            <a:endParaRPr lang="en-US" dirty="0"/>
          </a:p>
        </p:txBody>
      </p:sp>
      <p:sp>
        <p:nvSpPr>
          <p:cNvPr id="4" name="Date Placeholder 3"/>
          <p:cNvSpPr>
            <a:spLocks noGrp="1"/>
          </p:cNvSpPr>
          <p:nvPr>
            <p:ph type="dt" sz="half" idx="10"/>
          </p:nvPr>
        </p:nvSpPr>
        <p:spPr/>
        <p:txBody>
          <a:bodyPr/>
          <a:lstStyle/>
          <a:p>
            <a:fld id="{A8C370B4-6A7F-7B42-9141-7CC94DCAF494}" type="datetimeFigureOut">
              <a:rPr lang="en-US" smtClean="0">
                <a:solidFill>
                  <a:prstClr val="black">
                    <a:tint val="75000"/>
                  </a:prstClr>
                </a:solidFill>
              </a:rPr>
              <a:pPr/>
              <a:t>7/11/2016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A822E9-1B73-AF45-9565-CA9B24DE4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78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90562"/>
            <a:ext cx="8229600" cy="627062"/>
          </a:xfrm>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457200" y="1428750"/>
            <a:ext cx="4038600" cy="31658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428750"/>
            <a:ext cx="4038600" cy="31658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8C370B4-6A7F-7B42-9141-7CC94DCAF494}" type="datetimeFigureOut">
              <a:rPr lang="en-US" smtClean="0">
                <a:solidFill>
                  <a:prstClr val="black">
                    <a:tint val="75000"/>
                  </a:prstClr>
                </a:solidFill>
              </a:rPr>
              <a:pPr/>
              <a:t>7/11/2016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A822E9-1B73-AF45-9565-CA9B24DE483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344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6331"/>
            <a:ext cx="4040188" cy="3038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1809751"/>
            <a:ext cx="4040188" cy="27848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33" y="1446329"/>
            <a:ext cx="4041775" cy="2708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33" y="1809749"/>
            <a:ext cx="4041775" cy="27848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6"/>
          <p:cNvSpPr>
            <a:spLocks noGrp="1"/>
          </p:cNvSpPr>
          <p:nvPr>
            <p:ph type="dt" sz="half" idx="10"/>
          </p:nvPr>
        </p:nvSpPr>
        <p:spPr/>
        <p:txBody>
          <a:bodyPr/>
          <a:lstStyle/>
          <a:p>
            <a:fld id="{A8C370B4-6A7F-7B42-9141-7CC94DCAF494}" type="datetimeFigureOut">
              <a:rPr lang="en-US" smtClean="0">
                <a:solidFill>
                  <a:prstClr val="black">
                    <a:tint val="75000"/>
                  </a:prstClr>
                </a:solidFill>
              </a:rPr>
              <a:pPr/>
              <a:t>7/11/2016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A822E9-1B73-AF45-9565-CA9B24DE4831}" type="slidenum">
              <a:rPr lang="en-US" smtClean="0">
                <a:solidFill>
                  <a:prstClr val="black">
                    <a:tint val="75000"/>
                  </a:prstClr>
                </a:solidFill>
              </a:rPr>
              <a:pPr/>
              <a:t>‹#›</a:t>
            </a:fld>
            <a:endParaRPr lang="en-US">
              <a:solidFill>
                <a:prstClr val="black">
                  <a:tint val="75000"/>
                </a:prstClr>
              </a:solidFill>
            </a:endParaRPr>
          </a:p>
        </p:txBody>
      </p:sp>
      <p:sp>
        <p:nvSpPr>
          <p:cNvPr id="10" name="Title 1"/>
          <p:cNvSpPr>
            <a:spLocks noGrp="1"/>
          </p:cNvSpPr>
          <p:nvPr>
            <p:ph type="title"/>
          </p:nvPr>
        </p:nvSpPr>
        <p:spPr>
          <a:xfrm>
            <a:off x="457200" y="690562"/>
            <a:ext cx="8229600" cy="627062"/>
          </a:xfrm>
        </p:spPr>
        <p:txBody>
          <a:bodyPr/>
          <a:lstStyle/>
          <a:p>
            <a:r>
              <a:rPr lang="en-GB" dirty="0" smtClean="0"/>
              <a:t>Click to edit Master title style</a:t>
            </a:r>
            <a:endParaRPr lang="en-US" dirty="0"/>
          </a:p>
        </p:txBody>
      </p:sp>
    </p:spTree>
    <p:extLst>
      <p:ext uri="{BB962C8B-B14F-4D97-AF65-F5344CB8AC3E}">
        <p14:creationId xmlns:p14="http://schemas.microsoft.com/office/powerpoint/2010/main" val="3276620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7" descr="OUH_FT_Powerpoint_Elements.pdf-7.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Date Placeholder 2"/>
          <p:cNvSpPr>
            <a:spLocks noGrp="1"/>
          </p:cNvSpPr>
          <p:nvPr>
            <p:ph type="dt" sz="half" idx="10"/>
          </p:nvPr>
        </p:nvSpPr>
        <p:spPr/>
        <p:txBody>
          <a:bodyPr/>
          <a:lstStyle/>
          <a:p>
            <a:fld id="{A8C370B4-6A7F-7B42-9141-7CC94DCAF494}" type="datetimeFigureOut">
              <a:rPr lang="en-US" smtClean="0">
                <a:solidFill>
                  <a:prstClr val="black">
                    <a:tint val="75000"/>
                  </a:prstClr>
                </a:solidFill>
              </a:rPr>
              <a:pPr/>
              <a:t>7/11/2016</a:t>
            </a:fld>
            <a:endParaRPr lang="en-US">
              <a:solidFill>
                <a:prstClr val="black">
                  <a:tint val="75000"/>
                </a:prstClr>
              </a:solidFill>
            </a:endParaRPr>
          </a:p>
        </p:txBody>
      </p:sp>
      <p:sp>
        <p:nvSpPr>
          <p:cNvPr id="4" name="Footer Placeholder 3"/>
          <p:cNvSpPr>
            <a:spLocks noGrp="1"/>
          </p:cNvSpPr>
          <p:nvPr>
            <p:ph type="ftr" sz="quarter" idx="11"/>
          </p:nvPr>
        </p:nvSpPr>
        <p:spPr>
          <a:xfrm>
            <a:off x="3124200" y="4878384"/>
            <a:ext cx="2895600" cy="273844"/>
          </a:xfr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4886322"/>
            <a:ext cx="2133600" cy="273844"/>
          </a:xfrm>
        </p:spPr>
        <p:txBody>
          <a:bodyPr/>
          <a:lstStyle/>
          <a:p>
            <a:fld id="{7BA822E9-1B73-AF45-9565-CA9B24DE4831}" type="slidenum">
              <a:rPr lang="en-US" smtClean="0">
                <a:solidFill>
                  <a:prstClr val="black">
                    <a:tint val="75000"/>
                  </a:prstClr>
                </a:solidFill>
              </a:rPr>
              <a:pPr/>
              <a:t>‹#›</a:t>
            </a:fld>
            <a:endParaRPr lang="en-US" dirty="0">
              <a:solidFill>
                <a:prstClr val="black">
                  <a:tint val="75000"/>
                </a:prstClr>
              </a:solidFill>
            </a:endParaRPr>
          </a:p>
        </p:txBody>
      </p:sp>
      <p:sp>
        <p:nvSpPr>
          <p:cNvPr id="7" name="Title 1"/>
          <p:cNvSpPr>
            <a:spLocks noGrp="1"/>
          </p:cNvSpPr>
          <p:nvPr>
            <p:ph type="title"/>
          </p:nvPr>
        </p:nvSpPr>
        <p:spPr>
          <a:xfrm>
            <a:off x="457200" y="690562"/>
            <a:ext cx="8229600" cy="627062"/>
          </a:xfrm>
        </p:spPr>
        <p:txBody>
          <a:bodyPr/>
          <a:lstStyle/>
          <a:p>
            <a:r>
              <a:rPr lang="en-GB" dirty="0" smtClean="0"/>
              <a:t>Click to edit Master title style</a:t>
            </a:r>
            <a:endParaRPr lang="en-US" dirty="0"/>
          </a:p>
        </p:txBody>
      </p:sp>
    </p:spTree>
    <p:extLst>
      <p:ext uri="{BB962C8B-B14F-4D97-AF65-F5344CB8AC3E}">
        <p14:creationId xmlns:p14="http://schemas.microsoft.com/office/powerpoint/2010/main" val="3539955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8C370B4-6A7F-7B42-9141-7CC94DCAF494}" type="datetimeFigureOut">
              <a:rPr lang="en-US" smtClean="0">
                <a:solidFill>
                  <a:prstClr val="black">
                    <a:tint val="75000"/>
                  </a:prstClr>
                </a:solidFill>
              </a:rPr>
              <a:pPr/>
              <a:t>7/11/2016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A822E9-1B73-AF45-9565-CA9B24DE4831}" type="slidenum">
              <a:rPr lang="en-US" smtClean="0">
                <a:solidFill>
                  <a:prstClr val="black">
                    <a:tint val="75000"/>
                  </a:prstClr>
                </a:solidFill>
              </a:rPr>
              <a:pPr/>
              <a:t>‹#›</a:t>
            </a:fld>
            <a:endParaRPr lang="en-US">
              <a:solidFill>
                <a:prstClr val="black">
                  <a:tint val="75000"/>
                </a:prstClr>
              </a:solidFill>
            </a:endParaRPr>
          </a:p>
        </p:txBody>
      </p:sp>
      <p:pic>
        <p:nvPicPr>
          <p:cNvPr id="6" name="Picture 5" descr="OUH_FT_Powerpoint_Elements.pdf-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61486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6"/>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pic>
        <p:nvPicPr>
          <p:cNvPr id="4" name="Picture 3"/>
          <p:cNvPicPr/>
          <p:nvPr userDrawn="1"/>
        </p:nvPicPr>
        <p:blipFill rotWithShape="1">
          <a:blip r:embed="rId2"/>
          <a:srcRect l="5388" t="27969" r="50216" b="41379"/>
          <a:stretch/>
        </p:blipFill>
        <p:spPr bwMode="auto">
          <a:xfrm>
            <a:off x="179512" y="212683"/>
            <a:ext cx="1224136" cy="4868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6777884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051" y="198909"/>
            <a:ext cx="8229600" cy="857250"/>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0BFB2705-05E2-4CC6-95E2-7AE5595D7E2C}" type="datetimeFigureOut">
              <a:rPr lang="en-GB" smtClean="0">
                <a:solidFill>
                  <a:prstClr val="black"/>
                </a:solidFill>
              </a:rPr>
              <a:pPr/>
              <a:t>11/07/2016</a:t>
            </a:fld>
            <a:endParaRPr lang="en-GB">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13662A84-38DB-4857-B599-B8740DD43860}" type="slidenum">
              <a:rPr lang="en-GB" smtClean="0">
                <a:solidFill>
                  <a:prstClr val="black"/>
                </a:solidFill>
              </a:rPr>
              <a:pPr/>
              <a:t>‹#›</a:t>
            </a:fld>
            <a:endParaRPr lang="en-GB">
              <a:solidFill>
                <a:prstClr val="black"/>
              </a:solidFill>
            </a:endParaRPr>
          </a:p>
        </p:txBody>
      </p:sp>
      <p:pic>
        <p:nvPicPr>
          <p:cNvPr id="7" name="Picture 6"/>
          <p:cNvPicPr/>
          <p:nvPr userDrawn="1"/>
        </p:nvPicPr>
        <p:blipFill rotWithShape="1">
          <a:blip r:embed="rId2"/>
          <a:srcRect l="5388" t="27969" r="50216" b="41379"/>
          <a:stretch/>
        </p:blipFill>
        <p:spPr bwMode="auto">
          <a:xfrm>
            <a:off x="251520" y="203795"/>
            <a:ext cx="1008112" cy="4957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62703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5.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theme" Target="../theme/theme3.xml"/><Relationship Id="rId21" Type="http://schemas.openxmlformats.org/officeDocument/2006/relationships/oleObject" Target="../embeddings/oleObject1.bin"/><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 Type="http://schemas.openxmlformats.org/officeDocument/2006/relationships/slideLayout" Target="../slideLayouts/slideLayout20.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19.xml"/><Relationship Id="rId6" Type="http://schemas.openxmlformats.org/officeDocument/2006/relationships/tags" Target="../tags/tag2.xml"/><Relationship Id="rId11" Type="http://schemas.openxmlformats.org/officeDocument/2006/relationships/tags" Target="../tags/tag7.xml"/><Relationship Id="rId5" Type="http://schemas.openxmlformats.org/officeDocument/2006/relationships/tags" Target="../tags/tag1.xml"/><Relationship Id="rId15" Type="http://schemas.openxmlformats.org/officeDocument/2006/relationships/tags" Target="../tags/tag11.xml"/><Relationship Id="rId23" Type="http://schemas.openxmlformats.org/officeDocument/2006/relationships/image" Target="../media/image8.png"/><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vmlDrawing" Target="../drawings/vmlDrawing1.v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OUH_FT_Powerpoint_Elements.pdf-6.jp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8C370B4-6A7F-7B42-9141-7CC94DCAF494}" type="datetimeFigureOut">
              <a:rPr lang="en-US" smtClean="0">
                <a:solidFill>
                  <a:prstClr val="black">
                    <a:tint val="75000"/>
                  </a:prstClr>
                </a:solidFill>
              </a:rPr>
              <a:pPr defTabSz="457200"/>
              <a:t>7/11/2016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BA822E9-1B73-AF45-9565-CA9B24DE4831}"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0401205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9"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388424" y="4371965"/>
            <a:ext cx="504056" cy="629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4"/>
          <p:cNvSpPr txBox="1">
            <a:spLocks/>
          </p:cNvSpPr>
          <p:nvPr userDrawn="1"/>
        </p:nvSpPr>
        <p:spPr>
          <a:xfrm>
            <a:off x="60260" y="4536035"/>
            <a:ext cx="4367724" cy="628005"/>
          </a:xfrm>
          <a:prstGeom prst="rect">
            <a:avLst/>
          </a:prstGeom>
        </p:spPr>
        <p:txBody>
          <a:bodyPr/>
          <a:lstStyle>
            <a:defPPr>
              <a:defRPr lang="en-US"/>
            </a:defPPr>
            <a:lvl1pPr marL="0" algn="l" defTabSz="914400" rtl="0" eaLnBrk="1" latinLnBrk="0" hangingPunct="1">
              <a:defRPr sz="1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solidFill>
                <a:srgbClr val="1F497D"/>
              </a:solidFill>
            </a:endParaRPr>
          </a:p>
        </p:txBody>
      </p:sp>
    </p:spTree>
    <p:extLst>
      <p:ext uri="{BB962C8B-B14F-4D97-AF65-F5344CB8AC3E}">
        <p14:creationId xmlns:p14="http://schemas.microsoft.com/office/powerpoint/2010/main" val="354283777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1091" name="Object 67"/>
          <p:cNvGraphicFramePr>
            <a:graphicFrameLocks/>
          </p:cNvGraphicFramePr>
          <p:nvPr>
            <p:custDataLst>
              <p:tags r:id="rId5"/>
            </p:custDataLst>
          </p:nvPr>
        </p:nvGraphicFramePr>
        <p:xfrm>
          <a:off x="1" y="0"/>
          <a:ext cx="161925" cy="121444"/>
        </p:xfrm>
        <a:graphic>
          <a:graphicData uri="http://schemas.openxmlformats.org/presentationml/2006/ole">
            <mc:AlternateContent xmlns:mc="http://schemas.openxmlformats.org/markup-compatibility/2006">
              <mc:Choice xmlns:v="urn:schemas-microsoft-com:vml" Requires="v">
                <p:oleObj spid="_x0000_s9223" name="think-cell Slide" r:id="rId21" imgW="360" imgH="360" progId="">
                  <p:embed/>
                </p:oleObj>
              </mc:Choice>
              <mc:Fallback>
                <p:oleObj name="think-cell Slide" r:id="rId21" imgW="360" imgH="360" progId="">
                  <p:embed/>
                  <p:pic>
                    <p:nvPicPr>
                      <p:cNvPr id="0" name=""/>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 y="0"/>
                        <a:ext cx="161925" cy="1214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93" name="Group 57"/>
          <p:cNvGrpSpPr>
            <a:grpSpLocks/>
          </p:cNvGrpSpPr>
          <p:nvPr/>
        </p:nvGrpSpPr>
        <p:grpSpPr bwMode="auto">
          <a:xfrm>
            <a:off x="0" y="-9525"/>
            <a:ext cx="9144000" cy="160735"/>
            <a:chOff x="0" y="-12553"/>
            <a:chExt cx="9144000" cy="214810"/>
          </a:xfrm>
        </p:grpSpPr>
        <p:sp>
          <p:nvSpPr>
            <p:cNvPr id="59" name="Rectangle 58"/>
            <p:cNvSpPr/>
            <p:nvPr userDrawn="1"/>
          </p:nvSpPr>
          <p:spPr bwMode="auto">
            <a:xfrm>
              <a:off x="0" y="102012"/>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60" name="Rectangle 59"/>
            <p:cNvSpPr/>
            <p:nvPr userDrawn="1"/>
          </p:nvSpPr>
          <p:spPr bwMode="auto">
            <a:xfrm>
              <a:off x="0" y="-12553"/>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grpSp>
        <p:nvGrpSpPr>
          <p:cNvPr id="1094" name="Group 60"/>
          <p:cNvGrpSpPr>
            <a:grpSpLocks/>
          </p:cNvGrpSpPr>
          <p:nvPr/>
        </p:nvGrpSpPr>
        <p:grpSpPr bwMode="auto">
          <a:xfrm>
            <a:off x="0" y="4986338"/>
            <a:ext cx="9144000" cy="160735"/>
            <a:chOff x="0" y="-12553"/>
            <a:chExt cx="9144000" cy="214810"/>
          </a:xfrm>
        </p:grpSpPr>
        <p:sp>
          <p:nvSpPr>
            <p:cNvPr id="62" name="Rectangle 61"/>
            <p:cNvSpPr/>
            <p:nvPr userDrawn="1"/>
          </p:nvSpPr>
          <p:spPr bwMode="auto">
            <a:xfrm>
              <a:off x="0" y="102012"/>
              <a:ext cx="9144000" cy="100245"/>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sp>
          <p:nvSpPr>
            <p:cNvPr id="63" name="Rectangle 62"/>
            <p:cNvSpPr/>
            <p:nvPr userDrawn="1"/>
          </p:nvSpPr>
          <p:spPr bwMode="auto">
            <a:xfrm>
              <a:off x="0" y="-12553"/>
              <a:ext cx="9144000" cy="100245"/>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600" dirty="0" err="1">
                <a:solidFill>
                  <a:srgbClr val="000000"/>
                </a:solidFill>
              </a:endParaRPr>
            </a:p>
          </p:txBody>
        </p:sp>
      </p:grpSp>
      <p:sp>
        <p:nvSpPr>
          <p:cNvPr id="1034" name="Working Draft" hidden="1"/>
          <p:cNvSpPr txBox="1">
            <a:spLocks noChangeArrowheads="1"/>
          </p:cNvSpPr>
          <p:nvPr/>
        </p:nvSpPr>
        <p:spPr bwMode="auto">
          <a:xfrm rot="5400000">
            <a:off x="8171676" y="1796326"/>
            <a:ext cx="1801775" cy="92333"/>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600" smtClean="0">
                <a:solidFill>
                  <a:srgbClr val="000000"/>
                </a:solidFill>
                <a:latin typeface="Arial"/>
              </a:rPr>
              <a:t>Last Modified 14/08/2013 17:48 GMT Standard Time</a:t>
            </a:r>
            <a:endParaRPr lang="en-US" dirty="0" smtClean="0">
              <a:solidFill>
                <a:srgbClr val="000000"/>
              </a:solidFill>
              <a:latin typeface="Arial"/>
            </a:endParaRPr>
          </a:p>
        </p:txBody>
      </p:sp>
      <p:sp>
        <p:nvSpPr>
          <p:cNvPr id="1035" name="Printed" hidden="1"/>
          <p:cNvSpPr txBox="1">
            <a:spLocks noChangeArrowheads="1"/>
          </p:cNvSpPr>
          <p:nvPr/>
        </p:nvSpPr>
        <p:spPr bwMode="auto">
          <a:xfrm rot="5400000">
            <a:off x="8279077" y="3459629"/>
            <a:ext cx="1586973" cy="92333"/>
          </a:xfrm>
          <a:prstGeom prst="rect">
            <a:avLst/>
          </a:prstGeom>
          <a:noFill/>
          <a:ln>
            <a:noFill/>
          </a:ln>
          <a:effectLs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GB" sz="600" smtClean="0">
                <a:solidFill>
                  <a:srgbClr val="000000"/>
                </a:solidFill>
                <a:latin typeface="Arial"/>
              </a:rPr>
              <a:t>Printed 14/08/2013 09:00 GMT Standard Time</a:t>
            </a:r>
            <a:endParaRPr lang="en-US" smtClean="0">
              <a:solidFill>
                <a:srgbClr val="000000"/>
              </a:solidFill>
              <a:latin typeface="Arial"/>
            </a:endParaRPr>
          </a:p>
        </p:txBody>
      </p:sp>
      <p:sp>
        <p:nvSpPr>
          <p:cNvPr id="1097" name="Rectangle 286"/>
          <p:cNvSpPr>
            <a:spLocks noGrp="1" noChangeArrowheads="1"/>
          </p:cNvSpPr>
          <p:nvPr>
            <p:ph type="body" idx="1"/>
          </p:nvPr>
        </p:nvSpPr>
        <p:spPr bwMode="auto">
          <a:xfrm>
            <a:off x="611560" y="1310283"/>
            <a:ext cx="5832996"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98" name="Title Placeholder 2"/>
          <p:cNvSpPr>
            <a:spLocks noGrp="1" noChangeArrowheads="1"/>
          </p:cNvSpPr>
          <p:nvPr>
            <p:ph type="title"/>
          </p:nvPr>
        </p:nvSpPr>
        <p:spPr bwMode="auto">
          <a:xfrm>
            <a:off x="323529" y="545140"/>
            <a:ext cx="7273925"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title style</a:t>
            </a:r>
          </a:p>
        </p:txBody>
      </p:sp>
      <p:sp>
        <p:nvSpPr>
          <p:cNvPr id="10" name="McK 1. On-page tracker" hidden="1"/>
          <p:cNvSpPr>
            <a:spLocks noChangeArrowheads="1"/>
          </p:cNvSpPr>
          <p:nvPr/>
        </p:nvSpPr>
        <p:spPr bwMode="auto">
          <a:xfrm>
            <a:off x="122239" y="148829"/>
            <a:ext cx="859210" cy="215444"/>
          </a:xfrm>
          <a:prstGeom prst="rect">
            <a:avLst/>
          </a:prstGeom>
          <a:noFill/>
          <a:ln>
            <a:noFill/>
          </a:ln>
          <a:effectLst/>
          <a:extLst/>
        </p:spPr>
        <p:txBody>
          <a:bodyPr wrap="none" lIns="0" tIns="0" rIns="0" bIns="0">
            <a:spAutoFit/>
          </a:bodyPr>
          <a:lstStyle/>
          <a:p>
            <a:pPr fontAlgn="base">
              <a:spcBef>
                <a:spcPct val="0"/>
              </a:spcBef>
              <a:spcAft>
                <a:spcPct val="0"/>
              </a:spcAft>
              <a:defRPr/>
            </a:pPr>
            <a:r>
              <a:rPr lang="en-US" sz="1400" dirty="0">
                <a:solidFill>
                  <a:srgbClr val="808080"/>
                </a:solidFill>
              </a:rPr>
              <a:t>TRACKER</a:t>
            </a:r>
          </a:p>
        </p:txBody>
      </p:sp>
      <p:sp>
        <p:nvSpPr>
          <p:cNvPr id="11" name="McK 3. Unit of measure" hidden="1"/>
          <p:cNvSpPr txBox="1">
            <a:spLocks noChangeArrowheads="1"/>
          </p:cNvSpPr>
          <p:nvPr/>
        </p:nvSpPr>
        <p:spPr bwMode="auto">
          <a:xfrm>
            <a:off x="122238" y="513160"/>
            <a:ext cx="7273925" cy="246221"/>
          </a:xfrm>
          <a:prstGeom prst="rect">
            <a:avLst/>
          </a:prstGeom>
          <a:noFill/>
          <a:ln>
            <a:noFill/>
          </a:ln>
          <a:effectLst/>
          <a:extLst/>
        </p:spPr>
        <p:txBody>
          <a:bodyPr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smtClean="0">
                <a:solidFill>
                  <a:srgbClr val="808080"/>
                </a:solidFill>
                <a:latin typeface="Arial"/>
              </a:rPr>
              <a:t>Unit of measure</a:t>
            </a:r>
          </a:p>
        </p:txBody>
      </p:sp>
      <p:grpSp>
        <p:nvGrpSpPr>
          <p:cNvPr id="1101" name="McK Slide Elements" hidden="1"/>
          <p:cNvGrpSpPr>
            <a:grpSpLocks/>
          </p:cNvGrpSpPr>
          <p:nvPr/>
        </p:nvGrpSpPr>
        <p:grpSpPr bwMode="auto">
          <a:xfrm>
            <a:off x="122238" y="4636798"/>
            <a:ext cx="8564562" cy="310243"/>
            <a:chOff x="75" y="3897"/>
            <a:chExt cx="557" cy="256"/>
          </a:xfrm>
        </p:grpSpPr>
        <p:sp>
          <p:nvSpPr>
            <p:cNvPr id="13" name="McK 4. Footnote"/>
            <p:cNvSpPr txBox="1">
              <a:spLocks noChangeArrowheads="1"/>
            </p:cNvSpPr>
            <p:nvPr/>
          </p:nvSpPr>
          <p:spPr bwMode="auto">
            <a:xfrm>
              <a:off x="75" y="3897"/>
              <a:ext cx="557" cy="127"/>
            </a:xfrm>
            <a:prstGeom prst="rect">
              <a:avLst/>
            </a:prstGeom>
            <a:noFill/>
            <a:ln>
              <a:noFill/>
            </a:ln>
            <a:effectLs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smtClean="0">
                  <a:solidFill>
                    <a:srgbClr val="000000"/>
                  </a:solidFill>
                  <a:latin typeface="Arial"/>
                </a:rPr>
                <a:t>1 Footnote</a:t>
              </a:r>
            </a:p>
          </p:txBody>
        </p:sp>
        <p:sp>
          <p:nvSpPr>
            <p:cNvPr id="14" name="McK 5. Source"/>
            <p:cNvSpPr>
              <a:spLocks noChangeArrowheads="1"/>
            </p:cNvSpPr>
            <p:nvPr/>
          </p:nvSpPr>
          <p:spPr bwMode="auto">
            <a:xfrm>
              <a:off x="75" y="4026"/>
              <a:ext cx="557" cy="127"/>
            </a:xfrm>
            <a:prstGeom prst="rect">
              <a:avLst/>
            </a:prstGeom>
            <a:noFill/>
            <a:ln>
              <a:noFill/>
            </a:ln>
            <a:effectLst/>
            <a:extLst/>
          </p:spPr>
          <p:txBody>
            <a:bodyPr lIns="0" tIns="0" rIns="0" bIns="0" anchor="b">
              <a:spAutoFit/>
            </a:bodyPr>
            <a:lstStyle/>
            <a:p>
              <a:pPr marL="471488" indent="-471488" defTabSz="913526" fontAlgn="base">
                <a:spcBef>
                  <a:spcPct val="0"/>
                </a:spcBef>
                <a:spcAft>
                  <a:spcPct val="0"/>
                </a:spcAft>
                <a:defRPr/>
              </a:pPr>
              <a:r>
                <a:rPr lang="en-US" sz="1000" dirty="0">
                  <a:solidFill>
                    <a:srgbClr val="000000"/>
                  </a:solidFill>
                </a:rPr>
                <a:t>Source:	Source</a:t>
              </a:r>
            </a:p>
          </p:txBody>
        </p:sp>
      </p:grpSp>
      <p:grpSp>
        <p:nvGrpSpPr>
          <p:cNvPr id="1102" name="ACET" hidden="1"/>
          <p:cNvGrpSpPr>
            <a:grpSpLocks/>
          </p:cNvGrpSpPr>
          <p:nvPr/>
        </p:nvGrpSpPr>
        <p:grpSpPr bwMode="auto">
          <a:xfrm>
            <a:off x="2343150" y="1374949"/>
            <a:ext cx="4351338" cy="511001"/>
            <a:chOff x="915" y="610"/>
            <a:chExt cx="2686" cy="420"/>
          </a:xfrm>
        </p:grpSpPr>
        <p:cxnSp>
          <p:nvCxnSpPr>
            <p:cNvPr id="114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p:spPr>
        </p:cxnSp>
        <p:sp>
          <p:nvSpPr>
            <p:cNvPr id="17" name="AutoShape 250"/>
            <p:cNvSpPr>
              <a:spLocks noChangeArrowheads="1"/>
            </p:cNvSpPr>
            <p:nvPr/>
          </p:nvSpPr>
          <p:spPr bwMode="auto">
            <a:xfrm>
              <a:off x="915" y="610"/>
              <a:ext cx="2686" cy="420"/>
            </a:xfrm>
            <a:prstGeom prst="leftRightArrow">
              <a:avLst>
                <a:gd name="adj1" fmla="val 100000"/>
                <a:gd name="adj2" fmla="val 0"/>
              </a:avLst>
            </a:prstGeom>
            <a:noFill/>
            <a:ln>
              <a:noFill/>
            </a:ln>
            <a:effectLst/>
            <a:extLst/>
          </p:spPr>
          <p:txBody>
            <a:bodyPr lIns="0" tIns="0" rIns="0" bIns="18288" anchor="b">
              <a:spAutoFit/>
            </a:bodyPr>
            <a:lstStyle/>
            <a:p>
              <a:pPr fontAlgn="base">
                <a:spcBef>
                  <a:spcPct val="0"/>
                </a:spcBef>
                <a:spcAft>
                  <a:spcPct val="0"/>
                </a:spcAft>
                <a:defRPr/>
              </a:pPr>
              <a:r>
                <a:rPr lang="en-US" sz="1600" b="1">
                  <a:solidFill>
                    <a:srgbClr val="000000"/>
                  </a:solidFill>
                </a:rPr>
                <a:t>Title</a:t>
              </a:r>
            </a:p>
            <a:p>
              <a:pPr fontAlgn="base">
                <a:spcBef>
                  <a:spcPct val="0"/>
                </a:spcBef>
                <a:spcAft>
                  <a:spcPct val="0"/>
                </a:spcAft>
                <a:defRPr/>
              </a:pPr>
              <a:r>
                <a:rPr lang="en-US" sz="1600" dirty="0">
                  <a:solidFill>
                    <a:srgbClr val="808080"/>
                  </a:solidFill>
                </a:rPr>
                <a:t>Unit of measure</a:t>
              </a:r>
            </a:p>
          </p:txBody>
        </p:sp>
      </p:grpSp>
      <p:grpSp>
        <p:nvGrpSpPr>
          <p:cNvPr id="1103" name="LegendBoxes" hidden="1"/>
          <p:cNvGrpSpPr>
            <a:grpSpLocks/>
          </p:cNvGrpSpPr>
          <p:nvPr/>
        </p:nvGrpSpPr>
        <p:grpSpPr bwMode="auto">
          <a:xfrm>
            <a:off x="8194676" y="602456"/>
            <a:ext cx="769740" cy="805682"/>
            <a:chOff x="4936" y="176"/>
            <a:chExt cx="475" cy="664"/>
          </a:xfrm>
        </p:grpSpPr>
        <p:sp>
          <p:nvSpPr>
            <p:cNvPr id="24" name="Legend1"/>
            <p:cNvSpPr>
              <a:spLocks noChangeArrowheads="1"/>
            </p:cNvSpPr>
            <p:nvPr/>
          </p:nvSpPr>
          <p:spPr bwMode="auto">
            <a:xfrm>
              <a:off x="5096" y="17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26" name="Legend2"/>
            <p:cNvSpPr>
              <a:spLocks noChangeArrowheads="1"/>
            </p:cNvSpPr>
            <p:nvPr/>
          </p:nvSpPr>
          <p:spPr bwMode="auto">
            <a:xfrm>
              <a:off x="5096" y="34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28" name="Legend3"/>
            <p:cNvSpPr>
              <a:spLocks noChangeArrowheads="1"/>
            </p:cNvSpPr>
            <p:nvPr/>
          </p:nvSpPr>
          <p:spPr bwMode="auto">
            <a:xfrm>
              <a:off x="5096" y="517"/>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2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30" name="Legend4"/>
            <p:cNvSpPr>
              <a:spLocks noChangeArrowheads="1"/>
            </p:cNvSpPr>
            <p:nvPr/>
          </p:nvSpPr>
          <p:spPr bwMode="auto">
            <a:xfrm>
              <a:off x="5096" y="688"/>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04" name="LegendLines" hidden="1"/>
          <p:cNvGrpSpPr>
            <a:grpSpLocks/>
          </p:cNvGrpSpPr>
          <p:nvPr/>
        </p:nvGrpSpPr>
        <p:grpSpPr bwMode="auto">
          <a:xfrm>
            <a:off x="7880347" y="602456"/>
            <a:ext cx="1084065" cy="602105"/>
            <a:chOff x="4750" y="176"/>
            <a:chExt cx="669" cy="496"/>
          </a:xfrm>
        </p:grpSpPr>
        <p:sp>
          <p:nvSpPr>
            <p:cNvPr id="3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p:spPr>
          <p:txBody>
            <a:bodyPr/>
            <a:lstStyle/>
            <a:p>
              <a:pPr fontAlgn="base">
                <a:spcBef>
                  <a:spcPct val="0"/>
                </a:spcBef>
                <a:spcAft>
                  <a:spcPct val="0"/>
                </a:spcAft>
                <a:defRPr/>
              </a:pPr>
              <a:endParaRPr lang="en-US" sz="1600">
                <a:solidFill>
                  <a:srgbClr val="000000"/>
                </a:solidFill>
              </a:endParaRPr>
            </a:p>
          </p:txBody>
        </p:sp>
        <p:sp>
          <p:nvSpPr>
            <p:cNvPr id="36" name="Legend1"/>
            <p:cNvSpPr>
              <a:spLocks noChangeArrowheads="1"/>
            </p:cNvSpPr>
            <p:nvPr/>
          </p:nvSpPr>
          <p:spPr bwMode="auto">
            <a:xfrm>
              <a:off x="5104" y="176"/>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7" name="Legend2"/>
            <p:cNvSpPr>
              <a:spLocks noChangeArrowheads="1"/>
            </p:cNvSpPr>
            <p:nvPr/>
          </p:nvSpPr>
          <p:spPr bwMode="auto">
            <a:xfrm>
              <a:off x="5104" y="344"/>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sp>
          <p:nvSpPr>
            <p:cNvPr id="38" name="Legend3"/>
            <p:cNvSpPr>
              <a:spLocks noChangeArrowheads="1"/>
            </p:cNvSpPr>
            <p:nvPr/>
          </p:nvSpPr>
          <p:spPr bwMode="auto">
            <a:xfrm>
              <a:off x="5104" y="520"/>
              <a:ext cx="315" cy="152"/>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a:solidFill>
                    <a:srgbClr val="000000"/>
                  </a:solidFill>
                </a:rPr>
                <a:t>Legend</a:t>
              </a:r>
            </a:p>
          </p:txBody>
        </p:sp>
      </p:grpSp>
      <p:grpSp>
        <p:nvGrpSpPr>
          <p:cNvPr id="1105" name="McKSticker" hidden="1"/>
          <p:cNvGrpSpPr>
            <a:grpSpLocks/>
          </p:cNvGrpSpPr>
          <p:nvPr/>
        </p:nvGrpSpPr>
        <p:grpSpPr bwMode="auto">
          <a:xfrm>
            <a:off x="7907243" y="602456"/>
            <a:ext cx="1066894" cy="212366"/>
            <a:chOff x="7695562" y="285750"/>
            <a:chExt cx="1045213" cy="278520"/>
          </a:xfrm>
        </p:grpSpPr>
        <p:sp>
          <p:nvSpPr>
            <p:cNvPr id="40" name="StickerRectangle"/>
            <p:cNvSpPr>
              <a:spLocks noChangeArrowheads="1"/>
            </p:cNvSpPr>
            <p:nvPr/>
          </p:nvSpPr>
          <p:spPr bwMode="auto">
            <a:xfrm>
              <a:off x="7695562" y="285750"/>
              <a:ext cx="1045213" cy="278520"/>
            </a:xfrm>
            <a:prstGeom prst="leftRightArrow">
              <a:avLst>
                <a:gd name="adj1" fmla="val 100000"/>
                <a:gd name="adj2" fmla="val 0"/>
              </a:avLst>
            </a:prstGeom>
            <a:noFill/>
            <a:ln>
              <a:noFill/>
            </a:ln>
            <a:effectLst/>
            <a:extLst/>
          </p:spPr>
          <p:txBody>
            <a:bodyPr wrap="none" lIns="27432" tIns="0" rIns="0" bIns="27432">
              <a:spAutoFit/>
            </a:bodyPr>
            <a:lstStyle/>
            <a:p>
              <a:pPr algn="r" defTabSz="913526" fontAlgn="base">
                <a:spcBef>
                  <a:spcPct val="0"/>
                </a:spcBef>
                <a:spcAft>
                  <a:spcPct val="0"/>
                </a:spcAft>
                <a:buClr>
                  <a:srgbClr val="0371B9"/>
                </a:buClr>
                <a:defRPr/>
              </a:pPr>
              <a:r>
                <a:rPr lang="en-US" sz="1200" dirty="0">
                  <a:solidFill>
                    <a:srgbClr val="808080"/>
                  </a:solidFill>
                </a:rPr>
                <a:t>PRELIMINARY</a:t>
              </a:r>
            </a:p>
          </p:txBody>
        </p:sp>
        <p:cxnSp>
          <p:nvCxnSpPr>
            <p:cNvPr id="1130" name="AutoShape 31"/>
            <p:cNvCxnSpPr>
              <a:cxnSpLocks noChangeShapeType="1"/>
              <a:stCxn id="40" idx="2"/>
              <a:endCxn id="40" idx="4"/>
            </p:cNvCxnSpPr>
            <p:nvPr/>
          </p:nvCxnSpPr>
          <p:spPr bwMode="auto">
            <a:xfrm>
              <a:off x="7695562" y="285750"/>
              <a:ext cx="0" cy="278520"/>
            </a:xfrm>
            <a:prstGeom prst="straightConnector1">
              <a:avLst/>
            </a:prstGeom>
            <a:noFill/>
            <a:ln w="9525">
              <a:solidFill>
                <a:srgbClr val="808080"/>
              </a:solidFill>
              <a:round/>
              <a:headEnd/>
              <a:tailEnd/>
            </a:ln>
          </p:spPr>
        </p:cxnSp>
        <p:cxnSp>
          <p:nvCxnSpPr>
            <p:cNvPr id="1131" name="AutoShape 32"/>
            <p:cNvCxnSpPr>
              <a:cxnSpLocks noChangeShapeType="1"/>
              <a:stCxn id="40" idx="4"/>
              <a:endCxn id="40" idx="6"/>
            </p:cNvCxnSpPr>
            <p:nvPr/>
          </p:nvCxnSpPr>
          <p:spPr bwMode="auto">
            <a:xfrm>
              <a:off x="7695562" y="564270"/>
              <a:ext cx="1045213" cy="0"/>
            </a:xfrm>
            <a:prstGeom prst="straightConnector1">
              <a:avLst/>
            </a:prstGeom>
            <a:noFill/>
            <a:ln w="25400">
              <a:solidFill>
                <a:srgbClr val="808080"/>
              </a:solidFill>
              <a:round/>
              <a:headEnd/>
              <a:tailEnd/>
            </a:ln>
          </p:spPr>
        </p:cxnSp>
      </p:grpSp>
      <p:grpSp>
        <p:nvGrpSpPr>
          <p:cNvPr id="1106" name="LegendMoons" hidden="1"/>
          <p:cNvGrpSpPr>
            <a:grpSpLocks/>
          </p:cNvGrpSpPr>
          <p:nvPr/>
        </p:nvGrpSpPr>
        <p:grpSpPr bwMode="auto">
          <a:xfrm>
            <a:off x="8126417" y="602457"/>
            <a:ext cx="836780" cy="1033582"/>
            <a:chOff x="7769225" y="2105025"/>
            <a:chExt cx="819708" cy="1351831"/>
          </a:xfrm>
        </p:grpSpPr>
        <p:grpSp>
          <p:nvGrpSpPr>
            <p:cNvPr id="1109" name="MoonLegend1"/>
            <p:cNvGrpSpPr>
              <a:grpSpLocks noChangeAspect="1"/>
            </p:cNvGrpSpPr>
            <p:nvPr>
              <p:custDataLst>
                <p:tags r:id="rId6"/>
              </p:custDataLst>
            </p:nvPr>
          </p:nvGrpSpPr>
          <p:grpSpPr bwMode="auto">
            <a:xfrm>
              <a:off x="7769225" y="2105025"/>
              <a:ext cx="209550" cy="209551"/>
              <a:chOff x="4533" y="183"/>
              <a:chExt cx="144" cy="144"/>
            </a:xfrm>
          </p:grpSpPr>
          <p:sp>
            <p:nvSpPr>
              <p:cNvPr id="83" name="Oval 38"/>
              <p:cNvSpPr>
                <a:spLocks noChangeAspect="1" noChangeArrowheads="1"/>
              </p:cNvSpPr>
              <p:nvPr>
                <p:custDataLst>
                  <p:tags r:id="rId19"/>
                </p:custDataLst>
              </p:nvPr>
            </p:nvSpPr>
            <p:spPr bwMode="auto">
              <a:xfrm>
                <a:off x="4533" y="183"/>
                <a:ext cx="144" cy="14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4" name="Arc 39"/>
              <p:cNvSpPr>
                <a:spLocks noChangeAspect="1"/>
              </p:cNvSpPr>
              <p:nvPr>
                <p:custDataLst>
                  <p:tags r:id="rId20"/>
                </p:custDataLst>
              </p:nvPr>
            </p:nvSpPr>
            <p:spPr bwMode="auto">
              <a:xfrm>
                <a:off x="4533" y="183"/>
                <a:ext cx="144" cy="144"/>
              </a:xfrm>
              <a:prstGeom prst="arc">
                <a:avLst>
                  <a:gd name="adj1" fmla="val 16200000"/>
                  <a:gd name="adj2" fmla="val 5400000"/>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0" name="MoonLegend2"/>
            <p:cNvGrpSpPr>
              <a:grpSpLocks noChangeAspect="1"/>
            </p:cNvGrpSpPr>
            <p:nvPr>
              <p:custDataLst>
                <p:tags r:id="rId7"/>
              </p:custDataLst>
            </p:nvPr>
          </p:nvGrpSpPr>
          <p:grpSpPr bwMode="auto">
            <a:xfrm>
              <a:off x="7769225" y="2379266"/>
              <a:ext cx="209550" cy="209551"/>
              <a:chOff x="1694" y="2044"/>
              <a:chExt cx="160" cy="160"/>
            </a:xfrm>
          </p:grpSpPr>
          <p:sp>
            <p:nvSpPr>
              <p:cNvPr id="81" name="Oval 41"/>
              <p:cNvSpPr>
                <a:spLocks noChangeAspect="1" noChangeArrowheads="1"/>
              </p:cNvSpPr>
              <p:nvPr>
                <p:custDataLst>
                  <p:tags r:id="rId17"/>
                </p:custDataLst>
              </p:nvPr>
            </p:nvSpPr>
            <p:spPr bwMode="auto">
              <a:xfrm>
                <a:off x="1694" y="2044"/>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2" name="Arc 42"/>
              <p:cNvSpPr>
                <a:spLocks noChangeAspect="1"/>
              </p:cNvSpPr>
              <p:nvPr>
                <p:custDataLst>
                  <p:tags r:id="rId18"/>
                </p:custDataLst>
              </p:nvPr>
            </p:nvSpPr>
            <p:spPr bwMode="auto">
              <a:xfrm>
                <a:off x="1694" y="2044"/>
                <a:ext cx="160" cy="164"/>
              </a:xfrm>
              <a:prstGeom prst="arc">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1" name="MoonLegend4"/>
            <p:cNvGrpSpPr>
              <a:grpSpLocks noChangeAspect="1"/>
            </p:cNvGrpSpPr>
            <p:nvPr>
              <p:custDataLst>
                <p:tags r:id="rId8"/>
              </p:custDataLst>
            </p:nvPr>
          </p:nvGrpSpPr>
          <p:grpSpPr bwMode="auto">
            <a:xfrm>
              <a:off x="7769225" y="2927748"/>
              <a:ext cx="209550" cy="209551"/>
              <a:chOff x="4495" y="1198"/>
              <a:chExt cx="160" cy="160"/>
            </a:xfrm>
          </p:grpSpPr>
          <p:sp>
            <p:nvSpPr>
              <p:cNvPr id="79" name="Oval 47"/>
              <p:cNvSpPr>
                <a:spLocks noChangeAspect="1" noChangeArrowheads="1"/>
              </p:cNvSpPr>
              <p:nvPr>
                <p:custDataLst>
                  <p:tags r:id="rId15"/>
                </p:custDataLst>
              </p:nvPr>
            </p:nvSpPr>
            <p:spPr bwMode="auto">
              <a:xfrm>
                <a:off x="4495" y="1198"/>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80" name="Arc 48"/>
              <p:cNvSpPr>
                <a:spLocks noChangeAspect="1"/>
              </p:cNvSpPr>
              <p:nvPr>
                <p:custDataLst>
                  <p:tags r:id="rId16"/>
                </p:custDataLst>
              </p:nvPr>
            </p:nvSpPr>
            <p:spPr bwMode="auto">
              <a:xfrm>
                <a:off x="4495" y="1198"/>
                <a:ext cx="160" cy="164"/>
              </a:xfrm>
              <a:prstGeom prst="arc">
                <a:avLst>
                  <a:gd name="adj1" fmla="val 16200000"/>
                  <a:gd name="adj2" fmla="val 108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nvGrpSpPr>
            <p:cNvPr id="1112" name="MoonLegend5"/>
            <p:cNvGrpSpPr>
              <a:grpSpLocks noChangeAspect="1"/>
            </p:cNvGrpSpPr>
            <p:nvPr>
              <p:custDataLst>
                <p:tags r:id="rId9"/>
              </p:custDataLst>
            </p:nvPr>
          </p:nvGrpSpPr>
          <p:grpSpPr bwMode="auto">
            <a:xfrm>
              <a:off x="7769225" y="3201990"/>
              <a:ext cx="209550" cy="209551"/>
              <a:chOff x="4495" y="1440"/>
              <a:chExt cx="160" cy="160"/>
            </a:xfrm>
          </p:grpSpPr>
          <p:sp>
            <p:nvSpPr>
              <p:cNvPr id="77" name="Oval 50"/>
              <p:cNvSpPr>
                <a:spLocks noChangeAspect="1" noChangeArrowheads="1"/>
              </p:cNvSpPr>
              <p:nvPr>
                <p:custDataLst>
                  <p:tags r:id="rId13"/>
                </p:custDataLst>
              </p:nvPr>
            </p:nvSpPr>
            <p:spPr bwMode="auto">
              <a:xfrm>
                <a:off x="4495" y="1436"/>
                <a:ext cx="160" cy="164"/>
              </a:xfrm>
              <a:prstGeom prst="ellipse">
                <a:avLst/>
              </a:prstGeom>
              <a:solidFill>
                <a:schemeClr val="accent1"/>
              </a:solidFill>
              <a:ln w="9525">
                <a:solidFill>
                  <a:schemeClr val="tx1"/>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78" name="Oval 51"/>
              <p:cNvSpPr>
                <a:spLocks noChangeAspect="1" noChangeArrowheads="1"/>
              </p:cNvSpPr>
              <p:nvPr>
                <p:custDataLst>
                  <p:tags r:id="rId14"/>
                </p:custDataLst>
              </p:nvPr>
            </p:nvSpPr>
            <p:spPr bwMode="auto">
              <a:xfrm>
                <a:off x="4495" y="1436"/>
                <a:ext cx="160" cy="164"/>
              </a:xfrm>
              <a:prstGeom prst="arc">
                <a:avLst>
                  <a:gd name="adj1" fmla="val 16200000"/>
                  <a:gd name="adj2" fmla="val 162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sp>
          <p:nvSpPr>
            <p:cNvPr id="69" name="Legend1"/>
            <p:cNvSpPr>
              <a:spLocks noChangeArrowheads="1"/>
            </p:cNvSpPr>
            <p:nvPr/>
          </p:nvSpPr>
          <p:spPr bwMode="auto">
            <a:xfrm>
              <a:off x="8089578" y="211748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0" name="Legend2"/>
            <p:cNvSpPr>
              <a:spLocks noChangeArrowheads="1"/>
            </p:cNvSpPr>
            <p:nvPr/>
          </p:nvSpPr>
          <p:spPr bwMode="auto">
            <a:xfrm>
              <a:off x="8089578" y="239311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1" name="Legend3"/>
            <p:cNvSpPr>
              <a:spLocks noChangeArrowheads="1"/>
            </p:cNvSpPr>
            <p:nvPr/>
          </p:nvSpPr>
          <p:spPr bwMode="auto">
            <a:xfrm>
              <a:off x="8089578" y="2667185"/>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2" name="Legend4"/>
            <p:cNvSpPr>
              <a:spLocks noChangeArrowheads="1"/>
            </p:cNvSpPr>
            <p:nvPr/>
          </p:nvSpPr>
          <p:spPr bwMode="auto">
            <a:xfrm>
              <a:off x="8089578" y="2938143"/>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sp>
          <p:nvSpPr>
            <p:cNvPr id="73" name="Legend5"/>
            <p:cNvSpPr>
              <a:spLocks noChangeArrowheads="1"/>
            </p:cNvSpPr>
            <p:nvPr/>
          </p:nvSpPr>
          <p:spPr bwMode="auto">
            <a:xfrm>
              <a:off x="8089578" y="3215330"/>
              <a:ext cx="499355" cy="241526"/>
            </a:xfrm>
            <a:prstGeom prst="rect">
              <a:avLst/>
            </a:prstGeom>
            <a:noFill/>
            <a:ln>
              <a:noFill/>
            </a:ln>
            <a:effectLst/>
            <a:extLst/>
          </p:spPr>
          <p:txBody>
            <a:bodyPr wrap="none" lIns="0" tIns="0" rIns="0" bIns="0">
              <a:spAutoFit/>
            </a:bodyPr>
            <a:lstStyle/>
            <a:p>
              <a:pPr defTabSz="913526" fontAlgn="base">
                <a:spcBef>
                  <a:spcPct val="0"/>
                </a:spcBef>
                <a:spcAft>
                  <a:spcPct val="0"/>
                </a:spcAft>
                <a:buClr>
                  <a:srgbClr val="0371B9"/>
                </a:buClr>
                <a:defRPr/>
              </a:pPr>
              <a:r>
                <a:rPr lang="en-US" sz="1200" dirty="0">
                  <a:solidFill>
                    <a:srgbClr val="000000"/>
                  </a:solidFill>
                </a:rPr>
                <a:t>Legend</a:t>
              </a:r>
            </a:p>
          </p:txBody>
        </p:sp>
        <p:grpSp>
          <p:nvGrpSpPr>
            <p:cNvPr id="1118" name="MoonLegend3"/>
            <p:cNvGrpSpPr>
              <a:grpSpLocks noChangeAspect="1"/>
            </p:cNvGrpSpPr>
            <p:nvPr>
              <p:custDataLst>
                <p:tags r:id="rId10"/>
              </p:custDataLst>
            </p:nvPr>
          </p:nvGrpSpPr>
          <p:grpSpPr bwMode="auto">
            <a:xfrm>
              <a:off x="7769225" y="2653507"/>
              <a:ext cx="209550" cy="209551"/>
              <a:chOff x="4495" y="1198"/>
              <a:chExt cx="160" cy="160"/>
            </a:xfrm>
          </p:grpSpPr>
          <p:sp>
            <p:nvSpPr>
              <p:cNvPr id="75" name="Oval 47"/>
              <p:cNvSpPr>
                <a:spLocks noChangeAspect="1" noChangeArrowheads="1"/>
              </p:cNvSpPr>
              <p:nvPr>
                <p:custDataLst>
                  <p:tags r:id="rId11"/>
                </p:custDataLst>
              </p:nvPr>
            </p:nvSpPr>
            <p:spPr bwMode="auto">
              <a:xfrm>
                <a:off x="4495" y="1198"/>
                <a:ext cx="160" cy="164"/>
              </a:xfrm>
              <a:prstGeom prst="ellipse">
                <a:avLst/>
              </a:prstGeom>
              <a:solidFill>
                <a:schemeClr val="accent1"/>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sp>
            <p:nvSpPr>
              <p:cNvPr id="76" name="Arc 48"/>
              <p:cNvSpPr>
                <a:spLocks noChangeAspect="1"/>
              </p:cNvSpPr>
              <p:nvPr>
                <p:custDataLst>
                  <p:tags r:id="rId12"/>
                </p:custDataLst>
              </p:nvPr>
            </p:nvSpPr>
            <p:spPr bwMode="auto">
              <a:xfrm>
                <a:off x="4495" y="1198"/>
                <a:ext cx="160" cy="164"/>
              </a:xfrm>
              <a:prstGeom prst="arc">
                <a:avLst>
                  <a:gd name="adj1" fmla="val 16200000"/>
                  <a:gd name="adj2" fmla="val 5400000"/>
                </a:avLst>
              </a:prstGeom>
              <a:solidFill>
                <a:schemeClr val="accent4"/>
              </a:solidFill>
              <a:ln w="9525">
                <a:solidFill>
                  <a:schemeClr val="accent6"/>
                </a:solidFill>
                <a:round/>
                <a:headEnd/>
                <a:tailEnd/>
              </a:ln>
              <a:effectLst/>
              <a:extLst/>
            </p:spPr>
            <p:txBody>
              <a:bodyPr wrap="none" anchor="ctr"/>
              <a:lstStyle/>
              <a:p>
                <a:pPr fontAlgn="base">
                  <a:spcBef>
                    <a:spcPct val="0"/>
                  </a:spcBef>
                  <a:spcAft>
                    <a:spcPct val="0"/>
                  </a:spcAft>
                  <a:defRPr/>
                </a:pPr>
                <a:endParaRPr lang="en-US" sz="1600">
                  <a:solidFill>
                    <a:srgbClr val="000000"/>
                  </a:solidFill>
                </a:endParaRPr>
              </a:p>
            </p:txBody>
          </p:sp>
        </p:grpSp>
      </p:grpSp>
      <p:pic>
        <p:nvPicPr>
          <p:cNvPr id="1107" name="Picture 85"/>
          <p:cNvPicPr>
            <a:picLocks noChangeAspect="1"/>
          </p:cNvPicPr>
          <p:nvPr/>
        </p:nvPicPr>
        <p:blipFill>
          <a:blip r:embed="rId23"/>
          <a:srcRect/>
          <a:stretch>
            <a:fillRect/>
          </a:stretch>
        </p:blipFill>
        <p:spPr bwMode="auto">
          <a:xfrm>
            <a:off x="7478714" y="279798"/>
            <a:ext cx="1506537" cy="282178"/>
          </a:xfrm>
          <a:prstGeom prst="rect">
            <a:avLst/>
          </a:prstGeom>
          <a:noFill/>
          <a:ln w="9525">
            <a:noFill/>
            <a:miter lim="800000"/>
            <a:headEnd/>
            <a:tailEnd/>
          </a:ln>
        </p:spPr>
      </p:pic>
      <p:sp>
        <p:nvSpPr>
          <p:cNvPr id="87" name="Slide Number"/>
          <p:cNvSpPr txBox="1">
            <a:spLocks/>
          </p:cNvSpPr>
          <p:nvPr userDrawn="1"/>
        </p:nvSpPr>
        <p:spPr>
          <a:xfrm>
            <a:off x="8902700" y="4826794"/>
            <a:ext cx="209550" cy="114300"/>
          </a:xfrm>
          <a:prstGeom prst="rect">
            <a:avLst/>
          </a:prstGeom>
        </p:spPr>
        <p:txBody>
          <a:bodyPr wrap="none" lIns="0" tIns="0" rIns="0" bIns="0" anchor="ctr"/>
          <a:lstStyle>
            <a:defPPr>
              <a:defRPr lang="en-US"/>
            </a:defPPr>
            <a:lvl1pPr>
              <a:defRPr sz="1000" baseline="0">
                <a:latin typeface="+mn-lt"/>
              </a:defRPr>
            </a:lvl1pPr>
          </a:lstStyle>
          <a:p>
            <a:pPr fontAlgn="base">
              <a:spcBef>
                <a:spcPct val="0"/>
              </a:spcBef>
              <a:spcAft>
                <a:spcPct val="0"/>
              </a:spcAft>
              <a:defRPr/>
            </a:pPr>
            <a:fld id="{A43CDD92-9E5A-47BA-BE3B-1C7D5569D972}"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745843718"/>
      </p:ext>
    </p:extLst>
  </p:cSld>
  <p:clrMap bg1="lt1" tx1="dk1" bg2="lt2" tx2="dk2" accent1="accent1" accent2="accent2" accent3="accent3" accent4="accent4" accent5="accent5" accent6="accent6" hlink="hlink" folHlink="folHlink"/>
  <p:sldLayoutIdLst>
    <p:sldLayoutId id="2147483777" r:id="rId1"/>
    <p:sldLayoutId id="2147483778" r:id="rId2"/>
  </p:sldLayoutIdLst>
  <p:timing>
    <p:tnLst>
      <p:par>
        <p:cTn id="1" dur="indefinite" restart="never" nodeType="tmRoot"/>
      </p:par>
    </p:tnLst>
  </p:timing>
  <p:hf hdr="0" ftr="0" dt="0"/>
  <p:txStyles>
    <p:titleStyle>
      <a:lvl1pPr algn="l" defTabSz="912813" rtl="0" eaLnBrk="0" fontAlgn="base" hangingPunct="0">
        <a:spcBef>
          <a:spcPct val="0"/>
        </a:spcBef>
        <a:spcAft>
          <a:spcPct val="0"/>
        </a:spcAft>
        <a:tabLst>
          <a:tab pos="274638" algn="l"/>
        </a:tabLst>
        <a:defRPr sz="2000" b="1">
          <a:solidFill>
            <a:schemeClr val="tx2"/>
          </a:solidFill>
          <a:latin typeface="Calibri" panose="020F0502020204030204" pitchFamily="34" charset="0"/>
          <a:ea typeface="+mj-ea"/>
          <a:cs typeface="Calibri" panose="020F0502020204030204" pitchFamily="34" charset="0"/>
        </a:defRPr>
      </a:lvl1pPr>
      <a:lvl2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2pPr>
      <a:lvl3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3pPr>
      <a:lvl4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4pPr>
      <a:lvl5pPr algn="l" defTabSz="912813" rtl="0" eaLnBrk="0" fontAlgn="base" hangingPunct="0">
        <a:spcBef>
          <a:spcPct val="0"/>
        </a:spcBef>
        <a:spcAft>
          <a:spcPct val="0"/>
        </a:spcAft>
        <a:tabLst>
          <a:tab pos="274638" algn="l"/>
        </a:tabLst>
        <a:defRPr sz="2000" b="1">
          <a:solidFill>
            <a:schemeClr val="tx2"/>
          </a:solidFill>
          <a:latin typeface="Arial" charset="0"/>
          <a:ea typeface="ＭＳ Ｐゴシック"/>
          <a:cs typeface="ＭＳ Ｐゴシック"/>
        </a:defRPr>
      </a:lvl5pPr>
      <a:lvl6pPr marL="466481" algn="l" defTabSz="913526" rtl="0" eaLnBrk="1" fontAlgn="base" hangingPunct="1">
        <a:spcBef>
          <a:spcPct val="0"/>
        </a:spcBef>
        <a:spcAft>
          <a:spcPct val="0"/>
        </a:spcAft>
        <a:defRPr sz="1900" b="1">
          <a:solidFill>
            <a:schemeClr val="tx2"/>
          </a:solidFill>
          <a:latin typeface="Arial" charset="0"/>
        </a:defRPr>
      </a:lvl6pPr>
      <a:lvl7pPr marL="932962" algn="l" defTabSz="913526" rtl="0" eaLnBrk="1" fontAlgn="base" hangingPunct="1">
        <a:spcBef>
          <a:spcPct val="0"/>
        </a:spcBef>
        <a:spcAft>
          <a:spcPct val="0"/>
        </a:spcAft>
        <a:defRPr sz="1900" b="1">
          <a:solidFill>
            <a:schemeClr val="tx2"/>
          </a:solidFill>
          <a:latin typeface="Arial" charset="0"/>
        </a:defRPr>
      </a:lvl7pPr>
      <a:lvl8pPr marL="1399443" algn="l" defTabSz="913526" rtl="0" eaLnBrk="1" fontAlgn="base" hangingPunct="1">
        <a:spcBef>
          <a:spcPct val="0"/>
        </a:spcBef>
        <a:spcAft>
          <a:spcPct val="0"/>
        </a:spcAft>
        <a:defRPr sz="1900" b="1">
          <a:solidFill>
            <a:schemeClr val="tx2"/>
          </a:solidFill>
          <a:latin typeface="Arial" charset="0"/>
        </a:defRPr>
      </a:lvl8pPr>
      <a:lvl9pPr marL="1865925" algn="l" defTabSz="913526" rtl="0" eaLnBrk="1" fontAlgn="base" hangingPunct="1">
        <a:spcBef>
          <a:spcPct val="0"/>
        </a:spcBef>
        <a:spcAft>
          <a:spcPct val="0"/>
        </a:spcAft>
        <a:defRPr sz="1900" b="1">
          <a:solidFill>
            <a:schemeClr val="tx2"/>
          </a:solidFill>
          <a:latin typeface="Arial" charset="0"/>
        </a:defRPr>
      </a:lvl9pPr>
    </p:titleStyle>
    <p:bodyStyle>
      <a:lvl1pPr marL="342900" indent="-342900" algn="l" defTabSz="912813" rtl="0" eaLnBrk="0" fontAlgn="base" hangingPunct="0">
        <a:spcBef>
          <a:spcPct val="0"/>
        </a:spcBef>
        <a:spcAft>
          <a:spcPct val="0"/>
        </a:spcAft>
        <a:buClr>
          <a:schemeClr val="tx2"/>
        </a:buClr>
        <a:defRPr sz="1600">
          <a:solidFill>
            <a:schemeClr val="tx1"/>
          </a:solidFill>
          <a:latin typeface="Calibri" panose="020F0502020204030204" pitchFamily="34" charset="0"/>
          <a:ea typeface="+mn-ea"/>
          <a:cs typeface="Calibri" panose="020F0502020204030204" pitchFamily="34" charset="0"/>
        </a:defRPr>
      </a:lvl1pPr>
      <a:lvl2pPr marL="196850" indent="-195263" algn="l" defTabSz="912813" rtl="0" eaLnBrk="0" fontAlgn="base" hangingPunct="0">
        <a:spcBef>
          <a:spcPct val="0"/>
        </a:spcBef>
        <a:spcAft>
          <a:spcPct val="0"/>
        </a:spcAft>
        <a:buClr>
          <a:schemeClr val="tx2"/>
        </a:buClr>
        <a:buSzPct val="125000"/>
        <a:buFont typeface="Arial" charset="0"/>
        <a:buChar char="•"/>
        <a:defRPr sz="1600">
          <a:solidFill>
            <a:schemeClr val="tx1"/>
          </a:solidFill>
          <a:latin typeface="Calibri" panose="020F0502020204030204" pitchFamily="34" charset="0"/>
          <a:ea typeface="ＭＳ Ｐゴシック"/>
          <a:cs typeface="Calibri" panose="020F0502020204030204" pitchFamily="34" charset="0"/>
        </a:defRPr>
      </a:lvl2pPr>
      <a:lvl3pPr marL="465138" indent="-266700" algn="l" defTabSz="912813" rtl="0" eaLnBrk="0" fontAlgn="base" hangingPunct="0">
        <a:spcBef>
          <a:spcPct val="0"/>
        </a:spcBef>
        <a:spcAft>
          <a:spcPct val="0"/>
        </a:spcAft>
        <a:buClr>
          <a:schemeClr val="tx2"/>
        </a:buClr>
        <a:buSzPct val="120000"/>
        <a:buFont typeface="Arial" charset="0"/>
        <a:buChar char="–"/>
        <a:defRPr sz="1600">
          <a:solidFill>
            <a:schemeClr val="tx1"/>
          </a:solidFill>
          <a:latin typeface="Calibri" panose="020F0502020204030204" pitchFamily="34" charset="0"/>
          <a:ea typeface="ＭＳ Ｐゴシック"/>
          <a:cs typeface="Calibri" panose="020F0502020204030204" pitchFamily="34" charset="0"/>
        </a:defRPr>
      </a:lvl3pPr>
      <a:lvl4pPr marL="625475" indent="-157163" algn="l" defTabSz="912813" rtl="0" eaLnBrk="0" fontAlgn="base" hangingPunct="0">
        <a:spcBef>
          <a:spcPct val="0"/>
        </a:spcBef>
        <a:spcAft>
          <a:spcPct val="0"/>
        </a:spcAft>
        <a:buClr>
          <a:schemeClr val="tx2"/>
        </a:buClr>
        <a:buSzPct val="100000"/>
        <a:buFont typeface="Arial" charset="0"/>
        <a:buChar char="•"/>
        <a:defRPr sz="1600">
          <a:solidFill>
            <a:schemeClr val="tx1"/>
          </a:solidFill>
          <a:latin typeface="Calibri" panose="020F0502020204030204" pitchFamily="34" charset="0"/>
          <a:ea typeface="ＭＳ Ｐゴシック"/>
          <a:cs typeface="Calibri" panose="020F0502020204030204" pitchFamily="34" charset="0"/>
        </a:defRPr>
      </a:lvl4pPr>
      <a:lvl5pPr marL="763588" indent="-131763" algn="l" defTabSz="912813" rtl="0" eaLnBrk="0" fontAlgn="base" hangingPunct="0">
        <a:spcBef>
          <a:spcPct val="0"/>
        </a:spcBef>
        <a:spcAft>
          <a:spcPct val="0"/>
        </a:spcAft>
        <a:buClr>
          <a:schemeClr val="tx2"/>
        </a:buClr>
        <a:buSzPct val="89000"/>
        <a:buFont typeface="Arial" charset="0"/>
        <a:buChar char="-"/>
        <a:defRPr sz="1600">
          <a:solidFill>
            <a:schemeClr val="tx1"/>
          </a:solidFill>
          <a:latin typeface="Calibri" panose="020F0502020204030204" pitchFamily="34" charset="0"/>
          <a:ea typeface="ＭＳ Ｐゴシック"/>
          <a:cs typeface="Calibri" panose="020F0502020204030204" pitchFamily="34" charset="0"/>
        </a:defRPr>
      </a:lvl5pPr>
      <a:lvl6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962" rtl="0" eaLnBrk="1" latinLnBrk="0" hangingPunct="1">
        <a:defRPr sz="1800" kern="1200">
          <a:solidFill>
            <a:schemeClr val="tx1"/>
          </a:solidFill>
          <a:latin typeface="+mn-lt"/>
          <a:ea typeface="+mn-ea"/>
          <a:cs typeface="+mn-cs"/>
        </a:defRPr>
      </a:lvl1pPr>
      <a:lvl2pPr marL="466481" algn="l" defTabSz="932962" rtl="0" eaLnBrk="1" latinLnBrk="0" hangingPunct="1">
        <a:defRPr sz="1800" kern="1200">
          <a:solidFill>
            <a:schemeClr val="tx1"/>
          </a:solidFill>
          <a:latin typeface="+mn-lt"/>
          <a:ea typeface="+mn-ea"/>
          <a:cs typeface="+mn-cs"/>
        </a:defRPr>
      </a:lvl2pPr>
      <a:lvl3pPr marL="932962" algn="l" defTabSz="932962" rtl="0" eaLnBrk="1" latinLnBrk="0" hangingPunct="1">
        <a:defRPr sz="1800" kern="1200">
          <a:solidFill>
            <a:schemeClr val="tx1"/>
          </a:solidFill>
          <a:latin typeface="+mn-lt"/>
          <a:ea typeface="+mn-ea"/>
          <a:cs typeface="+mn-cs"/>
        </a:defRPr>
      </a:lvl3pPr>
      <a:lvl4pPr marL="1399443" algn="l" defTabSz="932962" rtl="0" eaLnBrk="1" latinLnBrk="0" hangingPunct="1">
        <a:defRPr sz="1800" kern="1200">
          <a:solidFill>
            <a:schemeClr val="tx1"/>
          </a:solidFill>
          <a:latin typeface="+mn-lt"/>
          <a:ea typeface="+mn-ea"/>
          <a:cs typeface="+mn-cs"/>
        </a:defRPr>
      </a:lvl4pPr>
      <a:lvl5pPr marL="1865925" algn="l" defTabSz="932962" rtl="0" eaLnBrk="1" latinLnBrk="0" hangingPunct="1">
        <a:defRPr sz="1800" kern="1200">
          <a:solidFill>
            <a:schemeClr val="tx1"/>
          </a:solidFill>
          <a:latin typeface="+mn-lt"/>
          <a:ea typeface="+mn-ea"/>
          <a:cs typeface="+mn-cs"/>
        </a:defRPr>
      </a:lvl5pPr>
      <a:lvl6pPr marL="2332406" algn="l" defTabSz="932962" rtl="0" eaLnBrk="1" latinLnBrk="0" hangingPunct="1">
        <a:defRPr sz="1800" kern="1200">
          <a:solidFill>
            <a:schemeClr val="tx1"/>
          </a:solidFill>
          <a:latin typeface="+mn-lt"/>
          <a:ea typeface="+mn-ea"/>
          <a:cs typeface="+mn-cs"/>
        </a:defRPr>
      </a:lvl6pPr>
      <a:lvl7pPr marL="2798887" algn="l" defTabSz="932962" rtl="0" eaLnBrk="1" latinLnBrk="0" hangingPunct="1">
        <a:defRPr sz="1800" kern="1200">
          <a:solidFill>
            <a:schemeClr val="tx1"/>
          </a:solidFill>
          <a:latin typeface="+mn-lt"/>
          <a:ea typeface="+mn-ea"/>
          <a:cs typeface="+mn-cs"/>
        </a:defRPr>
      </a:lvl7pPr>
      <a:lvl8pPr marL="3265368" algn="l" defTabSz="932962" rtl="0" eaLnBrk="1" latinLnBrk="0" hangingPunct="1">
        <a:defRPr sz="1800" kern="1200">
          <a:solidFill>
            <a:schemeClr val="tx1"/>
          </a:solidFill>
          <a:latin typeface="+mn-lt"/>
          <a:ea typeface="+mn-ea"/>
          <a:cs typeface="+mn-cs"/>
        </a:defRPr>
      </a:lvl8pPr>
      <a:lvl9pPr marL="3731849" algn="l" defTabSz="9329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41376" y="3219822"/>
            <a:ext cx="6400800" cy="1314450"/>
          </a:xfrm>
        </p:spPr>
        <p:txBody>
          <a:bodyPr>
            <a:normAutofit fontScale="70000" lnSpcReduction="20000"/>
          </a:bodyPr>
          <a:lstStyle/>
          <a:p>
            <a:r>
              <a:rPr lang="en-GB" dirty="0">
                <a:latin typeface="+mj-lt"/>
                <a:cs typeface="Arial" panose="020B0604020202020204" pitchFamily="34" charset="0"/>
              </a:rPr>
              <a:t>Justine Orme</a:t>
            </a:r>
            <a:r>
              <a:rPr lang="en-GB" baseline="30000" dirty="0">
                <a:latin typeface="+mj-lt"/>
                <a:cs typeface="Arial" panose="020B0604020202020204" pitchFamily="34" charset="0"/>
              </a:rPr>
              <a:t>1</a:t>
            </a:r>
            <a:r>
              <a:rPr lang="en-GB" dirty="0">
                <a:latin typeface="+mj-lt"/>
                <a:cs typeface="Arial" panose="020B0604020202020204" pitchFamily="34" charset="0"/>
              </a:rPr>
              <a:t>, Eleanor Morad</a:t>
            </a:r>
            <a:r>
              <a:rPr lang="en-GB" baseline="30000" dirty="0">
                <a:latin typeface="+mj-lt"/>
                <a:cs typeface="Arial" panose="020B0604020202020204" pitchFamily="34" charset="0"/>
              </a:rPr>
              <a:t>1</a:t>
            </a:r>
            <a:r>
              <a:rPr lang="en-GB" dirty="0">
                <a:latin typeface="+mj-lt"/>
                <a:cs typeface="Arial" panose="020B0604020202020204" pitchFamily="34" charset="0"/>
              </a:rPr>
              <a:t>, Deborah Williams</a:t>
            </a:r>
            <a:r>
              <a:rPr lang="en-GB" baseline="30000" dirty="0">
                <a:latin typeface="+mj-lt"/>
                <a:cs typeface="Arial" panose="020B0604020202020204" pitchFamily="34" charset="0"/>
              </a:rPr>
              <a:t>1</a:t>
            </a:r>
            <a:r>
              <a:rPr lang="en-GB" dirty="0">
                <a:latin typeface="+mj-lt"/>
                <a:cs typeface="Arial" panose="020B0604020202020204" pitchFamily="34" charset="0"/>
              </a:rPr>
              <a:t>, Lauren Bignell</a:t>
            </a:r>
            <a:r>
              <a:rPr lang="en-GB" baseline="30000" dirty="0">
                <a:latin typeface="+mj-lt"/>
                <a:cs typeface="Arial" panose="020B0604020202020204" pitchFamily="34" charset="0"/>
              </a:rPr>
              <a:t>1</a:t>
            </a:r>
            <a:r>
              <a:rPr lang="en-GB" dirty="0">
                <a:latin typeface="+mj-lt"/>
                <a:cs typeface="Arial" panose="020B0604020202020204" pitchFamily="34" charset="0"/>
              </a:rPr>
              <a:t>, Daniel Richardson</a:t>
            </a:r>
            <a:r>
              <a:rPr lang="en-GB" baseline="30000" dirty="0">
                <a:latin typeface="+mj-lt"/>
                <a:cs typeface="Arial" panose="020B0604020202020204" pitchFamily="34" charset="0"/>
              </a:rPr>
              <a:t>1,2</a:t>
            </a:r>
          </a:p>
          <a:p>
            <a:r>
              <a:rPr lang="en-GB" dirty="0">
                <a:latin typeface="+mj-lt"/>
                <a:cs typeface="Arial" panose="020B0604020202020204" pitchFamily="34" charset="0"/>
              </a:rPr>
              <a:t>1. Brighton and Sussex University Hospitals NHS Trust, 2. Brighton and Sussex Medical School</a:t>
            </a:r>
          </a:p>
          <a:p>
            <a:endParaRPr lang="en-GB"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683568" y="1275606"/>
            <a:ext cx="7772400" cy="1296144"/>
          </a:xfrm>
        </p:spPr>
        <p:txBody>
          <a:bodyPr>
            <a:normAutofit fontScale="90000"/>
          </a:bodyPr>
          <a:lstStyle/>
          <a:p>
            <a:r>
              <a:rPr lang="en-GB" b="1" dirty="0" smtClean="0">
                <a:solidFill>
                  <a:schemeClr val="accent1"/>
                </a:solidFill>
                <a:cs typeface="Arial" panose="020B0604020202020204" pitchFamily="34" charset="0"/>
              </a:rPr>
              <a:t>Are we meeting the needs of Young People?</a:t>
            </a:r>
            <a:endParaRPr lang="en-GB" b="1" dirty="0">
              <a:solidFill>
                <a:schemeClr val="accent1"/>
              </a:solidFill>
              <a:cs typeface="Arial" panose="020B0604020202020204" pitchFamily="34" charset="0"/>
            </a:endParaRPr>
          </a:p>
        </p:txBody>
      </p:sp>
      <p:pic>
        <p:nvPicPr>
          <p:cNvPr id="6" name="Picture 85"/>
          <p:cNvPicPr>
            <a:picLocks noChangeAspect="1"/>
          </p:cNvPicPr>
          <p:nvPr/>
        </p:nvPicPr>
        <p:blipFill>
          <a:blip r:embed="rId3"/>
          <a:srcRect/>
          <a:stretch>
            <a:fillRect/>
          </a:stretch>
        </p:blipFill>
        <p:spPr bwMode="auto">
          <a:xfrm>
            <a:off x="7164288" y="267494"/>
            <a:ext cx="1584176" cy="432048"/>
          </a:xfrm>
          <a:prstGeom prst="rect">
            <a:avLst/>
          </a:prstGeom>
          <a:noFill/>
          <a:ln w="9525">
            <a:noFill/>
            <a:miter lim="800000"/>
            <a:headEnd/>
            <a:tailEnd/>
          </a:ln>
        </p:spPr>
      </p:pic>
    </p:spTree>
    <p:extLst>
      <p:ext uri="{BB962C8B-B14F-4D97-AF65-F5344CB8AC3E}">
        <p14:creationId xmlns:p14="http://schemas.microsoft.com/office/powerpoint/2010/main" val="91160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987574"/>
            <a:ext cx="6984776" cy="785242"/>
          </a:xfrm>
        </p:spPr>
        <p:txBody>
          <a:bodyPr>
            <a:noAutofit/>
          </a:bodyPr>
          <a:lstStyle/>
          <a:p>
            <a:pPr algn="l"/>
            <a:r>
              <a:rPr lang="en-GB" sz="3200" b="1" dirty="0" smtClean="0">
                <a:solidFill>
                  <a:schemeClr val="accent1"/>
                </a:solidFill>
              </a:rPr>
              <a:t>Have you experienced a negative outcome from sexting?</a:t>
            </a:r>
            <a:endParaRPr lang="en-GB" sz="3200" b="1"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6661016"/>
              </p:ext>
            </p:extLst>
          </p:nvPr>
        </p:nvGraphicFramePr>
        <p:xfrm>
          <a:off x="467544" y="1749437"/>
          <a:ext cx="8229600" cy="3394075"/>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p:nvPr/>
        </p:nvPicPr>
        <p:blipFill rotWithShape="1">
          <a:blip r:embed="rId4"/>
          <a:srcRect l="5388" t="27969" r="50216" b="41379"/>
          <a:stretch/>
        </p:blipFill>
        <p:spPr bwMode="auto">
          <a:xfrm>
            <a:off x="251520" y="123480"/>
            <a:ext cx="1440160" cy="700612"/>
          </a:xfrm>
          <a:prstGeom prst="rect">
            <a:avLst/>
          </a:prstGeom>
          <a:ln>
            <a:noFill/>
          </a:ln>
          <a:extLst>
            <a:ext uri="{53640926-AAD7-44D8-BBD7-CCE9431645EC}">
              <a14:shadowObscured xmlns:a14="http://schemas.microsoft.com/office/drawing/2010/main"/>
            </a:ext>
          </a:extLst>
        </p:spPr>
      </p:pic>
      <p:pic>
        <p:nvPicPr>
          <p:cNvPr id="6" name="Picture 85"/>
          <p:cNvPicPr>
            <a:picLocks noChangeAspect="1"/>
          </p:cNvPicPr>
          <p:nvPr/>
        </p:nvPicPr>
        <p:blipFill>
          <a:blip r:embed="rId5"/>
          <a:srcRect/>
          <a:stretch>
            <a:fillRect/>
          </a:stretch>
        </p:blipFill>
        <p:spPr bwMode="auto">
          <a:xfrm>
            <a:off x="7164288" y="267494"/>
            <a:ext cx="1584176" cy="432048"/>
          </a:xfrm>
          <a:prstGeom prst="rect">
            <a:avLst/>
          </a:prstGeom>
          <a:noFill/>
          <a:ln w="9525">
            <a:noFill/>
            <a:miter lim="800000"/>
            <a:headEnd/>
            <a:tailEnd/>
          </a:ln>
        </p:spPr>
      </p:pic>
      <p:sp>
        <p:nvSpPr>
          <p:cNvPr id="7" name="TextBox 6"/>
          <p:cNvSpPr txBox="1"/>
          <p:nvPr/>
        </p:nvSpPr>
        <p:spPr>
          <a:xfrm>
            <a:off x="5076056" y="2499757"/>
            <a:ext cx="50405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smtClean="0">
                <a:solidFill>
                  <a:prstClr val="black"/>
                </a:solidFill>
              </a:rPr>
              <a:t>26%</a:t>
            </a:r>
            <a:endParaRPr lang="en-GB" sz="1400" dirty="0">
              <a:solidFill>
                <a:prstClr val="black"/>
              </a:solidFill>
            </a:endParaRPr>
          </a:p>
        </p:txBody>
      </p:sp>
      <p:sp>
        <p:nvSpPr>
          <p:cNvPr id="8" name="TextBox 7"/>
          <p:cNvSpPr txBox="1"/>
          <p:nvPr/>
        </p:nvSpPr>
        <p:spPr>
          <a:xfrm>
            <a:off x="3203848" y="3654943"/>
            <a:ext cx="50405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smtClean="0">
                <a:solidFill>
                  <a:prstClr val="black"/>
                </a:solidFill>
              </a:rPr>
              <a:t>74%</a:t>
            </a:r>
            <a:endParaRPr lang="en-GB" sz="1400" dirty="0">
              <a:solidFill>
                <a:prstClr val="black"/>
              </a:solidFill>
            </a:endParaRPr>
          </a:p>
        </p:txBody>
      </p:sp>
    </p:spTree>
    <p:extLst>
      <p:ext uri="{BB962C8B-B14F-4D97-AF65-F5344CB8AC3E}">
        <p14:creationId xmlns:p14="http://schemas.microsoft.com/office/powerpoint/2010/main" val="2020706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9502"/>
            <a:ext cx="8229600" cy="857250"/>
          </a:xfrm>
        </p:spPr>
        <p:txBody>
          <a:bodyPr/>
          <a:lstStyle/>
          <a:p>
            <a:r>
              <a:rPr lang="en-GB" b="1" dirty="0" smtClean="0">
                <a:solidFill>
                  <a:schemeClr val="accent1"/>
                </a:solidFill>
              </a:rPr>
              <a:t>Case study</a:t>
            </a:r>
            <a:endParaRPr lang="en-GB" b="1" dirty="0">
              <a:solidFill>
                <a:schemeClr val="accent1"/>
              </a:solidFill>
            </a:endParaRPr>
          </a:p>
        </p:txBody>
      </p:sp>
      <p:sp>
        <p:nvSpPr>
          <p:cNvPr id="3" name="Content Placeholder 2"/>
          <p:cNvSpPr>
            <a:spLocks noGrp="1"/>
          </p:cNvSpPr>
          <p:nvPr>
            <p:ph idx="1"/>
          </p:nvPr>
        </p:nvSpPr>
        <p:spPr>
          <a:xfrm>
            <a:off x="683568" y="1131590"/>
            <a:ext cx="4104456" cy="3456384"/>
          </a:xfrm>
        </p:spPr>
        <p:txBody>
          <a:bodyPr>
            <a:normAutofit fontScale="92500" lnSpcReduction="20000"/>
          </a:bodyPr>
          <a:lstStyle/>
          <a:p>
            <a:pPr marL="0" indent="0">
              <a:buNone/>
            </a:pPr>
            <a:r>
              <a:rPr lang="en-GB" sz="2400" dirty="0" err="1" smtClean="0"/>
              <a:t>Evie</a:t>
            </a:r>
            <a:r>
              <a:rPr lang="en-GB" sz="2400" dirty="0" smtClean="0"/>
              <a:t> is 16. At his request, she sent a naked photo of herself to a boy she fancied at college.</a:t>
            </a:r>
          </a:p>
          <a:p>
            <a:pPr marL="0" indent="0">
              <a:buNone/>
            </a:pPr>
            <a:r>
              <a:rPr lang="en-GB" sz="2400" dirty="0" smtClean="0"/>
              <a:t> </a:t>
            </a:r>
          </a:p>
          <a:p>
            <a:pPr marL="0" indent="0">
              <a:buNone/>
            </a:pPr>
            <a:r>
              <a:rPr lang="en-GB" sz="2400" dirty="0" smtClean="0"/>
              <a:t>He forwarded this on to many of his friends. Soon she was not only being bullied, but was being constantly harassed by boys asking her to perform sexual acts on them. She started going absent from college…</a:t>
            </a:r>
            <a:endParaRPr lang="en-GB" sz="2400" dirty="0"/>
          </a:p>
        </p:txBody>
      </p:sp>
      <p:pic>
        <p:nvPicPr>
          <p:cNvPr id="1026" name="Picture 2" descr="Image result for sexting -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845" y="1635646"/>
            <a:ext cx="2929508"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17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913295"/>
            <a:ext cx="6408712" cy="925611"/>
          </a:xfrm>
        </p:spPr>
        <p:txBody>
          <a:bodyPr>
            <a:noAutofit/>
          </a:bodyPr>
          <a:lstStyle/>
          <a:p>
            <a:pPr algn="just"/>
            <a:r>
              <a:rPr lang="en-GB" sz="3200" b="1" dirty="0" smtClean="0">
                <a:solidFill>
                  <a:schemeClr val="accent1"/>
                </a:solidFill>
              </a:rPr>
              <a:t>Were you asked about sexting in your consultation today?</a:t>
            </a:r>
            <a:endParaRPr lang="en-GB" sz="3200" b="1"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1567810"/>
              </p:ext>
            </p:extLst>
          </p:nvPr>
        </p:nvGraphicFramePr>
        <p:xfrm>
          <a:off x="539552" y="1851671"/>
          <a:ext cx="7560840" cy="316835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p:nvPr/>
        </p:nvPicPr>
        <p:blipFill rotWithShape="1">
          <a:blip r:embed="rId4"/>
          <a:srcRect l="5388" t="27969" r="50216" b="41379"/>
          <a:stretch/>
        </p:blipFill>
        <p:spPr bwMode="auto">
          <a:xfrm>
            <a:off x="251520" y="212682"/>
            <a:ext cx="1440160" cy="700612"/>
          </a:xfrm>
          <a:prstGeom prst="rect">
            <a:avLst/>
          </a:prstGeom>
          <a:ln>
            <a:noFill/>
          </a:ln>
          <a:extLst>
            <a:ext uri="{53640926-AAD7-44D8-BBD7-CCE9431645EC}">
              <a14:shadowObscured xmlns:a14="http://schemas.microsoft.com/office/drawing/2010/main"/>
            </a:ext>
          </a:extLst>
        </p:spPr>
      </p:pic>
      <p:pic>
        <p:nvPicPr>
          <p:cNvPr id="6" name="Picture 85"/>
          <p:cNvPicPr>
            <a:picLocks noChangeAspect="1"/>
          </p:cNvPicPr>
          <p:nvPr/>
        </p:nvPicPr>
        <p:blipFill>
          <a:blip r:embed="rId5"/>
          <a:srcRect/>
          <a:stretch>
            <a:fillRect/>
          </a:stretch>
        </p:blipFill>
        <p:spPr bwMode="auto">
          <a:xfrm>
            <a:off x="7164288" y="267494"/>
            <a:ext cx="1584176" cy="432048"/>
          </a:xfrm>
          <a:prstGeom prst="rect">
            <a:avLst/>
          </a:prstGeom>
          <a:noFill/>
          <a:ln w="9525">
            <a:noFill/>
            <a:miter lim="800000"/>
            <a:headEnd/>
            <a:tailEnd/>
          </a:ln>
        </p:spPr>
      </p:pic>
      <p:sp>
        <p:nvSpPr>
          <p:cNvPr id="7" name="TextBox 6"/>
          <p:cNvSpPr txBox="1"/>
          <p:nvPr/>
        </p:nvSpPr>
        <p:spPr>
          <a:xfrm>
            <a:off x="2555776" y="3363853"/>
            <a:ext cx="504056"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400" dirty="0" smtClean="0">
                <a:solidFill>
                  <a:prstClr val="black"/>
                </a:solidFill>
              </a:rPr>
              <a:t>86%</a:t>
            </a:r>
            <a:endParaRPr lang="en-GB" sz="1400" dirty="0">
              <a:solidFill>
                <a:prstClr val="black"/>
              </a:solidFill>
            </a:endParaRPr>
          </a:p>
        </p:txBody>
      </p:sp>
    </p:spTree>
    <p:extLst>
      <p:ext uri="{BB962C8B-B14F-4D97-AF65-F5344CB8AC3E}">
        <p14:creationId xmlns:p14="http://schemas.microsoft.com/office/powerpoint/2010/main" val="2470038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62056"/>
            <a:ext cx="5688632" cy="857250"/>
          </a:xfrm>
        </p:spPr>
        <p:txBody>
          <a:bodyPr>
            <a:normAutofit/>
          </a:bodyPr>
          <a:lstStyle/>
          <a:p>
            <a:r>
              <a:rPr lang="en-GB" sz="3600" b="1" dirty="0" smtClean="0">
                <a:solidFill>
                  <a:schemeClr val="accent1"/>
                </a:solidFill>
              </a:rPr>
              <a:t>Discussion</a:t>
            </a:r>
            <a:endParaRPr lang="en-GB" sz="3600" b="1" dirty="0">
              <a:solidFill>
                <a:schemeClr val="accent1"/>
              </a:solidFill>
            </a:endParaRPr>
          </a:p>
        </p:txBody>
      </p:sp>
      <p:pic>
        <p:nvPicPr>
          <p:cNvPr id="4" name="Picture 3"/>
          <p:cNvPicPr/>
          <p:nvPr/>
        </p:nvPicPr>
        <p:blipFill rotWithShape="1">
          <a:blip r:embed="rId3"/>
          <a:srcRect l="5388" t="27969" r="50216" b="41379"/>
          <a:stretch/>
        </p:blipFill>
        <p:spPr bwMode="auto">
          <a:xfrm>
            <a:off x="395536" y="212682"/>
            <a:ext cx="1691680" cy="700612"/>
          </a:xfrm>
          <a:prstGeom prst="rect">
            <a:avLst/>
          </a:prstGeom>
          <a:ln>
            <a:noFill/>
          </a:ln>
          <a:extLst>
            <a:ext uri="{53640926-AAD7-44D8-BBD7-CCE9431645EC}">
              <a14:shadowObscured xmlns:a14="http://schemas.microsoft.com/office/drawing/2010/main"/>
            </a:ext>
          </a:extLst>
        </p:spPr>
      </p:pic>
      <p:pic>
        <p:nvPicPr>
          <p:cNvPr id="5" name="Picture 85"/>
          <p:cNvPicPr>
            <a:picLocks noChangeAspect="1"/>
          </p:cNvPicPr>
          <p:nvPr/>
        </p:nvPicPr>
        <p:blipFill>
          <a:blip r:embed="rId4"/>
          <a:srcRect/>
          <a:stretch>
            <a:fillRect/>
          </a:stretch>
        </p:blipFill>
        <p:spPr bwMode="auto">
          <a:xfrm>
            <a:off x="7164288" y="267494"/>
            <a:ext cx="1584176" cy="432048"/>
          </a:xfrm>
          <a:prstGeom prst="rect">
            <a:avLst/>
          </a:prstGeom>
          <a:noFill/>
          <a:ln w="9525">
            <a:noFill/>
            <a:miter lim="800000"/>
            <a:headEnd/>
            <a:tailEnd/>
          </a:ln>
        </p:spPr>
      </p:pic>
      <p:sp>
        <p:nvSpPr>
          <p:cNvPr id="6" name="AutoShape 2" descr="Image result for spotting the signs c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7" name="TextBox 6"/>
          <p:cNvSpPr txBox="1"/>
          <p:nvPr/>
        </p:nvSpPr>
        <p:spPr>
          <a:xfrm>
            <a:off x="784060" y="1419622"/>
            <a:ext cx="6912768"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prstClr val="black"/>
                </a:solidFill>
              </a:rPr>
              <a:t>Many young people are </a:t>
            </a:r>
            <a:r>
              <a:rPr lang="en-GB" sz="2800" dirty="0" smtClean="0">
                <a:solidFill>
                  <a:prstClr val="black"/>
                </a:solidFill>
              </a:rPr>
              <a:t>sexting</a:t>
            </a:r>
          </a:p>
          <a:p>
            <a:pPr marL="457200" indent="-457200">
              <a:buFont typeface="Arial" panose="020B0604020202020204" pitchFamily="34" charset="0"/>
              <a:buChar char="•"/>
            </a:pPr>
            <a:r>
              <a:rPr lang="en-GB" sz="2800" dirty="0" smtClean="0">
                <a:solidFill>
                  <a:prstClr val="black"/>
                </a:solidFill>
              </a:rPr>
              <a:t>Significant minority experiencing negative outcome </a:t>
            </a:r>
          </a:p>
          <a:p>
            <a:pPr marL="457200" indent="-457200">
              <a:buFont typeface="Arial" panose="020B0604020202020204" pitchFamily="34" charset="0"/>
              <a:buChar char="•"/>
            </a:pPr>
            <a:endParaRPr lang="en-GB" sz="2800" dirty="0">
              <a:solidFill>
                <a:prstClr val="black"/>
              </a:solidFill>
            </a:endParaRPr>
          </a:p>
        </p:txBody>
      </p:sp>
      <p:sp>
        <p:nvSpPr>
          <p:cNvPr id="8" name="TextBox 7"/>
          <p:cNvSpPr txBox="1"/>
          <p:nvPr/>
        </p:nvSpPr>
        <p:spPr>
          <a:xfrm>
            <a:off x="792236" y="2715766"/>
            <a:ext cx="6748603" cy="1815882"/>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prstClr val="black"/>
                </a:solidFill>
              </a:rPr>
              <a:t>Sexual health professionals are well placed to discuss this </a:t>
            </a:r>
            <a:r>
              <a:rPr lang="en-GB" sz="2800" dirty="0" smtClean="0">
                <a:solidFill>
                  <a:prstClr val="black"/>
                </a:solidFill>
              </a:rPr>
              <a:t>issue</a:t>
            </a:r>
          </a:p>
          <a:p>
            <a:pPr marL="457200" indent="-457200">
              <a:buFont typeface="Arial" panose="020B0604020202020204" pitchFamily="34" charset="0"/>
              <a:buChar char="•"/>
            </a:pPr>
            <a:r>
              <a:rPr lang="en-GB" sz="2800" dirty="0" smtClean="0">
                <a:solidFill>
                  <a:prstClr val="black"/>
                </a:solidFill>
              </a:rPr>
              <a:t>The topic is often not routinely discussed in consultations </a:t>
            </a:r>
            <a:endParaRPr lang="en-GB" sz="2800" dirty="0">
              <a:solidFill>
                <a:prstClr val="black"/>
              </a:solidFill>
            </a:endParaRPr>
          </a:p>
        </p:txBody>
      </p:sp>
    </p:spTree>
    <p:extLst>
      <p:ext uri="{BB962C8B-B14F-4D97-AF65-F5344CB8AC3E}">
        <p14:creationId xmlns:p14="http://schemas.microsoft.com/office/powerpoint/2010/main" val="2307342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562056"/>
            <a:ext cx="5688632" cy="857250"/>
          </a:xfrm>
        </p:spPr>
        <p:txBody>
          <a:bodyPr>
            <a:normAutofit/>
          </a:bodyPr>
          <a:lstStyle/>
          <a:p>
            <a:r>
              <a:rPr lang="en-GB" sz="3600" b="1" dirty="0" smtClean="0">
                <a:solidFill>
                  <a:schemeClr val="accent1"/>
                </a:solidFill>
              </a:rPr>
              <a:t>Recommendations</a:t>
            </a:r>
            <a:endParaRPr lang="en-GB" sz="3600" b="1" dirty="0">
              <a:solidFill>
                <a:schemeClr val="accent1"/>
              </a:solidFill>
            </a:endParaRPr>
          </a:p>
        </p:txBody>
      </p:sp>
      <p:pic>
        <p:nvPicPr>
          <p:cNvPr id="4" name="Picture 3"/>
          <p:cNvPicPr/>
          <p:nvPr/>
        </p:nvPicPr>
        <p:blipFill rotWithShape="1">
          <a:blip r:embed="rId3"/>
          <a:srcRect l="5388" t="27969" r="50216" b="41379"/>
          <a:stretch/>
        </p:blipFill>
        <p:spPr bwMode="auto">
          <a:xfrm>
            <a:off x="395536" y="212682"/>
            <a:ext cx="1691680" cy="700612"/>
          </a:xfrm>
          <a:prstGeom prst="rect">
            <a:avLst/>
          </a:prstGeom>
          <a:ln>
            <a:noFill/>
          </a:ln>
          <a:extLst>
            <a:ext uri="{53640926-AAD7-44D8-BBD7-CCE9431645EC}">
              <a14:shadowObscured xmlns:a14="http://schemas.microsoft.com/office/drawing/2010/main"/>
            </a:ext>
          </a:extLst>
        </p:spPr>
      </p:pic>
      <p:pic>
        <p:nvPicPr>
          <p:cNvPr id="5" name="Picture 85"/>
          <p:cNvPicPr>
            <a:picLocks noChangeAspect="1"/>
          </p:cNvPicPr>
          <p:nvPr/>
        </p:nvPicPr>
        <p:blipFill>
          <a:blip r:embed="rId4"/>
          <a:srcRect/>
          <a:stretch>
            <a:fillRect/>
          </a:stretch>
        </p:blipFill>
        <p:spPr bwMode="auto">
          <a:xfrm>
            <a:off x="7164288" y="267494"/>
            <a:ext cx="1584176" cy="432048"/>
          </a:xfrm>
          <a:prstGeom prst="rect">
            <a:avLst/>
          </a:prstGeom>
          <a:noFill/>
          <a:ln w="9525">
            <a:noFill/>
            <a:miter lim="800000"/>
            <a:headEnd/>
            <a:tailEnd/>
          </a:ln>
        </p:spPr>
      </p:pic>
      <p:sp>
        <p:nvSpPr>
          <p:cNvPr id="6" name="AutoShape 2" descr="Image result for spotting the signs c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 name="TextBox 8"/>
          <p:cNvSpPr txBox="1"/>
          <p:nvPr/>
        </p:nvSpPr>
        <p:spPr>
          <a:xfrm>
            <a:off x="755576" y="1347614"/>
            <a:ext cx="6783586"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solidFill>
                  <a:prstClr val="black"/>
                </a:solidFill>
              </a:rPr>
              <a:t>Routine questions on sexting included on under 18 </a:t>
            </a:r>
            <a:r>
              <a:rPr lang="en-GB" sz="2400" dirty="0" smtClean="0">
                <a:solidFill>
                  <a:prstClr val="black"/>
                </a:solidFill>
              </a:rPr>
              <a:t>assessments</a:t>
            </a:r>
            <a:endParaRPr lang="en-GB" sz="2400" dirty="0">
              <a:solidFill>
                <a:prstClr val="black"/>
              </a:solidFill>
            </a:endParaRPr>
          </a:p>
        </p:txBody>
      </p:sp>
      <p:sp>
        <p:nvSpPr>
          <p:cNvPr id="10" name="TextBox 9"/>
          <p:cNvSpPr txBox="1"/>
          <p:nvPr/>
        </p:nvSpPr>
        <p:spPr>
          <a:xfrm>
            <a:off x="788238" y="2197990"/>
            <a:ext cx="6750924" cy="1569660"/>
          </a:xfrm>
          <a:prstGeom prst="rect">
            <a:avLst/>
          </a:prstGeom>
          <a:noFill/>
        </p:spPr>
        <p:txBody>
          <a:bodyPr wrap="square" rtlCol="0">
            <a:spAutoFit/>
          </a:bodyPr>
          <a:lstStyle/>
          <a:p>
            <a:pPr marL="457200" indent="-457200">
              <a:buFont typeface="Arial" panose="020B0604020202020204" pitchFamily="34" charset="0"/>
              <a:buChar char="•"/>
            </a:pPr>
            <a:r>
              <a:rPr lang="en-GB" sz="2400" dirty="0">
                <a:solidFill>
                  <a:prstClr val="black"/>
                </a:solidFill>
              </a:rPr>
              <a:t>Ongoing training required to build confidence in asking non-clinical questions</a:t>
            </a:r>
            <a:r>
              <a:rPr lang="en-GB" sz="2400" dirty="0" smtClean="0">
                <a:solidFill>
                  <a:prstClr val="black"/>
                </a:solidFill>
              </a:rPr>
              <a:t>.</a:t>
            </a:r>
          </a:p>
          <a:p>
            <a:pPr marL="457200" indent="-457200">
              <a:buFont typeface="Arial" panose="020B0604020202020204" pitchFamily="34" charset="0"/>
              <a:buChar char="•"/>
            </a:pPr>
            <a:r>
              <a:rPr lang="en-GB" sz="2400" dirty="0" smtClean="0">
                <a:solidFill>
                  <a:prstClr val="black"/>
                </a:solidFill>
              </a:rPr>
              <a:t>PHSE – ensure consistent approach to include sexting into online safety</a:t>
            </a:r>
          </a:p>
        </p:txBody>
      </p:sp>
      <p:sp>
        <p:nvSpPr>
          <p:cNvPr id="11" name="TextBox 10"/>
          <p:cNvSpPr txBox="1"/>
          <p:nvPr/>
        </p:nvSpPr>
        <p:spPr>
          <a:xfrm>
            <a:off x="755576" y="3773132"/>
            <a:ext cx="6783586"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smtClean="0">
                <a:solidFill>
                  <a:prstClr val="black"/>
                </a:solidFill>
              </a:rPr>
              <a:t>Future patient surveys to be completed on tablets</a:t>
            </a:r>
            <a:endParaRPr lang="en-GB" sz="2400" dirty="0">
              <a:solidFill>
                <a:prstClr val="black"/>
              </a:solidFill>
            </a:endParaRPr>
          </a:p>
        </p:txBody>
      </p:sp>
    </p:spTree>
    <p:extLst>
      <p:ext uri="{BB962C8B-B14F-4D97-AF65-F5344CB8AC3E}">
        <p14:creationId xmlns:p14="http://schemas.microsoft.com/office/powerpoint/2010/main" val="2357066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155" y="555526"/>
            <a:ext cx="8229600" cy="857250"/>
          </a:xfrm>
        </p:spPr>
        <p:txBody>
          <a:bodyPr>
            <a:normAutofit/>
          </a:bodyPr>
          <a:lstStyle/>
          <a:p>
            <a:r>
              <a:rPr lang="en-GB" sz="3200" b="1" dirty="0" smtClean="0">
                <a:solidFill>
                  <a:schemeClr val="accent1"/>
                </a:solidFill>
              </a:rPr>
              <a:t>Checklist to Prevent Regret</a:t>
            </a:r>
            <a:endParaRPr lang="en-GB" sz="3200" b="1" dirty="0">
              <a:solidFill>
                <a:schemeClr val="accent1"/>
              </a:solidFill>
            </a:endParaRPr>
          </a:p>
        </p:txBody>
      </p:sp>
      <p:sp>
        <p:nvSpPr>
          <p:cNvPr id="3" name="Content Placeholder 2"/>
          <p:cNvSpPr>
            <a:spLocks noGrp="1"/>
          </p:cNvSpPr>
          <p:nvPr>
            <p:ph idx="1"/>
          </p:nvPr>
        </p:nvSpPr>
        <p:spPr>
          <a:xfrm>
            <a:off x="2123728" y="1520735"/>
            <a:ext cx="5218512" cy="648073"/>
          </a:xfrm>
        </p:spPr>
        <p:txBody>
          <a:bodyPr>
            <a:noAutofit/>
          </a:bodyPr>
          <a:lstStyle/>
          <a:p>
            <a:r>
              <a:rPr lang="en-GB" sz="2400" dirty="0" smtClean="0"/>
              <a:t>Why am I being asked to do this?</a:t>
            </a:r>
            <a:endParaRPr lang="en-GB" sz="2400" dirty="0"/>
          </a:p>
        </p:txBody>
      </p:sp>
      <p:pic>
        <p:nvPicPr>
          <p:cNvPr id="4" name="Picture 3"/>
          <p:cNvPicPr/>
          <p:nvPr/>
        </p:nvPicPr>
        <p:blipFill rotWithShape="1">
          <a:blip r:embed="rId3"/>
          <a:srcRect l="5388" t="27969" r="50216" b="41379"/>
          <a:stretch/>
        </p:blipFill>
        <p:spPr bwMode="auto">
          <a:xfrm>
            <a:off x="107504" y="123478"/>
            <a:ext cx="1584176" cy="576064"/>
          </a:xfrm>
          <a:prstGeom prst="rect">
            <a:avLst/>
          </a:prstGeom>
          <a:ln>
            <a:noFill/>
          </a:ln>
          <a:extLst>
            <a:ext uri="{53640926-AAD7-44D8-BBD7-CCE9431645EC}">
              <a14:shadowObscured xmlns:a14="http://schemas.microsoft.com/office/drawing/2010/main"/>
            </a:ext>
          </a:extLst>
        </p:spPr>
      </p:pic>
      <p:pic>
        <p:nvPicPr>
          <p:cNvPr id="5" name="Picture 85"/>
          <p:cNvPicPr>
            <a:picLocks noChangeAspect="1"/>
          </p:cNvPicPr>
          <p:nvPr/>
        </p:nvPicPr>
        <p:blipFill>
          <a:blip r:embed="rId4"/>
          <a:srcRect/>
          <a:stretch>
            <a:fillRect/>
          </a:stretch>
        </p:blipFill>
        <p:spPr bwMode="auto">
          <a:xfrm>
            <a:off x="7164288" y="195486"/>
            <a:ext cx="1584176" cy="432048"/>
          </a:xfrm>
          <a:prstGeom prst="rect">
            <a:avLst/>
          </a:prstGeom>
          <a:noFill/>
          <a:ln w="9525">
            <a:noFill/>
            <a:miter lim="800000"/>
            <a:headEnd/>
            <a:tailEnd/>
          </a:ln>
        </p:spPr>
      </p:pic>
      <p:sp>
        <p:nvSpPr>
          <p:cNvPr id="7" name="Content Placeholder 2"/>
          <p:cNvSpPr txBox="1">
            <a:spLocks/>
          </p:cNvSpPr>
          <p:nvPr/>
        </p:nvSpPr>
        <p:spPr>
          <a:xfrm>
            <a:off x="2123739" y="2148959"/>
            <a:ext cx="4642447" cy="64807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smtClean="0">
                <a:solidFill>
                  <a:prstClr val="black"/>
                </a:solidFill>
              </a:rPr>
              <a:t>What would happen if I say no?</a:t>
            </a:r>
            <a:endParaRPr lang="en-GB" sz="2400" dirty="0">
              <a:solidFill>
                <a:prstClr val="black"/>
              </a:solidFill>
            </a:endParaRPr>
          </a:p>
        </p:txBody>
      </p:sp>
      <p:sp>
        <p:nvSpPr>
          <p:cNvPr id="8" name="Content Placeholder 2"/>
          <p:cNvSpPr txBox="1">
            <a:spLocks/>
          </p:cNvSpPr>
          <p:nvPr/>
        </p:nvSpPr>
        <p:spPr>
          <a:xfrm>
            <a:off x="2123728" y="2715764"/>
            <a:ext cx="5103575" cy="7920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smtClean="0">
                <a:solidFill>
                  <a:prstClr val="black"/>
                </a:solidFill>
              </a:rPr>
              <a:t>How would I feel if other people saw it?</a:t>
            </a:r>
            <a:endParaRPr lang="en-GB" sz="2400" dirty="0">
              <a:solidFill>
                <a:prstClr val="black"/>
              </a:solidFill>
            </a:endParaRPr>
          </a:p>
        </p:txBody>
      </p:sp>
      <p:sp>
        <p:nvSpPr>
          <p:cNvPr id="9" name="Content Placeholder 2"/>
          <p:cNvSpPr txBox="1">
            <a:spLocks/>
          </p:cNvSpPr>
          <p:nvPr/>
        </p:nvSpPr>
        <p:spPr>
          <a:xfrm>
            <a:off x="2122590" y="3574454"/>
            <a:ext cx="5472608" cy="8390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smtClean="0">
                <a:solidFill>
                  <a:prstClr val="black"/>
                </a:solidFill>
              </a:rPr>
              <a:t>Am I comfortable with my image being accessible on the internet forever?</a:t>
            </a:r>
            <a:endParaRPr lang="en-GB" sz="2400" dirty="0">
              <a:solidFill>
                <a:prstClr val="black"/>
              </a:solidFill>
            </a:endParaRPr>
          </a:p>
        </p:txBody>
      </p:sp>
      <p:sp>
        <p:nvSpPr>
          <p:cNvPr id="11" name="TextBox 10"/>
          <p:cNvSpPr txBox="1"/>
          <p:nvPr/>
        </p:nvSpPr>
        <p:spPr>
          <a:xfrm>
            <a:off x="725359" y="4669256"/>
            <a:ext cx="7014993" cy="307777"/>
          </a:xfrm>
          <a:prstGeom prst="rect">
            <a:avLst/>
          </a:prstGeom>
          <a:noFill/>
        </p:spPr>
        <p:txBody>
          <a:bodyPr wrap="square" rtlCol="0">
            <a:spAutoFit/>
          </a:bodyPr>
          <a:lstStyle/>
          <a:p>
            <a:r>
              <a:rPr lang="en-GB" sz="1400" i="1" baseline="30000" dirty="0" smtClean="0">
                <a:solidFill>
                  <a:prstClr val="black"/>
                </a:solidFill>
              </a:rPr>
              <a:t>1</a:t>
            </a:r>
            <a:r>
              <a:rPr lang="en-GB" sz="1400" i="1" dirty="0" smtClean="0">
                <a:solidFill>
                  <a:prstClr val="black"/>
                </a:solidFill>
              </a:rPr>
              <a:t>Devon, N. A Checklist of Regrets: Sexting Edition. www.tes.com/us/news. 14/04/2016</a:t>
            </a:r>
            <a:endParaRPr lang="en-GB" sz="1400" i="1" dirty="0">
              <a:solidFill>
                <a:prstClr val="black"/>
              </a:solidFill>
            </a:endParaRPr>
          </a:p>
        </p:txBody>
      </p:sp>
    </p:spTree>
    <p:extLst>
      <p:ext uri="{BB962C8B-B14F-4D97-AF65-F5344CB8AC3E}">
        <p14:creationId xmlns:p14="http://schemas.microsoft.com/office/powerpoint/2010/main" val="731759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909723"/>
            <a:ext cx="6120680" cy="857250"/>
          </a:xfrm>
        </p:spPr>
        <p:txBody>
          <a:bodyPr>
            <a:normAutofit/>
          </a:bodyPr>
          <a:lstStyle/>
          <a:p>
            <a:r>
              <a:rPr lang="en-GB" sz="3600" b="1" dirty="0" smtClean="0">
                <a:solidFill>
                  <a:schemeClr val="accent1"/>
                </a:solidFill>
              </a:rPr>
              <a:t>Acknowledgements</a:t>
            </a:r>
            <a:endParaRPr lang="en-GB" sz="3600" b="1" dirty="0">
              <a:solidFill>
                <a:schemeClr val="accent1"/>
              </a:solidFill>
            </a:endParaRPr>
          </a:p>
        </p:txBody>
      </p:sp>
      <p:sp>
        <p:nvSpPr>
          <p:cNvPr id="3" name="Content Placeholder 2"/>
          <p:cNvSpPr>
            <a:spLocks noGrp="1"/>
          </p:cNvSpPr>
          <p:nvPr>
            <p:ph idx="1"/>
          </p:nvPr>
        </p:nvSpPr>
        <p:spPr>
          <a:xfrm>
            <a:off x="611560" y="1923678"/>
            <a:ext cx="7560840" cy="1512168"/>
          </a:xfrm>
        </p:spPr>
        <p:txBody>
          <a:bodyPr>
            <a:normAutofit/>
          </a:bodyPr>
          <a:lstStyle/>
          <a:p>
            <a:pPr marL="0" indent="0">
              <a:buNone/>
            </a:pPr>
            <a:r>
              <a:rPr lang="en-GB" sz="2800" dirty="0" smtClean="0"/>
              <a:t>Lauren </a:t>
            </a:r>
            <a:r>
              <a:rPr lang="en-GB" sz="2800" dirty="0" err="1" smtClean="0"/>
              <a:t>Bignall</a:t>
            </a:r>
            <a:r>
              <a:rPr lang="en-GB" sz="2800" dirty="0" smtClean="0"/>
              <a:t>, Eleanor Morad, Daniel Richardson and</a:t>
            </a:r>
            <a:r>
              <a:rPr lang="en-GB" sz="2800" dirty="0"/>
              <a:t> </a:t>
            </a:r>
            <a:r>
              <a:rPr lang="en-GB" sz="2800" dirty="0" smtClean="0"/>
              <a:t>Debbie Williams.</a:t>
            </a:r>
            <a:endParaRPr lang="en-GB" sz="2800" dirty="0"/>
          </a:p>
        </p:txBody>
      </p:sp>
      <p:pic>
        <p:nvPicPr>
          <p:cNvPr id="4" name="Picture 3"/>
          <p:cNvPicPr/>
          <p:nvPr/>
        </p:nvPicPr>
        <p:blipFill rotWithShape="1">
          <a:blip r:embed="rId3"/>
          <a:srcRect l="5388" t="27969" r="50216" b="41379"/>
          <a:stretch/>
        </p:blipFill>
        <p:spPr bwMode="auto">
          <a:xfrm>
            <a:off x="395536" y="212682"/>
            <a:ext cx="1691680" cy="700612"/>
          </a:xfrm>
          <a:prstGeom prst="rect">
            <a:avLst/>
          </a:prstGeom>
          <a:ln>
            <a:noFill/>
          </a:ln>
          <a:extLst>
            <a:ext uri="{53640926-AAD7-44D8-BBD7-CCE9431645EC}">
              <a14:shadowObscured xmlns:a14="http://schemas.microsoft.com/office/drawing/2010/main"/>
            </a:ext>
          </a:extLst>
        </p:spPr>
      </p:pic>
      <p:pic>
        <p:nvPicPr>
          <p:cNvPr id="5" name="Picture 85"/>
          <p:cNvPicPr>
            <a:picLocks noChangeAspect="1"/>
          </p:cNvPicPr>
          <p:nvPr/>
        </p:nvPicPr>
        <p:blipFill>
          <a:blip r:embed="rId4"/>
          <a:srcRect/>
          <a:stretch>
            <a:fillRect/>
          </a:stretch>
        </p:blipFill>
        <p:spPr bwMode="auto">
          <a:xfrm>
            <a:off x="7164288" y="267494"/>
            <a:ext cx="1584176" cy="432048"/>
          </a:xfrm>
          <a:prstGeom prst="rect">
            <a:avLst/>
          </a:prstGeom>
          <a:noFill/>
          <a:ln w="9525">
            <a:noFill/>
            <a:miter lim="800000"/>
            <a:headEnd/>
            <a:tailEnd/>
          </a:ln>
        </p:spPr>
      </p:pic>
    </p:spTree>
    <p:extLst>
      <p:ext uri="{BB962C8B-B14F-4D97-AF65-F5344CB8AC3E}">
        <p14:creationId xmlns:p14="http://schemas.microsoft.com/office/powerpoint/2010/main" val="1945135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Integrated Sexual Health\HEALTH ADVISER\Photos\2009-11-02, rocky horror world record 2009\rocky horror world record 2009 0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275606"/>
            <a:ext cx="4032448" cy="30243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48064" y="1923693"/>
            <a:ext cx="3168352" cy="1200329"/>
          </a:xfrm>
          <a:prstGeom prst="rect">
            <a:avLst/>
          </a:prstGeom>
          <a:noFill/>
        </p:spPr>
        <p:txBody>
          <a:bodyPr wrap="square" rtlCol="0">
            <a:spAutoFit/>
          </a:bodyPr>
          <a:lstStyle/>
          <a:p>
            <a:pPr algn="ctr"/>
            <a:r>
              <a:rPr lang="en-GB" sz="3600" b="1" dirty="0" smtClean="0">
                <a:solidFill>
                  <a:srgbClr val="4F81BD"/>
                </a:solidFill>
              </a:rPr>
              <a:t>In memory of Alan Phillips</a:t>
            </a:r>
            <a:endParaRPr lang="en-GB" sz="3600" b="1" dirty="0">
              <a:solidFill>
                <a:srgbClr val="4F81BD"/>
              </a:solidFill>
            </a:endParaRPr>
          </a:p>
        </p:txBody>
      </p:sp>
      <p:pic>
        <p:nvPicPr>
          <p:cNvPr id="4" name="Picture 3"/>
          <p:cNvPicPr/>
          <p:nvPr/>
        </p:nvPicPr>
        <p:blipFill rotWithShape="1">
          <a:blip r:embed="rId4"/>
          <a:srcRect l="5388" t="27969" r="50216" b="41379"/>
          <a:stretch/>
        </p:blipFill>
        <p:spPr bwMode="auto">
          <a:xfrm>
            <a:off x="395536" y="212682"/>
            <a:ext cx="1691680" cy="700612"/>
          </a:xfrm>
          <a:prstGeom prst="rect">
            <a:avLst/>
          </a:prstGeom>
          <a:ln>
            <a:noFill/>
          </a:ln>
          <a:extLst>
            <a:ext uri="{53640926-AAD7-44D8-BBD7-CCE9431645EC}">
              <a14:shadowObscured xmlns:a14="http://schemas.microsoft.com/office/drawing/2010/main"/>
            </a:ext>
          </a:extLst>
        </p:spPr>
      </p:pic>
      <p:pic>
        <p:nvPicPr>
          <p:cNvPr id="5" name="Picture 85"/>
          <p:cNvPicPr>
            <a:picLocks noChangeAspect="1"/>
          </p:cNvPicPr>
          <p:nvPr/>
        </p:nvPicPr>
        <p:blipFill>
          <a:blip r:embed="rId5"/>
          <a:srcRect/>
          <a:stretch>
            <a:fillRect/>
          </a:stretch>
        </p:blipFill>
        <p:spPr bwMode="auto">
          <a:xfrm>
            <a:off x="7164288" y="267494"/>
            <a:ext cx="1584176" cy="432048"/>
          </a:xfrm>
          <a:prstGeom prst="rect">
            <a:avLst/>
          </a:prstGeom>
          <a:noFill/>
          <a:ln w="9525">
            <a:noFill/>
            <a:miter lim="800000"/>
            <a:headEnd/>
            <a:tailEnd/>
          </a:ln>
        </p:spPr>
      </p:pic>
    </p:spTree>
    <p:extLst>
      <p:ext uri="{BB962C8B-B14F-4D97-AF65-F5344CB8AC3E}">
        <p14:creationId xmlns:p14="http://schemas.microsoft.com/office/powerpoint/2010/main" val="2151397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8987" y="3003804"/>
            <a:ext cx="7776864" cy="1080119"/>
          </a:xfrm>
          <a:solidFill>
            <a:schemeClr val="accent4">
              <a:lumMod val="20000"/>
              <a:lumOff val="80000"/>
            </a:schemeClr>
          </a:solidFill>
        </p:spPr>
        <p:txBody>
          <a:bodyPr>
            <a:normAutofit fontScale="55000" lnSpcReduction="20000"/>
          </a:bodyPr>
          <a:lstStyle/>
          <a:p>
            <a:pPr marL="0" indent="0">
              <a:buNone/>
            </a:pPr>
            <a:endParaRPr lang="en-GB" sz="1800" dirty="0" smtClean="0"/>
          </a:p>
          <a:p>
            <a:pPr marL="0" indent="0">
              <a:buNone/>
            </a:pPr>
            <a:r>
              <a:rPr lang="en-US" sz="3600" b="1" dirty="0" smtClean="0">
                <a:solidFill>
                  <a:schemeClr val="accent1"/>
                </a:solidFill>
              </a:rPr>
              <a:t>There is a growing recognition </a:t>
            </a:r>
            <a:r>
              <a:rPr lang="en-US" sz="3600" b="1" dirty="0">
                <a:solidFill>
                  <a:schemeClr val="accent1"/>
                </a:solidFill>
              </a:rPr>
              <a:t>that meeting </a:t>
            </a:r>
            <a:r>
              <a:rPr lang="en-US" sz="3600" b="1" dirty="0" smtClean="0">
                <a:solidFill>
                  <a:schemeClr val="accent1"/>
                </a:solidFill>
              </a:rPr>
              <a:t>the </a:t>
            </a:r>
            <a:r>
              <a:rPr lang="en-US" sz="3600" b="1" dirty="0">
                <a:solidFill>
                  <a:schemeClr val="accent1"/>
                </a:solidFill>
              </a:rPr>
              <a:t>particular needs of </a:t>
            </a:r>
          </a:p>
          <a:p>
            <a:pPr marL="0" indent="0">
              <a:buNone/>
            </a:pPr>
            <a:r>
              <a:rPr lang="en-US" sz="3600" b="1" dirty="0">
                <a:solidFill>
                  <a:schemeClr val="accent1"/>
                </a:solidFill>
              </a:rPr>
              <a:t>young people needs to </a:t>
            </a:r>
            <a:r>
              <a:rPr lang="en-US" sz="3600" b="1" dirty="0" smtClean="0">
                <a:solidFill>
                  <a:schemeClr val="accent1"/>
                </a:solidFill>
              </a:rPr>
              <a:t>be </a:t>
            </a:r>
            <a:r>
              <a:rPr lang="en-US" sz="3600" b="1" dirty="0">
                <a:solidFill>
                  <a:schemeClr val="accent1"/>
                </a:solidFill>
              </a:rPr>
              <a:t>a key component of national </a:t>
            </a:r>
            <a:r>
              <a:rPr lang="en-US" sz="3600" b="1" dirty="0" smtClean="0">
                <a:solidFill>
                  <a:schemeClr val="accent1"/>
                </a:solidFill>
              </a:rPr>
              <a:t>public </a:t>
            </a:r>
            <a:r>
              <a:rPr lang="en-US" sz="3600" b="1" dirty="0">
                <a:solidFill>
                  <a:schemeClr val="accent1"/>
                </a:solidFill>
              </a:rPr>
              <a:t>health </a:t>
            </a:r>
            <a:r>
              <a:rPr lang="en-US" sz="3600" b="1" dirty="0" smtClean="0">
                <a:solidFill>
                  <a:schemeClr val="accent1"/>
                </a:solidFill>
              </a:rPr>
              <a:t>agendas.</a:t>
            </a:r>
            <a:r>
              <a:rPr lang="en-US" sz="3600" b="1" baseline="30000" dirty="0" smtClean="0">
                <a:solidFill>
                  <a:schemeClr val="accent1"/>
                </a:solidFill>
              </a:rPr>
              <a:t>1</a:t>
            </a:r>
            <a:r>
              <a:rPr lang="en-US" sz="3600" b="1" dirty="0" smtClean="0">
                <a:solidFill>
                  <a:schemeClr val="accent1"/>
                </a:solidFill>
              </a:rPr>
              <a:t> </a:t>
            </a:r>
            <a:endParaRPr lang="en-US" sz="3600" b="1" dirty="0">
              <a:solidFill>
                <a:schemeClr val="accent1"/>
              </a:solidFill>
            </a:endParaRPr>
          </a:p>
          <a:p>
            <a:pPr marL="0" indent="0">
              <a:buNone/>
            </a:pPr>
            <a:endParaRPr lang="en-GB" sz="2800" dirty="0"/>
          </a:p>
        </p:txBody>
      </p:sp>
      <p:sp>
        <p:nvSpPr>
          <p:cNvPr id="4" name="AutoShape 2" descr="data:image/jpeg;base64,/9j/4AAQSkZJRgABAQAAAQABAAD/2wCEAAkGBxMSEhUTExMVFRUXFyIaGBgYGBgeGBcdHxgXGx0WGBoaHiggGRomIBkXIjEhJSkrLi4uGh8zODMtNygtLisBCgoKDg0OGxAQGy0mICYtLS0tLS0tLS0tLS0tLS8tLS0tLS0tLS0tLS0tLS0tLS0tLS0tLS0tLS0tLS0tLS0tLf/AABEIAF4BJwMBEQACEQEDEQH/xAAcAAACAgMBAQAAAAAAAAAAAAAABgEFAwQHAgj/xABFEAABAwIEAgcFBQMKBwEAAAABAAIDBBEFEiExBkEHEyJRYXGRMoGhscEUI0JS0RViohYzQ0RTVHKTwvAkNHOCkrLSF//EABoBAQADAQEBAAAAAAAAAAAAAAABAwQCBQb/xAAyEQACAgIBAwIEBQMEAwAAAAAAAQIDBBESITFBE1EFImHwFCMycYHR4fEzQrHBNFKh/9oADAMBAAIRAxEAPwDuKAEAIAQEOQhlZU0U7/6x1Y/cjF/Vxd8lJTOEp/7tfsUtdwfJJ/XZj4O1HoCERlswXL/e/wD5/QXK7gWpZ7BbKPDQ+jv1U7ME/hlsf09Si62aB2XNJE4fhu5vw5oY+c6n16MtqDjKqjtd4kHc8fUaqDTXnXx7vY3YLxrDNZsg6p57zdp8nfqh6dHxCuzo+jGgOQ9BdexKgEoAQAgBACAEAIAQAgBACAEAIAQAgBACAEAIAQAgBACAEBF0I2BKEkZkGz0gBAQgCyAmyA0sSwuKduWVgcOV9x5Hkp2V21RsWpI5txNwo+m7bCXxd/4m/wCLvHipPBysB1Lkn0FtSeeNHCvFTqciOUl0R5ndnl3tUNHpYeY63xl2OnxyBwBBuDqCOfiuT3001tHtCQQAgBACAEAIAQAgBACAEAIAQAgBACAEAIAQAgBACAEBCEFVjuLiANa0B0shyxs7z3n90c1JRfcq1pdzbw+mLG2c7M46ud3n6DuCFkIcY9e5thQWAgBACAEAIDzI0EWOoOhBQhpPucv4z4c+zu6yMfdOO35D3eXcukzwc3F9KXJdhYQ83Q+9HWMk3pnnbWPy5t926g9r4ZftcJfwPig9cEAIAQAgBACAEAIAQAgBACAEAIAQAgBACAEAIAQAgBAYKupbGxz3mzWi5Kk5lJRXJiVwlK6trJKmTaMWYPy5r2HnYG/mjPLw369rsl28fQewoPWK6qx2mjcWSVELHDdrpGgjzBK7Vc5dUit2wi9NmL+U1H/e4P8ANZ+qn0p+xHrQfksaapZIMzHte3vaQR6hcNNd0WJp9me3uAFybAanw8VBOyq/lNR/3uD/ADWfqrPSn7FPrw13LYHmqupcVT+JKMXBqoARveRlx8VaqpvwVetBeTaq6eOohLTZzHt0I132cCq+q7nU4xsjpnHMSonQyuidu028xyd710fKW1Oqbiz1hFaYJo5R+FwJ8tj8LodUT4WKXsdsY6+q5PrO/UHutryQFSOKKM/1uD/MZ+qt9Cz/ANSn16/csKWrZKM0cjHjva4EfBVuLT6lqe+xnUEghBKEggIUbAKRsEAKACALqSNhdRskEAKSCUJBAQgJQAhBCgkAVJGxE6R8UsGU7Tv2n+XIfX3Lo8n4nfrVaLHo4hy0pd+d5PpYfRQy74bHVQ1qD0TiHSw8HEHW3EbQfPUr3Ph6aq2eLmtepo2MM6NZp6dkzZmAvZmDXNPPkSCuZfEFCbWjqOC5QT2UFBXVOGVBAux7HWkj/C8dx5G42KvnCGRXyKVKdE9M73h9Y2aJkrfZe0OHkRdeBKDjLie3GSlHZ870UHX1TGtGkkwA8nP/AEK+klL06tvwfPxXOekfSK+ZPo+5868UEPrKjKN5nAed7fNfRUJ+ijwL/wDVZ9CUUOSNjPytDfQAL51vbZ7qWkkI/SXh9jHOBv2HfNp+a62eR8Uq7TQilDxZfQ7Zgz80ER742/ILk+upluCZr8V1fU0dRJzETreZFh8SFZTDnYkLpca2xV4D4SpX0MT5oGPe8F2Zw1sSbDystWVkWRscYvoZsfHhKtOSNHi3hwYcBXUJMRa4Z47kscCe7u5W8VZj3u9+lZ1OL6fR/MgdBwqtE0Mcw0D2B3lcXsvPnHjJxZujLlFMpK3j2gjeWGbMRuWNLmjzcNFcsWx9Eir8TX7lz+1oeoNQJAYQ3NnGosNzoqvTly4a6lvOPHlvoVdbxrRRRskdMLSDMxoBLiO/LuB5qxY1retHDvr13N/A8egq2F8EgcBoRqHN8wdlxbTKt6ktHVVsbP0s2MSxKKnZ1k0jY297ja/gO8+AXMISm9RR1OcYLbYuHpGoL26x1vzZHZfWy0LCtfgoeVD3L7FMZhp4hLK/KwkAGxN77aDVUQrlN6ii6U1Hq2azeJqZ1QKVsmaUgkhouG2FzmOwK6dE1Hm10OVfBvSYh8TcVQTV9JaY/Z4SXSEZgC4OJAI/FYtb6rfTizjTJtdWYrr4u5afQfjxHTCm+1Z/ufzZT322tfdef6MuXDXU3erHjy30NPFONqKAhr5e0QDla0kgHbMBt5HVWQxbZdonDya15Nmo4ppGQsndM3q3+webu8Bu5I59y4WPZKTil1Jd8EttnrAeJqaszdTJct3aQQ4DvseSW0TrW5Imu6E3qLNvFcWhpmdZPI2NveTue4DmfJcwhKb1FbO5zjBbkyqwnjSjqZBEyWzz7IcC3N/hvuVbPFshHk10KY5EJPWyyr8ZhhkjikdZ8t8gsTe2+vIeaqhVKabS6IslbGL02U8/H1A2TqzODrbM0EsB8XDRXLDua/SV/iq15LTGcdgpoxLK8BrtGkAnMSLi1lVXTKyWkiydsYR2xB6POKIIxM6old100pIbZ7jlDQQBpsLu0W/Nx5clwXTRgxL1xbkyt4kq+tqpXcs9h5N7P6rzkeTl2epa2dB6Pz/wbPN3zUM9zAf5KGNQbT5746qesrqlw/PlH/aA35gr6LEWqV+x4OS92s71hdP1UMUf5WBvoAF8/J7k2e5Bajo430rAftB1t+rbfz1XtfD9+l/J4+br1GPPDlUYsEEhPswPI/it9F510d5LX1N9UtY6f0OP4RXmnljma1rjGbgOvlJtzsR3r27a/Ug4nkV2cJKQ5/8A6vVf2NP/AB//AEsL+HVry/v+DX+Pm/C+/wCRX4dhM1bC0655gXf+WY/IrXdP06nrwZalzsR9FL5s+hKDjinz0cn7tnehXSMWdHlSzkxUnza6nbcJiywxN7mNHwChn1tUeMEhW6WqrJQFo3ke1g8dyfkteBDdu/YozZar17jPg1J1UEUf5GNb6AXWayXObkaK48YpC10rVrWULmX7Ujg1o5nW5t6LRgxbtT9jPmS1W17lNxhWvpMOpKQEtdK0McR7QYA3Pbx7QCux4Ky6VnsUXWOuqMCI+IKRlMaajo5piWloHUmziRbM8kX8SUdNrlzslr+TpWQUeEYhVUUlBgT4pfbebEX9nO4dn0HxKnnG7KTj2OeMqsZpl/wLwzHT0zHvaHSyNBc5wBIFtGC+zQDt5rNlZDnN6NGNjqEFspeF4mx4zWNiFogy7gNgeyfmStF23jxb7lNKUciWjzw/SjFqqWrn7UEL8kEf4SRrcjnpY+/wS5/hoKEe76sipfiJub7LoZOkyNrpKKkYGjrJgSAAOyCG8uXaPoowm4qVkuyJzEm4xXcydLTiY6anZ7UkwyjysB8XBMDo5TfgnO6qMENOA8PQ0rAGNBfbtSEXe8ndxO+qyWXObfsaa6lDXuKeAU7J8Yq35GlkTQwDKMt9BttfQrXa3HHj1M1SUr5dDY6Vn5aWGnjABlma0AD6DxsowF87k/CGd+hRRbfsGnpaGVhY1wETjI5wBc85TdxJ/wBhZ/VnZYnvyX+lCuHUX+inAGGnFTKMznEiMO1DGg65Qdi43JPktWfc3PjEowalw5M94LA39u1JjAa1sVnAaC5DVxa3+GjsV/8AkPRTSY/TS4jLNVh744TkgY1hc24Ju4gaXvrr9Fe6pwqSj3fcpdkJXNtbSN+qL8TrKV8FNJDFA8OdM9mQuAcHZWjmNLe9Vx1RCXJ7b8Fkt3TXFa0euLKM1uMQ0+YtZHFd5bvYlxcL8rjKPeuqJ+niyl5b/oLoepkJey/qWnSNQQQ4a8NjY0NyhgAAscw2911Thzk7l1LsqEVURi7upwTtgFwpmtFxexc0NuL87FK0pZPT3OZdMZb9iz4GwpkdDT3Y3MWZiS0Xu65OvvVWVNu6XsW48Eq10OWudc35k/VUny2+uzovRnVXhkj5sff3OH6gqJHufCpbrcRwe6wJOw1K59j1H0PnTDG/aayO+vWzgnyc/MfgvpZtVVPXg+egudh9B4hXRwsdJK4Ma0XJP07yvnYQc3pH0E5qK2zgGNVr6+re9jSXSvAY3w0DR9SvoKoqmnr4PCtl6tu0dT4ziFJhBhB2a2Lz1AP1XlY79TI5P9z0r0q6OP8AAl9FGGMnqZDIxr2sj2cARcmw38it3xCbjBa8mTCgnJ78D9xdhVLDRVEjaeIOEZscjdCdB815+PdZKxRcmbr6a4wb0jnHRdTZ8QjP5Gud8LfUr0s6TVTXuzzcKO7N+x3NeCe4VXFX/KT/APTKlGfK/wBGRyrA6Lrp4o+RcM3kNT8AumfN41fOyMTtIXJ9YuxznpVqPvqJjmvdG1/WSZWk6BzRbuvbMvRwU0pST69jz8x7aWuncsX9I8RFoaapldyaIzv3KtYMvMkix5a9mauGYDVV1Syrr2iNkZvFAOWtwXe+x7zblsupX11Q9Orz5OI1TtlysM3SXh8xNNVwsMhpn5nMAuS27Tew1Ps2965w5x+auT7nWXF9JxW9GSPpGpy3sRVD5D/RticTfuvsuXhzT6taJjlR1riyv6XKu8VLFZ33kmYtA7RDRqLd/aVvw+KUpM4zp7SRt1PSFEY8lJBNLMRZjDG4Bp2GbwHcuFiPe5taOpZXTUV1Nvgzhl8EMr5zeoqLmQ6HLcGzfO5JK4yL1JpR/SjuihpNvuxZ4K4hGGxyUlTDMJGyEtDWE57gCw9NDtqtWTV6zU4PoZsex0pwkvJljjqJsXpJqhhZmaXNZY2iaA8Na522Ym5I8U5QhjShF/fQlcpXxlJffUs8eidPjVIzK7JDHnJsct+0d9r6NVNUlHHl7v8Asd2xcr4+3+R8WA3v6HMuA8UFPWVMM7JBNPP2TkNt3bnkOd16WVDlCMovpo87Gnxm4yXcsuLYnTYrQRZSWR3kcbHKDe4BO34B6rihqNEn57f8HeRFyujHx/kuOkOctw+cNBJe3IAASe0bHQeF1Thr81bLcrrW9G9wpR9TRwM2IjF/Mi5Vd0nKxssqjxrSFro6ic+euqXNcM82UZgRcC50vy1C1ZckoQgvCM+NFuUpvyVWEYgcJqamKojf1UsmeORrS4a300/3orbY/iK1KL69imt+hNxa6DjgHFEdXI5sUUwa1t+sewtYTf2QTzWK2h1r5mbKrlY3pFHwlE6XFK6dzSALMaSCL8tL7+zyWi9pURimU07d0m0T0qh0jKana1x62cXsCbDa5tsO1z7kwGlKTl7E5ibSS9zJ0p07/sGWNpLWvbmAFyGjy5bLnCklbtjMT4JLsXfCGNRVUAMQcBHZhDm21DRt3jxVF1bhNpl1E1OJyipiyPcw7tcW+ht9FwfKzjxbRd8D4l1NSATZsgyHz3b8fmj7G3AtULNPydIx7P8AZpuraXPMbg0DcktIFlNeuS2fQW74vRxCn4QxFhDm00rXDYgtBHkcy915VDWmzxljWp7SNz+SGK1BAkjkNucsgsPGxcT6BcfisetfIT+Gum/mOg8FcDMoz1sjusnta9uyzwaN7+JXm5WZK3oux6GPiqrq+546UqConp444InSHrLuy20AabXuRzK6wbIVybl7EZsJTilH3K3orwaopZJ+vgfHna3K42toXXGhOuoVufbXNLg+xXhVTg3yRf8ASLSzS0TooI3SPc5osLXte5OpHcsuI4xs3J6L8pScGooVOjLAqmmqnOnp3sa6MtDjlsDcHWxPctmbfXZBKL8mXConXLcl4OpheV4PT8i7x3UZKR4/OQ0e86/ALpGHPs4Uvfkp+jjCrB1Q4b9lnlzd79vcpZm+GUaXqPyPS5PXIIUMjQAKWECaBKaJPLWAcgmyNISccw+WfGKV3Vv6mFhdnscmY5ja+1/Y9FtrsjHHkt9W/wChjsjKV8XroOwYBsAsW2zZpIlR9CSCwXvZT9CNLySoJJUkAnQdTzkF72F+/mm+nQaXdkoT9QUeQTZSCEBDmA7i6EMkAKO5PREpsgFIfciyj6gGMA2AHkpbfkJJdjlPHVB1VU427MnbHns746+9dI+d+IVuu3fuLykxPvv2OtcH42KmHtH7xmj/AB7ne/8AVcs+kw8j1ofUvwoNgIAQAgBACAEBCAS+JIHVtWymaSI4hmlPcTsB42+aHl5MXkWqtdl3HCnhaxoa0Wa0WAHIIelGKitLsZUOiCgBNDZX47irKWB80nstGw3J5NHmu665Wz4ortsVceTF7hrF8SqXskkghjpngnc9Za2h9rn5LTfVTBaT2/v6Gemy6b210+/qOFljRsFrA+In1FbU0+RojgsA4E5iSba8u9aLKVCuMvczwtcrJR9hiqZQxrnHZoJPuF1nS8F7elsX+BMfkrqczyMaztlrQ0nUAN1N+dyfRacqiNM+KKMe12Q2xkusxoBACjqCCVIfuLOL8RvjxCno2Ma4StzPcb3aO1tb/CVproUqXb7Ged3G5V+/9y0xfG4KYxiV1nSuysaASXOJAsLeY3VUKpT7Fs7Iw1tmfGKzqIJZdD1bHO18ATZcwi5SSRFkuEXL2K/g3F5KulZPIxrHPJ0be1gSAdfJWZFarm4o5osc4cmXgVJcSgBACAEAIAQFDxdgf2qGw/nGasPzb71KZkzMf1ofU5K9hBIIsRoQdx4FTs+aaknpm5g+JvppBIw67EcnDuKFmPdOqe0dbwbGIqmMPjPm3m09xXJ9NTfG2O4lghcSgBACAEAIDXrHODTkF3HQX2HifBDmW2tIw4VhrYWkA5nOOZ7zu9x3J/TkhxVUoL6vuboQt0BKhATazjSSSV0NBTGpczR78wbGD3Bx0K2xxoqPKyWjHLIk3qC2ZeH+LzLOaWpgNPUWuGk3a7nofL/ei4txtR5xe0dVZG58JLTFvpSxCeR8dJ1BDHSAsdmH3xAALQOQu4alasCuEU58v7GfMnJyUNDxwzWTyxu66m+zZTla3MHXAA1027vcsF0YxfR7N1UpNdVotpXhoJOgAuVX5O32OZ9GuNU8YqZp54o5JpiQHuAdl3BseV3H0Xp51M9xhBdEjzsS2CTlJ9WX3FnFlIaOdsVTC97oy1rWvaSS7TQDzWejHm7FyXQuvyIem9PqZeD3x0eFxSSkMYGdY4n9439dVzfu29pE0NVUps0HcY1j2GeDD3Opxrne8Nc5o3cGb2Vixal8sp9Tl5Nj6xj0GbAcdjqqZtS3ssIN834SNwfJZrKpQnwNFVqnDkL7uN5J3ubQUj6kNNjISGR38C7dX/hVBfmS19Cl5Ll+hbNjhPimaqqJaeanET4hd1n5gDewCjIx41wUoveyce92ScZLsVmH/f47O/cQRBo8CQP1crZrhipe7Ko/Nkt+xR8Q4pVT4lAPsjs9Pd7Ys4u8XuH32GwNlopqrjQ25dym6cp2pJdhi4xxWY4TI6aHqJJDk6suBIBdbcd4CyY1UfxCSezTkWN0vktGlhPEc8VJG2jo3TxxRgPkJytJAu7IN3W7wrJ0QlY3OSTZxC6ca1xiNnCHETa6DrmtLSHFrm9xAB35ixCy30umXF/uaaLlbHki8VJcCAEAIAQAgIQgVeK+E21F5IrNl59z/A9x8VKMGXgq75o9zm9VSvicWSMLHDkfpyPmpPBnCcHqSMmHYhJA8PicWu+B8COYQmm2dUtxZ0LBOOIZbNmtE/v1yHyPLyKhnuY/xCE183QaY5Q4XBBHeNlBvUoy7M9hDolACAEBCAkIAKAX+O610NBO9ps7LlBHK5tf4q/HjytSZTkPjWzD0eYcyGghDQLvbnce9zufyCnMlytafg4xYKNa15F/iY9ZjdE2P2mNu+3IXcdfdf1Wmjpiy399im3rkxS++5lxr7/HKWPcQRl5Hibm/wD6ei5rfHFk/d6/4E9yyYr2/uP7V5+jfspuNKvqqGofserIHm4ZR81dRHlYkU3y41ti/wAF8JUj6KF81PG97m5i5zQTqSR8Fpycq1WtRk+hRjUQdabRU9JuCUsEETYII2SSyhoLW2NtfrZW4V1k5tybeirMrhGKSRk6SQ8fYaGNocHEHJeweWZQGE7AHVc4fFcrJE5bl8sIlhMzGJ2GHqqalYRlJD87g21rNtoNFwvw0Xy22/v6Fn58lx7ff7lbxfR/YqGmw+Fx+/kyudzdcjN7iSFbjS9a52S8FVy9KtVryP1DRxUkAY0Bscbbk+QuXHx5rz5ydktvq2b4JQWl2E/orPWfbKo/0k1gfADN/rC2ZqceNfsjHhvlymHRaOtfW1X9pNlB8Bd3+oJnLio1+yJwvmcpk8N/f4xWTbiNojB+FvgUu1HHivfqKdu+T8EdKhMho6UbzTi/lcNv/F8FOA1DlZ7IZq5cY/UcKgMpqdxaA1kUZIHIBrTp8FiW5zX7mt/JFix0P0xbQF53klc73ANb/pK1/EJbt17LX/JmwY6r/n/pDwsJsBACAEAIAQAgIQGpiGGxTtyyxtePHceR3CkqsphZ+pbFOv6PmHWGUs8HDMPXdTs86fwuL6xehYxLhqWH2nRkeBd9WoeXdjOvu9mrR1E8J+7kLPJxt6bfBCI22Q/TJoa8HrsSk2miI/fbr/C0Jo9CnJvl0TX8/wCRnpqWq/pahvlHGB8XF3yUHqQha180l/C1/wBstGNsALk+J3UFy7HoIEShIIAQGhjeHNqYHwv9mRtrjcHkfcV1Cx1zUkc2V84uLOaQ8Q1uHD7FaCXLpG8l4sDtcAajwXrOiu/83qjzI3TrXp9Br4P4adC99VUSCapl3cPZaPyt0+nJYci7kvTj0SNVFWvnl1ZgwCgccWq53lpGUNYATcDsjXTwVl3THho5q63yHVYGbRR6ToXyUfVsIBe8XuTawueQPctuEvzNmPMb9MZcMpxHDGwbNYG+gAWWbbk2zTBJRSQocZULp6+gbcdWx2cg3uTmadrfujmtmM+NM5L77GTIW7Yxf33Nrj/AnVDI5onhk1OS9hOxGhINgebQuMSzi3GXVM7y600p+UL2G8b19Q4QsZTNfze4vtpuQ22602YVUE5dShZdj0uhedI2CungZKxwbLTnOCb2O1xsbagH3LNh2qM9NF2XU5RT2VGFYhV4swxyGOKBv86GZs8xAvlJI7LDpe2q0WV14z2ltlMLZ3rT7G9wfSvgwmYdnOescLE2uRpra+mnJVZLU7kzvF6Utffgs+jfDjBQsabFxc5ziNiSbdw5AKvNm5WvZbhxSrFTCaqehxOWAdW9tRMCSc2YAlxFtN7ErVZCNlCm/CM1U3C5xRfYxQOlximcS3q4o81rm9yX62tbe3PkqanxxpfV/wBC2xbyY79v6lxxy1xoZ2stdzcut7WJAOwPK6pxEvVRdkv8tmfhCi6migj0uIxe21zqT6lc5D3bJ/U6x1qqP7FwqS4EAIAQAgBAf//Z"/>
          <p:cNvSpPr>
            <a:spLocks noChangeAspect="1" noChangeArrowheads="1"/>
          </p:cNvSpPr>
          <p:nvPr/>
        </p:nvSpPr>
        <p:spPr bwMode="auto">
          <a:xfrm>
            <a:off x="155576" y="-427036"/>
            <a:ext cx="2809875" cy="895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4" descr="data:image/jpeg;base64,/9j/4AAQSkZJRgABAQAAAQABAAD/2wCEAAkGBxMSEhUTExMVFRUXFyIaGBgYGBgeGBcdHxgXGx0WGBoaHiggGRomIBkXIjEhJSkrLi4uGh8zODMtNygtLisBCgoKDg0OGxAQGy0mICYtLS0tLS0tLS0tLS0tLS8tLS0tLS0tLS0tLS0tLS0tLS0tLS0tLS0tLS0tLS0tLS0tLf/AABEIAF4BJwMBEQACEQEDEQH/xAAcAAACAgMBAQAAAAAAAAAAAAAABgEFAwQHAgj/xABFEAABAwIEAgcFBQMKBwEAAAABAAIDBBEFEiExBkEHEyJRYXGRMoGhscEUI0JS0RViohYzQ0RTVHKTwvAkNHOCkrLSF//EABoBAQADAQEBAAAAAAAAAAAAAAABAwQCBQb/xAAyEQACAgIBAwIEBQMEAwAAAAAAAQIDBBESITFBE1EFImHwFCMycYHR4fEzQrHBNFKh/9oADAMBAAIRAxEAPwDuKAEAIAQEOQhlZU0U7/6x1Y/cjF/Vxd8lJTOEp/7tfsUtdwfJJ/XZj4O1HoCERlswXL/e/wD5/QXK7gWpZ7BbKPDQ+jv1U7ME/hlsf09Si62aB2XNJE4fhu5vw5oY+c6n16MtqDjKqjtd4kHc8fUaqDTXnXx7vY3YLxrDNZsg6p57zdp8nfqh6dHxCuzo+jGgOQ9BdexKgEoAQAgBACAEAIAQAgBACAEAIAQAgBACAEAIAQAgBACAEBF0I2BKEkZkGz0gBAQgCyAmyA0sSwuKduWVgcOV9x5Hkp2V21RsWpI5txNwo+m7bCXxd/4m/wCLvHipPBysB1Lkn0FtSeeNHCvFTqciOUl0R5ndnl3tUNHpYeY63xl2OnxyBwBBuDqCOfiuT3001tHtCQQAgBACAEAIAQAgBACAEAIAQAgBACAEAIAQAgBACAEBCEFVjuLiANa0B0shyxs7z3n90c1JRfcq1pdzbw+mLG2c7M46ud3n6DuCFkIcY9e5thQWAgBACAEAIDzI0EWOoOhBQhpPucv4z4c+zu6yMfdOO35D3eXcukzwc3F9KXJdhYQ83Q+9HWMk3pnnbWPy5t926g9r4ZftcJfwPig9cEAIAQAgBACAEAIAQAgBACAEAIAQAgBACAEAIAQAgBAYKupbGxz3mzWi5Kk5lJRXJiVwlK6trJKmTaMWYPy5r2HnYG/mjPLw369rsl28fQewoPWK6qx2mjcWSVELHDdrpGgjzBK7Vc5dUit2wi9NmL+U1H/e4P8ANZ+qn0p+xHrQfksaapZIMzHte3vaQR6hcNNd0WJp9me3uAFybAanw8VBOyq/lNR/3uD/ADWfqrPSn7FPrw13LYHmqupcVT+JKMXBqoARveRlx8VaqpvwVetBeTaq6eOohLTZzHt0I132cCq+q7nU4xsjpnHMSonQyuidu028xyd710fKW1Oqbiz1hFaYJo5R+FwJ8tj8LodUT4WKXsdsY6+q5PrO/UHutryQFSOKKM/1uD/MZ+qt9Cz/ANSn16/csKWrZKM0cjHjva4EfBVuLT6lqe+xnUEghBKEggIUbAKRsEAKACALqSNhdRskEAKSCUJBAQgJQAhBCgkAVJGxE6R8UsGU7Tv2n+XIfX3Lo8n4nfrVaLHo4hy0pd+d5PpYfRQy74bHVQ1qD0TiHSw8HEHW3EbQfPUr3Ph6aq2eLmtepo2MM6NZp6dkzZmAvZmDXNPPkSCuZfEFCbWjqOC5QT2UFBXVOGVBAux7HWkj/C8dx5G42KvnCGRXyKVKdE9M73h9Y2aJkrfZe0OHkRdeBKDjLie3GSlHZ870UHX1TGtGkkwA8nP/AEK+klL06tvwfPxXOekfSK+ZPo+5868UEPrKjKN5nAed7fNfRUJ+ijwL/wDVZ9CUUOSNjPytDfQAL51vbZ7qWkkI/SXh9jHOBv2HfNp+a62eR8Uq7TQilDxZfQ7Zgz80ER742/ILk+upluCZr8V1fU0dRJzETreZFh8SFZTDnYkLpca2xV4D4SpX0MT5oGPe8F2Zw1sSbDystWVkWRscYvoZsfHhKtOSNHi3hwYcBXUJMRa4Z47kscCe7u5W8VZj3u9+lZ1OL6fR/MgdBwqtE0Mcw0D2B3lcXsvPnHjJxZujLlFMpK3j2gjeWGbMRuWNLmjzcNFcsWx9Eir8TX7lz+1oeoNQJAYQ3NnGosNzoqvTly4a6lvOPHlvoVdbxrRRRskdMLSDMxoBLiO/LuB5qxY1retHDvr13N/A8egq2F8EgcBoRqHN8wdlxbTKt6ktHVVsbP0s2MSxKKnZ1k0jY297ja/gO8+AXMISm9RR1OcYLbYuHpGoL26x1vzZHZfWy0LCtfgoeVD3L7FMZhp4hLK/KwkAGxN77aDVUQrlN6ii6U1Hq2azeJqZ1QKVsmaUgkhouG2FzmOwK6dE1Hm10OVfBvSYh8TcVQTV9JaY/Z4SXSEZgC4OJAI/FYtb6rfTizjTJtdWYrr4u5afQfjxHTCm+1Z/ufzZT322tfdef6MuXDXU3erHjy30NPFONqKAhr5e0QDla0kgHbMBt5HVWQxbZdonDya15Nmo4ppGQsndM3q3+webu8Bu5I59y4WPZKTil1Jd8EttnrAeJqaszdTJct3aQQ4DvseSW0TrW5Imu6E3qLNvFcWhpmdZPI2NveTue4DmfJcwhKb1FbO5zjBbkyqwnjSjqZBEyWzz7IcC3N/hvuVbPFshHk10KY5EJPWyyr8ZhhkjikdZ8t8gsTe2+vIeaqhVKabS6IslbGL02U8/H1A2TqzODrbM0EsB8XDRXLDua/SV/iq15LTGcdgpoxLK8BrtGkAnMSLi1lVXTKyWkiydsYR2xB6POKIIxM6old100pIbZ7jlDQQBpsLu0W/Nx5clwXTRgxL1xbkyt4kq+tqpXcs9h5N7P6rzkeTl2epa2dB6Pz/wbPN3zUM9zAf5KGNQbT5746qesrqlw/PlH/aA35gr6LEWqV+x4OS92s71hdP1UMUf5WBvoAF8/J7k2e5Bajo430rAftB1t+rbfz1XtfD9+l/J4+br1GPPDlUYsEEhPswPI/it9F510d5LX1N9UtY6f0OP4RXmnljma1rjGbgOvlJtzsR3r27a/Ug4nkV2cJKQ5/8A6vVf2NP/AB//AEsL+HVry/v+DX+Pm/C+/wCRX4dhM1bC0655gXf+WY/IrXdP06nrwZalzsR9FL5s+hKDjinz0cn7tnehXSMWdHlSzkxUnza6nbcJiywxN7mNHwChn1tUeMEhW6WqrJQFo3ke1g8dyfkteBDdu/YozZar17jPg1J1UEUf5GNb6AXWayXObkaK48YpC10rVrWULmX7Ujg1o5nW5t6LRgxbtT9jPmS1W17lNxhWvpMOpKQEtdK0McR7QYA3Pbx7QCux4Ky6VnsUXWOuqMCI+IKRlMaajo5piWloHUmziRbM8kX8SUdNrlzslr+TpWQUeEYhVUUlBgT4pfbebEX9nO4dn0HxKnnG7KTj2OeMqsZpl/wLwzHT0zHvaHSyNBc5wBIFtGC+zQDt5rNlZDnN6NGNjqEFspeF4mx4zWNiFogy7gNgeyfmStF23jxb7lNKUciWjzw/SjFqqWrn7UEL8kEf4SRrcjnpY+/wS5/hoKEe76sipfiJub7LoZOkyNrpKKkYGjrJgSAAOyCG8uXaPoowm4qVkuyJzEm4xXcydLTiY6anZ7UkwyjysB8XBMDo5TfgnO6qMENOA8PQ0rAGNBfbtSEXe8ndxO+qyWXObfsaa6lDXuKeAU7J8Yq35GlkTQwDKMt9BttfQrXa3HHj1M1SUr5dDY6Vn5aWGnjABlma0AD6DxsowF87k/CGd+hRRbfsGnpaGVhY1wETjI5wBc85TdxJ/wBhZ/VnZYnvyX+lCuHUX+inAGGnFTKMznEiMO1DGg65Qdi43JPktWfc3PjEowalw5M94LA39u1JjAa1sVnAaC5DVxa3+GjsV/8AkPRTSY/TS4jLNVh744TkgY1hc24Ju4gaXvrr9Fe6pwqSj3fcpdkJXNtbSN+qL8TrKV8FNJDFA8OdM9mQuAcHZWjmNLe9Vx1RCXJ7b8Fkt3TXFa0euLKM1uMQ0+YtZHFd5bvYlxcL8rjKPeuqJ+niyl5b/oLoepkJey/qWnSNQQQ4a8NjY0NyhgAAscw2911Thzk7l1LsqEVURi7upwTtgFwpmtFxexc0NuL87FK0pZPT3OZdMZb9iz4GwpkdDT3Y3MWZiS0Xu65OvvVWVNu6XsW48Eq10OWudc35k/VUny2+uzovRnVXhkj5sff3OH6gqJHufCpbrcRwe6wJOw1K59j1H0PnTDG/aayO+vWzgnyc/MfgvpZtVVPXg+egudh9B4hXRwsdJK4Ma0XJP07yvnYQc3pH0E5qK2zgGNVr6+re9jSXSvAY3w0DR9SvoKoqmnr4PCtl6tu0dT4ziFJhBhB2a2Lz1AP1XlY79TI5P9z0r0q6OP8AAl9FGGMnqZDIxr2sj2cARcmw38it3xCbjBa8mTCgnJ78D9xdhVLDRVEjaeIOEZscjdCdB815+PdZKxRcmbr6a4wb0jnHRdTZ8QjP5Gud8LfUr0s6TVTXuzzcKO7N+x3NeCe4VXFX/KT/APTKlGfK/wBGRyrA6Lrp4o+RcM3kNT8AumfN41fOyMTtIXJ9YuxznpVqPvqJjmvdG1/WSZWk6BzRbuvbMvRwU0pST69jz8x7aWuncsX9I8RFoaapldyaIzv3KtYMvMkix5a9mauGYDVV1Syrr2iNkZvFAOWtwXe+x7zblsupX11Q9Orz5OI1TtlysM3SXh8xNNVwsMhpn5nMAuS27Tew1Ps2965w5x+auT7nWXF9JxW9GSPpGpy3sRVD5D/RticTfuvsuXhzT6taJjlR1riyv6XKu8VLFZ33kmYtA7RDRqLd/aVvw+KUpM4zp7SRt1PSFEY8lJBNLMRZjDG4Bp2GbwHcuFiPe5taOpZXTUV1Nvgzhl8EMr5zeoqLmQ6HLcGzfO5JK4yL1JpR/SjuihpNvuxZ4K4hGGxyUlTDMJGyEtDWE57gCw9NDtqtWTV6zU4PoZsex0pwkvJljjqJsXpJqhhZmaXNZY2iaA8Na522Ym5I8U5QhjShF/fQlcpXxlJffUs8eidPjVIzK7JDHnJsct+0d9r6NVNUlHHl7v8Asd2xcr4+3+R8WA3v6HMuA8UFPWVMM7JBNPP2TkNt3bnkOd16WVDlCMovpo87Gnxm4yXcsuLYnTYrQRZSWR3kcbHKDe4BO34B6rihqNEn57f8HeRFyujHx/kuOkOctw+cNBJe3IAASe0bHQeF1Thr81bLcrrW9G9wpR9TRwM2IjF/Mi5Vd0nKxssqjxrSFro6ic+euqXNcM82UZgRcC50vy1C1ZckoQgvCM+NFuUpvyVWEYgcJqamKojf1UsmeORrS4a300/3orbY/iK1KL69imt+hNxa6DjgHFEdXI5sUUwa1t+sewtYTf2QTzWK2h1r5mbKrlY3pFHwlE6XFK6dzSALMaSCL8tL7+zyWi9pURimU07d0m0T0qh0jKana1x62cXsCbDa5tsO1z7kwGlKTl7E5ibSS9zJ0p07/sGWNpLWvbmAFyGjy5bLnCklbtjMT4JLsXfCGNRVUAMQcBHZhDm21DRt3jxVF1bhNpl1E1OJyipiyPcw7tcW+ht9FwfKzjxbRd8D4l1NSATZsgyHz3b8fmj7G3AtULNPydIx7P8AZpuraXPMbg0DcktIFlNeuS2fQW74vRxCn4QxFhDm00rXDYgtBHkcy915VDWmzxljWp7SNz+SGK1BAkjkNucsgsPGxcT6BcfisetfIT+Gum/mOg8FcDMoz1sjusnta9uyzwaN7+JXm5WZK3oux6GPiqrq+546UqConp444InSHrLuy20AabXuRzK6wbIVybl7EZsJTilH3K3orwaopZJ+vgfHna3K42toXXGhOuoVufbXNLg+xXhVTg3yRf8ASLSzS0TooI3SPc5osLXte5OpHcsuI4xs3J6L8pScGooVOjLAqmmqnOnp3sa6MtDjlsDcHWxPctmbfXZBKL8mXConXLcl4OpheV4PT8i7x3UZKR4/OQ0e86/ALpGHPs4Uvfkp+jjCrB1Q4b9lnlzd79vcpZm+GUaXqPyPS5PXIIUMjQAKWECaBKaJPLWAcgmyNISccw+WfGKV3Vv6mFhdnscmY5ja+1/Y9FtrsjHHkt9W/wChjsjKV8XroOwYBsAsW2zZpIlR9CSCwXvZT9CNLySoJJUkAnQdTzkF72F+/mm+nQaXdkoT9QUeQTZSCEBDmA7i6EMkAKO5PREpsgFIfciyj6gGMA2AHkpbfkJJdjlPHVB1VU427MnbHns746+9dI+d+IVuu3fuLykxPvv2OtcH42KmHtH7xmj/AB7ne/8AVcs+kw8j1ofUvwoNgIAQAgBACAEBCAS+JIHVtWymaSI4hmlPcTsB42+aHl5MXkWqtdl3HCnhaxoa0Wa0WAHIIelGKitLsZUOiCgBNDZX47irKWB80nstGw3J5NHmu665Wz4ortsVceTF7hrF8SqXskkghjpngnc9Za2h9rn5LTfVTBaT2/v6Gemy6b210+/qOFljRsFrA+In1FbU0+RojgsA4E5iSba8u9aLKVCuMvczwtcrJR9hiqZQxrnHZoJPuF1nS8F7elsX+BMfkrqczyMaztlrQ0nUAN1N+dyfRacqiNM+KKMe12Q2xkusxoBACjqCCVIfuLOL8RvjxCno2Ma4StzPcb3aO1tb/CVproUqXb7Ged3G5V+/9y0xfG4KYxiV1nSuysaASXOJAsLeY3VUKpT7Fs7Iw1tmfGKzqIJZdD1bHO18ATZcwi5SSRFkuEXL2K/g3F5KulZPIxrHPJ0be1gSAdfJWZFarm4o5osc4cmXgVJcSgBACAEAIAQFDxdgf2qGw/nGasPzb71KZkzMf1ofU5K9hBIIsRoQdx4FTs+aaknpm5g+JvppBIw67EcnDuKFmPdOqe0dbwbGIqmMPjPm3m09xXJ9NTfG2O4lghcSgBACAEAIDXrHODTkF3HQX2HifBDmW2tIw4VhrYWkA5nOOZ7zu9x3J/TkhxVUoL6vuboQt0BKhATazjSSSV0NBTGpczR78wbGD3Bx0K2xxoqPKyWjHLIk3qC2ZeH+LzLOaWpgNPUWuGk3a7nofL/ei4txtR5xe0dVZG58JLTFvpSxCeR8dJ1BDHSAsdmH3xAALQOQu4alasCuEU58v7GfMnJyUNDxwzWTyxu66m+zZTla3MHXAA1027vcsF0YxfR7N1UpNdVotpXhoJOgAuVX5O32OZ9GuNU8YqZp54o5JpiQHuAdl3BseV3H0Xp51M9xhBdEjzsS2CTlJ9WX3FnFlIaOdsVTC97oy1rWvaSS7TQDzWejHm7FyXQuvyIem9PqZeD3x0eFxSSkMYGdY4n9439dVzfu29pE0NVUps0HcY1j2GeDD3Opxrne8Nc5o3cGb2Vixal8sp9Tl5Nj6xj0GbAcdjqqZtS3ssIN834SNwfJZrKpQnwNFVqnDkL7uN5J3ubQUj6kNNjISGR38C7dX/hVBfmS19Cl5Ll+hbNjhPimaqqJaeanET4hd1n5gDewCjIx41wUoveyce92ScZLsVmH/f47O/cQRBo8CQP1crZrhipe7Ko/Nkt+xR8Q4pVT4lAPsjs9Pd7Ys4u8XuH32GwNlopqrjQ25dym6cp2pJdhi4xxWY4TI6aHqJJDk6suBIBdbcd4CyY1UfxCSezTkWN0vktGlhPEc8VJG2jo3TxxRgPkJytJAu7IN3W7wrJ0QlY3OSTZxC6ca1xiNnCHETa6DrmtLSHFrm9xAB35ixCy30umXF/uaaLlbHki8VJcCAEAIAQAgIQgVeK+E21F5IrNl59z/A9x8VKMGXgq75o9zm9VSvicWSMLHDkfpyPmpPBnCcHqSMmHYhJA8PicWu+B8COYQmm2dUtxZ0LBOOIZbNmtE/v1yHyPLyKhnuY/xCE183QaY5Q4XBBHeNlBvUoy7M9hDolACAEBCAkIAKAX+O610NBO9ps7LlBHK5tf4q/HjytSZTkPjWzD0eYcyGghDQLvbnce9zufyCnMlytafg4xYKNa15F/iY9ZjdE2P2mNu+3IXcdfdf1Wmjpiy399im3rkxS++5lxr7/HKWPcQRl5Hibm/wD6ei5rfHFk/d6/4E9yyYr2/uP7V5+jfspuNKvqqGofserIHm4ZR81dRHlYkU3y41ti/wAF8JUj6KF81PG97m5i5zQTqSR8Fpycq1WtRk+hRjUQdabRU9JuCUsEETYII2SSyhoLW2NtfrZW4V1k5tybeirMrhGKSRk6SQ8fYaGNocHEHJeweWZQGE7AHVc4fFcrJE5bl8sIlhMzGJ2GHqqalYRlJD87g21rNtoNFwvw0Xy22/v6Fn58lx7ff7lbxfR/YqGmw+Fx+/kyudzdcjN7iSFbjS9a52S8FVy9KtVryP1DRxUkAY0Bscbbk+QuXHx5rz5ydktvq2b4JQWl2E/orPWfbKo/0k1gfADN/rC2ZqceNfsjHhvlymHRaOtfW1X9pNlB8Bd3+oJnLio1+yJwvmcpk8N/f4xWTbiNojB+FvgUu1HHivfqKdu+T8EdKhMho6UbzTi/lcNv/F8FOA1DlZ7IZq5cY/UcKgMpqdxaA1kUZIHIBrTp8FiW5zX7mt/JFix0P0xbQF53klc73ANb/pK1/EJbt17LX/JmwY6r/n/pDwsJsBACAEAIAQAgIQGpiGGxTtyyxtePHceR3CkqsphZ+pbFOv6PmHWGUs8HDMPXdTs86fwuL6xehYxLhqWH2nRkeBd9WoeXdjOvu9mrR1E8J+7kLPJxt6bfBCI22Q/TJoa8HrsSk2miI/fbr/C0Jo9CnJvl0TX8/wCRnpqWq/pahvlHGB8XF3yUHqQha180l/C1/wBstGNsALk+J3UFy7HoIEShIIAQGhjeHNqYHwv9mRtrjcHkfcV1Cx1zUkc2V84uLOaQ8Q1uHD7FaCXLpG8l4sDtcAajwXrOiu/83qjzI3TrXp9Br4P4adC99VUSCapl3cPZaPyt0+nJYci7kvTj0SNVFWvnl1ZgwCgccWq53lpGUNYATcDsjXTwVl3THho5q63yHVYGbRR6ToXyUfVsIBe8XuTawueQPctuEvzNmPMb9MZcMpxHDGwbNYG+gAWWbbk2zTBJRSQocZULp6+gbcdWx2cg3uTmadrfujmtmM+NM5L77GTIW7Yxf33Nrj/AnVDI5onhk1OS9hOxGhINgebQuMSzi3GXVM7y600p+UL2G8b19Q4QsZTNfze4vtpuQ22602YVUE5dShZdj0uhedI2CungZKxwbLTnOCb2O1xsbagH3LNh2qM9NF2XU5RT2VGFYhV4swxyGOKBv86GZs8xAvlJI7LDpe2q0WV14z2ltlMLZ3rT7G9wfSvgwmYdnOescLE2uRpra+mnJVZLU7kzvF6Utffgs+jfDjBQsabFxc5ziNiSbdw5AKvNm5WvZbhxSrFTCaqehxOWAdW9tRMCSc2YAlxFtN7ErVZCNlCm/CM1U3C5xRfYxQOlximcS3q4o81rm9yX62tbe3PkqanxxpfV/wBC2xbyY79v6lxxy1xoZ2stdzcut7WJAOwPK6pxEvVRdkv8tmfhCi6migj0uIxe21zqT6lc5D3bJ/U6x1qqP7FwqS4EAIAQAgBAf//Z"/>
          <p:cNvSpPr>
            <a:spLocks noChangeAspect="1" noChangeArrowheads="1"/>
          </p:cNvSpPr>
          <p:nvPr/>
        </p:nvSpPr>
        <p:spPr bwMode="auto">
          <a:xfrm>
            <a:off x="307975" y="-274636"/>
            <a:ext cx="2809875" cy="895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 name="Picture 85"/>
          <p:cNvPicPr>
            <a:picLocks noChangeAspect="1"/>
          </p:cNvPicPr>
          <p:nvPr/>
        </p:nvPicPr>
        <p:blipFill>
          <a:blip r:embed="rId3"/>
          <a:srcRect/>
          <a:stretch>
            <a:fillRect/>
          </a:stretch>
        </p:blipFill>
        <p:spPr bwMode="auto">
          <a:xfrm>
            <a:off x="7164288" y="267494"/>
            <a:ext cx="1584176" cy="432048"/>
          </a:xfrm>
          <a:prstGeom prst="rect">
            <a:avLst/>
          </a:prstGeom>
          <a:noFill/>
          <a:ln w="9525">
            <a:noFill/>
            <a:miter lim="800000"/>
            <a:headEnd/>
            <a:tailEnd/>
          </a:ln>
        </p:spPr>
      </p:pic>
      <p:sp>
        <p:nvSpPr>
          <p:cNvPr id="2" name="TextBox 1"/>
          <p:cNvSpPr txBox="1"/>
          <p:nvPr/>
        </p:nvSpPr>
        <p:spPr>
          <a:xfrm>
            <a:off x="394278" y="4619747"/>
            <a:ext cx="7850130" cy="276999"/>
          </a:xfrm>
          <a:prstGeom prst="rect">
            <a:avLst/>
          </a:prstGeom>
          <a:noFill/>
        </p:spPr>
        <p:txBody>
          <a:bodyPr wrap="square" rtlCol="0">
            <a:spAutoFit/>
          </a:bodyPr>
          <a:lstStyle/>
          <a:p>
            <a:r>
              <a:rPr lang="en-GB" sz="1200" i="1" baseline="30000" dirty="0" smtClean="0">
                <a:solidFill>
                  <a:prstClr val="black"/>
                </a:solidFill>
              </a:rPr>
              <a:t>1</a:t>
            </a:r>
            <a:r>
              <a:rPr lang="en-GB" sz="1200" i="1" dirty="0" smtClean="0">
                <a:solidFill>
                  <a:prstClr val="black"/>
                </a:solidFill>
              </a:rPr>
              <a:t>You’re </a:t>
            </a:r>
            <a:r>
              <a:rPr lang="en-GB" sz="1200" i="1" dirty="0">
                <a:solidFill>
                  <a:prstClr val="black"/>
                </a:solidFill>
              </a:rPr>
              <a:t>Welcome – Quality Criteria for Young People Friendly Health Services. DH – Children and Young People</a:t>
            </a:r>
            <a:r>
              <a:rPr lang="en-GB" sz="1200" i="1" dirty="0" smtClean="0">
                <a:solidFill>
                  <a:prstClr val="black"/>
                </a:solidFill>
              </a:rPr>
              <a:t>.</a:t>
            </a:r>
            <a:r>
              <a:rPr lang="en-GB" sz="1200" i="1" dirty="0">
                <a:solidFill>
                  <a:prstClr val="black"/>
                </a:solidFill>
              </a:rPr>
              <a:t> 15/04/2011.</a:t>
            </a:r>
            <a:r>
              <a:rPr lang="en-GB" sz="1200" i="1" dirty="0" smtClean="0">
                <a:solidFill>
                  <a:prstClr val="black"/>
                </a:solidFill>
              </a:rPr>
              <a:t> </a:t>
            </a:r>
            <a:endParaRPr lang="en-GB" sz="1200" i="1" dirty="0">
              <a:solidFill>
                <a:prstClr val="black"/>
              </a:solidFill>
            </a:endParaRPr>
          </a:p>
        </p:txBody>
      </p:sp>
      <p:sp>
        <p:nvSpPr>
          <p:cNvPr id="9" name="TextBox 8"/>
          <p:cNvSpPr txBox="1"/>
          <p:nvPr/>
        </p:nvSpPr>
        <p:spPr>
          <a:xfrm>
            <a:off x="2843808" y="1929775"/>
            <a:ext cx="5472608" cy="707886"/>
          </a:xfrm>
          <a:prstGeom prst="rect">
            <a:avLst/>
          </a:prstGeom>
          <a:solidFill>
            <a:schemeClr val="accent4">
              <a:lumMod val="20000"/>
              <a:lumOff val="80000"/>
            </a:schemeClr>
          </a:solidFill>
        </p:spPr>
        <p:txBody>
          <a:bodyPr wrap="square" rtlCol="0">
            <a:spAutoFit/>
          </a:bodyPr>
          <a:lstStyle/>
          <a:p>
            <a:r>
              <a:rPr lang="en-GB" sz="2000" b="1" dirty="0" smtClean="0">
                <a:solidFill>
                  <a:srgbClr val="4F81BD"/>
                </a:solidFill>
              </a:rPr>
              <a:t>It is a key period in the emergence of health inequalities</a:t>
            </a:r>
            <a:endParaRPr lang="en-GB" sz="2000" b="1" dirty="0">
              <a:solidFill>
                <a:srgbClr val="4F81BD"/>
              </a:solidFill>
            </a:endParaRPr>
          </a:p>
        </p:txBody>
      </p:sp>
      <p:sp>
        <p:nvSpPr>
          <p:cNvPr id="11" name="TextBox 10"/>
          <p:cNvSpPr txBox="1"/>
          <p:nvPr/>
        </p:nvSpPr>
        <p:spPr>
          <a:xfrm>
            <a:off x="588712" y="1059582"/>
            <a:ext cx="7056784" cy="707886"/>
          </a:xfrm>
          <a:prstGeom prst="rect">
            <a:avLst/>
          </a:prstGeom>
          <a:solidFill>
            <a:schemeClr val="accent4">
              <a:lumMod val="20000"/>
              <a:lumOff val="80000"/>
            </a:schemeClr>
          </a:solidFill>
        </p:spPr>
        <p:txBody>
          <a:bodyPr wrap="square" rtlCol="0">
            <a:spAutoFit/>
          </a:bodyPr>
          <a:lstStyle/>
          <a:p>
            <a:r>
              <a:rPr lang="en-GB" sz="2000" b="1" dirty="0" smtClean="0">
                <a:solidFill>
                  <a:srgbClr val="4F81BD"/>
                </a:solidFill>
              </a:rPr>
              <a:t>Adolescence is a time when young people start to take responsibility for their own health.</a:t>
            </a:r>
            <a:endParaRPr lang="en-GB" sz="2000" b="1" dirty="0">
              <a:solidFill>
                <a:srgbClr val="4F81BD"/>
              </a:solidFill>
            </a:endParaRPr>
          </a:p>
        </p:txBody>
      </p:sp>
      <p:sp>
        <p:nvSpPr>
          <p:cNvPr id="13" name="TextBox 12"/>
          <p:cNvSpPr txBox="1"/>
          <p:nvPr/>
        </p:nvSpPr>
        <p:spPr>
          <a:xfrm>
            <a:off x="1560512" y="339517"/>
            <a:ext cx="5243736" cy="584775"/>
          </a:xfrm>
          <a:prstGeom prst="rect">
            <a:avLst/>
          </a:prstGeom>
          <a:noFill/>
        </p:spPr>
        <p:txBody>
          <a:bodyPr wrap="square" rtlCol="0">
            <a:spAutoFit/>
          </a:bodyPr>
          <a:lstStyle/>
          <a:p>
            <a:pPr algn="ctr"/>
            <a:r>
              <a:rPr lang="en-GB" sz="3200" b="1" dirty="0" smtClean="0">
                <a:solidFill>
                  <a:srgbClr val="4F81BD"/>
                </a:solidFill>
              </a:rPr>
              <a:t>Background</a:t>
            </a:r>
            <a:endParaRPr lang="en-GB" sz="3200" b="1" dirty="0">
              <a:solidFill>
                <a:srgbClr val="4F81BD"/>
              </a:solidFill>
            </a:endParaRPr>
          </a:p>
        </p:txBody>
      </p:sp>
    </p:spTree>
    <p:extLst>
      <p:ext uri="{BB962C8B-B14F-4D97-AF65-F5344CB8AC3E}">
        <p14:creationId xmlns:p14="http://schemas.microsoft.com/office/powerpoint/2010/main" val="1902146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2267744" y="2787793"/>
            <a:ext cx="6264696" cy="1015663"/>
          </a:xfrm>
          <a:prstGeom prst="rect">
            <a:avLst/>
          </a:prstGeom>
          <a:solidFill>
            <a:schemeClr val="accent4">
              <a:lumMod val="20000"/>
              <a:lumOff val="80000"/>
            </a:schemeClr>
          </a:solidFill>
          <a:ln>
            <a:solidFill>
              <a:schemeClr val="accent1"/>
            </a:solidFill>
          </a:ln>
        </p:spPr>
        <p:txBody>
          <a:bodyPr wrap="square" rtlCol="0">
            <a:spAutoFit/>
          </a:bodyPr>
          <a:lstStyle/>
          <a:p>
            <a:pPr marL="0" indent="0">
              <a:buNone/>
            </a:pPr>
            <a:r>
              <a:rPr lang="en-GB" sz="2000" b="1" dirty="0" smtClean="0">
                <a:solidFill>
                  <a:schemeClr val="accent1"/>
                </a:solidFill>
              </a:rPr>
              <a:t>Factors that young people have raised as important to them are: opening hours, location, convenience, publicity, privacy and confidentiality</a:t>
            </a:r>
            <a:r>
              <a:rPr lang="en-GB" sz="2000" b="1" baseline="30000" dirty="0" smtClean="0">
                <a:solidFill>
                  <a:schemeClr val="accent1"/>
                </a:solidFill>
              </a:rPr>
              <a:t>2</a:t>
            </a:r>
            <a:endParaRPr lang="en-GB" sz="2000" b="1" baseline="30000" dirty="0">
              <a:solidFill>
                <a:schemeClr val="accent1"/>
              </a:solidFill>
            </a:endParaRPr>
          </a:p>
        </p:txBody>
      </p:sp>
      <p:pic>
        <p:nvPicPr>
          <p:cNvPr id="5" name="Picture 5" descr="Image result for DOH You're Welcome Quality Standards for Young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39" y="2643758"/>
            <a:ext cx="1740585" cy="14715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75181" y="4577031"/>
            <a:ext cx="6984776" cy="461665"/>
          </a:xfrm>
          <a:prstGeom prst="rect">
            <a:avLst/>
          </a:prstGeom>
        </p:spPr>
        <p:txBody>
          <a:bodyPr wrap="square">
            <a:spAutoFit/>
          </a:bodyPr>
          <a:lstStyle/>
          <a:p>
            <a:r>
              <a:rPr lang="en-GB" sz="1200" i="1" baseline="30000" dirty="0">
                <a:solidFill>
                  <a:prstClr val="black"/>
                </a:solidFill>
              </a:rPr>
              <a:t>2</a:t>
            </a:r>
            <a:r>
              <a:rPr lang="en-GB" sz="1200" i="1" dirty="0" smtClean="0">
                <a:solidFill>
                  <a:prstClr val="black"/>
                </a:solidFill>
              </a:rPr>
              <a:t>NCVSP </a:t>
            </a:r>
            <a:r>
              <a:rPr lang="en-GB" sz="1200" i="1" dirty="0">
                <a:solidFill>
                  <a:prstClr val="black"/>
                </a:solidFill>
              </a:rPr>
              <a:t>(2006) New frontiers: Annual Report of the National Chlamydia Screening Programme in England 2005/6</a:t>
            </a:r>
          </a:p>
        </p:txBody>
      </p:sp>
      <p:sp>
        <p:nvSpPr>
          <p:cNvPr id="8" name="Rectangle 7"/>
          <p:cNvSpPr/>
          <p:nvPr/>
        </p:nvSpPr>
        <p:spPr>
          <a:xfrm>
            <a:off x="386640" y="771550"/>
            <a:ext cx="7857771" cy="1631216"/>
          </a:xfrm>
          <a:prstGeom prst="rect">
            <a:avLst/>
          </a:prstGeom>
          <a:solidFill>
            <a:schemeClr val="accent4">
              <a:lumMod val="20000"/>
              <a:lumOff val="80000"/>
            </a:schemeClr>
          </a:solidFill>
        </p:spPr>
        <p:txBody>
          <a:bodyPr wrap="square">
            <a:spAutoFit/>
          </a:bodyPr>
          <a:lstStyle/>
          <a:p>
            <a:pPr lvl="1"/>
            <a:r>
              <a:rPr lang="en-US" sz="2000" b="1" dirty="0">
                <a:solidFill>
                  <a:srgbClr val="4F81BD"/>
                </a:solidFill>
              </a:rPr>
              <a:t>All young people are entitled to receive </a:t>
            </a:r>
            <a:r>
              <a:rPr lang="en-US" sz="2000" b="1" dirty="0" smtClean="0">
                <a:solidFill>
                  <a:srgbClr val="4F81BD"/>
                </a:solidFill>
              </a:rPr>
              <a:t>appropriate health </a:t>
            </a:r>
            <a:r>
              <a:rPr lang="en-US" sz="2000" b="1" dirty="0">
                <a:solidFill>
                  <a:srgbClr val="4F81BD"/>
                </a:solidFill>
              </a:rPr>
              <a:t>care wherever they access it. The </a:t>
            </a:r>
            <a:r>
              <a:rPr lang="en-US" sz="2000" b="1" dirty="0" smtClean="0">
                <a:solidFill>
                  <a:srgbClr val="4F81BD"/>
                </a:solidFill>
              </a:rPr>
              <a:t>Department </a:t>
            </a:r>
            <a:r>
              <a:rPr lang="en-US" sz="2000" b="1" dirty="0">
                <a:solidFill>
                  <a:srgbClr val="4F81BD"/>
                </a:solidFill>
              </a:rPr>
              <a:t>of Health Quality criteria for young people </a:t>
            </a:r>
            <a:r>
              <a:rPr lang="en-US" sz="2000" b="1" dirty="0" smtClean="0">
                <a:solidFill>
                  <a:srgbClr val="4F81BD"/>
                </a:solidFill>
              </a:rPr>
              <a:t>friendly </a:t>
            </a:r>
            <a:r>
              <a:rPr lang="en-US" sz="2000" b="1" dirty="0">
                <a:solidFill>
                  <a:srgbClr val="4F81BD"/>
                </a:solidFill>
              </a:rPr>
              <a:t>health services lay out principles that will </a:t>
            </a:r>
            <a:r>
              <a:rPr lang="en-US" sz="2000" b="1" dirty="0" smtClean="0">
                <a:solidFill>
                  <a:srgbClr val="4F81BD"/>
                </a:solidFill>
              </a:rPr>
              <a:t>help </a:t>
            </a:r>
            <a:r>
              <a:rPr lang="en-US" sz="2000" b="1" dirty="0">
                <a:solidFill>
                  <a:srgbClr val="4F81BD"/>
                </a:solidFill>
              </a:rPr>
              <a:t>health services – both in the community and in hospitals – to ‘get it right’ and become young </a:t>
            </a:r>
            <a:r>
              <a:rPr lang="en-US" sz="2000" b="1" dirty="0" smtClean="0">
                <a:solidFill>
                  <a:srgbClr val="4F81BD"/>
                </a:solidFill>
              </a:rPr>
              <a:t>people friendly.</a:t>
            </a:r>
            <a:r>
              <a:rPr lang="en-US" sz="2000" b="1" baseline="30000" dirty="0" smtClean="0">
                <a:solidFill>
                  <a:srgbClr val="4F81BD"/>
                </a:solidFill>
              </a:rPr>
              <a:t>1</a:t>
            </a:r>
            <a:r>
              <a:rPr lang="en-US" sz="2000" b="1" dirty="0" smtClean="0">
                <a:solidFill>
                  <a:srgbClr val="4F81BD"/>
                </a:solidFill>
              </a:rPr>
              <a:t> </a:t>
            </a:r>
            <a:endParaRPr lang="en-US" sz="2000" b="1" dirty="0">
              <a:solidFill>
                <a:srgbClr val="4F81BD"/>
              </a:solidFill>
            </a:endParaRPr>
          </a:p>
        </p:txBody>
      </p:sp>
      <p:sp>
        <p:nvSpPr>
          <p:cNvPr id="9" name="Rectangle 8"/>
          <p:cNvSpPr/>
          <p:nvPr/>
        </p:nvSpPr>
        <p:spPr>
          <a:xfrm>
            <a:off x="971600" y="4155941"/>
            <a:ext cx="6480720" cy="461665"/>
          </a:xfrm>
          <a:prstGeom prst="rect">
            <a:avLst/>
          </a:prstGeom>
        </p:spPr>
        <p:txBody>
          <a:bodyPr wrap="square">
            <a:spAutoFit/>
          </a:bodyPr>
          <a:lstStyle/>
          <a:p>
            <a:r>
              <a:rPr lang="en-GB" sz="1200" i="1" baseline="30000" dirty="0">
                <a:solidFill>
                  <a:prstClr val="black"/>
                </a:solidFill>
              </a:rPr>
              <a:t>1</a:t>
            </a:r>
            <a:r>
              <a:rPr lang="en-GB" sz="1200" i="1" dirty="0">
                <a:solidFill>
                  <a:prstClr val="black"/>
                </a:solidFill>
              </a:rPr>
              <a:t>You’re Welcome – Quality Criteria for Young People Friendly Health Services. DH – Children and Young People. 15/04/2011. </a:t>
            </a:r>
          </a:p>
        </p:txBody>
      </p:sp>
    </p:spTree>
    <p:extLst>
      <p:ext uri="{BB962C8B-B14F-4D97-AF65-F5344CB8AC3E}">
        <p14:creationId xmlns:p14="http://schemas.microsoft.com/office/powerpoint/2010/main" val="1039477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ews.images.itv.com/image/file/607985/image_update_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8512" y="732466"/>
            <a:ext cx="3839672" cy="29717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5"/>
          <p:cNvPicPr>
            <a:picLocks noChangeAspect="1"/>
          </p:cNvPicPr>
          <p:nvPr/>
        </p:nvPicPr>
        <p:blipFill>
          <a:blip r:embed="rId4"/>
          <a:srcRect/>
          <a:stretch>
            <a:fillRect/>
          </a:stretch>
        </p:blipFill>
        <p:spPr bwMode="auto">
          <a:xfrm>
            <a:off x="7164288" y="267494"/>
            <a:ext cx="1584176" cy="432048"/>
          </a:xfrm>
          <a:prstGeom prst="rect">
            <a:avLst/>
          </a:prstGeom>
          <a:noFill/>
          <a:ln w="9525">
            <a:noFill/>
            <a:miter lim="800000"/>
            <a:headEnd/>
            <a:tailEnd/>
          </a:ln>
        </p:spPr>
      </p:pic>
      <p:sp>
        <p:nvSpPr>
          <p:cNvPr id="4" name="Rectangle 3"/>
          <p:cNvSpPr/>
          <p:nvPr/>
        </p:nvSpPr>
        <p:spPr>
          <a:xfrm>
            <a:off x="1200380" y="3860942"/>
            <a:ext cx="6120680" cy="738664"/>
          </a:xfrm>
          <a:prstGeom prst="rect">
            <a:avLst/>
          </a:prstGeom>
        </p:spPr>
        <p:txBody>
          <a:bodyPr wrap="square">
            <a:spAutoFit/>
          </a:bodyPr>
          <a:lstStyle/>
          <a:p>
            <a:pPr algn="just"/>
            <a:r>
              <a:rPr lang="en-US" sz="1400" b="1" i="1" dirty="0" smtClean="0">
                <a:solidFill>
                  <a:prstClr val="black"/>
                </a:solidFill>
              </a:rPr>
              <a:t>“Urgent action is </a:t>
            </a:r>
            <a:r>
              <a:rPr lang="en-US" sz="1400" b="1" i="1" dirty="0">
                <a:solidFill>
                  <a:prstClr val="black"/>
                </a:solidFill>
              </a:rPr>
              <a:t>required so </a:t>
            </a:r>
            <a:r>
              <a:rPr lang="en-US" sz="1400" b="1" i="1" dirty="0" smtClean="0">
                <a:solidFill>
                  <a:prstClr val="black"/>
                </a:solidFill>
              </a:rPr>
              <a:t>that </a:t>
            </a:r>
            <a:r>
              <a:rPr lang="en-US" sz="1400" b="1" i="1" dirty="0">
                <a:solidFill>
                  <a:prstClr val="black"/>
                </a:solidFill>
              </a:rPr>
              <a:t>professionals and practitioners </a:t>
            </a:r>
            <a:r>
              <a:rPr lang="en-US" sz="1400" b="1" i="1" dirty="0" err="1" smtClean="0">
                <a:solidFill>
                  <a:prstClr val="black"/>
                </a:solidFill>
              </a:rPr>
              <a:t>recognise</a:t>
            </a:r>
            <a:r>
              <a:rPr lang="en-US" sz="1400" b="1" i="1" dirty="0" smtClean="0">
                <a:solidFill>
                  <a:prstClr val="black"/>
                </a:solidFill>
              </a:rPr>
              <a:t> </a:t>
            </a:r>
            <a:r>
              <a:rPr lang="en-US" sz="1400" b="1" i="1" dirty="0">
                <a:solidFill>
                  <a:prstClr val="black"/>
                </a:solidFill>
              </a:rPr>
              <a:t>the many warning </a:t>
            </a:r>
            <a:r>
              <a:rPr lang="en-US" sz="1400" b="1" i="1" dirty="0" smtClean="0">
                <a:solidFill>
                  <a:prstClr val="black"/>
                </a:solidFill>
              </a:rPr>
              <a:t>signs that </a:t>
            </a:r>
            <a:r>
              <a:rPr lang="en-US" sz="1400" b="1" i="1" dirty="0">
                <a:solidFill>
                  <a:prstClr val="black"/>
                </a:solidFill>
              </a:rPr>
              <a:t>children display when </a:t>
            </a:r>
            <a:r>
              <a:rPr lang="en-US" sz="1400" b="1" i="1" dirty="0" smtClean="0">
                <a:solidFill>
                  <a:prstClr val="black"/>
                </a:solidFill>
              </a:rPr>
              <a:t>being </a:t>
            </a:r>
            <a:r>
              <a:rPr lang="en-US" sz="1400" b="1" i="1" dirty="0">
                <a:solidFill>
                  <a:prstClr val="black"/>
                </a:solidFill>
              </a:rPr>
              <a:t>subjected to sexual </a:t>
            </a:r>
            <a:r>
              <a:rPr lang="en-US" sz="1400" b="1" i="1" dirty="0" smtClean="0">
                <a:solidFill>
                  <a:prstClr val="black"/>
                </a:solidFill>
              </a:rPr>
              <a:t>exploitation…”</a:t>
            </a:r>
            <a:r>
              <a:rPr lang="en-US" sz="1400" b="1" i="1" baseline="30000" dirty="0" smtClean="0">
                <a:solidFill>
                  <a:prstClr val="black"/>
                </a:solidFill>
              </a:rPr>
              <a:t>1</a:t>
            </a:r>
            <a:endParaRPr lang="en-US" sz="1400" b="1" i="1" baseline="30000" dirty="0">
              <a:solidFill>
                <a:prstClr val="black"/>
              </a:solidFill>
            </a:endParaRPr>
          </a:p>
        </p:txBody>
      </p:sp>
      <p:sp>
        <p:nvSpPr>
          <p:cNvPr id="8" name="TextBox 7"/>
          <p:cNvSpPr txBox="1"/>
          <p:nvPr/>
        </p:nvSpPr>
        <p:spPr>
          <a:xfrm>
            <a:off x="395536" y="4707326"/>
            <a:ext cx="7560840" cy="430887"/>
          </a:xfrm>
          <a:prstGeom prst="rect">
            <a:avLst/>
          </a:prstGeom>
          <a:noFill/>
        </p:spPr>
        <p:txBody>
          <a:bodyPr wrap="square" rtlCol="0">
            <a:spAutoFit/>
          </a:bodyPr>
          <a:lstStyle/>
          <a:p>
            <a:r>
              <a:rPr lang="en-GB" sz="1100" i="1" baseline="30000" dirty="0" smtClean="0">
                <a:solidFill>
                  <a:prstClr val="black"/>
                </a:solidFill>
              </a:rPr>
              <a:t>1</a:t>
            </a:r>
            <a:r>
              <a:rPr lang="en-GB" sz="1100" i="1" dirty="0" smtClean="0">
                <a:solidFill>
                  <a:prstClr val="black"/>
                </a:solidFill>
              </a:rPr>
              <a:t>“I thought I was the only one. The only one in the world.” The Office of the Children’s Commissioner’s Inquiry into Child Sexual Exploitation in Gangs and Groups. Interim Report. November 2012.</a:t>
            </a:r>
            <a:endParaRPr lang="en-GB" sz="1100" i="1" dirty="0">
              <a:solidFill>
                <a:prstClr val="black"/>
              </a:solidFill>
            </a:endParaRPr>
          </a:p>
        </p:txBody>
      </p:sp>
    </p:spTree>
    <p:extLst>
      <p:ext uri="{BB962C8B-B14F-4D97-AF65-F5344CB8AC3E}">
        <p14:creationId xmlns:p14="http://schemas.microsoft.com/office/powerpoint/2010/main" val="2051404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mg.yumpu.com/24160473/1/358x507/spotting-the-signs-a-national-proforma-apr201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552" y="771552"/>
            <a:ext cx="3528392" cy="38164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55976" y="1635668"/>
            <a:ext cx="4248472" cy="1015663"/>
          </a:xfrm>
          <a:prstGeom prst="rect">
            <a:avLst/>
          </a:prstGeom>
          <a:solidFill>
            <a:schemeClr val="accent4">
              <a:lumMod val="20000"/>
              <a:lumOff val="80000"/>
            </a:schemeClr>
          </a:solidFill>
        </p:spPr>
        <p:txBody>
          <a:bodyPr wrap="square" rtlCol="0">
            <a:spAutoFit/>
          </a:bodyPr>
          <a:lstStyle/>
          <a:p>
            <a:r>
              <a:rPr lang="en-GB" sz="2000" b="1" dirty="0" smtClean="0">
                <a:solidFill>
                  <a:srgbClr val="4F81BD"/>
                </a:solidFill>
              </a:rPr>
              <a:t>A standardised approach to identifying risk factors to sexual exploitation.</a:t>
            </a:r>
            <a:endParaRPr lang="en-GB" sz="2000" b="1" dirty="0">
              <a:solidFill>
                <a:srgbClr val="4F81BD"/>
              </a:solidFill>
            </a:endParaRPr>
          </a:p>
        </p:txBody>
      </p:sp>
    </p:spTree>
    <p:extLst>
      <p:ext uri="{BB962C8B-B14F-4D97-AF65-F5344CB8AC3E}">
        <p14:creationId xmlns:p14="http://schemas.microsoft.com/office/powerpoint/2010/main" val="2120106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x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411521"/>
            <a:ext cx="3888432" cy="42590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5"/>
          <p:cNvPicPr>
            <a:picLocks noChangeAspect="1"/>
          </p:cNvPicPr>
          <p:nvPr/>
        </p:nvPicPr>
        <p:blipFill>
          <a:blip r:embed="rId4"/>
          <a:srcRect/>
          <a:stretch>
            <a:fillRect/>
          </a:stretch>
        </p:blipFill>
        <p:spPr bwMode="auto">
          <a:xfrm>
            <a:off x="7380312" y="301809"/>
            <a:ext cx="1584176" cy="452622"/>
          </a:xfrm>
          <a:prstGeom prst="rect">
            <a:avLst/>
          </a:prstGeom>
          <a:noFill/>
          <a:ln w="9525">
            <a:noFill/>
            <a:miter lim="800000"/>
            <a:headEnd/>
            <a:tailEnd/>
          </a:ln>
        </p:spPr>
      </p:pic>
      <p:sp>
        <p:nvSpPr>
          <p:cNvPr id="2" name="Oval 1"/>
          <p:cNvSpPr/>
          <p:nvPr/>
        </p:nvSpPr>
        <p:spPr>
          <a:xfrm>
            <a:off x="5702722" y="915578"/>
            <a:ext cx="2469678" cy="129614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5868144" y="1203613"/>
            <a:ext cx="2304256" cy="830997"/>
          </a:xfrm>
          <a:prstGeom prst="rect">
            <a:avLst/>
          </a:prstGeom>
          <a:noFill/>
        </p:spPr>
        <p:txBody>
          <a:bodyPr wrap="square" rtlCol="0">
            <a:spAutoFit/>
          </a:bodyPr>
          <a:lstStyle/>
          <a:p>
            <a:pPr algn="ctr"/>
            <a:r>
              <a:rPr lang="en-GB" sz="1600" dirty="0" smtClean="0">
                <a:solidFill>
                  <a:prstClr val="black"/>
                </a:solidFill>
              </a:rPr>
              <a:t>¼ reports of child sexual exploitation related to online grooming</a:t>
            </a:r>
            <a:endParaRPr lang="en-GB" sz="1600" dirty="0">
              <a:solidFill>
                <a:prstClr val="black"/>
              </a:solidFill>
            </a:endParaRPr>
          </a:p>
        </p:txBody>
      </p:sp>
      <p:sp>
        <p:nvSpPr>
          <p:cNvPr id="6" name="Oval 5"/>
          <p:cNvSpPr/>
          <p:nvPr/>
        </p:nvSpPr>
        <p:spPr>
          <a:xfrm>
            <a:off x="395536" y="2211725"/>
            <a:ext cx="2592288" cy="172819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8" name="TextBox 7"/>
          <p:cNvSpPr txBox="1"/>
          <p:nvPr/>
        </p:nvSpPr>
        <p:spPr>
          <a:xfrm>
            <a:off x="755576" y="2427755"/>
            <a:ext cx="2160240" cy="1323439"/>
          </a:xfrm>
          <a:prstGeom prst="rect">
            <a:avLst/>
          </a:prstGeom>
          <a:noFill/>
        </p:spPr>
        <p:txBody>
          <a:bodyPr wrap="square" rtlCol="0">
            <a:spAutoFit/>
          </a:bodyPr>
          <a:lstStyle/>
          <a:p>
            <a:r>
              <a:rPr lang="en-GB" sz="1600" dirty="0">
                <a:solidFill>
                  <a:prstClr val="black"/>
                </a:solidFill>
              </a:rPr>
              <a:t>Sexting is a behaviour that young people often engage in without understanding the full consequences</a:t>
            </a:r>
          </a:p>
        </p:txBody>
      </p:sp>
      <p:sp>
        <p:nvSpPr>
          <p:cNvPr id="10" name="Oval 9"/>
          <p:cNvSpPr/>
          <p:nvPr/>
        </p:nvSpPr>
        <p:spPr>
          <a:xfrm>
            <a:off x="6494810" y="2571765"/>
            <a:ext cx="2469678" cy="1296145"/>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extBox 8"/>
          <p:cNvSpPr txBox="1"/>
          <p:nvPr/>
        </p:nvSpPr>
        <p:spPr>
          <a:xfrm>
            <a:off x="6783900" y="2804338"/>
            <a:ext cx="2036581" cy="830997"/>
          </a:xfrm>
          <a:prstGeom prst="rect">
            <a:avLst/>
          </a:prstGeom>
          <a:noFill/>
        </p:spPr>
        <p:txBody>
          <a:bodyPr wrap="square" rtlCol="0">
            <a:spAutoFit/>
          </a:bodyPr>
          <a:lstStyle/>
          <a:p>
            <a:r>
              <a:rPr lang="en-GB" sz="1600" dirty="0" smtClean="0">
                <a:solidFill>
                  <a:prstClr val="black"/>
                </a:solidFill>
              </a:rPr>
              <a:t>1,200 young people called </a:t>
            </a:r>
            <a:r>
              <a:rPr lang="en-GB" sz="1600" dirty="0" err="1" smtClean="0">
                <a:solidFill>
                  <a:prstClr val="black"/>
                </a:solidFill>
              </a:rPr>
              <a:t>Childline</a:t>
            </a:r>
            <a:r>
              <a:rPr lang="en-GB" sz="1600" dirty="0" smtClean="0">
                <a:solidFill>
                  <a:prstClr val="black"/>
                </a:solidFill>
              </a:rPr>
              <a:t> about sexting in 2015</a:t>
            </a:r>
            <a:endParaRPr lang="en-GB" sz="1600" dirty="0">
              <a:solidFill>
                <a:prstClr val="black"/>
              </a:solidFill>
            </a:endParaRPr>
          </a:p>
        </p:txBody>
      </p:sp>
      <p:sp>
        <p:nvSpPr>
          <p:cNvPr id="3" name="TextBox 2"/>
          <p:cNvSpPr txBox="1"/>
          <p:nvPr/>
        </p:nvSpPr>
        <p:spPr>
          <a:xfrm>
            <a:off x="539552" y="4681957"/>
            <a:ext cx="7262628" cy="461665"/>
          </a:xfrm>
          <a:prstGeom prst="rect">
            <a:avLst/>
          </a:prstGeom>
          <a:noFill/>
        </p:spPr>
        <p:txBody>
          <a:bodyPr wrap="square" rtlCol="0">
            <a:spAutoFit/>
          </a:bodyPr>
          <a:lstStyle/>
          <a:p>
            <a:r>
              <a:rPr lang="en-GB" sz="1200" i="1" dirty="0" err="1" smtClean="0">
                <a:solidFill>
                  <a:prstClr val="black"/>
                </a:solidFill>
              </a:rPr>
              <a:t>Ringrose</a:t>
            </a:r>
            <a:r>
              <a:rPr lang="en-GB" sz="1200" i="1" dirty="0" smtClean="0">
                <a:solidFill>
                  <a:prstClr val="black"/>
                </a:solidFill>
              </a:rPr>
              <a:t>, J. Rosalind, G. Livingstone, S. Harvey, L. A Qualitative Study of Children, Young People and Sexting. NSPCC. 2012</a:t>
            </a:r>
            <a:endParaRPr lang="en-GB" sz="1200" i="1" dirty="0">
              <a:solidFill>
                <a:prstClr val="black"/>
              </a:solidFill>
            </a:endParaRPr>
          </a:p>
        </p:txBody>
      </p:sp>
    </p:spTree>
    <p:extLst>
      <p:ext uri="{BB962C8B-B14F-4D97-AF65-F5344CB8AC3E}">
        <p14:creationId xmlns:p14="http://schemas.microsoft.com/office/powerpoint/2010/main" val="4053647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1"/>
                </a:solidFill>
              </a:rPr>
              <a:t>Method</a:t>
            </a:r>
            <a:endParaRPr lang="en-GB" b="1" dirty="0">
              <a:solidFill>
                <a:schemeClr val="accent1"/>
              </a:solidFill>
            </a:endParaRPr>
          </a:p>
        </p:txBody>
      </p:sp>
      <p:sp>
        <p:nvSpPr>
          <p:cNvPr id="3" name="Content Placeholder 2"/>
          <p:cNvSpPr>
            <a:spLocks noGrp="1"/>
          </p:cNvSpPr>
          <p:nvPr>
            <p:ph idx="1"/>
          </p:nvPr>
        </p:nvSpPr>
        <p:spPr>
          <a:xfrm>
            <a:off x="457200" y="1200159"/>
            <a:ext cx="7931224" cy="2883767"/>
          </a:xfrm>
          <a:solidFill>
            <a:schemeClr val="accent4">
              <a:lumMod val="20000"/>
              <a:lumOff val="80000"/>
            </a:schemeClr>
          </a:solidFill>
        </p:spPr>
        <p:txBody>
          <a:bodyPr>
            <a:normAutofit/>
          </a:bodyPr>
          <a:lstStyle/>
          <a:p>
            <a:r>
              <a:rPr lang="en-GB" sz="2400" dirty="0" smtClean="0"/>
              <a:t>Anonymous survey</a:t>
            </a:r>
          </a:p>
          <a:p>
            <a:r>
              <a:rPr lang="en-GB" sz="2400" dirty="0"/>
              <a:t>November 2015 and March </a:t>
            </a:r>
            <a:r>
              <a:rPr lang="en-GB" sz="2400" dirty="0" smtClean="0"/>
              <a:t>2016</a:t>
            </a:r>
          </a:p>
          <a:p>
            <a:r>
              <a:rPr lang="en-GB" sz="2400" dirty="0" smtClean="0"/>
              <a:t>54 responses</a:t>
            </a:r>
          </a:p>
          <a:p>
            <a:r>
              <a:rPr lang="en-GB" sz="2400" dirty="0" smtClean="0"/>
              <a:t>&lt;18 year olds</a:t>
            </a:r>
          </a:p>
          <a:p>
            <a:r>
              <a:rPr lang="en-GB" sz="2400" dirty="0" smtClean="0"/>
              <a:t>Attendance at a once-a-week drop-in clinic</a:t>
            </a:r>
          </a:p>
        </p:txBody>
      </p:sp>
      <p:pic>
        <p:nvPicPr>
          <p:cNvPr id="5" name="Picture 85"/>
          <p:cNvPicPr>
            <a:picLocks noChangeAspect="1"/>
          </p:cNvPicPr>
          <p:nvPr/>
        </p:nvPicPr>
        <p:blipFill>
          <a:blip r:embed="rId3"/>
          <a:srcRect/>
          <a:stretch>
            <a:fillRect/>
          </a:stretch>
        </p:blipFill>
        <p:spPr bwMode="auto">
          <a:xfrm>
            <a:off x="7164288" y="267494"/>
            <a:ext cx="1584176" cy="432048"/>
          </a:xfrm>
          <a:prstGeom prst="rect">
            <a:avLst/>
          </a:prstGeom>
          <a:noFill/>
          <a:ln w="9525">
            <a:noFill/>
            <a:miter lim="800000"/>
            <a:headEnd/>
            <a:tailEnd/>
          </a:ln>
        </p:spPr>
      </p:pic>
    </p:spTree>
    <p:extLst>
      <p:ext uri="{BB962C8B-B14F-4D97-AF65-F5344CB8AC3E}">
        <p14:creationId xmlns:p14="http://schemas.microsoft.com/office/powerpoint/2010/main" val="2753307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3235297"/>
              </p:ext>
            </p:extLst>
          </p:nvPr>
        </p:nvGraphicFramePr>
        <p:xfrm>
          <a:off x="755576" y="937363"/>
          <a:ext cx="7128792" cy="3883510"/>
        </p:xfrm>
        <a:graphic>
          <a:graphicData uri="http://schemas.openxmlformats.org/drawingml/2006/table">
            <a:tbl>
              <a:tblPr firstRow="1" bandRow="1">
                <a:tableStyleId>{5C22544A-7EE6-4342-B048-85BDC9FD1C3A}</a:tableStyleId>
              </a:tblPr>
              <a:tblGrid>
                <a:gridCol w="5976664"/>
                <a:gridCol w="1152128"/>
              </a:tblGrid>
              <a:tr h="520670">
                <a:tc>
                  <a:txBody>
                    <a:bodyPr/>
                    <a:lstStyle/>
                    <a:p>
                      <a:endParaRPr lang="en-GB" sz="1800" dirty="0"/>
                    </a:p>
                  </a:txBody>
                  <a:tcPr/>
                </a:tc>
                <a:tc>
                  <a:txBody>
                    <a:bodyPr/>
                    <a:lstStyle/>
                    <a:p>
                      <a:endParaRPr lang="en-GB" sz="2800" dirty="0"/>
                    </a:p>
                  </a:txBody>
                  <a:tcPr/>
                </a:tc>
              </a:tr>
              <a:tr h="640080">
                <a:tc>
                  <a:txBody>
                    <a:bodyPr/>
                    <a:lstStyle/>
                    <a:p>
                      <a:r>
                        <a:rPr lang="en-GB" sz="1800" dirty="0" smtClean="0"/>
                        <a:t>Waiting room</a:t>
                      </a:r>
                      <a:r>
                        <a:rPr lang="en-GB" sz="1800" baseline="0" dirty="0" smtClean="0"/>
                        <a:t> relevant and interesting for young people</a:t>
                      </a:r>
                      <a:endParaRPr lang="en-GB" sz="1800" dirty="0"/>
                    </a:p>
                  </a:txBody>
                  <a:tcPr/>
                </a:tc>
                <a:tc>
                  <a:txBody>
                    <a:bodyPr/>
                    <a:lstStyle/>
                    <a:p>
                      <a:r>
                        <a:rPr lang="en-GB" sz="1800" dirty="0" smtClean="0"/>
                        <a:t>98%</a:t>
                      </a:r>
                      <a:endParaRPr lang="en-GB" sz="1800" dirty="0"/>
                    </a:p>
                  </a:txBody>
                  <a:tcPr/>
                </a:tc>
              </a:tr>
              <a:tr h="520670">
                <a:tc>
                  <a:txBody>
                    <a:bodyPr/>
                    <a:lstStyle/>
                    <a:p>
                      <a:r>
                        <a:rPr lang="en-GB" sz="1800" dirty="0" smtClean="0"/>
                        <a:t>Waiting time &lt;30 </a:t>
                      </a:r>
                      <a:r>
                        <a:rPr lang="en-GB" sz="1800" dirty="0" err="1" smtClean="0"/>
                        <a:t>mins</a:t>
                      </a:r>
                      <a:endParaRPr lang="en-GB" sz="1800" dirty="0"/>
                    </a:p>
                  </a:txBody>
                  <a:tcPr/>
                </a:tc>
                <a:tc>
                  <a:txBody>
                    <a:bodyPr/>
                    <a:lstStyle/>
                    <a:p>
                      <a:r>
                        <a:rPr lang="en-GB" sz="1800" dirty="0" smtClean="0"/>
                        <a:t>63%</a:t>
                      </a:r>
                      <a:endParaRPr lang="en-GB" sz="1800" dirty="0"/>
                    </a:p>
                  </a:txBody>
                  <a:tcPr/>
                </a:tc>
              </a:tr>
              <a:tr h="520670">
                <a:tc>
                  <a:txBody>
                    <a:bodyPr/>
                    <a:lstStyle/>
                    <a:p>
                      <a:r>
                        <a:rPr lang="en-GB" sz="1800" dirty="0" smtClean="0"/>
                        <a:t>Confidentiality explained</a:t>
                      </a:r>
                      <a:endParaRPr lang="en-GB" sz="1800" dirty="0"/>
                    </a:p>
                  </a:txBody>
                  <a:tcPr/>
                </a:tc>
                <a:tc>
                  <a:txBody>
                    <a:bodyPr/>
                    <a:lstStyle/>
                    <a:p>
                      <a:r>
                        <a:rPr lang="en-GB" sz="1800" dirty="0" smtClean="0"/>
                        <a:t>85%</a:t>
                      </a:r>
                      <a:endParaRPr lang="en-GB" sz="1800" dirty="0"/>
                    </a:p>
                  </a:txBody>
                  <a:tcPr/>
                </a:tc>
              </a:tr>
              <a:tr h="520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Contraception</a:t>
                      </a:r>
                      <a:r>
                        <a:rPr lang="en-GB" sz="1800" baseline="0" dirty="0" smtClean="0"/>
                        <a:t> discussed</a:t>
                      </a:r>
                      <a:endParaRPr lang="en-GB" sz="1800" dirty="0" smtClean="0"/>
                    </a:p>
                  </a:txBody>
                  <a:tcPr/>
                </a:tc>
                <a:tc>
                  <a:txBody>
                    <a:bodyPr/>
                    <a:lstStyle/>
                    <a:p>
                      <a:r>
                        <a:rPr lang="en-GB" sz="1800" dirty="0" smtClean="0"/>
                        <a:t>61%</a:t>
                      </a:r>
                      <a:endParaRPr lang="en-GB" sz="1800" dirty="0"/>
                    </a:p>
                  </a:txBody>
                  <a:tcPr/>
                </a:tc>
              </a:tr>
              <a:tr h="520670">
                <a:tc>
                  <a:txBody>
                    <a:bodyPr/>
                    <a:lstStyle/>
                    <a:p>
                      <a:r>
                        <a:rPr lang="en-GB" sz="1800" dirty="0" smtClean="0"/>
                        <a:t>Condom Card offered</a:t>
                      </a:r>
                      <a:endParaRPr lang="en-GB" sz="1800" dirty="0"/>
                    </a:p>
                  </a:txBody>
                  <a:tcPr/>
                </a:tc>
                <a:tc>
                  <a:txBody>
                    <a:bodyPr/>
                    <a:lstStyle/>
                    <a:p>
                      <a:r>
                        <a:rPr lang="en-GB" sz="1800" dirty="0" smtClean="0"/>
                        <a:t>41%</a:t>
                      </a:r>
                      <a:endParaRPr lang="en-GB" sz="1800" dirty="0"/>
                    </a:p>
                  </a:txBody>
                  <a:tcP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Did</a:t>
                      </a:r>
                      <a:r>
                        <a:rPr lang="en-GB" sz="1800" baseline="0" dirty="0" smtClean="0"/>
                        <a:t> </a:t>
                      </a:r>
                      <a:r>
                        <a:rPr lang="en-GB" sz="1800" dirty="0" smtClean="0"/>
                        <a:t>service meet expectations?</a:t>
                      </a:r>
                    </a:p>
                    <a:p>
                      <a:endParaRPr lang="en-GB" sz="1800" dirty="0"/>
                    </a:p>
                  </a:txBody>
                  <a:tcPr/>
                </a:tc>
                <a:tc>
                  <a:txBody>
                    <a:bodyPr/>
                    <a:lstStyle/>
                    <a:p>
                      <a:r>
                        <a:rPr lang="en-GB" sz="1800" dirty="0" smtClean="0"/>
                        <a:t>100%</a:t>
                      </a:r>
                      <a:endParaRPr lang="en-GB" sz="1800" dirty="0"/>
                    </a:p>
                  </a:txBody>
                  <a:tcPr/>
                </a:tc>
              </a:tr>
            </a:tbl>
          </a:graphicData>
        </a:graphic>
      </p:graphicFrame>
      <p:pic>
        <p:nvPicPr>
          <p:cNvPr id="5" name="Picture 85"/>
          <p:cNvPicPr>
            <a:picLocks noChangeAspect="1"/>
          </p:cNvPicPr>
          <p:nvPr/>
        </p:nvPicPr>
        <p:blipFill>
          <a:blip r:embed="rId3"/>
          <a:srcRect/>
          <a:stretch>
            <a:fillRect/>
          </a:stretch>
        </p:blipFill>
        <p:spPr bwMode="auto">
          <a:xfrm>
            <a:off x="7164288" y="267494"/>
            <a:ext cx="1584176" cy="432048"/>
          </a:xfrm>
          <a:prstGeom prst="rect">
            <a:avLst/>
          </a:prstGeom>
          <a:noFill/>
          <a:ln w="9525">
            <a:noFill/>
            <a:miter lim="800000"/>
            <a:headEnd/>
            <a:tailEnd/>
          </a:ln>
        </p:spPr>
      </p:pic>
    </p:spTree>
    <p:extLst>
      <p:ext uri="{BB962C8B-B14F-4D97-AF65-F5344CB8AC3E}">
        <p14:creationId xmlns:p14="http://schemas.microsoft.com/office/powerpoint/2010/main" val="4274666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915566"/>
            <a:ext cx="6912768" cy="857250"/>
          </a:xfrm>
        </p:spPr>
        <p:txBody>
          <a:bodyPr>
            <a:noAutofit/>
          </a:bodyPr>
          <a:lstStyle/>
          <a:p>
            <a:pPr algn="just"/>
            <a:r>
              <a:rPr lang="en-GB" sz="3200" b="1" dirty="0" smtClean="0">
                <a:solidFill>
                  <a:schemeClr val="accent1"/>
                </a:solidFill>
              </a:rPr>
              <a:t>Have you ever sent a sexually explicit image of yourself to someone else?</a:t>
            </a:r>
            <a:endParaRPr lang="en-GB" sz="3200" b="1" dirty="0">
              <a:solidFill>
                <a:schemeClr val="accent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2120940"/>
              </p:ext>
            </p:extLst>
          </p:nvPr>
        </p:nvGraphicFramePr>
        <p:xfrm>
          <a:off x="467544" y="1779663"/>
          <a:ext cx="8147248" cy="3243808"/>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p:nvPr/>
        </p:nvPicPr>
        <p:blipFill rotWithShape="1">
          <a:blip r:embed="rId4"/>
          <a:srcRect l="5388" t="27969" r="50216" b="41379"/>
          <a:stretch/>
        </p:blipFill>
        <p:spPr bwMode="auto">
          <a:xfrm>
            <a:off x="179512" y="123478"/>
            <a:ext cx="1584176" cy="576064"/>
          </a:xfrm>
          <a:prstGeom prst="rect">
            <a:avLst/>
          </a:prstGeom>
          <a:ln>
            <a:noFill/>
          </a:ln>
          <a:extLst>
            <a:ext uri="{53640926-AAD7-44D8-BBD7-CCE9431645EC}">
              <a14:shadowObscured xmlns:a14="http://schemas.microsoft.com/office/drawing/2010/main"/>
            </a:ext>
          </a:extLst>
        </p:spPr>
      </p:pic>
      <p:pic>
        <p:nvPicPr>
          <p:cNvPr id="6" name="Picture 85"/>
          <p:cNvPicPr>
            <a:picLocks noChangeAspect="1"/>
          </p:cNvPicPr>
          <p:nvPr/>
        </p:nvPicPr>
        <p:blipFill>
          <a:blip r:embed="rId5"/>
          <a:srcRect/>
          <a:stretch>
            <a:fillRect/>
          </a:stretch>
        </p:blipFill>
        <p:spPr bwMode="auto">
          <a:xfrm>
            <a:off x="7164288" y="267494"/>
            <a:ext cx="1584176" cy="432048"/>
          </a:xfrm>
          <a:prstGeom prst="rect">
            <a:avLst/>
          </a:prstGeom>
          <a:noFill/>
          <a:ln w="9525">
            <a:noFill/>
            <a:miter lim="800000"/>
            <a:headEnd/>
            <a:tailEnd/>
          </a:ln>
        </p:spPr>
      </p:pic>
      <p:sp>
        <p:nvSpPr>
          <p:cNvPr id="3" name="TextBox 2"/>
          <p:cNvSpPr txBox="1"/>
          <p:nvPr/>
        </p:nvSpPr>
        <p:spPr>
          <a:xfrm>
            <a:off x="5292080" y="2643773"/>
            <a:ext cx="504056" cy="307777"/>
          </a:xfrm>
          <a:prstGeom prst="rect">
            <a:avLst/>
          </a:prstGeom>
          <a:noFill/>
        </p:spPr>
        <p:txBody>
          <a:bodyPr wrap="square" rtlCol="0">
            <a:spAutoFit/>
          </a:bodyPr>
          <a:lstStyle/>
          <a:p>
            <a:r>
              <a:rPr lang="en-GB" sz="1400" dirty="0" smtClean="0">
                <a:solidFill>
                  <a:prstClr val="black"/>
                </a:solidFill>
              </a:rPr>
              <a:t>46%</a:t>
            </a:r>
            <a:endParaRPr lang="en-GB" sz="1400" dirty="0">
              <a:solidFill>
                <a:prstClr val="black"/>
              </a:solidFill>
            </a:endParaRPr>
          </a:p>
        </p:txBody>
      </p:sp>
      <p:sp>
        <p:nvSpPr>
          <p:cNvPr id="7" name="TextBox 6"/>
          <p:cNvSpPr txBox="1"/>
          <p:nvPr/>
        </p:nvSpPr>
        <p:spPr>
          <a:xfrm>
            <a:off x="2699792" y="2950061"/>
            <a:ext cx="504056" cy="307777"/>
          </a:xfrm>
          <a:prstGeom prst="rect">
            <a:avLst/>
          </a:prstGeom>
          <a:noFill/>
        </p:spPr>
        <p:txBody>
          <a:bodyPr wrap="square" rtlCol="0">
            <a:spAutoFit/>
          </a:bodyPr>
          <a:lstStyle/>
          <a:p>
            <a:r>
              <a:rPr lang="en-GB" sz="1400" dirty="0" smtClean="0">
                <a:solidFill>
                  <a:prstClr val="black"/>
                </a:solidFill>
              </a:rPr>
              <a:t>54%</a:t>
            </a:r>
            <a:endParaRPr lang="en-GB" sz="1400" dirty="0">
              <a:solidFill>
                <a:prstClr val="black"/>
              </a:solidFill>
            </a:endParaRPr>
          </a:p>
        </p:txBody>
      </p:sp>
    </p:spTree>
    <p:extLst>
      <p:ext uri="{BB962C8B-B14F-4D97-AF65-F5344CB8AC3E}">
        <p14:creationId xmlns:p14="http://schemas.microsoft.com/office/powerpoint/2010/main" val="2311831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HS_CF_LN9471">
  <a:themeElements>
    <a:clrScheme name="Current">
      <a:dk1>
        <a:srgbClr val="000000"/>
      </a:dk1>
      <a:lt1>
        <a:srgbClr val="FFFFFF"/>
      </a:lt1>
      <a:dk2>
        <a:srgbClr val="0371B9"/>
      </a:dk2>
      <a:lt2>
        <a:srgbClr val="FFFFFF"/>
      </a:lt2>
      <a:accent1>
        <a:srgbClr val="DBDECD"/>
      </a:accent1>
      <a:accent2>
        <a:srgbClr val="00B28C"/>
      </a:accent2>
      <a:accent3>
        <a:srgbClr val="0371B9"/>
      </a:accent3>
      <a:accent4>
        <a:srgbClr val="2D4B64"/>
      </a:accent4>
      <a:accent5>
        <a:srgbClr val="FF6600"/>
      </a:accent5>
      <a:accent6>
        <a:srgbClr val="808080"/>
      </a:accent6>
      <a:hlink>
        <a:srgbClr val="0371B9"/>
      </a:hlink>
      <a:folHlink>
        <a:srgbClr val="2D4B64"/>
      </a:folHlink>
    </a:clrScheme>
    <a:fontScheme name="McKJapanes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NHS_CF_LN9471 1">
        <a:dk1>
          <a:srgbClr val="000000"/>
        </a:dk1>
        <a:lt1>
          <a:srgbClr val="FFFFFF"/>
        </a:lt1>
        <a:dk2>
          <a:srgbClr val="0371B9"/>
        </a:dk2>
        <a:lt2>
          <a:srgbClr val="FFFFFF"/>
        </a:lt2>
        <a:accent1>
          <a:srgbClr val="DBDECD"/>
        </a:accent1>
        <a:accent2>
          <a:srgbClr val="00B28C"/>
        </a:accent2>
        <a:accent3>
          <a:srgbClr val="FFFFFF"/>
        </a:accent3>
        <a:accent4>
          <a:srgbClr val="000000"/>
        </a:accent4>
        <a:accent5>
          <a:srgbClr val="EAECE3"/>
        </a:accent5>
        <a:accent6>
          <a:srgbClr val="00A17E"/>
        </a:accent6>
        <a:hlink>
          <a:srgbClr val="0371B9"/>
        </a:hlink>
        <a:folHlink>
          <a:srgbClr val="2D4B6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1512</Words>
  <Application>Microsoft Office PowerPoint</Application>
  <PresentationFormat>On-screen Show (16:9)</PresentationFormat>
  <Paragraphs>98</Paragraphs>
  <Slides>17</Slides>
  <Notes>17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1" baseType="lpstr">
      <vt:lpstr>Custom Design</vt:lpstr>
      <vt:lpstr>2_Office Theme</vt:lpstr>
      <vt:lpstr>NHS_CF_LN9471</vt:lpstr>
      <vt:lpstr>think-cell Slide</vt:lpstr>
      <vt:lpstr>Are we meeting the needs of Young People?</vt:lpstr>
      <vt:lpstr>PowerPoint Presentation</vt:lpstr>
      <vt:lpstr>PowerPoint Presentation</vt:lpstr>
      <vt:lpstr>PowerPoint Presentation</vt:lpstr>
      <vt:lpstr>PowerPoint Presentation</vt:lpstr>
      <vt:lpstr>PowerPoint Presentation</vt:lpstr>
      <vt:lpstr>Method</vt:lpstr>
      <vt:lpstr>PowerPoint Presentation</vt:lpstr>
      <vt:lpstr>Have you ever sent a sexually explicit image of yourself to someone else?</vt:lpstr>
      <vt:lpstr>Have you experienced a negative outcome from sexting?</vt:lpstr>
      <vt:lpstr>Case study</vt:lpstr>
      <vt:lpstr>Were you asked about sexting in your consultation today?</vt:lpstr>
      <vt:lpstr>Discussion</vt:lpstr>
      <vt:lpstr>Recommendations</vt:lpstr>
      <vt:lpstr>Checklist to Prevent Regret</vt:lpstr>
      <vt:lpstr>Acknowledgements</vt:lpstr>
      <vt:lpstr>PowerPoint Presentation</vt:lpstr>
    </vt:vector>
  </TitlesOfParts>
  <Company>Kingston Smith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Candi Bond Gunning</dc:creator>
  <cp:lastModifiedBy>Startech</cp:lastModifiedBy>
  <cp:revision>35</cp:revision>
  <dcterms:created xsi:type="dcterms:W3CDTF">2015-05-13T13:06:46Z</dcterms:created>
  <dcterms:modified xsi:type="dcterms:W3CDTF">2016-07-11T14:02:06Z</dcterms:modified>
</cp:coreProperties>
</file>