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drawings/drawing2.xml" ContentType="application/vnd.openxmlformats-officedocument.drawingml.chartshape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rawings/drawing9.xml" ContentType="application/vnd.openxmlformats-officedocument.drawingml.chartshapes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heme/themeOverride3.xml" ContentType="application/vnd.openxmlformats-officedocument.themeOverr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57" r:id="rId3"/>
    <p:sldId id="282" r:id="rId4"/>
    <p:sldId id="296" r:id="rId5"/>
    <p:sldId id="297" r:id="rId6"/>
    <p:sldId id="295" r:id="rId7"/>
    <p:sldId id="292" r:id="rId8"/>
    <p:sldId id="293" r:id="rId9"/>
    <p:sldId id="294" r:id="rId10"/>
    <p:sldId id="258" r:id="rId11"/>
    <p:sldId id="283" r:id="rId12"/>
    <p:sldId id="284" r:id="rId13"/>
    <p:sldId id="285" r:id="rId14"/>
    <p:sldId id="263" r:id="rId15"/>
    <p:sldId id="317" r:id="rId16"/>
    <p:sldId id="316" r:id="rId17"/>
    <p:sldId id="298" r:id="rId18"/>
    <p:sldId id="261" r:id="rId19"/>
    <p:sldId id="299" r:id="rId20"/>
    <p:sldId id="262" r:id="rId21"/>
    <p:sldId id="302" r:id="rId22"/>
    <p:sldId id="300" r:id="rId23"/>
    <p:sldId id="301" r:id="rId24"/>
    <p:sldId id="270" r:id="rId25"/>
    <p:sldId id="303" r:id="rId26"/>
    <p:sldId id="304" r:id="rId27"/>
    <p:sldId id="271" r:id="rId28"/>
    <p:sldId id="305" r:id="rId29"/>
    <p:sldId id="312" r:id="rId30"/>
    <p:sldId id="306" r:id="rId31"/>
    <p:sldId id="307" r:id="rId32"/>
    <p:sldId id="308" r:id="rId33"/>
    <p:sldId id="311" r:id="rId34"/>
    <p:sldId id="309" r:id="rId35"/>
    <p:sldId id="275" r:id="rId36"/>
    <p:sldId id="310" r:id="rId37"/>
    <p:sldId id="278" r:id="rId38"/>
    <p:sldId id="291" r:id="rId39"/>
    <p:sldId id="315" r:id="rId40"/>
    <p:sldId id="289" r:id="rId41"/>
    <p:sldId id="288" r:id="rId42"/>
    <p:sldId id="314" r:id="rId43"/>
    <p:sldId id="281" r:id="rId44"/>
    <p:sldId id="286" r:id="rId45"/>
    <p:sldId id="287" r:id="rId46"/>
    <p:sldId id="318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6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hmcclean\Desktop\2012Asym%20Scr%20Re-Audit\National%20tables%20160512.xlsx" TargetMode="External"/><Relationship Id="rId1" Type="http://schemas.openxmlformats.org/officeDocument/2006/relationships/themeOverride" Target="../theme/themeOverrid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16"/>
          <c:y val="1.5133451628405693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tx>
            <c:strRef>
              <c:f>'4F_Oral'!$B$87</c:f>
              <c:strCache>
                <c:ptCount val="1"/>
                <c:pt idx="0">
                  <c:v>Women</c:v>
                </c:pt>
              </c:strCache>
            </c:strRef>
          </c:tx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'4F_Oral'!$A$88:$A$105</c:f>
              <c:strCache>
                <c:ptCount val="18"/>
                <c:pt idx="0">
                  <c:v>Oxford, n=139</c:v>
                </c:pt>
                <c:pt idx="1">
                  <c:v>Scotland, n=85</c:v>
                </c:pt>
                <c:pt idx="2">
                  <c:v>Trent, n=170</c:v>
                </c:pt>
                <c:pt idx="3">
                  <c:v>South West Thames, n=204</c:v>
                </c:pt>
                <c:pt idx="4">
                  <c:v>West Midlands, n=257</c:v>
                </c:pt>
                <c:pt idx="5">
                  <c:v>South East Thames, n=300</c:v>
                </c:pt>
                <c:pt idx="6">
                  <c:v>Yorkshire, n=236</c:v>
                </c:pt>
                <c:pt idx="7">
                  <c:v>Anglia, n=200</c:v>
                </c:pt>
                <c:pt idx="8">
                  <c:v>South West, n=246</c:v>
                </c:pt>
                <c:pt idx="9">
                  <c:v>North Thames, n=394</c:v>
                </c:pt>
                <c:pt idx="10">
                  <c:v>Northern, n=226</c:v>
                </c:pt>
                <c:pt idx="11">
                  <c:v>Cheshire and Merseyside, n=99</c:v>
                </c:pt>
                <c:pt idx="12">
                  <c:v>Essex, n=101</c:v>
                </c:pt>
                <c:pt idx="13">
                  <c:v>Wessex, n=142</c:v>
                </c:pt>
                <c:pt idx="14">
                  <c:v>Wales, n=234</c:v>
                </c:pt>
                <c:pt idx="15">
                  <c:v>North West, n=197</c:v>
                </c:pt>
                <c:pt idx="16">
                  <c:v>Northern Ireland, n=91</c:v>
                </c:pt>
                <c:pt idx="17">
                  <c:v>National, N=3321</c:v>
                </c:pt>
              </c:strCache>
            </c:strRef>
          </c:cat>
          <c:val>
            <c:numRef>
              <c:f>'4F_Oral'!$B$88:$B$105</c:f>
              <c:numCache>
                <c:formatCode>0%</c:formatCode>
                <c:ptCount val="18"/>
                <c:pt idx="0">
                  <c:v>0.28776978417266225</c:v>
                </c:pt>
                <c:pt idx="1">
                  <c:v>0.29411764705882382</c:v>
                </c:pt>
                <c:pt idx="2">
                  <c:v>0.38235294117647123</c:v>
                </c:pt>
                <c:pt idx="3">
                  <c:v>0.41666666666666707</c:v>
                </c:pt>
                <c:pt idx="4">
                  <c:v>0.42801556420233494</c:v>
                </c:pt>
                <c:pt idx="5">
                  <c:v>0.43666666666666715</c:v>
                </c:pt>
                <c:pt idx="6">
                  <c:v>0.44915254237288188</c:v>
                </c:pt>
                <c:pt idx="7">
                  <c:v>0.48000000000000032</c:v>
                </c:pt>
                <c:pt idx="8">
                  <c:v>0.48780487804878098</c:v>
                </c:pt>
                <c:pt idx="9">
                  <c:v>0.50253807106598958</c:v>
                </c:pt>
                <c:pt idx="10">
                  <c:v>0.51769911504424782</c:v>
                </c:pt>
                <c:pt idx="11">
                  <c:v>0.58585858585858641</c:v>
                </c:pt>
                <c:pt idx="12">
                  <c:v>0.59405940594059481</c:v>
                </c:pt>
                <c:pt idx="13">
                  <c:v>0.6056338028169016</c:v>
                </c:pt>
                <c:pt idx="14">
                  <c:v>0.76923076923076927</c:v>
                </c:pt>
                <c:pt idx="15">
                  <c:v>0.87309644670050834</c:v>
                </c:pt>
                <c:pt idx="16">
                  <c:v>0.96703296703296615</c:v>
                </c:pt>
                <c:pt idx="17">
                  <c:v>0.5230352303523037</c:v>
                </c:pt>
              </c:numCache>
            </c:numRef>
          </c:val>
        </c:ser>
        <c:gapWidth val="50"/>
        <c:axId val="60343808"/>
        <c:axId val="60345344"/>
      </c:barChart>
      <c:catAx>
        <c:axId val="60343808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0345344"/>
        <c:crosses val="autoZero"/>
        <c:auto val="1"/>
        <c:lblAlgn val="ctr"/>
        <c:lblOffset val="100"/>
      </c:catAx>
      <c:valAx>
        <c:axId val="60345344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0343808"/>
        <c:crosses val="autoZero"/>
        <c:crossBetween val="between"/>
        <c:majorUnit val="0.2"/>
        <c:minorUnit val="4.0000000000000063E-2"/>
      </c:valAx>
    </c:plotArea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tx>
            <c:strRef>
              <c:f>'4MHet_Oral'!$F$70</c:f>
              <c:strCache>
                <c:ptCount val="1"/>
                <c:pt idx="0">
                  <c:v>Het men</c:v>
                </c:pt>
              </c:strCache>
            </c:strRef>
          </c:tx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'4MHet_Oral'!$E$71:$E$88</c:f>
              <c:strCache>
                <c:ptCount val="18"/>
                <c:pt idx="0">
                  <c:v>Anglia n=193</c:v>
                </c:pt>
                <c:pt idx="1">
                  <c:v>Oxford n=128</c:v>
                </c:pt>
                <c:pt idx="2">
                  <c:v>Trent n=181</c:v>
                </c:pt>
                <c:pt idx="3">
                  <c:v>Scotland n=68</c:v>
                </c:pt>
                <c:pt idx="4">
                  <c:v>West Midlands n=226</c:v>
                </c:pt>
                <c:pt idx="5">
                  <c:v>South West Thames n=168</c:v>
                </c:pt>
                <c:pt idx="6">
                  <c:v>North Thames  n=339</c:v>
                </c:pt>
                <c:pt idx="7">
                  <c:v>South East Thames n=277</c:v>
                </c:pt>
                <c:pt idx="8">
                  <c:v>Wessex n=126</c:v>
                </c:pt>
                <c:pt idx="9">
                  <c:v>South West n=238</c:v>
                </c:pt>
                <c:pt idx="10">
                  <c:v>National, N=3020</c:v>
                </c:pt>
                <c:pt idx="11">
                  <c:v>Cheshire and Merseyside n=85</c:v>
                </c:pt>
                <c:pt idx="12">
                  <c:v>Yorkshire n=196</c:v>
                </c:pt>
                <c:pt idx="13">
                  <c:v>Essex n=94</c:v>
                </c:pt>
                <c:pt idx="14">
                  <c:v>Northern n=205</c:v>
                </c:pt>
                <c:pt idx="15">
                  <c:v>Wales n=235</c:v>
                </c:pt>
                <c:pt idx="16">
                  <c:v>North West n=162</c:v>
                </c:pt>
                <c:pt idx="17">
                  <c:v>Northern Ireland n=99</c:v>
                </c:pt>
              </c:strCache>
            </c:strRef>
          </c:cat>
          <c:val>
            <c:numRef>
              <c:f>'4MHet_Oral'!$F$71:$F$88</c:f>
              <c:numCache>
                <c:formatCode>0%</c:formatCode>
                <c:ptCount val="18"/>
                <c:pt idx="0">
                  <c:v>0.26943005181347152</c:v>
                </c:pt>
                <c:pt idx="1">
                  <c:v>0.2734375</c:v>
                </c:pt>
                <c:pt idx="2">
                  <c:v>0.33701657458563605</c:v>
                </c:pt>
                <c:pt idx="3">
                  <c:v>0.33823529411764752</c:v>
                </c:pt>
                <c:pt idx="4">
                  <c:v>0.37168141592920423</c:v>
                </c:pt>
                <c:pt idx="5">
                  <c:v>0.38095238095238154</c:v>
                </c:pt>
                <c:pt idx="6">
                  <c:v>0.471976401179942</c:v>
                </c:pt>
                <c:pt idx="7">
                  <c:v>0.48736462093862865</c:v>
                </c:pt>
                <c:pt idx="8">
                  <c:v>0.49206349206349231</c:v>
                </c:pt>
                <c:pt idx="9">
                  <c:v>0.49579831932773138</c:v>
                </c:pt>
                <c:pt idx="10">
                  <c:v>0.50066225165562916</c:v>
                </c:pt>
                <c:pt idx="11">
                  <c:v>0.5411764705882357</c:v>
                </c:pt>
                <c:pt idx="12">
                  <c:v>0.56122448979591777</c:v>
                </c:pt>
                <c:pt idx="13">
                  <c:v>0.58510638297872275</c:v>
                </c:pt>
                <c:pt idx="14">
                  <c:v>0.60000000000000064</c:v>
                </c:pt>
                <c:pt idx="15">
                  <c:v>0.69361702127659575</c:v>
                </c:pt>
                <c:pt idx="16">
                  <c:v>0.80864197530864279</c:v>
                </c:pt>
                <c:pt idx="17">
                  <c:v>0.90909090909090917</c:v>
                </c:pt>
              </c:numCache>
            </c:numRef>
          </c:val>
        </c:ser>
        <c:gapWidth val="50"/>
        <c:axId val="60640256"/>
        <c:axId val="60670720"/>
      </c:barChart>
      <c:catAx>
        <c:axId val="60640256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0670720"/>
        <c:crosses val="autoZero"/>
        <c:auto val="1"/>
        <c:lblAlgn val="ctr"/>
        <c:lblOffset val="100"/>
      </c:catAx>
      <c:valAx>
        <c:axId val="60670720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0640256"/>
        <c:crosses val="autoZero"/>
        <c:crossBetween val="between"/>
        <c:majorUnit val="0.2"/>
        <c:minorUnit val="4.0000000000000022E-2"/>
      </c:valAx>
    </c:plotArea>
    <c:plotVisOnly val="1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tx>
            <c:strRef>
              <c:f>'4MHom_Oral'!$B$89</c:f>
              <c:strCache>
                <c:ptCount val="1"/>
                <c:pt idx="0">
                  <c:v>MSM</c:v>
                </c:pt>
              </c:strCache>
            </c:strRef>
          </c:tx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'4MHom_Oral'!$A$90:$A$107</c:f>
              <c:strCache>
                <c:ptCount val="18"/>
                <c:pt idx="0">
                  <c:v>Scotland, n=5</c:v>
                </c:pt>
                <c:pt idx="1">
                  <c:v>Wessex, n=7</c:v>
                </c:pt>
                <c:pt idx="2">
                  <c:v>Yorkshire, n=8</c:v>
                </c:pt>
                <c:pt idx="3">
                  <c:v>Anglia, n=10</c:v>
                </c:pt>
                <c:pt idx="4">
                  <c:v>South West, n=21</c:v>
                </c:pt>
                <c:pt idx="5">
                  <c:v>Wales, n=15</c:v>
                </c:pt>
                <c:pt idx="6">
                  <c:v>North Thames, n=62</c:v>
                </c:pt>
                <c:pt idx="7">
                  <c:v>Cheshire and Merseyside, n=9</c:v>
                </c:pt>
                <c:pt idx="8">
                  <c:v>Oxford, n=7</c:v>
                </c:pt>
                <c:pt idx="9">
                  <c:v>South West Thames, n=23</c:v>
                </c:pt>
                <c:pt idx="10">
                  <c:v>South East Thames, n=21</c:v>
                </c:pt>
                <c:pt idx="11">
                  <c:v>North West, n=19</c:v>
                </c:pt>
                <c:pt idx="12">
                  <c:v>Essex, n=8</c:v>
                </c:pt>
                <c:pt idx="13">
                  <c:v>Northern, n=14</c:v>
                </c:pt>
                <c:pt idx="14">
                  <c:v>Northern Ireland, n=15</c:v>
                </c:pt>
                <c:pt idx="15">
                  <c:v>Trent, n=8</c:v>
                </c:pt>
                <c:pt idx="16">
                  <c:v>West Midlands, n=14</c:v>
                </c:pt>
                <c:pt idx="17">
                  <c:v>National, N=266</c:v>
                </c:pt>
              </c:strCache>
            </c:strRef>
          </c:cat>
          <c:val>
            <c:numRef>
              <c:f>'4MHom_Oral'!$B$90:$B$107</c:f>
              <c:numCache>
                <c:formatCode>0.0%</c:formatCode>
                <c:ptCount val="18"/>
                <c:pt idx="0">
                  <c:v>0.77777777777777846</c:v>
                </c:pt>
                <c:pt idx="1">
                  <c:v>0.81818181818181901</c:v>
                </c:pt>
                <c:pt idx="2">
                  <c:v>0.81818181818181901</c:v>
                </c:pt>
                <c:pt idx="3">
                  <c:v>0.8666666666666667</c:v>
                </c:pt>
                <c:pt idx="4">
                  <c:v>0.88888888888888884</c:v>
                </c:pt>
                <c:pt idx="5">
                  <c:v>0.88888888888888895</c:v>
                </c:pt>
                <c:pt idx="6">
                  <c:v>0.91549295774647887</c:v>
                </c:pt>
                <c:pt idx="7">
                  <c:v>0.91666666666666652</c:v>
                </c:pt>
                <c:pt idx="8">
                  <c:v>0.91666666666666652</c:v>
                </c:pt>
                <c:pt idx="9">
                  <c:v>0.92307692307692257</c:v>
                </c:pt>
                <c:pt idx="10">
                  <c:v>0.96000000000000063</c:v>
                </c:pt>
                <c:pt idx="11">
                  <c:v>0.96000000000000063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0.9375</c:v>
                </c:pt>
                <c:pt idx="17">
                  <c:v>0.92073170731707377</c:v>
                </c:pt>
              </c:numCache>
            </c:numRef>
          </c:val>
        </c:ser>
        <c:gapWidth val="50"/>
        <c:axId val="61362944"/>
        <c:axId val="61364480"/>
      </c:barChart>
      <c:catAx>
        <c:axId val="61362944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364480"/>
        <c:crosses val="autoZero"/>
        <c:auto val="1"/>
        <c:lblAlgn val="ctr"/>
        <c:lblOffset val="100"/>
      </c:catAx>
      <c:valAx>
        <c:axId val="61364480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362944"/>
        <c:crosses val="autoZero"/>
        <c:crossBetween val="between"/>
        <c:majorUnit val="0.2"/>
        <c:minorUnit val="4.0000000000000022E-2"/>
      </c:valAx>
    </c:plotArea>
    <c:plotVisOnly val="1"/>
  </c:chart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'5F_Anal'!$D$68:$D$85</c:f>
              <c:strCache>
                <c:ptCount val="18"/>
                <c:pt idx="0">
                  <c:v>Scotland, n=85</c:v>
                </c:pt>
                <c:pt idx="1">
                  <c:v>Trent, n=170</c:v>
                </c:pt>
                <c:pt idx="2">
                  <c:v>Oxford, n=139</c:v>
                </c:pt>
                <c:pt idx="3">
                  <c:v>Northern, n=226</c:v>
                </c:pt>
                <c:pt idx="4">
                  <c:v>South East Thames, n=300</c:v>
                </c:pt>
                <c:pt idx="5">
                  <c:v>West Midlands, n=257</c:v>
                </c:pt>
                <c:pt idx="6">
                  <c:v>Anglia, n=200</c:v>
                </c:pt>
                <c:pt idx="7">
                  <c:v>South West Thames, n=204</c:v>
                </c:pt>
                <c:pt idx="8">
                  <c:v>South West, n=246</c:v>
                </c:pt>
                <c:pt idx="9">
                  <c:v>North Thames, n=394</c:v>
                </c:pt>
                <c:pt idx="10">
                  <c:v>Yorkshire, n=236</c:v>
                </c:pt>
                <c:pt idx="11">
                  <c:v>Wessex, n=142</c:v>
                </c:pt>
                <c:pt idx="12">
                  <c:v>Essex, n=101</c:v>
                </c:pt>
                <c:pt idx="13">
                  <c:v>Cheshire and Merseyside, n=99</c:v>
                </c:pt>
                <c:pt idx="14">
                  <c:v>Wales, n=234</c:v>
                </c:pt>
                <c:pt idx="15">
                  <c:v>North West, n=197</c:v>
                </c:pt>
                <c:pt idx="16">
                  <c:v>Northern Ireland, n=91</c:v>
                </c:pt>
                <c:pt idx="17">
                  <c:v>National, N=3321</c:v>
                </c:pt>
              </c:strCache>
            </c:strRef>
          </c:cat>
          <c:val>
            <c:numRef>
              <c:f>'5F_Anal'!$E$68:$E$85</c:f>
              <c:numCache>
                <c:formatCode>0%</c:formatCode>
                <c:ptCount val="18"/>
                <c:pt idx="0">
                  <c:v>0.28235294117647103</c:v>
                </c:pt>
                <c:pt idx="1">
                  <c:v>0.32941176470588318</c:v>
                </c:pt>
                <c:pt idx="2">
                  <c:v>0.36690647482014443</c:v>
                </c:pt>
                <c:pt idx="3">
                  <c:v>0.39823008849557534</c:v>
                </c:pt>
                <c:pt idx="4">
                  <c:v>0.40333333333333327</c:v>
                </c:pt>
                <c:pt idx="5">
                  <c:v>0.40856031128404741</c:v>
                </c:pt>
                <c:pt idx="6">
                  <c:v>0.41500000000000031</c:v>
                </c:pt>
                <c:pt idx="7">
                  <c:v>0.43137254901960859</c:v>
                </c:pt>
                <c:pt idx="8">
                  <c:v>0.43902439024390305</c:v>
                </c:pt>
                <c:pt idx="9">
                  <c:v>0.46954314720812179</c:v>
                </c:pt>
                <c:pt idx="10">
                  <c:v>0.49152542372881403</c:v>
                </c:pt>
                <c:pt idx="11">
                  <c:v>0.50704225352112675</c:v>
                </c:pt>
                <c:pt idx="12">
                  <c:v>0.58415841584158412</c:v>
                </c:pt>
                <c:pt idx="13">
                  <c:v>0.61616161616161691</c:v>
                </c:pt>
                <c:pt idx="14">
                  <c:v>0.73076923076923073</c:v>
                </c:pt>
                <c:pt idx="15">
                  <c:v>0.86294416243654914</c:v>
                </c:pt>
                <c:pt idx="16">
                  <c:v>0.94505494505494458</c:v>
                </c:pt>
                <c:pt idx="17">
                  <c:v>0.49563384522734155</c:v>
                </c:pt>
              </c:numCache>
            </c:numRef>
          </c:val>
        </c:ser>
        <c:gapWidth val="50"/>
        <c:axId val="61385344"/>
        <c:axId val="61202816"/>
      </c:barChart>
      <c:catAx>
        <c:axId val="61385344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202816"/>
        <c:crosses val="autoZero"/>
        <c:auto val="1"/>
        <c:lblAlgn val="ctr"/>
        <c:lblOffset val="100"/>
      </c:catAx>
      <c:valAx>
        <c:axId val="61202816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385344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'5MHom_Anal'!$D$65:$D$82</c:f>
              <c:strCache>
                <c:ptCount val="18"/>
                <c:pt idx="0">
                  <c:v>Anglia, n=15</c:v>
                </c:pt>
                <c:pt idx="1">
                  <c:v>South West, n=27</c:v>
                </c:pt>
                <c:pt idx="2">
                  <c:v>Wessex, n=11</c:v>
                </c:pt>
                <c:pt idx="3">
                  <c:v>North Thames, n=71</c:v>
                </c:pt>
                <c:pt idx="4">
                  <c:v>Scotland, n=9</c:v>
                </c:pt>
                <c:pt idx="5">
                  <c:v>Wales, n=18</c:v>
                </c:pt>
                <c:pt idx="6">
                  <c:v>Trent, n=10</c:v>
                </c:pt>
                <c:pt idx="7">
                  <c:v>Yorkshire, n=11</c:v>
                </c:pt>
                <c:pt idx="8">
                  <c:v>Cheshire and Merseyside, n=12</c:v>
                </c:pt>
                <c:pt idx="9">
                  <c:v>North West, n=25</c:v>
                </c:pt>
                <c:pt idx="10">
                  <c:v>West Midlands, n=16</c:v>
                </c:pt>
                <c:pt idx="11">
                  <c:v>South East Thames, n=25</c:v>
                </c:pt>
                <c:pt idx="12">
                  <c:v>Essex, n=9</c:v>
                </c:pt>
                <c:pt idx="13">
                  <c:v>Northern, n=16</c:v>
                </c:pt>
                <c:pt idx="14">
                  <c:v>Northern Ireland, n=15</c:v>
                </c:pt>
                <c:pt idx="15">
                  <c:v>Oxford, n=12</c:v>
                </c:pt>
                <c:pt idx="16">
                  <c:v>South West Thames, n=26</c:v>
                </c:pt>
                <c:pt idx="17">
                  <c:v>National, N=328</c:v>
                </c:pt>
              </c:strCache>
            </c:strRef>
          </c:cat>
          <c:val>
            <c:numRef>
              <c:f>'5MHom_Anal'!$E$65:$E$82</c:f>
              <c:numCache>
                <c:formatCode>0%</c:formatCode>
                <c:ptCount val="18"/>
                <c:pt idx="0">
                  <c:v>0.8</c:v>
                </c:pt>
                <c:pt idx="1">
                  <c:v>0.81481481481481544</c:v>
                </c:pt>
                <c:pt idx="2">
                  <c:v>0.8181818181818189</c:v>
                </c:pt>
                <c:pt idx="3">
                  <c:v>0.88732394366197187</c:v>
                </c:pt>
                <c:pt idx="4">
                  <c:v>0.88888888888888884</c:v>
                </c:pt>
                <c:pt idx="5">
                  <c:v>0.88888888888888884</c:v>
                </c:pt>
                <c:pt idx="6">
                  <c:v>0.89999999999999991</c:v>
                </c:pt>
                <c:pt idx="7">
                  <c:v>0.90909090909090906</c:v>
                </c:pt>
                <c:pt idx="8">
                  <c:v>0.91666666666666652</c:v>
                </c:pt>
                <c:pt idx="9">
                  <c:v>0.92</c:v>
                </c:pt>
                <c:pt idx="10">
                  <c:v>0.9375</c:v>
                </c:pt>
                <c:pt idx="11">
                  <c:v>0.96000000000000063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0.91463414634146345</c:v>
                </c:pt>
              </c:numCache>
            </c:numRef>
          </c:val>
        </c:ser>
        <c:gapWidth val="50"/>
        <c:axId val="61396480"/>
        <c:axId val="61597568"/>
      </c:barChart>
      <c:catAx>
        <c:axId val="61396480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597568"/>
        <c:crosses val="autoZero"/>
        <c:auto val="1"/>
        <c:lblAlgn val="ctr"/>
        <c:lblOffset val="100"/>
      </c:catAx>
      <c:valAx>
        <c:axId val="61597568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396480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'6MHom_HIV'!$A$45:$A$62</c:f>
              <c:strCache>
                <c:ptCount val="18"/>
                <c:pt idx="0">
                  <c:v>Scotland, n=9</c:v>
                </c:pt>
                <c:pt idx="1">
                  <c:v>Wessex, n=11</c:v>
                </c:pt>
                <c:pt idx="2">
                  <c:v>Oxford, n=12</c:v>
                </c:pt>
                <c:pt idx="3">
                  <c:v>Anglia, n=15</c:v>
                </c:pt>
                <c:pt idx="4">
                  <c:v>West Midlands, n=16</c:v>
                </c:pt>
                <c:pt idx="5">
                  <c:v>North Thames, n=71</c:v>
                </c:pt>
                <c:pt idx="6">
                  <c:v>North West, n=25</c:v>
                </c:pt>
                <c:pt idx="7">
                  <c:v>Cheshire and Merseyside, n=12</c:v>
                </c:pt>
                <c:pt idx="8">
                  <c:v>Essex, n=9</c:v>
                </c:pt>
                <c:pt idx="9">
                  <c:v>Northern, n=16</c:v>
                </c:pt>
                <c:pt idx="10">
                  <c:v>Northern Ireland, n=15</c:v>
                </c:pt>
                <c:pt idx="11">
                  <c:v>South East Thames, n=25</c:v>
                </c:pt>
                <c:pt idx="12">
                  <c:v>South West, n=27</c:v>
                </c:pt>
                <c:pt idx="13">
                  <c:v>South West Thames, n=25</c:v>
                </c:pt>
                <c:pt idx="14">
                  <c:v>Trent, n=10</c:v>
                </c:pt>
                <c:pt idx="15">
                  <c:v>Wales, n=18</c:v>
                </c:pt>
                <c:pt idx="16">
                  <c:v>Yorkshire, n=11</c:v>
                </c:pt>
                <c:pt idx="17">
                  <c:v>National, N=328</c:v>
                </c:pt>
              </c:strCache>
            </c:strRef>
          </c:cat>
          <c:val>
            <c:numRef>
              <c:f>'6MHom_HIV'!$B$45:$B$62</c:f>
              <c:numCache>
                <c:formatCode>0%</c:formatCode>
                <c:ptCount val="18"/>
                <c:pt idx="0">
                  <c:v>0.77777777777777846</c:v>
                </c:pt>
                <c:pt idx="1">
                  <c:v>0.90909090909090906</c:v>
                </c:pt>
                <c:pt idx="2">
                  <c:v>0.91666666666666652</c:v>
                </c:pt>
                <c:pt idx="3">
                  <c:v>0.93333333333333335</c:v>
                </c:pt>
                <c:pt idx="4">
                  <c:v>0.9375</c:v>
                </c:pt>
                <c:pt idx="5">
                  <c:v>0.9577464788732396</c:v>
                </c:pt>
                <c:pt idx="6">
                  <c:v>0.96000000000000063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0.96646341463414664</c:v>
                </c:pt>
              </c:numCache>
            </c:numRef>
          </c:val>
        </c:ser>
        <c:gapWidth val="50"/>
        <c:axId val="61586816"/>
        <c:axId val="61616512"/>
      </c:barChart>
      <c:catAx>
        <c:axId val="61586816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616512"/>
        <c:crosses val="autoZero"/>
        <c:auto val="1"/>
        <c:lblAlgn val="ctr"/>
        <c:lblOffset val="100"/>
      </c:catAx>
      <c:valAx>
        <c:axId val="61616512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586816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'6F_HIV'!$A$65:$A$82</c:f>
              <c:strCache>
                <c:ptCount val="18"/>
                <c:pt idx="0">
                  <c:v>Wales n=229</c:v>
                </c:pt>
                <c:pt idx="1">
                  <c:v>Cheshire and Merseyside n=98</c:v>
                </c:pt>
                <c:pt idx="2">
                  <c:v>Northern n=223</c:v>
                </c:pt>
                <c:pt idx="3">
                  <c:v>Scotland n=85</c:v>
                </c:pt>
                <c:pt idx="4">
                  <c:v>South East Thames n=294</c:v>
                </c:pt>
                <c:pt idx="5">
                  <c:v>North West n=195</c:v>
                </c:pt>
                <c:pt idx="6">
                  <c:v>Anglia n=196</c:v>
                </c:pt>
                <c:pt idx="7">
                  <c:v>Yorkshire n=228</c:v>
                </c:pt>
                <c:pt idx="8">
                  <c:v>North Thames  n=391</c:v>
                </c:pt>
                <c:pt idx="9">
                  <c:v>Oxford n=133</c:v>
                </c:pt>
                <c:pt idx="10">
                  <c:v>South West n=244</c:v>
                </c:pt>
                <c:pt idx="11">
                  <c:v>Wessex n=140</c:v>
                </c:pt>
                <c:pt idx="12">
                  <c:v>Essex n=101</c:v>
                </c:pt>
                <c:pt idx="13">
                  <c:v>South West Thames n=198</c:v>
                </c:pt>
                <c:pt idx="14">
                  <c:v>West Midlands n=254</c:v>
                </c:pt>
                <c:pt idx="15">
                  <c:v>Trent n=169</c:v>
                </c:pt>
                <c:pt idx="16">
                  <c:v>Northern Ireland n=91</c:v>
                </c:pt>
                <c:pt idx="17">
                  <c:v>National N=3269</c:v>
                </c:pt>
              </c:strCache>
            </c:strRef>
          </c:cat>
          <c:val>
            <c:numRef>
              <c:f>'6F_HIV'!$B$65:$B$82</c:f>
              <c:numCache>
                <c:formatCode>0%</c:formatCode>
                <c:ptCount val="18"/>
                <c:pt idx="0">
                  <c:v>0.75109170305676864</c:v>
                </c:pt>
                <c:pt idx="1">
                  <c:v>0.76530612244898022</c:v>
                </c:pt>
                <c:pt idx="2">
                  <c:v>0.8116591928251129</c:v>
                </c:pt>
                <c:pt idx="3">
                  <c:v>0.82352941176470584</c:v>
                </c:pt>
                <c:pt idx="4">
                  <c:v>0.82653061224489921</c:v>
                </c:pt>
                <c:pt idx="5">
                  <c:v>0.83589743589743593</c:v>
                </c:pt>
                <c:pt idx="6">
                  <c:v>0.84183673469387876</c:v>
                </c:pt>
                <c:pt idx="7">
                  <c:v>0.8464912280701764</c:v>
                </c:pt>
                <c:pt idx="8">
                  <c:v>0.85933503836317293</c:v>
                </c:pt>
                <c:pt idx="9">
                  <c:v>0.86466165413533913</c:v>
                </c:pt>
                <c:pt idx="10">
                  <c:v>0.86475409836065575</c:v>
                </c:pt>
                <c:pt idx="11">
                  <c:v>0.87857142857142934</c:v>
                </c:pt>
                <c:pt idx="12">
                  <c:v>0.88118811881188119</c:v>
                </c:pt>
                <c:pt idx="13">
                  <c:v>0.88383838383838387</c:v>
                </c:pt>
                <c:pt idx="14">
                  <c:v>0.88582677165354362</c:v>
                </c:pt>
                <c:pt idx="15">
                  <c:v>0.89349112426035449</c:v>
                </c:pt>
                <c:pt idx="16">
                  <c:v>0.93406593406593408</c:v>
                </c:pt>
                <c:pt idx="17">
                  <c:v>0.84796573875802994</c:v>
                </c:pt>
              </c:numCache>
            </c:numRef>
          </c:val>
        </c:ser>
        <c:gapWidth val="50"/>
        <c:axId val="61721600"/>
        <c:axId val="61747968"/>
      </c:barChart>
      <c:catAx>
        <c:axId val="61721600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747968"/>
        <c:crosses val="autoZero"/>
        <c:auto val="1"/>
        <c:lblAlgn val="ctr"/>
        <c:lblOffset val="100"/>
      </c:catAx>
      <c:valAx>
        <c:axId val="61747968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721600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'6MHet_HIV'!$B$45:$B$62</c:f>
              <c:strCache>
                <c:ptCount val="18"/>
                <c:pt idx="0">
                  <c:v>Wales n=232</c:v>
                </c:pt>
                <c:pt idx="1">
                  <c:v>Cheshire and Merseyside n=83</c:v>
                </c:pt>
                <c:pt idx="2">
                  <c:v>South West Thames n=164</c:v>
                </c:pt>
                <c:pt idx="3">
                  <c:v>Oxford n=126</c:v>
                </c:pt>
                <c:pt idx="4">
                  <c:v>North West n=162</c:v>
                </c:pt>
                <c:pt idx="5">
                  <c:v>South West n=233</c:v>
                </c:pt>
                <c:pt idx="6">
                  <c:v>Scotland n=66</c:v>
                </c:pt>
                <c:pt idx="7">
                  <c:v>Anglia n=192</c:v>
                </c:pt>
                <c:pt idx="8">
                  <c:v>Yorkshire n=192</c:v>
                </c:pt>
                <c:pt idx="9">
                  <c:v>Wessex n=124</c:v>
                </c:pt>
                <c:pt idx="10">
                  <c:v>Northern n=201</c:v>
                </c:pt>
                <c:pt idx="11">
                  <c:v>North Thames  n=335</c:v>
                </c:pt>
                <c:pt idx="12">
                  <c:v>South East Thames n=274</c:v>
                </c:pt>
                <c:pt idx="13">
                  <c:v>West Midlands n=221</c:v>
                </c:pt>
                <c:pt idx="14">
                  <c:v>Trent n=179</c:v>
                </c:pt>
                <c:pt idx="15">
                  <c:v>Essex n=94</c:v>
                </c:pt>
                <c:pt idx="16">
                  <c:v>Northern Ireland n=99</c:v>
                </c:pt>
                <c:pt idx="17">
                  <c:v>National, N=2977</c:v>
                </c:pt>
              </c:strCache>
            </c:strRef>
          </c:cat>
          <c:val>
            <c:numRef>
              <c:f>'6MHet_HIV'!$C$45:$C$62</c:f>
              <c:numCache>
                <c:formatCode>0%</c:formatCode>
                <c:ptCount val="18"/>
                <c:pt idx="0">
                  <c:v>0.77155172413793049</c:v>
                </c:pt>
                <c:pt idx="1">
                  <c:v>0.84337349397590367</c:v>
                </c:pt>
                <c:pt idx="2">
                  <c:v>0.84756097560975607</c:v>
                </c:pt>
                <c:pt idx="3">
                  <c:v>0.8492063492063483</c:v>
                </c:pt>
                <c:pt idx="4">
                  <c:v>0.85802469135802573</c:v>
                </c:pt>
                <c:pt idx="5">
                  <c:v>0.8626609442060087</c:v>
                </c:pt>
                <c:pt idx="6">
                  <c:v>0.86363636363636354</c:v>
                </c:pt>
                <c:pt idx="7">
                  <c:v>0.8645833333333337</c:v>
                </c:pt>
                <c:pt idx="8">
                  <c:v>0.8645833333333337</c:v>
                </c:pt>
                <c:pt idx="9">
                  <c:v>0.87096774193548387</c:v>
                </c:pt>
                <c:pt idx="10">
                  <c:v>0.87562189054726436</c:v>
                </c:pt>
                <c:pt idx="11">
                  <c:v>0.88955223880596901</c:v>
                </c:pt>
                <c:pt idx="12">
                  <c:v>0.8941605839416048</c:v>
                </c:pt>
                <c:pt idx="13">
                  <c:v>0.92760180995475161</c:v>
                </c:pt>
                <c:pt idx="14">
                  <c:v>0.93296089385474867</c:v>
                </c:pt>
                <c:pt idx="15">
                  <c:v>0.94680851063829885</c:v>
                </c:pt>
                <c:pt idx="16">
                  <c:v>0.95959595959595967</c:v>
                </c:pt>
                <c:pt idx="17">
                  <c:v>0.87571380584481062</c:v>
                </c:pt>
              </c:numCache>
            </c:numRef>
          </c:val>
        </c:ser>
        <c:gapWidth val="50"/>
        <c:axId val="61826176"/>
        <c:axId val="61827712"/>
      </c:barChart>
      <c:catAx>
        <c:axId val="61826176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827712"/>
        <c:crosses val="autoZero"/>
        <c:auto val="1"/>
        <c:lblAlgn val="ctr"/>
        <c:lblOffset val="100"/>
      </c:catAx>
      <c:valAx>
        <c:axId val="61827712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826176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tx>
            <c:strRef>
              <c:f>'7MHom_HBVFiltered'!$G$72</c:f>
              <c:strCache>
                <c:ptCount val="1"/>
                <c:pt idx="0">
                  <c:v>%tested</c:v>
                </c:pt>
              </c:strCache>
            </c:strRef>
          </c:tx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'7MHom_HBVFiltered'!$F$73:$F$90</c:f>
              <c:strCache>
                <c:ptCount val="18"/>
                <c:pt idx="0">
                  <c:v>Scotland, n=6</c:v>
                </c:pt>
                <c:pt idx="1">
                  <c:v>South West, n=16</c:v>
                </c:pt>
                <c:pt idx="2">
                  <c:v>North West, n=16</c:v>
                </c:pt>
                <c:pt idx="3">
                  <c:v>Yorkshire, n=8</c:v>
                </c:pt>
                <c:pt idx="4">
                  <c:v>Anglia, n=9</c:v>
                </c:pt>
                <c:pt idx="5">
                  <c:v>Oxford, n=11</c:v>
                </c:pt>
                <c:pt idx="6">
                  <c:v>Northern, n=12</c:v>
                </c:pt>
                <c:pt idx="7">
                  <c:v>North Thames, n=40</c:v>
                </c:pt>
                <c:pt idx="8">
                  <c:v>South East Thames, n=16</c:v>
                </c:pt>
                <c:pt idx="9">
                  <c:v>South West Thames, n=18</c:v>
                </c:pt>
                <c:pt idx="10">
                  <c:v>Cheshire and Merseyside, n=6</c:v>
                </c:pt>
                <c:pt idx="11">
                  <c:v>Essex, n=9</c:v>
                </c:pt>
                <c:pt idx="12">
                  <c:v>Northern Ireland, n=14</c:v>
                </c:pt>
                <c:pt idx="13">
                  <c:v>Trent, n=9</c:v>
                </c:pt>
                <c:pt idx="14">
                  <c:v>Wales, n=14</c:v>
                </c:pt>
                <c:pt idx="15">
                  <c:v>Wessex, n=7</c:v>
                </c:pt>
                <c:pt idx="16">
                  <c:v>West Midlands, n=10</c:v>
                </c:pt>
                <c:pt idx="17">
                  <c:v>National, N=221</c:v>
                </c:pt>
              </c:strCache>
            </c:strRef>
          </c:cat>
          <c:val>
            <c:numRef>
              <c:f>'7MHom_HBVFiltered'!$G$73:$G$90</c:f>
              <c:numCache>
                <c:formatCode>0%</c:formatCode>
                <c:ptCount val="18"/>
                <c:pt idx="0">
                  <c:v>0.66666666666666663</c:v>
                </c:pt>
                <c:pt idx="1">
                  <c:v>0.75000000000000078</c:v>
                </c:pt>
                <c:pt idx="2">
                  <c:v>0.87500000000000078</c:v>
                </c:pt>
                <c:pt idx="3">
                  <c:v>0.87500000000000078</c:v>
                </c:pt>
                <c:pt idx="4">
                  <c:v>0.88888888888888884</c:v>
                </c:pt>
                <c:pt idx="5">
                  <c:v>0.90909090909090906</c:v>
                </c:pt>
                <c:pt idx="6">
                  <c:v>0.91666666666666652</c:v>
                </c:pt>
                <c:pt idx="7">
                  <c:v>0.92500000000000004</c:v>
                </c:pt>
                <c:pt idx="8">
                  <c:v>0.9375</c:v>
                </c:pt>
                <c:pt idx="9">
                  <c:v>0.94444444444444464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0.92307692307692257</c:v>
                </c:pt>
              </c:numCache>
            </c:numRef>
          </c:val>
        </c:ser>
        <c:gapWidth val="50"/>
        <c:axId val="61856000"/>
        <c:axId val="61906944"/>
      </c:barChart>
      <c:catAx>
        <c:axId val="61856000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906944"/>
        <c:crosses val="autoZero"/>
        <c:auto val="1"/>
        <c:lblAlgn val="ctr"/>
        <c:lblOffset val="100"/>
      </c:catAx>
      <c:valAx>
        <c:axId val="61906944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856000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'7F_HBVFiltered'!$A$47:$A$64</c:f>
              <c:strCache>
                <c:ptCount val="18"/>
                <c:pt idx="0">
                  <c:v>Wessex, n=26</c:v>
                </c:pt>
                <c:pt idx="1">
                  <c:v>South East Thames, n=48</c:v>
                </c:pt>
                <c:pt idx="2">
                  <c:v>Trent, n=36</c:v>
                </c:pt>
                <c:pt idx="3">
                  <c:v>Wales, n=17</c:v>
                </c:pt>
                <c:pt idx="4">
                  <c:v>Yorkshire, n=30</c:v>
                </c:pt>
                <c:pt idx="5">
                  <c:v>North Thames, n=86</c:v>
                </c:pt>
                <c:pt idx="6">
                  <c:v>Oxford, n=13</c:v>
                </c:pt>
                <c:pt idx="7">
                  <c:v>Northern Ireland, n=52</c:v>
                </c:pt>
                <c:pt idx="8">
                  <c:v>Northern, n=20</c:v>
                </c:pt>
                <c:pt idx="9">
                  <c:v>West Midlands, n=40</c:v>
                </c:pt>
                <c:pt idx="10">
                  <c:v>Cheshire and Merseyside, n=21</c:v>
                </c:pt>
                <c:pt idx="11">
                  <c:v>North West, n=29</c:v>
                </c:pt>
                <c:pt idx="12">
                  <c:v>South West, n=51</c:v>
                </c:pt>
                <c:pt idx="13">
                  <c:v>Essex, n=21</c:v>
                </c:pt>
                <c:pt idx="14">
                  <c:v>Scotland, n=7</c:v>
                </c:pt>
                <c:pt idx="15">
                  <c:v>Anglia, n=29</c:v>
                </c:pt>
                <c:pt idx="16">
                  <c:v>South West Thames, n=35</c:v>
                </c:pt>
                <c:pt idx="17">
                  <c:v>National, N=561</c:v>
                </c:pt>
              </c:strCache>
            </c:strRef>
          </c:cat>
          <c:val>
            <c:numRef>
              <c:f>'7F_HBVFiltered'!$B$47:$B$64</c:f>
              <c:numCache>
                <c:formatCode>0%</c:formatCode>
                <c:ptCount val="18"/>
                <c:pt idx="0">
                  <c:v>3.8461538461538464E-2</c:v>
                </c:pt>
                <c:pt idx="1">
                  <c:v>0.37500000000000033</c:v>
                </c:pt>
                <c:pt idx="2">
                  <c:v>0.5</c:v>
                </c:pt>
                <c:pt idx="3">
                  <c:v>0.52941176470588236</c:v>
                </c:pt>
                <c:pt idx="4">
                  <c:v>0.60000000000000064</c:v>
                </c:pt>
                <c:pt idx="5">
                  <c:v>0.65116279069767469</c:v>
                </c:pt>
                <c:pt idx="6">
                  <c:v>0.69230769230769262</c:v>
                </c:pt>
                <c:pt idx="7">
                  <c:v>0.76923076923076927</c:v>
                </c:pt>
                <c:pt idx="8">
                  <c:v>0.8</c:v>
                </c:pt>
                <c:pt idx="9">
                  <c:v>0.8</c:v>
                </c:pt>
                <c:pt idx="10">
                  <c:v>0.80952380952380965</c:v>
                </c:pt>
                <c:pt idx="11">
                  <c:v>0.82758620689655149</c:v>
                </c:pt>
                <c:pt idx="12">
                  <c:v>0.84313725490196056</c:v>
                </c:pt>
                <c:pt idx="13">
                  <c:v>0.85714285714285765</c:v>
                </c:pt>
                <c:pt idx="14">
                  <c:v>0.85714285714285765</c:v>
                </c:pt>
                <c:pt idx="15">
                  <c:v>0.86206896551724066</c:v>
                </c:pt>
                <c:pt idx="16">
                  <c:v>0.9142857142857147</c:v>
                </c:pt>
                <c:pt idx="17">
                  <c:v>0.68092691622103385</c:v>
                </c:pt>
              </c:numCache>
            </c:numRef>
          </c:val>
        </c:ser>
        <c:gapWidth val="50"/>
        <c:axId val="61968768"/>
        <c:axId val="61970304"/>
      </c:barChart>
      <c:catAx>
        <c:axId val="61968768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970304"/>
        <c:crosses val="autoZero"/>
        <c:auto val="1"/>
        <c:lblAlgn val="ctr"/>
        <c:lblOffset val="100"/>
      </c:catAx>
      <c:valAx>
        <c:axId val="61970304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968768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'7MHet_HBVFiltered'!$A$46:$A$63</c:f>
              <c:strCache>
                <c:ptCount val="18"/>
                <c:pt idx="0">
                  <c:v>Wessex, n=27</c:v>
                </c:pt>
                <c:pt idx="1">
                  <c:v>South East Thames, n=53</c:v>
                </c:pt>
                <c:pt idx="2">
                  <c:v>Trent, n=37</c:v>
                </c:pt>
                <c:pt idx="3">
                  <c:v>West Midlands, n=36</c:v>
                </c:pt>
                <c:pt idx="4">
                  <c:v>Cheshire and Merseyside, n=30</c:v>
                </c:pt>
                <c:pt idx="5">
                  <c:v>North Thames, n=84</c:v>
                </c:pt>
                <c:pt idx="6">
                  <c:v>Yorkshire, n=30</c:v>
                </c:pt>
                <c:pt idx="7">
                  <c:v>Northern Ireland, n=56</c:v>
                </c:pt>
                <c:pt idx="8">
                  <c:v>North West, n=47</c:v>
                </c:pt>
                <c:pt idx="9">
                  <c:v>Oxford, n=11</c:v>
                </c:pt>
                <c:pt idx="10">
                  <c:v>Northern, n=27</c:v>
                </c:pt>
                <c:pt idx="11">
                  <c:v>Scotland, n=7</c:v>
                </c:pt>
                <c:pt idx="12">
                  <c:v>South West Thames, n=23</c:v>
                </c:pt>
                <c:pt idx="13">
                  <c:v>South West, n=53</c:v>
                </c:pt>
                <c:pt idx="14">
                  <c:v>Anglia, n=32</c:v>
                </c:pt>
                <c:pt idx="15">
                  <c:v>Essex, n=32</c:v>
                </c:pt>
                <c:pt idx="16">
                  <c:v>Wales, n=17</c:v>
                </c:pt>
                <c:pt idx="17">
                  <c:v>National, N=602</c:v>
                </c:pt>
              </c:strCache>
            </c:strRef>
          </c:cat>
          <c:val>
            <c:numRef>
              <c:f>'7MHet_HBVFiltered'!$B$46:$B$63</c:f>
              <c:numCache>
                <c:formatCode>0%</c:formatCode>
                <c:ptCount val="18"/>
                <c:pt idx="0">
                  <c:v>0.37037037037037107</c:v>
                </c:pt>
                <c:pt idx="1">
                  <c:v>0.47169811320754756</c:v>
                </c:pt>
                <c:pt idx="2">
                  <c:v>0.59459459459459463</c:v>
                </c:pt>
                <c:pt idx="3">
                  <c:v>0.75000000000000078</c:v>
                </c:pt>
                <c:pt idx="4">
                  <c:v>0.76666666666666672</c:v>
                </c:pt>
                <c:pt idx="5">
                  <c:v>0.78571428571428559</c:v>
                </c:pt>
                <c:pt idx="6">
                  <c:v>0.8</c:v>
                </c:pt>
                <c:pt idx="7">
                  <c:v>0.8035714285714286</c:v>
                </c:pt>
                <c:pt idx="8">
                  <c:v>0.80851063829787262</c:v>
                </c:pt>
                <c:pt idx="9">
                  <c:v>0.81818181818181901</c:v>
                </c:pt>
                <c:pt idx="10">
                  <c:v>0.85185185185185253</c:v>
                </c:pt>
                <c:pt idx="11">
                  <c:v>0.85714285714285765</c:v>
                </c:pt>
                <c:pt idx="12">
                  <c:v>0.86956521739130499</c:v>
                </c:pt>
                <c:pt idx="13">
                  <c:v>0.88679245283018948</c:v>
                </c:pt>
                <c:pt idx="14">
                  <c:v>0.9375</c:v>
                </c:pt>
                <c:pt idx="15">
                  <c:v>0.9375</c:v>
                </c:pt>
                <c:pt idx="16">
                  <c:v>0.94117647058823561</c:v>
                </c:pt>
                <c:pt idx="17">
                  <c:v>0.76578073089700993</c:v>
                </c:pt>
              </c:numCache>
            </c:numRef>
          </c:val>
        </c:ser>
        <c:gapWidth val="50"/>
        <c:axId val="61994880"/>
        <c:axId val="61996416"/>
      </c:barChart>
      <c:catAx>
        <c:axId val="61994880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1996416"/>
        <c:crosses val="autoZero"/>
        <c:auto val="1"/>
        <c:lblAlgn val="ctr"/>
        <c:lblOffset val="100"/>
      </c:catAx>
      <c:valAx>
        <c:axId val="61996416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1994880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'8MHom_NG'!$A$49:$A$66</c:f>
              <c:strCache>
                <c:ptCount val="18"/>
                <c:pt idx="0">
                  <c:v>North West, n=25</c:v>
                </c:pt>
                <c:pt idx="1">
                  <c:v>Anglia, n=15</c:v>
                </c:pt>
                <c:pt idx="2">
                  <c:v>Cheshire and Merseyside, n=12</c:v>
                </c:pt>
                <c:pt idx="3">
                  <c:v>Essex, n=9</c:v>
                </c:pt>
                <c:pt idx="4">
                  <c:v>North Thames, n=71</c:v>
                </c:pt>
                <c:pt idx="5">
                  <c:v>Northern, n=16</c:v>
                </c:pt>
                <c:pt idx="6">
                  <c:v>Northern Ireland, n=15</c:v>
                </c:pt>
                <c:pt idx="7">
                  <c:v>Oxford, n=12</c:v>
                </c:pt>
                <c:pt idx="8">
                  <c:v>Scotland, n=9</c:v>
                </c:pt>
                <c:pt idx="9">
                  <c:v>South East Thames, n=25</c:v>
                </c:pt>
                <c:pt idx="10">
                  <c:v>South West, n=27</c:v>
                </c:pt>
                <c:pt idx="11">
                  <c:v>South West Thames, n=26</c:v>
                </c:pt>
                <c:pt idx="12">
                  <c:v>Trent, n=10</c:v>
                </c:pt>
                <c:pt idx="13">
                  <c:v>Wales, n=18</c:v>
                </c:pt>
                <c:pt idx="14">
                  <c:v>Wessex, n=11</c:v>
                </c:pt>
                <c:pt idx="15">
                  <c:v>Yorkshire, n=11</c:v>
                </c:pt>
                <c:pt idx="16">
                  <c:v>West Midlands, n=16</c:v>
                </c:pt>
                <c:pt idx="17">
                  <c:v>National, N=328</c:v>
                </c:pt>
              </c:strCache>
            </c:strRef>
          </c:cat>
          <c:val>
            <c:numRef>
              <c:f>'8MHom_NG'!$B$49:$B$66</c:f>
              <c:numCache>
                <c:formatCode>0%</c:formatCode>
                <c:ptCount val="18"/>
                <c:pt idx="0">
                  <c:v>0.96000000000000063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0.9969512195121959</c:v>
                </c:pt>
              </c:numCache>
            </c:numRef>
          </c:val>
        </c:ser>
        <c:gapWidth val="50"/>
        <c:axId val="62061568"/>
        <c:axId val="62268160"/>
      </c:barChart>
      <c:catAx>
        <c:axId val="62061568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2268160"/>
        <c:crosses val="autoZero"/>
        <c:auto val="1"/>
        <c:lblAlgn val="ctr"/>
        <c:lblOffset val="100"/>
      </c:catAx>
      <c:valAx>
        <c:axId val="62268160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2061568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'8F_NG'!$A$28:$A$45</c:f>
              <c:strCache>
                <c:ptCount val="18"/>
                <c:pt idx="0">
                  <c:v>Yorkshire, n=236</c:v>
                </c:pt>
                <c:pt idx="1">
                  <c:v>Scotland, n=85</c:v>
                </c:pt>
                <c:pt idx="2">
                  <c:v>Trent, n=170</c:v>
                </c:pt>
                <c:pt idx="3">
                  <c:v>North Thames, n=394</c:v>
                </c:pt>
                <c:pt idx="4">
                  <c:v>South West, n=246</c:v>
                </c:pt>
                <c:pt idx="5">
                  <c:v>Anglia, n=200</c:v>
                </c:pt>
                <c:pt idx="6">
                  <c:v>West Midlands, n=257</c:v>
                </c:pt>
                <c:pt idx="7">
                  <c:v>South West Thames, n=204</c:v>
                </c:pt>
                <c:pt idx="8">
                  <c:v>Oxford, n=139</c:v>
                </c:pt>
                <c:pt idx="9">
                  <c:v>Wessex, n=142</c:v>
                </c:pt>
                <c:pt idx="10">
                  <c:v>Cheshire and Merseyside, n=99</c:v>
                </c:pt>
                <c:pt idx="11">
                  <c:v>Essex, n=101</c:v>
                </c:pt>
                <c:pt idx="12">
                  <c:v>Wales, n=234</c:v>
                </c:pt>
                <c:pt idx="13">
                  <c:v>North West, n=197</c:v>
                </c:pt>
                <c:pt idx="14">
                  <c:v>Northern Ireland, n=91</c:v>
                </c:pt>
                <c:pt idx="15">
                  <c:v>South East Thames, n=300</c:v>
                </c:pt>
                <c:pt idx="16">
                  <c:v>Northern, n=226</c:v>
                </c:pt>
                <c:pt idx="17">
                  <c:v>National, N=3321</c:v>
                </c:pt>
              </c:strCache>
            </c:strRef>
          </c:cat>
          <c:val>
            <c:numRef>
              <c:f>'8F_NG'!$B$28:$B$45</c:f>
              <c:numCache>
                <c:formatCode>0%</c:formatCode>
                <c:ptCount val="18"/>
                <c:pt idx="0">
                  <c:v>0.92796610169491456</c:v>
                </c:pt>
                <c:pt idx="1">
                  <c:v>0.92941176470588238</c:v>
                </c:pt>
                <c:pt idx="2">
                  <c:v>0.94705882352941273</c:v>
                </c:pt>
                <c:pt idx="3">
                  <c:v>0.95431472081218249</c:v>
                </c:pt>
                <c:pt idx="4">
                  <c:v>0.96341463414634143</c:v>
                </c:pt>
                <c:pt idx="5">
                  <c:v>0.97000000000000064</c:v>
                </c:pt>
                <c:pt idx="6">
                  <c:v>0.97276264591439687</c:v>
                </c:pt>
                <c:pt idx="7">
                  <c:v>0.97549019607843213</c:v>
                </c:pt>
                <c:pt idx="8">
                  <c:v>0.97841726618705038</c:v>
                </c:pt>
                <c:pt idx="9">
                  <c:v>0.97887323943661975</c:v>
                </c:pt>
                <c:pt idx="10">
                  <c:v>0.97979797979797978</c:v>
                </c:pt>
                <c:pt idx="11">
                  <c:v>0.98019801980198018</c:v>
                </c:pt>
                <c:pt idx="12">
                  <c:v>0.98290598290598286</c:v>
                </c:pt>
                <c:pt idx="13">
                  <c:v>0.98477157360406153</c:v>
                </c:pt>
                <c:pt idx="14">
                  <c:v>0.98901098901098805</c:v>
                </c:pt>
                <c:pt idx="15">
                  <c:v>0.99</c:v>
                </c:pt>
                <c:pt idx="16">
                  <c:v>0.99115044247787665</c:v>
                </c:pt>
                <c:pt idx="17">
                  <c:v>0.9698885877747665</c:v>
                </c:pt>
              </c:numCache>
            </c:numRef>
          </c:val>
        </c:ser>
        <c:gapWidth val="50"/>
        <c:axId val="62317312"/>
        <c:axId val="62318848"/>
      </c:barChart>
      <c:catAx>
        <c:axId val="62317312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2318848"/>
        <c:crosses val="autoZero"/>
        <c:auto val="1"/>
        <c:lblAlgn val="ctr"/>
        <c:lblOffset val="100"/>
      </c:catAx>
      <c:valAx>
        <c:axId val="62318848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2317312"/>
        <c:crosses val="autoZero"/>
        <c:crossBetween val="between"/>
        <c:majorUnit val="0.2"/>
        <c:minorUnit val="4.0000000000000022E-2"/>
      </c:valAx>
    </c:plotArea>
    <c:plotVisOnly val="1"/>
  </c:chart>
  <c:externalData r:id="rId2"/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009266933738827"/>
          <c:y val="1.5133451628405688E-2"/>
          <c:w val="0.90673308928489194"/>
          <c:h val="0.83630545157265179"/>
        </c:manualLayout>
      </c:layout>
      <c:barChart>
        <c:barDir val="bar"/>
        <c:grouping val="clustered"/>
        <c:ser>
          <c:idx val="1"/>
          <c:order val="0"/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17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'8MHet_NG'!$A$27:$A$44</c:f>
              <c:strCache>
                <c:ptCount val="18"/>
                <c:pt idx="0">
                  <c:v>Wales n=235</c:v>
                </c:pt>
                <c:pt idx="1">
                  <c:v>Wessex n=126</c:v>
                </c:pt>
                <c:pt idx="2">
                  <c:v>Yorkshire n=196</c:v>
                </c:pt>
                <c:pt idx="3">
                  <c:v>Trent n=181</c:v>
                </c:pt>
                <c:pt idx="4">
                  <c:v>West Midlands n=226</c:v>
                </c:pt>
                <c:pt idx="5">
                  <c:v>Oxford n=128</c:v>
                </c:pt>
                <c:pt idx="6">
                  <c:v>Scotland n=68</c:v>
                </c:pt>
                <c:pt idx="7">
                  <c:v>Anglia n=193</c:v>
                </c:pt>
                <c:pt idx="8">
                  <c:v>North Thames  n=339</c:v>
                </c:pt>
                <c:pt idx="9">
                  <c:v>South East Thames n=277</c:v>
                </c:pt>
                <c:pt idx="10">
                  <c:v>South West Thames n=168</c:v>
                </c:pt>
                <c:pt idx="11">
                  <c:v>South West n=238</c:v>
                </c:pt>
                <c:pt idx="12">
                  <c:v>Cheshire and Merseyside n=85</c:v>
                </c:pt>
                <c:pt idx="13">
                  <c:v>Essex n=94</c:v>
                </c:pt>
                <c:pt idx="14">
                  <c:v>Northern Ireland n=99</c:v>
                </c:pt>
                <c:pt idx="15">
                  <c:v>North West n=162</c:v>
                </c:pt>
                <c:pt idx="16">
                  <c:v>Northern n=205</c:v>
                </c:pt>
                <c:pt idx="17">
                  <c:v>National, N=3020</c:v>
                </c:pt>
              </c:strCache>
            </c:strRef>
          </c:cat>
          <c:val>
            <c:numRef>
              <c:f>'8MHet_NG'!$B$27:$B$44</c:f>
              <c:numCache>
                <c:formatCode>0%</c:formatCode>
                <c:ptCount val="18"/>
                <c:pt idx="0">
                  <c:v>0.92765957446808656</c:v>
                </c:pt>
                <c:pt idx="1">
                  <c:v>0.94444444444444464</c:v>
                </c:pt>
                <c:pt idx="2">
                  <c:v>0.95408163265306256</c:v>
                </c:pt>
                <c:pt idx="3">
                  <c:v>0.95580110497237569</c:v>
                </c:pt>
                <c:pt idx="4">
                  <c:v>0.96017699115044253</c:v>
                </c:pt>
                <c:pt idx="5">
                  <c:v>0.96875000000000078</c:v>
                </c:pt>
                <c:pt idx="6">
                  <c:v>0.97058823529411764</c:v>
                </c:pt>
                <c:pt idx="7">
                  <c:v>0.97409326424870535</c:v>
                </c:pt>
                <c:pt idx="8">
                  <c:v>0.97640117994100251</c:v>
                </c:pt>
                <c:pt idx="9">
                  <c:v>0.98194945848375526</c:v>
                </c:pt>
                <c:pt idx="10">
                  <c:v>0.9821428571428571</c:v>
                </c:pt>
                <c:pt idx="11">
                  <c:v>0.98739495798319399</c:v>
                </c:pt>
                <c:pt idx="12">
                  <c:v>0.98823529411764643</c:v>
                </c:pt>
                <c:pt idx="13">
                  <c:v>0.98936170212765873</c:v>
                </c:pt>
                <c:pt idx="14">
                  <c:v>0.9898989898989895</c:v>
                </c:pt>
                <c:pt idx="15">
                  <c:v>0.99382716049382713</c:v>
                </c:pt>
                <c:pt idx="16">
                  <c:v>0.99512195121951263</c:v>
                </c:pt>
                <c:pt idx="17">
                  <c:v>0.97185430463576161</c:v>
                </c:pt>
              </c:numCache>
            </c:numRef>
          </c:val>
        </c:ser>
        <c:gapWidth val="50"/>
        <c:axId val="62269696"/>
        <c:axId val="62328832"/>
      </c:barChart>
      <c:catAx>
        <c:axId val="62269696"/>
        <c:scaling>
          <c:orientation val="minMax"/>
        </c:scaling>
        <c:axPos val="l"/>
        <c:tickLblPos val="nextTo"/>
        <c:txPr>
          <a:bodyPr rot="0"/>
          <a:lstStyle/>
          <a:p>
            <a:pPr>
              <a:defRPr sz="1600"/>
            </a:pPr>
            <a:endParaRPr lang="en-US"/>
          </a:p>
        </c:txPr>
        <c:crossAx val="62328832"/>
        <c:crosses val="autoZero"/>
        <c:auto val="1"/>
        <c:lblAlgn val="ctr"/>
        <c:lblOffset val="100"/>
      </c:catAx>
      <c:valAx>
        <c:axId val="62328832"/>
        <c:scaling>
          <c:orientation val="minMax"/>
          <c:max val="1"/>
          <c:min val="0"/>
        </c:scaling>
        <c:axPos val="b"/>
        <c:majorGridlines/>
        <c:numFmt formatCode="0%" sourceLinked="0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2269696"/>
        <c:crosses val="autoZero"/>
        <c:crossBetween val="between"/>
        <c:majorUnit val="0.2"/>
        <c:minorUnit val="4.0000000000000022E-2"/>
      </c:valAx>
    </c:plotArea>
    <c:plotVisOnly val="1"/>
  </c:chart>
  <c:externalData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0.70272</cdr:x>
      <cdr:y>0.50164</cdr:y>
    </cdr:from>
    <cdr:to>
      <cdr:x>0.98478</cdr:x>
      <cdr:y>0.78725</cdr:y>
    </cdr:to>
    <cdr:sp macro="" textlink="">
      <cdr:nvSpPr>
        <cdr:cNvPr id="3" name="Oval Callout 2"/>
        <cdr:cNvSpPr/>
      </cdr:nvSpPr>
      <cdr:spPr>
        <a:xfrm xmlns:a="http://schemas.openxmlformats.org/drawingml/2006/main" rot="6947352">
          <a:off x="6171145" y="2325976"/>
          <a:ext cx="1545203" cy="2321226"/>
        </a:xfrm>
        <a:prstGeom xmlns:a="http://schemas.openxmlformats.org/drawingml/2006/main" prst="wedgeEllipseCallout">
          <a:avLst>
            <a:gd name="adj1" fmla="val -141643"/>
            <a:gd name="adj2" fmla="val 127047"/>
          </a:avLst>
        </a:prstGeom>
        <a:solidFill xmlns:a="http://schemas.openxmlformats.org/drawingml/2006/main">
          <a:srgbClr val="4F81BD">
            <a:lumMod val="20000"/>
            <a:lumOff val="80000"/>
            <a:alpha val="26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0.72775</cdr:x>
      <cdr:y>0.60363</cdr:y>
    </cdr:from>
    <cdr:to>
      <cdr:x>0.98506</cdr:x>
      <cdr:y>0.6719</cdr:y>
    </cdr:to>
    <cdr:sp macro="" textlink="">
      <cdr:nvSpPr>
        <cdr:cNvPr id="4" name="TextBox 7"/>
        <cdr:cNvSpPr txBox="1"/>
      </cdr:nvSpPr>
      <cdr:spPr>
        <a:xfrm xmlns:a="http://schemas.openxmlformats.org/drawingml/2006/main">
          <a:off x="5989082" y="3265783"/>
          <a:ext cx="2117537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en-GB" dirty="0" smtClean="0"/>
            <a:t>2009: 39% (8-49%)</a:t>
          </a:r>
          <a:endParaRPr lang="en-GB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0.45082</cdr:x>
      <cdr:y>0.44453</cdr:y>
    </cdr:from>
    <cdr:to>
      <cdr:x>0.75929</cdr:x>
      <cdr:y>0.76258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4165078" y="1984308"/>
          <a:ext cx="1720729" cy="2562071"/>
        </a:xfrm>
        <a:prstGeom xmlns:a="http://schemas.openxmlformats.org/drawingml/2006/main" prst="wedgeEllipseCallout">
          <a:avLst>
            <a:gd name="adj1" fmla="val -214369"/>
            <a:gd name="adj2" fmla="val -23948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0.48322</cdr:x>
      <cdr:y>0.581</cdr:y>
    </cdr:from>
    <cdr:to>
      <cdr:x>0.77365</cdr:x>
      <cdr:y>0.64926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4013537" y="3143310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88% (50-100%)</a:t>
          </a:r>
          <a:endParaRPr lang="en-GB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0.38144</cdr:x>
      <cdr:y>0.46121</cdr:y>
    </cdr:from>
    <cdr:to>
      <cdr:x>0.72866</cdr:x>
      <cdr:y>0.75006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828729" y="1834624"/>
          <a:ext cx="1562742" cy="2883950"/>
        </a:xfrm>
        <a:prstGeom xmlns:a="http://schemas.openxmlformats.org/drawingml/2006/main" prst="wedgeEllipseCallout">
          <a:avLst>
            <a:gd name="adj1" fmla="val -256709"/>
            <a:gd name="adj2" fmla="val -44111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0.43735</cdr:x>
      <cdr:y>0.581</cdr:y>
    </cdr:from>
    <cdr:to>
      <cdr:x>0.72778</cdr:x>
      <cdr:y>0.64926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3632539" y="3143310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95% (90-100%)</a:t>
          </a:r>
          <a:endParaRPr lang="en-GB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0.36014</cdr:x>
      <cdr:y>0.48098</cdr:y>
    </cdr:from>
    <cdr:to>
      <cdr:x>0.6869</cdr:x>
      <cdr:y>0.74183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642617" y="1950827"/>
          <a:ext cx="1411251" cy="2714020"/>
        </a:xfrm>
        <a:prstGeom xmlns:a="http://schemas.openxmlformats.org/drawingml/2006/main" prst="wedgeEllipseCallout">
          <a:avLst>
            <a:gd name="adj1" fmla="val -299083"/>
            <a:gd name="adj2" fmla="val -37147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0.40983</cdr:x>
      <cdr:y>0.581</cdr:y>
    </cdr:from>
    <cdr:to>
      <cdr:x>0.70025</cdr:x>
      <cdr:y>0.64926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3403938" y="3143311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81% (66-98%)</a:t>
          </a:r>
          <a:endParaRPr lang="en-GB" sz="18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0.37992</cdr:x>
      <cdr:y>0.48671</cdr:y>
    </cdr:from>
    <cdr:to>
      <cdr:x>0.69533</cdr:x>
      <cdr:y>0.72809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771491" y="1988324"/>
          <a:ext cx="1305905" cy="2595664"/>
        </a:xfrm>
        <a:prstGeom xmlns:a="http://schemas.openxmlformats.org/drawingml/2006/main" prst="wedgeEllipseCallout">
          <a:avLst>
            <a:gd name="adj1" fmla="val -283529"/>
            <a:gd name="adj2" fmla="val -24577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0.41362</cdr:x>
      <cdr:y>0.581</cdr:y>
    </cdr:from>
    <cdr:to>
      <cdr:x>0.70674</cdr:x>
      <cdr:y>0.64926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3403938" y="3143311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83% (70-96%)</a:t>
          </a:r>
          <a:endParaRPr lang="en-GB" sz="18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0.33241</cdr:x>
      <cdr:y>0.47192</cdr:y>
    </cdr:from>
    <cdr:to>
      <cdr:x>0.65179</cdr:x>
      <cdr:y>0.75193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292317" y="1996469"/>
          <a:ext cx="1514897" cy="2628373"/>
        </a:xfrm>
        <a:prstGeom xmlns:a="http://schemas.openxmlformats.org/drawingml/2006/main" prst="wedgeEllipseCallout">
          <a:avLst>
            <a:gd name="adj1" fmla="val -274548"/>
            <a:gd name="adj2" fmla="val -59295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0.36732</cdr:x>
      <cdr:y>0.581</cdr:y>
    </cdr:from>
    <cdr:to>
      <cdr:x>0.66044</cdr:x>
      <cdr:y>0.64926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3022937" y="3143310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83% (54-100%)</a:t>
          </a:r>
          <a:endParaRPr lang="en-GB" sz="1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0.32437</cdr:x>
      <cdr:y>0.47263</cdr:y>
    </cdr:from>
    <cdr:to>
      <cdr:x>0.63977</cdr:x>
      <cdr:y>0.714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314291" y="1912124"/>
          <a:ext cx="1305905" cy="2595664"/>
        </a:xfrm>
        <a:prstGeom xmlns:a="http://schemas.openxmlformats.org/drawingml/2006/main" prst="wedgeEllipseCallout">
          <a:avLst>
            <a:gd name="adj1" fmla="val -283529"/>
            <a:gd name="adj2" fmla="val -24577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0.35807</cdr:x>
      <cdr:y>0.56691</cdr:y>
    </cdr:from>
    <cdr:to>
      <cdr:x>0.65118</cdr:x>
      <cdr:y>0.63518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2946738" y="3067111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29% (11-77%)</a:t>
          </a:r>
          <a:endParaRPr lang="en-GB" sz="18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0.32139</cdr:x>
      <cdr:y>0.47263</cdr:y>
    </cdr:from>
    <cdr:to>
      <cdr:x>0.6339</cdr:x>
      <cdr:y>0.714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314291" y="1912123"/>
          <a:ext cx="1305905" cy="2595664"/>
        </a:xfrm>
        <a:prstGeom xmlns:a="http://schemas.openxmlformats.org/drawingml/2006/main" prst="wedgeEllipseCallout">
          <a:avLst>
            <a:gd name="adj1" fmla="val -293892"/>
            <a:gd name="adj2" fmla="val -38993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0.36697</cdr:x>
      <cdr:y>0.57746</cdr:y>
    </cdr:from>
    <cdr:to>
      <cdr:x>0.61468</cdr:x>
      <cdr:y>0.64573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3048000" y="3124200"/>
          <a:ext cx="2057400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24% (7-60%)</a:t>
          </a:r>
          <a:endParaRPr lang="en-GB" sz="18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0.38918</cdr:x>
      <cdr:y>0.48671</cdr:y>
    </cdr:from>
    <cdr:to>
      <cdr:x>0.70459</cdr:x>
      <cdr:y>0.72809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3847690" y="1988324"/>
          <a:ext cx="1305905" cy="2595664"/>
        </a:xfrm>
        <a:prstGeom xmlns:a="http://schemas.openxmlformats.org/drawingml/2006/main" prst="wedgeEllipseCallout">
          <a:avLst>
            <a:gd name="adj1" fmla="val -311845"/>
            <a:gd name="adj2" fmla="val -49227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0.42288</cdr:x>
      <cdr:y>0.581</cdr:y>
    </cdr:from>
    <cdr:to>
      <cdr:x>0.716</cdr:x>
      <cdr:y>0.64926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3480137" y="3143311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97% (86-100%)</a:t>
          </a:r>
          <a:endParaRPr lang="en-GB" sz="18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0.46376</cdr:x>
      <cdr:y>0.4693</cdr:y>
    </cdr:from>
    <cdr:to>
      <cdr:x>0.7955</cdr:x>
      <cdr:y>0.71987</cdr:y>
    </cdr:to>
    <cdr:sp macro="" textlink="">
      <cdr:nvSpPr>
        <cdr:cNvPr id="2" name="Oval Callout 1"/>
        <cdr:cNvSpPr/>
      </cdr:nvSpPr>
      <cdr:spPr>
        <a:xfrm xmlns:a="http://schemas.openxmlformats.org/drawingml/2006/main" rot="6947352">
          <a:off x="4503781" y="1851751"/>
          <a:ext cx="1355635" cy="2730135"/>
        </a:xfrm>
        <a:prstGeom xmlns:a="http://schemas.openxmlformats.org/drawingml/2006/main" prst="wedgeEllipseCallout">
          <a:avLst>
            <a:gd name="adj1" fmla="val -283529"/>
            <a:gd name="adj2" fmla="val -24577"/>
          </a:avLst>
        </a:prstGeom>
        <a:solidFill xmlns:a="http://schemas.openxmlformats.org/drawingml/2006/main">
          <a:srgbClr val="4F81BD">
            <a:lumMod val="20000"/>
            <a:lumOff val="80000"/>
            <a:alpha val="72000"/>
          </a:srgbClr>
        </a:solidFill>
        <a:ln xmlns:a="http://schemas.openxmlformats.org/drawingml/2006/main" w="25400" cap="flat" cmpd="sng" algn="ctr">
          <a:solidFill>
            <a:srgbClr val="4F81BD">
              <a:shade val="50000"/>
              <a:alpha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GB"/>
        </a:p>
      </cdr:txBody>
    </cdr:sp>
  </cdr:relSizeAnchor>
  <cdr:relSizeAnchor xmlns:cdr="http://schemas.openxmlformats.org/drawingml/2006/chartDrawing">
    <cdr:from>
      <cdr:x>0.49695</cdr:x>
      <cdr:y>0.56691</cdr:y>
    </cdr:from>
    <cdr:to>
      <cdr:x>0.79007</cdr:x>
      <cdr:y>0.63518</cdr:y>
    </cdr:to>
    <cdr:sp macro="" textlink="">
      <cdr:nvSpPr>
        <cdr:cNvPr id="3" name="TextBox 7"/>
        <cdr:cNvSpPr txBox="1"/>
      </cdr:nvSpPr>
      <cdr:spPr>
        <a:xfrm xmlns:a="http://schemas.openxmlformats.org/drawingml/2006/main">
          <a:off x="4089738" y="3067111"/>
          <a:ext cx="2412234" cy="369332"/>
        </a:xfrm>
        <a:prstGeom xmlns:a="http://schemas.openxmlformats.org/drawingml/2006/main" prst="rect">
          <a:avLst/>
        </a:prstGeom>
        <a:solidFill xmlns:a="http://schemas.openxmlformats.org/drawingml/2006/main">
          <a:sysClr val="window" lastClr="FFFFFF">
            <a:alpha val="0"/>
          </a:sysClr>
        </a:solidFill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GB" sz="1800" dirty="0" smtClean="0"/>
            <a:t>2009: 93% (83-100%)</a:t>
          </a:r>
          <a:endParaRPr lang="en-GB" sz="18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6644ED-43E0-429C-A29E-DF0D6F0624D1}" type="datetimeFigureOut">
              <a:rPr lang="en-US" smtClean="0"/>
              <a:pPr/>
              <a:t>9/22/2012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4A8B97-4BCA-47D2-97B3-6C42D158EE1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AD4B48-AF86-4562-A8F5-D2CEE780E02D}" type="slidenum">
              <a:rPr lang="en-GB"/>
              <a:pPr/>
              <a:t>7</a:t>
            </a:fld>
            <a:endParaRPr lang="en-GB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C223B7-4ED9-4116-814F-EC899E1CDA13}" type="slidenum">
              <a:rPr lang="en-GB"/>
              <a:pPr/>
              <a:t>9</a:t>
            </a:fld>
            <a:endParaRPr lang="en-GB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z="10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Receptive oral sex in het men was not asked about in the 2009 audit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A8B97-4BCA-47D2-97B3-6C42D158EE10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A8B97-4BCA-47D2-97B3-6C42D158EE10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A8B97-4BCA-47D2-97B3-6C42D158EE10}" type="slidenum">
              <a:rPr lang="en-GB" smtClean="0"/>
              <a:pPr/>
              <a:t>27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2009 :</a:t>
            </a:r>
            <a:r>
              <a:rPr lang="en-GB" baseline="0" dirty="0" smtClean="0"/>
              <a:t> any MSM was Ur NAAT; Ur cult; Urine NAAT; Rect cult; Rect NAAT; </a:t>
            </a:r>
            <a:r>
              <a:rPr lang="en-GB" baseline="0" dirty="0" err="1" smtClean="0"/>
              <a:t>Oropharyn</a:t>
            </a:r>
            <a:r>
              <a:rPr lang="en-GB" baseline="0" dirty="0" smtClean="0"/>
              <a:t> cult; </a:t>
            </a:r>
            <a:r>
              <a:rPr lang="en-GB" baseline="0" dirty="0" err="1" smtClean="0"/>
              <a:t>Oropharyn</a:t>
            </a:r>
            <a:r>
              <a:rPr lang="en-GB" baseline="0" dirty="0" smtClean="0"/>
              <a:t> NAAT (080001)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A8B97-4BCA-47D2-97B3-6C42D158EE10}" type="slidenum">
              <a:rPr lang="en-GB" smtClean="0"/>
              <a:pPr/>
              <a:t>34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2009 :</a:t>
            </a:r>
            <a:r>
              <a:rPr lang="en-GB" baseline="0" dirty="0" smtClean="0"/>
              <a:t> any women was Ur NAAT; Ur cult; Urine NAAT; </a:t>
            </a:r>
            <a:r>
              <a:rPr lang="en-GB" baseline="0" dirty="0" err="1" smtClean="0"/>
              <a:t>Cx</a:t>
            </a:r>
            <a:r>
              <a:rPr lang="en-GB" baseline="0" dirty="0" smtClean="0"/>
              <a:t> cult; </a:t>
            </a:r>
            <a:r>
              <a:rPr lang="en-GB" baseline="0" dirty="0" err="1" smtClean="0"/>
              <a:t>Cx</a:t>
            </a:r>
            <a:r>
              <a:rPr lang="en-GB" baseline="0" dirty="0" smtClean="0"/>
              <a:t> NAAT; VV NAAT (083)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A8B97-4BCA-47D2-97B3-6C42D158EE10}" type="slidenum">
              <a:rPr lang="en-GB" smtClean="0"/>
              <a:pPr/>
              <a:t>35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2009 :</a:t>
            </a:r>
            <a:r>
              <a:rPr lang="en-GB" baseline="0" dirty="0" smtClean="0"/>
              <a:t> any het men was Ur NAAT; Ur cult; Urine NAAT; (080002)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A8B97-4BCA-47D2-97B3-6C42D158EE10}" type="slidenum">
              <a:rPr lang="en-GB" smtClean="0"/>
              <a:pPr/>
              <a:t>36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6B58F-E31D-4F00-964C-72AB4FAD9E54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E01-B555-4FEC-934F-700D84E7ACE6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FD819-72F6-4DFC-8323-9F800E04050B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398BC-E7AD-4228-8EF7-4F787845F773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79B62-7A20-43CE-B488-69287FD43BA5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44CAD-7A39-4346-85E7-C4DCB8159A8B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2893C-A426-4F14-B31E-50CD1C100B09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CE598-83C3-426C-AF65-7AD7BF77F869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DB18-97EC-4227-9569-95A3F221AB10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6EF9-C6EE-4C2B-9931-62F4522F7300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9795-041F-4F71-907D-3E3B63C2E3A3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35D94-4CD8-404A-BFC5-63B58958388D}" type="datetime1">
              <a:rPr lang="en-US" smtClean="0"/>
              <a:pPr/>
              <a:t>9/22/2012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120605 BASHH NAG logo.tiff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202363"/>
            <a:ext cx="9747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ld.rcplondon.ac.uk/clinical-standards/ceeu/Documents/Local-clinical-audit-handbook-for-physicians-August-2010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BASHH 2012 UK Re-Audit of Asymptomatic Screening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Hugo McClean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BASHH 2012 Audit standards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smtClean="0">
                <a:solidFill>
                  <a:srgbClr val="000000"/>
                </a:solidFill>
              </a:rPr>
              <a:t>Sexually Transmitted Infections: UK National Screening and Testing Guidelines August </a:t>
            </a:r>
            <a:r>
              <a:rPr lang="en-GB" smtClean="0">
                <a:solidFill>
                  <a:srgbClr val="000000"/>
                </a:solidFill>
              </a:rPr>
              <a:t>2006 http://www.bashh.org/guidelines</a:t>
            </a:r>
          </a:p>
          <a:p>
            <a:r>
              <a:rPr lang="en-GB" smtClean="0">
                <a:solidFill>
                  <a:srgbClr val="000000"/>
                </a:solidFill>
              </a:rPr>
              <a:t>Recommended Tests for Asymptomatic</a:t>
            </a:r>
            <a:r>
              <a:rPr lang="en-GB" b="1" smtClean="0">
                <a:solidFill>
                  <a:srgbClr val="000000"/>
                </a:solidFill>
              </a:rPr>
              <a:t> </a:t>
            </a:r>
            <a:r>
              <a:rPr lang="en-GB" smtClean="0">
                <a:solidFill>
                  <a:srgbClr val="000000"/>
                </a:solidFill>
              </a:rPr>
              <a:t>Patients</a:t>
            </a:r>
            <a:endParaRPr lang="en-GB" b="1" u="sng" smtClean="0">
              <a:solidFill>
                <a:srgbClr val="000000"/>
              </a:solidFill>
            </a:endParaRPr>
          </a:p>
          <a:p>
            <a:pPr eaLnBrk="1" hangingPunct="1"/>
            <a:r>
              <a:rPr lang="en-US" smtClean="0"/>
              <a:t>This presentation builds upon the recommendations from the 2009 audit</a:t>
            </a:r>
          </a:p>
        </p:txBody>
      </p:sp>
      <p:pic>
        <p:nvPicPr>
          <p:cNvPr id="14340" name="Picture 3" descr="120605 BASHH NAG logo.tif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7050" y="6186488"/>
            <a:ext cx="9747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BASHH 2012 Audit- presentation scheme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Standards</a:t>
            </a:r>
          </a:p>
          <a:p>
            <a:r>
              <a:rPr lang="en-GB" dirty="0" smtClean="0"/>
              <a:t>Methods</a:t>
            </a:r>
          </a:p>
          <a:p>
            <a:r>
              <a:rPr lang="en-GB" dirty="0" smtClean="0"/>
              <a:t>Results</a:t>
            </a:r>
          </a:p>
          <a:p>
            <a:r>
              <a:rPr lang="en-GB" dirty="0" smtClean="0"/>
              <a:t>Key messages</a:t>
            </a:r>
          </a:p>
          <a:p>
            <a:r>
              <a:rPr lang="en-GB" dirty="0" smtClean="0"/>
              <a:t>Recommendations for improvement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alibri" pitchFamily="34" charset="0"/>
              </a:rPr>
              <a:t>Conclusions 2009 Audit</a:t>
            </a:r>
            <a:endParaRPr lang="en-GB" sz="3600" dirty="0">
              <a:latin typeface="Calibri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229600" cy="434340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en-GB" sz="2400" dirty="0"/>
              <a:t>High overall rates of testing with BASHH CEG first line recommended tests for chlamydia, syphilis and </a:t>
            </a:r>
            <a:r>
              <a:rPr lang="en-GB" sz="2400" dirty="0">
                <a:solidFill>
                  <a:srgbClr val="FF0000"/>
                </a:solidFill>
              </a:rPr>
              <a:t>HIV</a:t>
            </a:r>
          </a:p>
          <a:p>
            <a:pPr>
              <a:spcBef>
                <a:spcPts val="600"/>
              </a:spcBef>
            </a:pPr>
            <a:r>
              <a:rPr lang="en-GB" sz="2400" dirty="0">
                <a:solidFill>
                  <a:srgbClr val="FF0000"/>
                </a:solidFill>
              </a:rPr>
              <a:t>High overall rates of testing for gonorrhoea in women when NAATs included</a:t>
            </a:r>
          </a:p>
          <a:p>
            <a:pPr>
              <a:spcBef>
                <a:spcPts val="600"/>
              </a:spcBef>
            </a:pPr>
            <a:r>
              <a:rPr lang="en-GB" sz="2400" dirty="0">
                <a:solidFill>
                  <a:srgbClr val="FF0000"/>
                </a:solidFill>
              </a:rPr>
              <a:t>Important number of cases having </a:t>
            </a:r>
            <a:r>
              <a:rPr lang="en-GB" sz="2400" i="1" dirty="0">
                <a:solidFill>
                  <a:srgbClr val="FF0000"/>
                </a:solidFill>
              </a:rPr>
              <a:t>N. </a:t>
            </a:r>
            <a:r>
              <a:rPr lang="en-GB" sz="2400" i="1" dirty="0" err="1">
                <a:solidFill>
                  <a:srgbClr val="FF0000"/>
                </a:solidFill>
              </a:rPr>
              <a:t>gonorrhoeae</a:t>
            </a:r>
            <a:r>
              <a:rPr lang="en-GB" sz="2400" dirty="0">
                <a:solidFill>
                  <a:srgbClr val="FF0000"/>
                </a:solidFill>
              </a:rPr>
              <a:t> NAATs, including urine GC NAATs (45% MSM)</a:t>
            </a:r>
          </a:p>
          <a:p>
            <a:pPr>
              <a:spcBef>
                <a:spcPts val="600"/>
              </a:spcBef>
            </a:pPr>
            <a:r>
              <a:rPr lang="en-GB" sz="2400" dirty="0">
                <a:solidFill>
                  <a:srgbClr val="FF0000"/>
                </a:solidFill>
              </a:rPr>
              <a:t>Urethral microscopy ~ 20% men</a:t>
            </a:r>
          </a:p>
          <a:p>
            <a:pPr>
              <a:spcBef>
                <a:spcPts val="600"/>
              </a:spcBef>
            </a:pPr>
            <a:r>
              <a:rPr lang="en-GB" sz="2400" dirty="0">
                <a:solidFill>
                  <a:srgbClr val="FF0000"/>
                </a:solidFill>
              </a:rPr>
              <a:t>Cervical microscopy ~ 10%</a:t>
            </a:r>
          </a:p>
          <a:p>
            <a:pPr>
              <a:spcBef>
                <a:spcPts val="600"/>
              </a:spcBef>
            </a:pPr>
            <a:r>
              <a:rPr lang="en-GB" sz="2400" dirty="0">
                <a:solidFill>
                  <a:srgbClr val="FF0000"/>
                </a:solidFill>
              </a:rPr>
              <a:t>Most MSM tested for </a:t>
            </a:r>
            <a:r>
              <a:rPr lang="en-GB" sz="2400" dirty="0" err="1">
                <a:solidFill>
                  <a:srgbClr val="FF0000"/>
                </a:solidFill>
              </a:rPr>
              <a:t>HepB</a:t>
            </a:r>
            <a:r>
              <a:rPr lang="en-GB" sz="2400" dirty="0">
                <a:solidFill>
                  <a:srgbClr val="FF0000"/>
                </a:solidFill>
              </a:rPr>
              <a:t> (80%)</a:t>
            </a:r>
          </a:p>
          <a:p>
            <a:pPr>
              <a:spcBef>
                <a:spcPts val="600"/>
              </a:spcBef>
            </a:pPr>
            <a:r>
              <a:rPr lang="en-GB" sz="2400" dirty="0"/>
              <a:t>Predominance of hepatitis C testing in MSM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Suggested Areas for Practice </a:t>
            </a:r>
            <a:r>
              <a:rPr lang="en-GB" sz="3200" b="1" dirty="0" smtClean="0"/>
              <a:t>Improvement/Interventions 2009 Audit</a:t>
            </a:r>
            <a:endParaRPr lang="en-GB" sz="3200" b="1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76399"/>
            <a:ext cx="8424862" cy="3429001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80000"/>
              </a:lnSpc>
            </a:pPr>
            <a:endParaRPr lang="en-GB" sz="2400" b="1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9600" dirty="0">
                <a:solidFill>
                  <a:srgbClr val="FF0000"/>
                </a:solidFill>
              </a:rPr>
              <a:t>Increased documentation of discussion about oral and anal sex, as recommended in the BASHH recommendations on sexual history taking to </a:t>
            </a:r>
            <a:r>
              <a:rPr lang="en-US" sz="9600" dirty="0">
                <a:solidFill>
                  <a:srgbClr val="FF0000"/>
                </a:solidFill>
              </a:rPr>
              <a:t>identify which anatomical sites need to be sampled for infection</a:t>
            </a:r>
            <a:endParaRPr lang="en-GB" sz="96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sz="9600" dirty="0">
                <a:solidFill>
                  <a:srgbClr val="FF0000"/>
                </a:solidFill>
              </a:rPr>
              <a:t>Regional strategies should be considered to balance nucleic acid amplification testing for </a:t>
            </a:r>
            <a:r>
              <a:rPr lang="en-US" sz="9600" dirty="0" err="1">
                <a:solidFill>
                  <a:srgbClr val="FF0000"/>
                </a:solidFill>
              </a:rPr>
              <a:t>gonorrhoea</a:t>
            </a:r>
            <a:r>
              <a:rPr lang="en-US" sz="9600" dirty="0">
                <a:solidFill>
                  <a:srgbClr val="FF0000"/>
                </a:solidFill>
              </a:rPr>
              <a:t> with culture testing to monitor antibiotic sensitivity</a:t>
            </a:r>
            <a:endParaRPr lang="en-GB" sz="96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sz="9600" dirty="0">
                <a:solidFill>
                  <a:srgbClr val="FF0000"/>
                </a:solidFill>
              </a:rPr>
              <a:t>Increased screening for hepatitis B in MSM is needed in some regions.</a:t>
            </a:r>
            <a:endParaRPr lang="en-GB" sz="96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sz="9600" dirty="0">
                <a:solidFill>
                  <a:srgbClr val="FF0000"/>
                </a:solidFill>
              </a:rPr>
              <a:t>Increased screening for HIV is needed in some regions, particularly for women</a:t>
            </a:r>
            <a:endParaRPr lang="en-GB" sz="9600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/>
          <a:lstStyle/>
          <a:p>
            <a:r>
              <a:rPr lang="en-GB" dirty="0" smtClean="0"/>
              <a:t>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924800" cy="609600"/>
          </a:xfrm>
        </p:spPr>
        <p:txBody>
          <a:bodyPr/>
          <a:lstStyle/>
          <a:p>
            <a:r>
              <a:rPr lang="en-GB" sz="3200" dirty="0">
                <a:solidFill>
                  <a:srgbClr val="000000"/>
                </a:solidFill>
              </a:rPr>
              <a:t>Asymptomatic heterosexual </a:t>
            </a:r>
            <a:r>
              <a:rPr lang="en-GB" sz="3200" dirty="0" smtClean="0">
                <a:solidFill>
                  <a:srgbClr val="000000"/>
                </a:solidFill>
              </a:rPr>
              <a:t>men</a:t>
            </a:r>
            <a:endParaRPr lang="en-GB" sz="3200" dirty="0">
              <a:solidFill>
                <a:srgbClr val="000000"/>
              </a:solidFill>
            </a:endParaRPr>
          </a:p>
        </p:txBody>
      </p:sp>
      <p:graphicFrame>
        <p:nvGraphicFramePr>
          <p:cNvPr id="6304" name="Group 160"/>
          <p:cNvGraphicFramePr>
            <a:graphicFrameLocks noGrp="1"/>
          </p:cNvGraphicFramePr>
          <p:nvPr/>
        </p:nvGraphicFramePr>
        <p:xfrm>
          <a:off x="609600" y="1447799"/>
          <a:ext cx="8229600" cy="4343399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4343400"/>
                <a:gridCol w="3886200"/>
              </a:tblGrid>
              <a:tr h="5297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Test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CEG 2006 Recommends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847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Chlamydia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(Urine NAAT or urethral NAAT)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847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Gonorrhoea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(Urethral culture* or urine NAAT**)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5297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Syphilis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5297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HIV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5297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Hep B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No, unless in risk group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5297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Urethral microscopy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6293" name="Text Box 149"/>
          <p:cNvSpPr txBox="1">
            <a:spLocks noChangeArrowheads="1"/>
          </p:cNvSpPr>
          <p:nvPr/>
        </p:nvSpPr>
        <p:spPr bwMode="auto">
          <a:xfrm>
            <a:off x="1010704" y="6019800"/>
            <a:ext cx="54356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tabLst>
                <a:tab pos="384175" algn="l"/>
              </a:tabLst>
            </a:pPr>
            <a:r>
              <a:rPr lang="en-GB" sz="1400" dirty="0">
                <a:latin typeface="Comic Sans MS" pitchFamily="66" charset="0"/>
              </a:rPr>
              <a:t>*	Urethral culture only for gonorrhoea: </a:t>
            </a:r>
            <a:r>
              <a:rPr lang="en-GB" sz="1400" dirty="0">
                <a:latin typeface="Comic Sans MS" pitchFamily="66" charset="0"/>
                <a:cs typeface="Arial" charset="0"/>
              </a:rPr>
              <a:t>1194 (58%, 2-98%)</a:t>
            </a:r>
            <a:r>
              <a:rPr lang="en-GB" sz="1400" dirty="0">
                <a:latin typeface="Comic Sans MS" pitchFamily="66" charset="0"/>
              </a:rPr>
              <a:t> </a:t>
            </a:r>
          </a:p>
          <a:p>
            <a:pPr>
              <a:tabLst>
                <a:tab pos="384175" algn="l"/>
              </a:tabLst>
            </a:pPr>
            <a:r>
              <a:rPr lang="en-GB" sz="1400" dirty="0">
                <a:latin typeface="Comic Sans MS" pitchFamily="66" charset="0"/>
              </a:rPr>
              <a:t>**	</a:t>
            </a:r>
            <a:r>
              <a:rPr lang="en-GB" sz="1400" dirty="0">
                <a:solidFill>
                  <a:srgbClr val="000000"/>
                </a:solidFill>
                <a:latin typeface="Comic Sans MS" pitchFamily="66" charset="0"/>
              </a:rPr>
              <a:t>Recommended if urethral specimen not available</a:t>
            </a:r>
            <a:r>
              <a:rPr lang="en-GB" sz="1400" dirty="0">
                <a:latin typeface="Comic Sans MS" pitchFamily="66" charset="0"/>
              </a:rPr>
              <a:t> </a:t>
            </a:r>
          </a:p>
          <a:p>
            <a:pPr>
              <a:tabLst>
                <a:tab pos="384175" algn="l"/>
              </a:tabLst>
            </a:pPr>
            <a:endParaRPr lang="en-GB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09600"/>
          </a:xfrm>
        </p:spPr>
        <p:txBody>
          <a:bodyPr/>
          <a:lstStyle/>
          <a:p>
            <a:r>
              <a:rPr lang="en-GB" sz="3200" dirty="0">
                <a:solidFill>
                  <a:srgbClr val="000000"/>
                </a:solidFill>
              </a:rPr>
              <a:t>Asymptomatic </a:t>
            </a:r>
            <a:r>
              <a:rPr lang="en-GB" sz="3200" dirty="0" smtClean="0">
                <a:solidFill>
                  <a:srgbClr val="000000"/>
                </a:solidFill>
              </a:rPr>
              <a:t>MSM</a:t>
            </a:r>
            <a:endParaRPr lang="en-GB" sz="3200" dirty="0">
              <a:solidFill>
                <a:srgbClr val="000000"/>
              </a:solidFill>
            </a:endParaRPr>
          </a:p>
        </p:txBody>
      </p:sp>
      <p:graphicFrame>
        <p:nvGraphicFramePr>
          <p:cNvPr id="7348" name="Group 180"/>
          <p:cNvGraphicFramePr>
            <a:graphicFrameLocks noGrp="1"/>
          </p:cNvGraphicFramePr>
          <p:nvPr/>
        </p:nvGraphicFramePr>
        <p:xfrm>
          <a:off x="609600" y="1438805"/>
          <a:ext cx="7696200" cy="4321675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4267200"/>
                <a:gridCol w="3429000"/>
              </a:tblGrid>
              <a:tr h="4493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Test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CEG 2006 Recommends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/>
                </a:tc>
              </a:tr>
              <a:tr h="7489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Chlamydia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(Urine NAAT or urethral NAAT)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14079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Gonorrhoea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(Urethral culture* or urine NAAT**)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Oropharyngeal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and rectal  testing if indicated by the sexual history)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4030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Syphilis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4030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HIV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4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Hep B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  <a:tr h="438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Urethral microscopy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7334" name="Text Box 166"/>
          <p:cNvSpPr txBox="1">
            <a:spLocks noChangeArrowheads="1"/>
          </p:cNvSpPr>
          <p:nvPr/>
        </p:nvSpPr>
        <p:spPr bwMode="auto">
          <a:xfrm>
            <a:off x="625520" y="5835560"/>
            <a:ext cx="5524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tabLst>
                <a:tab pos="384175" algn="l"/>
              </a:tabLst>
            </a:pPr>
            <a:r>
              <a:rPr lang="en-GB" sz="1400" dirty="0">
                <a:latin typeface="Comic Sans MS" pitchFamily="66" charset="0"/>
              </a:rPr>
              <a:t>*	Urethral culture only for </a:t>
            </a:r>
            <a:r>
              <a:rPr lang="en-GB" sz="1400" dirty="0" smtClean="0">
                <a:latin typeface="Comic Sans MS" pitchFamily="66" charset="0"/>
              </a:rPr>
              <a:t>gonorrhoea</a:t>
            </a:r>
            <a:endParaRPr lang="en-GB" sz="1400" dirty="0">
              <a:latin typeface="Comic Sans MS" pitchFamily="66" charset="0"/>
              <a:cs typeface="Arial" charset="0"/>
            </a:endParaRPr>
          </a:p>
          <a:p>
            <a:pPr>
              <a:tabLst>
                <a:tab pos="384175" algn="l"/>
              </a:tabLst>
            </a:pPr>
            <a:r>
              <a:rPr lang="en-GB" sz="1400" dirty="0">
                <a:latin typeface="Comic Sans MS" pitchFamily="66" charset="0"/>
              </a:rPr>
              <a:t>**	</a:t>
            </a:r>
            <a:r>
              <a:rPr lang="en-GB" sz="1400" dirty="0">
                <a:solidFill>
                  <a:srgbClr val="000000"/>
                </a:solidFill>
                <a:latin typeface="Comic Sans MS" pitchFamily="66" charset="0"/>
              </a:rPr>
              <a:t>Recommended if urethral specimen not available</a:t>
            </a:r>
            <a:r>
              <a:rPr lang="en-GB" sz="1400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8382000" cy="609600"/>
          </a:xfrm>
        </p:spPr>
        <p:txBody>
          <a:bodyPr/>
          <a:lstStyle/>
          <a:p>
            <a:r>
              <a:rPr lang="en-GB" sz="3200" dirty="0">
                <a:solidFill>
                  <a:srgbClr val="000000"/>
                </a:solidFill>
              </a:rPr>
              <a:t>Asymptomatic </a:t>
            </a:r>
            <a:r>
              <a:rPr lang="en-GB" sz="3200" dirty="0" smtClean="0">
                <a:solidFill>
                  <a:srgbClr val="000000"/>
                </a:solidFill>
              </a:rPr>
              <a:t>women</a:t>
            </a:r>
            <a:endParaRPr lang="en-GB" sz="3200" dirty="0">
              <a:solidFill>
                <a:srgbClr val="000000"/>
              </a:solidFill>
            </a:endParaRPr>
          </a:p>
        </p:txBody>
      </p:sp>
      <p:graphicFrame>
        <p:nvGraphicFramePr>
          <p:cNvPr id="9355" name="Group 139"/>
          <p:cNvGraphicFramePr>
            <a:graphicFrameLocks noGrp="1"/>
          </p:cNvGraphicFramePr>
          <p:nvPr/>
        </p:nvGraphicFramePr>
        <p:xfrm>
          <a:off x="609600" y="1447801"/>
          <a:ext cx="8229600" cy="4422474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4379053"/>
                <a:gridCol w="3850547"/>
              </a:tblGrid>
              <a:tr h="4435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Test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CEG 2006 Recommends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7392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Chlamydia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</a:t>
                      </a:r>
                      <a:r>
                        <a:rPr kumimoji="0" lang="en-GB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Cx</a:t>
                      </a: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, v/vagina, urethra or urine* NAAT)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13898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Gonorrhoea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(Cervical </a:t>
                      </a:r>
                      <a:r>
                        <a:rPr kumimoji="0" lang="en-GB" sz="2000" u="sng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culture</a:t>
                      </a: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</a:t>
                      </a:r>
                      <a:r>
                        <a:rPr kumimoji="0" lang="en-GB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Oropharyngeal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and rectal  testing if indicated by the sexual history)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25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Syphilis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242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HIV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Yes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25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Hep B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No, unless in risk group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495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Cervical microscopy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9330" name="Text Box 114"/>
          <p:cNvSpPr txBox="1">
            <a:spLocks noChangeArrowheads="1"/>
          </p:cNvSpPr>
          <p:nvPr/>
        </p:nvSpPr>
        <p:spPr bwMode="auto">
          <a:xfrm>
            <a:off x="457200" y="5943600"/>
            <a:ext cx="8001000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itchFamily="66" charset="0"/>
              </a:rPr>
              <a:t>* recommended if urethral specimen not available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Case definition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 symptoms offered on presentation (either on a triage form, or similar form, or on direct questioning by a healthcare worker)</a:t>
            </a:r>
          </a:p>
          <a:p>
            <a:pPr eaLnBrk="1" hangingPunct="1"/>
            <a:r>
              <a:rPr lang="en-US" smtClean="0"/>
              <a:t>Seen during a first meeting in a new or re-book episode</a:t>
            </a:r>
          </a:p>
        </p:txBody>
      </p:sp>
      <p:pic>
        <p:nvPicPr>
          <p:cNvPr id="15364" name="Picture 3" descr="120605 BASHH NAG logo.tif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7050" y="6186488"/>
            <a:ext cx="97472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collection- 1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069" y="1371600"/>
            <a:ext cx="8802805" cy="4906963"/>
          </a:xfrm>
        </p:spPr>
        <p:txBody>
          <a:bodyPr>
            <a:normAutofit/>
          </a:bodyPr>
          <a:lstStyle/>
          <a:p>
            <a:r>
              <a:rPr lang="en-GB" dirty="0" smtClean="0"/>
              <a:t>Audit interval:</a:t>
            </a:r>
          </a:p>
          <a:p>
            <a:pPr lvl="1"/>
            <a:r>
              <a:rPr lang="en-GB" dirty="0" smtClean="0"/>
              <a:t>Clinic policies: on day of audit</a:t>
            </a:r>
          </a:p>
          <a:p>
            <a:pPr lvl="1"/>
            <a:r>
              <a:rPr lang="en-GB" dirty="0" smtClean="0"/>
              <a:t>Cases seen 1 October to 31 December 2011</a:t>
            </a:r>
          </a:p>
          <a:p>
            <a:r>
              <a:rPr lang="en-GB" dirty="0" smtClean="0"/>
              <a:t>Data collection</a:t>
            </a:r>
          </a:p>
          <a:p>
            <a:pPr lvl="1"/>
            <a:r>
              <a:rPr lang="en-GB" dirty="0" smtClean="0"/>
              <a:t>Launched 7 Jan 2012</a:t>
            </a:r>
          </a:p>
          <a:p>
            <a:pPr lvl="1"/>
            <a:r>
              <a:rPr lang="en-GB" dirty="0" smtClean="0"/>
              <a:t>Closed 15 April 2012</a:t>
            </a:r>
          </a:p>
          <a:p>
            <a:r>
              <a:rPr lang="en-GB" dirty="0" smtClean="0"/>
              <a:t>Participation:</a:t>
            </a:r>
          </a:p>
          <a:p>
            <a:pPr lvl="1"/>
            <a:r>
              <a:rPr lang="en-GB" dirty="0" smtClean="0"/>
              <a:t>Level 3 services: BASHH NAG Regional Chairs network</a:t>
            </a:r>
          </a:p>
          <a:p>
            <a:pPr lvl="1"/>
            <a:r>
              <a:rPr lang="en-GB" dirty="0" smtClean="0"/>
              <a:t>BASHH website, emails, BASHH Newsletter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collection- 2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Data submitted using an online form</a:t>
            </a:r>
          </a:p>
          <a:p>
            <a:pPr marL="355600" indent="-355600"/>
            <a:r>
              <a:rPr lang="en-GB" dirty="0" smtClean="0"/>
              <a:t>Clinic policy data</a:t>
            </a:r>
          </a:p>
          <a:p>
            <a:pPr marL="355600" indent="-355600"/>
            <a:r>
              <a:rPr lang="en-GB" dirty="0" smtClean="0"/>
              <a:t>Case note data: </a:t>
            </a:r>
          </a:p>
          <a:p>
            <a:pPr marL="755650" lvl="1" indent="-355600"/>
            <a:r>
              <a:rPr lang="en-GB" dirty="0" smtClean="0"/>
              <a:t>Up to consecutive 40 cases*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5410200"/>
            <a:ext cx="845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400" dirty="0" smtClean="0"/>
              <a:t>*RCP Local Clinical Audit: handbook for physicians: </a:t>
            </a:r>
            <a:r>
              <a:rPr lang="en-GB" sz="1400" dirty="0" smtClean="0">
                <a:hlinkClick r:id="rId2"/>
              </a:rPr>
              <a:t>http://old.rcplondon.ac.uk/clinical-standards/ceeu/Documents/Local-clinical-audit-handbook-for-physicians-August-2010.pdf</a:t>
            </a:r>
            <a:r>
              <a:rPr lang="en-GB" sz="14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Results</a:t>
            </a:r>
            <a:endParaRPr lang="en-GB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Case, clinic, regional and national level data</a:t>
            </a:r>
          </a:p>
          <a:p>
            <a:pPr lvl="0"/>
            <a:r>
              <a:rPr lang="en-GB" dirty="0" smtClean="0"/>
              <a:t>National aggregate composed of regional-level data </a:t>
            </a:r>
          </a:p>
          <a:p>
            <a:pPr lvl="0"/>
            <a:r>
              <a:rPr lang="en-GB" dirty="0" smtClean="0"/>
              <a:t>Percentage of clinics in each BASHH Region meeting performance levels</a:t>
            </a:r>
          </a:p>
          <a:p>
            <a:pPr lvl="0"/>
            <a:r>
              <a:rPr lang="en-GB" dirty="0" smtClean="0"/>
              <a:t>Overall national performance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asked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Recording of oral sex: occurrence, non-occurrence, patient declined to answer, documented not asked, no record, not applicable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Receptive anal sex: same as for oral sex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Offer of HIV testing: offered &amp; done, offered &amp; declined, not offered, not applicable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Tests for hepatitis B, or immune or chronic infection or not </a:t>
            </a:r>
            <a:r>
              <a:rPr lang="en-GB" dirty="0" err="1" smtClean="0"/>
              <a:t>appliacable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Tests for gonorrhoea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Gender and sexual preference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Total 6669 cases</a:t>
            </a:r>
          </a:p>
          <a:p>
            <a:pPr lvl="1"/>
            <a:r>
              <a:rPr lang="en-GB" dirty="0" smtClean="0"/>
              <a:t>Women: 3321 (50%) </a:t>
            </a:r>
          </a:p>
          <a:p>
            <a:pPr lvl="1"/>
            <a:r>
              <a:rPr lang="en-GB" dirty="0" smtClean="0"/>
              <a:t>Men: 3348 (50%)</a:t>
            </a:r>
          </a:p>
          <a:p>
            <a:pPr lvl="2"/>
            <a:r>
              <a:rPr lang="en-GB" sz="2800" dirty="0" smtClean="0"/>
              <a:t>Het men: 3020 (90%)</a:t>
            </a:r>
          </a:p>
          <a:p>
            <a:pPr lvl="2"/>
            <a:r>
              <a:rPr lang="en-GB" sz="2800" dirty="0" smtClean="0"/>
              <a:t>MSM:  </a:t>
            </a:r>
            <a:r>
              <a:rPr lang="en-GB" sz="2800" dirty="0" smtClean="0"/>
              <a:t>328 (</a:t>
            </a:r>
            <a:r>
              <a:rPr lang="en-GB" sz="2800" dirty="0" smtClean="0"/>
              <a:t>10%)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60" y="228600"/>
            <a:ext cx="8839200" cy="762000"/>
          </a:xfrm>
        </p:spPr>
        <p:txBody>
          <a:bodyPr>
            <a:noAutofit/>
          </a:bodyPr>
          <a:lstStyle/>
          <a:p>
            <a:r>
              <a:rPr lang="en-GB" sz="3600" dirty="0" smtClean="0"/>
              <a:t>Number (%) of clinics participating, by Region</a:t>
            </a:r>
            <a:endParaRPr lang="en-GB" sz="36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828800" y="990600"/>
          <a:ext cx="5486400" cy="5720452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410692"/>
                <a:gridCol w="3075708"/>
              </a:tblGrid>
              <a:tr h="3876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i="0" u="none" strike="noStrike" dirty="0" smtClean="0">
                          <a:solidFill>
                            <a:schemeClr val="lt1"/>
                          </a:solidFill>
                          <a:latin typeface="+mn-lt"/>
                        </a:rPr>
                        <a:t>Branch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i="0" u="none" strike="noStrike" dirty="0" smtClean="0">
                          <a:solidFill>
                            <a:schemeClr val="lt1"/>
                          </a:solidFill>
                          <a:latin typeface="+mn-lt"/>
                        </a:rPr>
                        <a:t>Number</a:t>
                      </a:r>
                      <a:r>
                        <a:rPr lang="en-GB" sz="2000" b="1" i="0" u="none" strike="noStrike" baseline="0" dirty="0" smtClean="0">
                          <a:solidFill>
                            <a:schemeClr val="lt1"/>
                          </a:solidFill>
                          <a:latin typeface="+mn-lt"/>
                        </a:rPr>
                        <a:t> of cases submitted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 Thames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804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South East Thames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602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South West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511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West Midlands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499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Wales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487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Northern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447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Yorkshire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443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Anglia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408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South West Thames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398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 West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384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Trent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361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Oxford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279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Wessex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279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Northern Ireland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205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Essex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204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Cheshire and Merseyside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196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02412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Scotland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/>
                        <a:t>162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  <a:tr h="296498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/>
                        <a:t>National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/>
                        <a:t>6669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72" marR="4872" marT="4872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Documentation </a:t>
            </a:r>
            <a:r>
              <a:rPr lang="en-GB" u="sng" dirty="0" smtClean="0"/>
              <a:t>about</a:t>
            </a:r>
            <a:r>
              <a:rPr lang="en-GB" dirty="0" smtClean="0"/>
              <a:t> oral sex</a:t>
            </a:r>
            <a:endParaRPr lang="en-GB" u="sng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43" y="274638"/>
            <a:ext cx="9062114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Documentation about receptive oral sex- women</a:t>
            </a:r>
            <a:endParaRPr lang="en-GB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5" name="Chart 4"/>
          <p:cNvGraphicFramePr/>
          <p:nvPr/>
        </p:nvGraphicFramePr>
        <p:xfrm>
          <a:off x="533400" y="1066800"/>
          <a:ext cx="8305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43000" y="614263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cases having a record made about occurrence or non-occurrence of  receptive oral sex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 rot="6947352">
            <a:off x="6990254" y="2554576"/>
            <a:ext cx="1545203" cy="2321226"/>
            <a:chOff x="7046761" y="2964067"/>
            <a:chExt cx="1922674" cy="1207753"/>
          </a:xfrm>
          <a:solidFill>
            <a:schemeClr val="accent1">
              <a:alpha val="45000"/>
            </a:schemeClr>
          </a:solidFill>
        </p:grpSpPr>
        <p:sp>
          <p:nvSpPr>
            <p:cNvPr id="7" name="Oval Callout 6"/>
            <p:cNvSpPr/>
            <p:nvPr/>
          </p:nvSpPr>
          <p:spPr>
            <a:xfrm>
              <a:off x="7046761" y="2964067"/>
              <a:ext cx="1922674" cy="1207753"/>
            </a:xfrm>
            <a:prstGeom prst="wedgeEllipseCallout">
              <a:avLst>
                <a:gd name="adj1" fmla="val -94007"/>
                <a:gd name="adj2" fmla="val 115643"/>
              </a:avLst>
            </a:prstGeom>
            <a:solidFill>
              <a:schemeClr val="accent1">
                <a:lumMod val="20000"/>
                <a:lumOff val="80000"/>
                <a:alpha val="26000"/>
              </a:schemeClr>
            </a:solidFill>
            <a:ln>
              <a:solidFill>
                <a:schemeClr val="accent1">
                  <a:shade val="50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 rot="14652648">
              <a:off x="7360367" y="3297576"/>
              <a:ext cx="1101772" cy="459555"/>
            </a:xfrm>
            <a:prstGeom prst="rect">
              <a:avLst/>
            </a:prstGeom>
            <a:solidFill>
              <a:schemeClr val="bg1">
                <a:alpha val="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2009: 45% (8-65%)</a:t>
              </a: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43" y="274638"/>
            <a:ext cx="9062114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Documentation about receptive oral sex- het men</a:t>
            </a:r>
            <a:endParaRPr lang="en-GB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5" name="Chart 4"/>
          <p:cNvGraphicFramePr/>
          <p:nvPr/>
        </p:nvGraphicFramePr>
        <p:xfrm>
          <a:off x="533400" y="1066800"/>
          <a:ext cx="8305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43000" y="614263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cases having a record made about occurrence or non-occurrence of  receptive oral sex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Documentation about receptive oral sex- MSM</a:t>
            </a:r>
            <a:endParaRPr lang="en-GB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6" name="Chart 5"/>
          <p:cNvGraphicFramePr/>
          <p:nvPr/>
        </p:nvGraphicFramePr>
        <p:xfrm>
          <a:off x="6096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143000" y="614263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cases having a record made about occurrence or non-occurrence of  receptive oral sex</a:t>
            </a:r>
            <a:endParaRPr lang="en-US" dirty="0"/>
          </a:p>
        </p:txBody>
      </p:sp>
      <p:sp>
        <p:nvSpPr>
          <p:cNvPr id="8" name="Oval Callout 7"/>
          <p:cNvSpPr/>
          <p:nvPr/>
        </p:nvSpPr>
        <p:spPr>
          <a:xfrm rot="6947352">
            <a:off x="5091953" y="3036013"/>
            <a:ext cx="1305905" cy="2595664"/>
          </a:xfrm>
          <a:prstGeom prst="wedgeEllipseCallout">
            <a:avLst>
              <a:gd name="adj1" fmla="val -283529"/>
              <a:gd name="adj2" fmla="val -24577"/>
            </a:avLst>
          </a:prstGeom>
          <a:solidFill>
            <a:srgbClr val="4F81BD">
              <a:lumMod val="20000"/>
              <a:lumOff val="80000"/>
              <a:alpha val="72000"/>
            </a:srgbClr>
          </a:solidFill>
          <a:ln w="25400" cap="flat" cmpd="sng" algn="ctr">
            <a:solidFill>
              <a:srgbClr val="4F81BD">
                <a:shade val="50000"/>
                <a:alpha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TextBox 7"/>
          <p:cNvSpPr txBox="1"/>
          <p:nvPr/>
        </p:nvSpPr>
        <p:spPr>
          <a:xfrm>
            <a:off x="4724400" y="4191000"/>
            <a:ext cx="2412234" cy="369332"/>
          </a:xfrm>
          <a:prstGeom prst="rect">
            <a:avLst/>
          </a:prstGeom>
          <a:solidFill>
            <a:sysClr val="window" lastClr="FFFFFF">
              <a:alpha val="0"/>
            </a:sys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 smtClean="0"/>
              <a:t>2009: 81% (50-100%)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Documentation about </a:t>
            </a:r>
            <a:r>
              <a:rPr lang="en-GB" u="sng" dirty="0" smtClean="0"/>
              <a:t>anal</a:t>
            </a:r>
            <a:r>
              <a:rPr lang="en-GB" dirty="0" smtClean="0"/>
              <a:t> sex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43" y="274638"/>
            <a:ext cx="9062114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Documentation about receptive anal sex- women</a:t>
            </a:r>
            <a:endParaRPr lang="en-GB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3000" y="614263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cases having a record made about occurrence or non-occurrence of  receptive anal sex</a:t>
            </a:r>
            <a:endParaRPr lang="en-US" dirty="0"/>
          </a:p>
        </p:txBody>
      </p:sp>
      <p:graphicFrame>
        <p:nvGraphicFramePr>
          <p:cNvPr id="10" name="Chart 9"/>
          <p:cNvGraphicFramePr/>
          <p:nvPr/>
        </p:nvGraphicFramePr>
        <p:xfrm>
          <a:off x="6096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43" y="274638"/>
            <a:ext cx="9062114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Documentation about receptive anal sex- MSM</a:t>
            </a:r>
            <a:endParaRPr lang="en-GB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142632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cases having a record made about occurrence or non-occurrence of  receptive anal sex</a:t>
            </a:r>
            <a:endParaRPr lang="en-US" dirty="0"/>
          </a:p>
        </p:txBody>
      </p:sp>
      <p:graphicFrame>
        <p:nvGraphicFramePr>
          <p:cNvPr id="9" name="Chart 8"/>
          <p:cNvGraphicFramePr/>
          <p:nvPr/>
        </p:nvGraphicFramePr>
        <p:xfrm>
          <a:off x="533400" y="1066800"/>
          <a:ext cx="8305800" cy="541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240" y="15326"/>
            <a:ext cx="8991600" cy="114300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Recording of occurrence of anal sex in heterosexual men- national data</a:t>
            </a:r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8660" y="846160"/>
          <a:ext cx="5745140" cy="5728335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916986"/>
                <a:gridCol w="2828154"/>
              </a:tblGrid>
              <a:tr h="264072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/>
                        <a:t>Region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smtClean="0"/>
                        <a:t>Anal sex recorded as ‘occurred’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Anglia n=193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0.5%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Cheshire and Merseyside n=85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0.0%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Essex n=94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0.0%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 Thames  n=339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0.3%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 West n=162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0.0%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Northern n=205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4.4%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Northern Ireland n=99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/>
                        <a:t>0.0%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Oxford n=128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/>
                        <a:t>1.6%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Scotland n=68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1.5%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South East Thames n=277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1.1%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South West n=238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/>
                        <a:t>5.5%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South West Thames n=168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0.6%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Trent n=181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0.0%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Wales n=235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0.9%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Wessex n=126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0.0%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Yorkshire n=196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0.0%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/>
                        <a:t>West Midlands n=226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1.3%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668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/>
                        <a:t>National, N=3020</a:t>
                      </a:r>
                      <a:endParaRPr lang="en-GB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/>
                        <a:t>1.2%</a:t>
                      </a:r>
                      <a:endParaRPr lang="en-GB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HIV testing uptake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HIV testing uptake- eligible MSM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graphicFrame>
        <p:nvGraphicFramePr>
          <p:cNvPr id="10" name="Chart 9"/>
          <p:cNvGraphicFramePr/>
          <p:nvPr/>
        </p:nvGraphicFramePr>
        <p:xfrm>
          <a:off x="533400" y="1066800"/>
          <a:ext cx="8305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43000" y="6138446"/>
            <a:ext cx="769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eligible MSM having an HIV test (‘not applicable’ excluded)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HIV testing uptake- eligible women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graphicFrame>
        <p:nvGraphicFramePr>
          <p:cNvPr id="10" name="Chart 9"/>
          <p:cNvGraphicFramePr/>
          <p:nvPr/>
        </p:nvGraphicFramePr>
        <p:xfrm>
          <a:off x="533400" y="1066800"/>
          <a:ext cx="8305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43000" y="6138446"/>
            <a:ext cx="769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eligible women having an HIV test (‘not applicable’ excluded)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HIV testing uptake- eligible het men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43000" y="6138446"/>
            <a:ext cx="769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eligible het men having an HIV test (‘not applicable’ excluded)</a:t>
            </a:r>
            <a:endParaRPr lang="en-US" dirty="0"/>
          </a:p>
        </p:txBody>
      </p:sp>
      <p:graphicFrame>
        <p:nvGraphicFramePr>
          <p:cNvPr id="11" name="Chart 10"/>
          <p:cNvGraphicFramePr/>
          <p:nvPr/>
        </p:nvGraphicFramePr>
        <p:xfrm>
          <a:off x="6096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Hepatitis B testing uptake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Hepatitis B testing uptake- eligible MSM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12" name="Chart 11"/>
          <p:cNvGraphicFramePr/>
          <p:nvPr/>
        </p:nvGraphicFramePr>
        <p:xfrm>
          <a:off x="609601" y="1066800"/>
          <a:ext cx="8229600" cy="541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43000" y="6138446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eligible MSM having a test for hepatitis B </a:t>
            </a:r>
          </a:p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(‘not applicable,’ ‘immune,’ ‘chronic infection ’ all excluded)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Hepatitis B testing uptake- eligible women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43000" y="6138446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eligible  women having a test for hepatitis B </a:t>
            </a:r>
          </a:p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(‘not applicable,’ ‘immune,’ ‘chronic infection ’ all excluded)</a:t>
            </a:r>
            <a:endParaRPr lang="en-US" dirty="0"/>
          </a:p>
        </p:txBody>
      </p:sp>
      <p:graphicFrame>
        <p:nvGraphicFramePr>
          <p:cNvPr id="10" name="Chart 9"/>
          <p:cNvGraphicFramePr/>
          <p:nvPr/>
        </p:nvGraphicFramePr>
        <p:xfrm>
          <a:off x="6096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Hepatitis B testing uptake- eligible het men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43000" y="6138446"/>
            <a:ext cx="769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Percentage of eligible men having a test for hepatitis B </a:t>
            </a:r>
          </a:p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(‘not applicable,’ ‘immune,’ ‘chronic infection ’ all excluded)</a:t>
            </a:r>
            <a:endParaRPr lang="en-US" dirty="0"/>
          </a:p>
        </p:txBody>
      </p:sp>
      <p:graphicFrame>
        <p:nvGraphicFramePr>
          <p:cNvPr id="11" name="Chart 10"/>
          <p:cNvGraphicFramePr/>
          <p:nvPr/>
        </p:nvGraphicFramePr>
        <p:xfrm>
          <a:off x="533400" y="1066800"/>
          <a:ext cx="8305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Gonorrhoea testing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Gonorrhoea testing- MSM, any test done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10" name="Chart 9"/>
          <p:cNvGraphicFramePr/>
          <p:nvPr/>
        </p:nvGraphicFramePr>
        <p:xfrm>
          <a:off x="6096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43000" y="5992504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 smtClean="0"/>
              <a:t>Percentage of MSM having any test done for </a:t>
            </a:r>
            <a:r>
              <a:rPr lang="en-US" sz="2400" dirty="0" err="1" smtClean="0"/>
              <a:t>gonorrhoea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Gonorrhoea testing- women, any test done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  <p:graphicFrame>
        <p:nvGraphicFramePr>
          <p:cNvPr id="10" name="Chart 9"/>
          <p:cNvGraphicFramePr/>
          <p:nvPr/>
        </p:nvGraphicFramePr>
        <p:xfrm>
          <a:off x="6096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43000" y="5992504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 smtClean="0"/>
              <a:t>Percentage of women having any test done for </a:t>
            </a:r>
            <a:r>
              <a:rPr lang="en-US" sz="2400" dirty="0" err="1" smtClean="0"/>
              <a:t>gonorrhoea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Gonorrhoea testing- het men, any test done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  <p:graphicFrame>
        <p:nvGraphicFramePr>
          <p:cNvPr id="10" name="Chart 9"/>
          <p:cNvGraphicFramePr/>
          <p:nvPr/>
        </p:nvGraphicFramePr>
        <p:xfrm>
          <a:off x="685800" y="10668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90600" y="5992504"/>
            <a:ext cx="784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 smtClean="0"/>
              <a:t>Percentage of het men having any test done for </a:t>
            </a:r>
            <a:r>
              <a:rPr lang="en-US" sz="2400" dirty="0" err="1" smtClean="0"/>
              <a:t>gonorrhoea</a:t>
            </a:r>
            <a:endParaRPr lang="en-US" sz="2400" dirty="0"/>
          </a:p>
        </p:txBody>
      </p:sp>
      <p:sp>
        <p:nvSpPr>
          <p:cNvPr id="7" name="Oval Callout 6"/>
          <p:cNvSpPr/>
          <p:nvPr/>
        </p:nvSpPr>
        <p:spPr>
          <a:xfrm rot="6947352">
            <a:off x="5012468" y="3003187"/>
            <a:ext cx="1633661" cy="2680425"/>
          </a:xfrm>
          <a:prstGeom prst="wedgeEllipseCallout">
            <a:avLst>
              <a:gd name="adj1" fmla="val -234963"/>
              <a:gd name="adj2" fmla="val -32983"/>
            </a:avLst>
          </a:prstGeom>
          <a:solidFill>
            <a:srgbClr val="4F81BD">
              <a:lumMod val="20000"/>
              <a:lumOff val="80000"/>
              <a:alpha val="72000"/>
            </a:srgbClr>
          </a:solidFill>
          <a:ln w="25400" cap="flat" cmpd="sng" algn="ctr">
            <a:solidFill>
              <a:srgbClr val="4F81BD">
                <a:shade val="50000"/>
                <a:alpha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851737" y="4210111"/>
            <a:ext cx="2412234" cy="369332"/>
          </a:xfrm>
          <a:prstGeom prst="rect">
            <a:avLst/>
          </a:prstGeom>
          <a:solidFill>
            <a:sysClr val="window" lastClr="FFFFFF">
              <a:alpha val="0"/>
            </a:sysClr>
          </a:solidFill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 smtClean="0"/>
              <a:t>2009: 96% (89-100%)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534400" cy="4572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Gonorrhoea testing- women, tests done</a:t>
            </a:r>
            <a:br>
              <a:rPr lang="en-GB" dirty="0" smtClean="0"/>
            </a:br>
            <a:r>
              <a:rPr lang="en-GB" sz="3600" dirty="0" smtClean="0"/>
              <a:t> (not </a:t>
            </a:r>
            <a:r>
              <a:rPr lang="en-GB" sz="3600" dirty="0" err="1" smtClean="0"/>
              <a:t>oropharyngeal</a:t>
            </a:r>
            <a:r>
              <a:rPr lang="en-GB" sz="3600" dirty="0" smtClean="0"/>
              <a:t> NAAT &amp; culture)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46080" y="1219200"/>
          <a:ext cx="8229601" cy="527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6471"/>
                <a:gridCol w="2956565"/>
                <a:gridCol w="2956565"/>
              </a:tblGrid>
              <a:tr h="121215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Anatomical site/test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Number 2012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%) </a:t>
                      </a:r>
                      <a:r>
                        <a:rPr lang="en-GB" sz="2000" dirty="0" smtClean="0"/>
                        <a:t>N=3321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Number 2009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%) </a:t>
                      </a:r>
                      <a:r>
                        <a:rPr lang="en-GB" sz="2000" dirty="0" smtClean="0"/>
                        <a:t>N=2131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/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Cervical culture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1310 (39%, 0-83%)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1393 (65%, 26-94%)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err="1" smtClean="0">
                          <a:solidFill>
                            <a:srgbClr val="FF0000"/>
                          </a:solidFill>
                        </a:rPr>
                        <a:t>Vulvovaginal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NAAT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1289 (39%, 0-81%)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244 (12%, 0-29%)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chemeClr val="tx1"/>
                          </a:solidFill>
                        </a:rPr>
                        <a:t>Urethral culture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dirty="0" smtClean="0">
                          <a:solidFill>
                            <a:schemeClr val="tx1"/>
                          </a:solidFill>
                        </a:rPr>
                        <a:t>872 (26%, 0-71%)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953 (45%, 16-82%)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Cervical NAAT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656 (20%,1-55%)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250 (12%, 0-44%)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Vulvovaginal</a:t>
                      </a:r>
                      <a:r>
                        <a:rPr lang="en-GB" sz="2000" dirty="0" smtClean="0"/>
                        <a:t> culture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195 (6%, 0-34%)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-</a:t>
                      </a:r>
                      <a:endParaRPr lang="en-GB" sz="2000" dirty="0" smtClean="0"/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Urine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181 (6%, 0-16%)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209 (10%,0-36%)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130 (4%,0 -13%)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(%,-%)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dirty="0" smtClean="0"/>
                        <a:t>45 (1%,  0-16%)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33 (2%, 0-13%)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Cervical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7 (0.2%, 0-27%)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248 (12 %,0-42%)</a:t>
                      </a:r>
                    </a:p>
                  </a:txBody>
                  <a:tcPr/>
                </a:tc>
              </a:tr>
              <a:tr h="366465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5 (0.2%, 0-1.1%)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610600" cy="5334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Gonorrhoea testing- women, tests done:</a:t>
            </a:r>
            <a:br>
              <a:rPr lang="en-GB" dirty="0" smtClean="0"/>
            </a:br>
            <a:r>
              <a:rPr lang="en-GB" sz="3600" dirty="0" smtClean="0"/>
              <a:t> </a:t>
            </a:r>
            <a:r>
              <a:rPr lang="en-GB" sz="3600" dirty="0" err="1" smtClean="0"/>
              <a:t>oropharyngeal</a:t>
            </a:r>
            <a:r>
              <a:rPr lang="en-GB" sz="3600" dirty="0" smtClean="0"/>
              <a:t> &amp; rectal NAAT &amp; culture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09600" y="1371599"/>
          <a:ext cx="8229600" cy="4724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4400"/>
                <a:gridCol w="3505200"/>
              </a:tblGrid>
              <a:tr h="100144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Anatomical site/test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Number </a:t>
                      </a: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</a:t>
                      </a:r>
                      <a:endParaRPr lang="en-GB" sz="2000" dirty="0" smtClean="0"/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Oropharyngeal</a:t>
                      </a:r>
                      <a:r>
                        <a:rPr lang="en-GB" sz="2000" dirty="0" smtClean="0"/>
                        <a:t> culture (all women, N=3321)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151 (5%, 0-16%)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oral sex occurred, </a:t>
                      </a:r>
                      <a:r>
                        <a:rPr lang="en-GB" sz="2000" dirty="0" smtClean="0"/>
                        <a:t>n=1038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794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115 (11%,</a:t>
                      </a:r>
                      <a:r>
                        <a:rPr lang="en-GB" sz="2000" baseline="0" dirty="0" smtClean="0"/>
                        <a:t> 0-44%</a:t>
                      </a:r>
                      <a:r>
                        <a:rPr lang="en-GB" sz="2000" dirty="0" smtClean="0"/>
                        <a:t>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Oropharyngeal</a:t>
                      </a:r>
                      <a:r>
                        <a:rPr lang="en-GB" sz="2000" dirty="0" smtClean="0"/>
                        <a:t>  NAAT (all women, N=3321)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102 (3%, 0-24%)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oral sex occurred, </a:t>
                      </a:r>
                      <a:r>
                        <a:rPr lang="en-GB" sz="2000" dirty="0" smtClean="0"/>
                        <a:t>n=1038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794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78 (8%,</a:t>
                      </a:r>
                      <a:r>
                        <a:rPr lang="en-GB" sz="2000" baseline="0" dirty="0" smtClean="0"/>
                        <a:t> 0-39%</a:t>
                      </a:r>
                      <a:r>
                        <a:rPr lang="en-GB" sz="2000" dirty="0" smtClean="0"/>
                        <a:t>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 culture (all women, N=3321)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40 (1%, 0-7%)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anal sex occurred, </a:t>
                      </a:r>
                      <a:r>
                        <a:rPr lang="en-GB" sz="2000" dirty="0" smtClean="0"/>
                        <a:t>n=177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794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19 (11%,</a:t>
                      </a:r>
                      <a:r>
                        <a:rPr lang="en-GB" sz="2000" baseline="0" dirty="0" smtClean="0"/>
                        <a:t> 0-50%</a:t>
                      </a:r>
                      <a:r>
                        <a:rPr lang="en-GB" sz="2000" dirty="0" smtClean="0"/>
                        <a:t>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</a:t>
                      </a:r>
                      <a:r>
                        <a:rPr lang="en-GB" sz="2000" baseline="0" dirty="0" smtClean="0"/>
                        <a:t> NAAT </a:t>
                      </a:r>
                      <a:r>
                        <a:rPr lang="en-GB" sz="2000" dirty="0" smtClean="0"/>
                        <a:t>(all women, N=3321)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794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28 (1%, 0-4%)</a:t>
                      </a:r>
                    </a:p>
                  </a:txBody>
                  <a:tcPr/>
                </a:tc>
              </a:tr>
              <a:tr h="465369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anal sex occurred, </a:t>
                      </a:r>
                      <a:r>
                        <a:rPr lang="en-GB" sz="2000" dirty="0" smtClean="0"/>
                        <a:t>n=177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794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22 (12%,</a:t>
                      </a:r>
                      <a:r>
                        <a:rPr lang="en-GB" sz="2000" baseline="0" dirty="0" smtClean="0"/>
                        <a:t> 0-100%</a:t>
                      </a:r>
                      <a:r>
                        <a:rPr lang="en-GB" sz="2000" dirty="0" smtClean="0"/>
                        <a:t>)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en-GB" sz="3200" dirty="0" smtClean="0">
                <a:solidFill>
                  <a:srgbClr val="000000"/>
                </a:solidFill>
              </a:rPr>
              <a:t>2009 Audit. Asymptomatic </a:t>
            </a:r>
            <a:r>
              <a:rPr lang="en-GB" sz="3200" dirty="0">
                <a:solidFill>
                  <a:srgbClr val="000000"/>
                </a:solidFill>
              </a:rPr>
              <a:t>women: </a:t>
            </a:r>
            <a:r>
              <a:rPr lang="en-GB" sz="3200" dirty="0" err="1" smtClean="0"/>
              <a:t>oropharyngeal</a:t>
            </a:r>
            <a:r>
              <a:rPr lang="en-GB" sz="3200" dirty="0" smtClean="0"/>
              <a:t> &amp; rectal</a:t>
            </a:r>
            <a:r>
              <a:rPr lang="en-GB" sz="3200" dirty="0" smtClean="0">
                <a:solidFill>
                  <a:srgbClr val="000000"/>
                </a:solidFill>
              </a:rPr>
              <a:t> gonorrhoea </a:t>
            </a:r>
            <a:r>
              <a:rPr lang="en-GB" sz="3200" dirty="0">
                <a:solidFill>
                  <a:srgbClr val="000000"/>
                </a:solidFill>
              </a:rPr>
              <a:t>culture</a:t>
            </a:r>
          </a:p>
        </p:txBody>
      </p:sp>
      <p:graphicFrame>
        <p:nvGraphicFramePr>
          <p:cNvPr id="20526" name="Group 46"/>
          <p:cNvGraphicFramePr>
            <a:graphicFrameLocks noGrp="1"/>
          </p:cNvGraphicFramePr>
          <p:nvPr/>
        </p:nvGraphicFramePr>
        <p:xfrm>
          <a:off x="457200" y="1600200"/>
          <a:ext cx="8534400" cy="4714240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5715000"/>
                <a:gridCol w="2819400"/>
              </a:tblGrid>
              <a:tr h="469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Test</a:t>
                      </a:r>
                      <a:endParaRPr kumimoji="0" lang="en-GB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B w="25400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Done n (%, regional range)</a:t>
                      </a:r>
                      <a:endParaRPr kumimoji="0" lang="en-GB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B w="25400" cap="flat" cmpd="sng" algn="ctr">
                      <a:noFill/>
                      <a:prstDash val="solid"/>
                    </a:lnB>
                  </a:tcPr>
                </a:tc>
              </a:tr>
              <a:tr h="469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sz="2400" b="1" dirty="0" err="1" smtClean="0">
                          <a:latin typeface="+mn-lt"/>
                        </a:rPr>
                        <a:t>Oropharyngeal</a:t>
                      </a:r>
                      <a:r>
                        <a:rPr lang="en-GB" sz="2400" b="1" dirty="0" smtClean="0">
                          <a:latin typeface="+mn-lt"/>
                        </a:rPr>
                        <a:t> culture: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/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Receptive oral sex occurred n=</a:t>
                      </a: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549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65 (12%, 0-30%)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Receptive oral sex did not occur/not  documented n=</a:t>
                      </a: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1582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15 (1%, 0-6%)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796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sz="2400" b="1" dirty="0" smtClean="0">
                          <a:latin typeface="+mn-lt"/>
                        </a:rPr>
                        <a:t>Rectal culture: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Receptive anal sex occurred n=</a:t>
                      </a: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93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 11 (12%,0-100%)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Receptive anal sex did not occur/not  documented n=</a:t>
                      </a: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2038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27 (1%, 0-13%)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Gonorrhoea testing- MSM, tests done </a:t>
            </a:r>
            <a:r>
              <a:rPr lang="en-GB" sz="3600" dirty="0" smtClean="0"/>
              <a:t>(not </a:t>
            </a:r>
            <a:r>
              <a:rPr lang="en-GB" sz="3600" dirty="0" err="1" smtClean="0"/>
              <a:t>oropharyngeal</a:t>
            </a:r>
            <a:r>
              <a:rPr lang="en-GB" sz="3600" dirty="0" smtClean="0"/>
              <a:t> NAAT &amp; culture)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3399" y="1295400"/>
          <a:ext cx="8305800" cy="44836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8686"/>
                <a:gridCol w="3428557"/>
                <a:gridCol w="3428557"/>
              </a:tblGrid>
              <a:tr h="10412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Anatomical site/test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Number 2012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%) </a:t>
                      </a:r>
                      <a:r>
                        <a:rPr lang="en-GB" sz="2000" dirty="0" smtClean="0"/>
                        <a:t>N=328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Number 2009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%) </a:t>
                      </a:r>
                      <a:r>
                        <a:rPr lang="en-GB" sz="2000" dirty="0" smtClean="0"/>
                        <a:t>N=219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/>
                    </a:p>
                  </a:txBody>
                  <a:tcPr/>
                </a:tc>
              </a:tr>
              <a:tr h="53954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Urine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228  (70%, 0-100%)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98 (45%, 0-100%)</a:t>
                      </a:r>
                    </a:p>
                  </a:txBody>
                  <a:tcPr/>
                </a:tc>
              </a:tr>
              <a:tr h="72570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culture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114 (35%, 9-100%)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119 (54%, 9-100%)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2570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35 (11%, 0-44%)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38 (17%, 0-100%)</a:t>
                      </a:r>
                    </a:p>
                  </a:txBody>
                  <a:tcPr/>
                </a:tc>
              </a:tr>
              <a:tr h="72570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 16 (5%, 0-44%)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9 (4%, 0-25%)</a:t>
                      </a:r>
                    </a:p>
                  </a:txBody>
                  <a:tcPr/>
                </a:tc>
              </a:tr>
              <a:tr h="725707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8 (2%, 0-46%)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7 (3%, 0-20%)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94648"/>
            <a:ext cx="8534400" cy="355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Gonorrhoea testing- MSM, tests done: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3600" dirty="0" err="1" smtClean="0"/>
              <a:t>oropharyngeal</a:t>
            </a:r>
            <a:r>
              <a:rPr lang="en-GB" sz="3600" dirty="0" smtClean="0"/>
              <a:t> &amp; rectal NAAT &amp; culture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3400" y="1570631"/>
          <a:ext cx="8305800" cy="4648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3733800"/>
              </a:tblGrid>
              <a:tr h="5164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Anatomical site/test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Number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000" baseline="0" dirty="0" smtClean="0"/>
                        <a:t>(</a:t>
                      </a:r>
                      <a:r>
                        <a:rPr lang="en-GB" sz="2000" dirty="0" smtClean="0"/>
                        <a:t>%</a:t>
                      </a:r>
                      <a:r>
                        <a:rPr lang="en-GB" sz="2000" baseline="0" dirty="0" smtClean="0"/>
                        <a:t>, regional range %)</a:t>
                      </a:r>
                      <a:endParaRPr lang="en-GB" sz="2000" dirty="0" smtClean="0"/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Oropharyngeal</a:t>
                      </a:r>
                      <a:r>
                        <a:rPr lang="en-GB" sz="2000" dirty="0" smtClean="0"/>
                        <a:t>  NAAT (all MSM, N=328)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164 (50%, 0-92%)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oral sex occurred, n=279</a:t>
                      </a:r>
                      <a:endParaRPr lang="en-GB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150 (54%, 0-92%)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err="1" smtClean="0"/>
                        <a:t>Oropharyngeal</a:t>
                      </a:r>
                      <a:r>
                        <a:rPr lang="en-GB" sz="2000" dirty="0" smtClean="0"/>
                        <a:t> culture (all MSM, N=328)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170 (52%, 0-83%)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oral sex occurred, n=279</a:t>
                      </a:r>
                      <a:endParaRPr lang="en-GB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152 (54%, 0-91%)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Rectal</a:t>
                      </a:r>
                      <a:r>
                        <a:rPr lang="en-GB" sz="2000" baseline="0" dirty="0" smtClean="0"/>
                        <a:t> NAAT</a:t>
                      </a:r>
                      <a:r>
                        <a:rPr lang="en-GB" sz="2000" dirty="0" smtClean="0"/>
                        <a:t> (all MSM, N=328)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163 (50%, 0-89%)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anal sex occurred, n=218</a:t>
                      </a:r>
                      <a:endParaRPr lang="en-GB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128 (59%, 0-100%)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Rectal culture  (all MSM, N=328)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136 (42%,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dirty="0" smtClean="0"/>
                        <a:t>11-89%)</a:t>
                      </a:r>
                    </a:p>
                  </a:txBody>
                  <a:tcPr/>
                </a:tc>
              </a:tr>
              <a:tr h="516467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GB" sz="2000" dirty="0" smtClean="0"/>
                        <a:t>Receptive </a:t>
                      </a:r>
                      <a:r>
                        <a:rPr lang="en-GB" sz="2000" baseline="0" dirty="0" smtClean="0"/>
                        <a:t>anal sex occurred, n=218</a:t>
                      </a:r>
                      <a:endParaRPr lang="en-GB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115 (53%, 0-100%)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en-GB" sz="3200" dirty="0" smtClean="0">
                <a:solidFill>
                  <a:srgbClr val="000000"/>
                </a:solidFill>
              </a:rPr>
              <a:t>2009 Audit. Asymptomatic </a:t>
            </a:r>
            <a:r>
              <a:rPr lang="en-GB" sz="3200" dirty="0">
                <a:solidFill>
                  <a:srgbClr val="000000"/>
                </a:solidFill>
              </a:rPr>
              <a:t>MSM: </a:t>
            </a:r>
            <a:r>
              <a:rPr lang="en-GB" sz="3200" dirty="0" err="1" smtClean="0"/>
              <a:t>oropharyngeal</a:t>
            </a:r>
            <a:r>
              <a:rPr lang="en-GB" sz="3200" dirty="0" smtClean="0"/>
              <a:t> &amp; rectal</a:t>
            </a:r>
            <a:endParaRPr lang="en-GB" sz="3200" dirty="0">
              <a:solidFill>
                <a:srgbClr val="000000"/>
              </a:solidFill>
            </a:endParaRPr>
          </a:p>
        </p:txBody>
      </p:sp>
      <p:graphicFrame>
        <p:nvGraphicFramePr>
          <p:cNvPr id="18517" name="Group 85"/>
          <p:cNvGraphicFramePr>
            <a:graphicFrameLocks noGrp="1"/>
          </p:cNvGraphicFramePr>
          <p:nvPr/>
        </p:nvGraphicFramePr>
        <p:xfrm>
          <a:off x="381000" y="1524000"/>
          <a:ext cx="8534400" cy="4683760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5410200"/>
                <a:gridCol w="3124200"/>
              </a:tblGrid>
              <a:tr h="469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Test</a:t>
                      </a: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2540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Done n (%, regional range)</a:t>
                      </a:r>
                      <a:endParaRPr kumimoji="0" lang="en-GB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25400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9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sz="2400" b="1" dirty="0" err="1" smtClean="0">
                          <a:solidFill>
                            <a:schemeClr val="tx1"/>
                          </a:solidFill>
                        </a:rPr>
                        <a:t>Oropharyngeal</a:t>
                      </a:r>
                      <a:r>
                        <a:rPr lang="en-GB" sz="2400" b="1" dirty="0" smtClean="0">
                          <a:solidFill>
                            <a:schemeClr val="tx1"/>
                          </a:solidFill>
                        </a:rPr>
                        <a:t> culture: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Receptive oral sex documented n=</a:t>
                      </a: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156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134 (86%, 75-100%)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Receptive oral sex </a:t>
                      </a: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did not occur/not  documented</a:t>
                      </a: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n=</a:t>
                      </a: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63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41 (65%, 0-100%)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sz="2400" b="1" dirty="0" smtClean="0"/>
                        <a:t>Rectal culture: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254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Receptive anal sex documented n=141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119 (84%, 67-100%)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Receptive anal sex </a:t>
                      </a: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</a:rPr>
                        <a:t>did not occur/not  documented</a:t>
                      </a:r>
                      <a:r>
                        <a:rPr kumimoji="0" 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n=78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34 (44%, 0-100%) 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15938"/>
            <a:ext cx="8763000" cy="6397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Gonorrhoea testing- het men, tests done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 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85801" y="1143000"/>
          <a:ext cx="8162275" cy="51426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0837"/>
                <a:gridCol w="2635719"/>
                <a:gridCol w="2635719"/>
              </a:tblGrid>
              <a:tr h="6263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Anatomical site/test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Number 2012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aseline="0" dirty="0" smtClean="0"/>
                        <a:t> </a:t>
                      </a:r>
                      <a:r>
                        <a:rPr lang="en-GB" sz="2000" dirty="0" smtClean="0"/>
                        <a:t>N= 3020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Number 2009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(%</a:t>
                      </a:r>
                      <a:r>
                        <a:rPr lang="en-GB" sz="2000" baseline="0" dirty="0" smtClean="0"/>
                        <a:t>, regional range %)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N= 2078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Urine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2017 (67%, 17-99%)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751 (36%, 0-100%)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culture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972 (32%, 0-85%)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1194 (58%, 2-98%)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 306 (10%, 0-22%)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459 (22%, 0-87%)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Urethral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53 (2%, 0-10%)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84 (4%, 0-16%)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Oropharyngeal</a:t>
                      </a:r>
                      <a:r>
                        <a:rPr lang="en-GB" sz="2000" dirty="0" smtClean="0"/>
                        <a:t> culture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 60 (2%, 0-8%)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38 (2%, 0-8%)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Oropharyngeal</a:t>
                      </a:r>
                      <a:r>
                        <a:rPr lang="en-GB" sz="2000" dirty="0" smtClean="0"/>
                        <a:t> 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 23 (1%, 0-6%)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3 (0.1%, 0-2%)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 culture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 3 (0.1%, 0-1%)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0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</a:t>
                      </a:r>
                      <a:r>
                        <a:rPr lang="en-GB" sz="2000" baseline="0" dirty="0" smtClean="0"/>
                        <a:t> NAAT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 6(0.2%, 0-1%)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0</a:t>
                      </a:r>
                    </a:p>
                  </a:txBody>
                  <a:tcPr/>
                </a:tc>
              </a:tr>
              <a:tr h="459651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Rectal microscopy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/>
                        <a:t>0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Key points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32013" y="1447802"/>
          <a:ext cx="8802806" cy="4161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2806"/>
              </a:tblGrid>
              <a:tr h="491766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</a:tr>
              <a:tr h="4917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Why do we ask fewer women than men about </a:t>
                      </a:r>
                      <a:r>
                        <a:rPr lang="en-GB" sz="2400" dirty="0" err="1" smtClean="0"/>
                        <a:t>peno</a:t>
                      </a:r>
                      <a:r>
                        <a:rPr lang="en-GB" sz="2400" dirty="0" smtClean="0"/>
                        <a:t>-oral sex?</a:t>
                      </a:r>
                    </a:p>
                  </a:txBody>
                  <a:tcPr/>
                </a:tc>
              </a:tr>
              <a:tr h="5140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Lack of documentation about receptive oral sex in MSM some regions</a:t>
                      </a:r>
                    </a:p>
                  </a:txBody>
                  <a:tcPr/>
                </a:tc>
              </a:tr>
              <a:tr h="4917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Should we ask ‘het men’ about receptive anal sex?</a:t>
                      </a:r>
                    </a:p>
                  </a:txBody>
                  <a:tcPr/>
                </a:tc>
              </a:tr>
              <a:tr h="4917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Half of female patients asked about receptive </a:t>
                      </a:r>
                      <a:r>
                        <a:rPr lang="en-GB" sz="2400" smtClean="0"/>
                        <a:t>anal sex </a:t>
                      </a:r>
                      <a:r>
                        <a:rPr lang="en-GB" sz="2400" dirty="0" smtClean="0"/>
                        <a:t>and,</a:t>
                      </a:r>
                      <a:r>
                        <a:rPr lang="en-GB" sz="2400" baseline="0" dirty="0" smtClean="0"/>
                        <a:t> even when this occurred, relatively few had rectal </a:t>
                      </a:r>
                      <a:r>
                        <a:rPr lang="en-GB" sz="2400" baseline="0" dirty="0" err="1" smtClean="0"/>
                        <a:t>Gc</a:t>
                      </a:r>
                      <a:r>
                        <a:rPr lang="en-GB" sz="2400" baseline="0" dirty="0" smtClean="0"/>
                        <a:t> testing. Similarly, for receptive oral sex</a:t>
                      </a:r>
                      <a:endParaRPr lang="en-GB" sz="2400" dirty="0" smtClean="0"/>
                    </a:p>
                  </a:txBody>
                  <a:tcPr/>
                </a:tc>
              </a:tr>
              <a:tr h="4917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Why do fewer women (still) have an HIV test?</a:t>
                      </a:r>
                    </a:p>
                  </a:txBody>
                  <a:tcPr/>
                </a:tc>
              </a:tr>
              <a:tr h="4917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/>
                        <a:t>Testing women for gonorrhoea: cervical NAAT or </a:t>
                      </a:r>
                      <a:r>
                        <a:rPr lang="en-GB" sz="2400" dirty="0" err="1" smtClean="0"/>
                        <a:t>vulvovaginal</a:t>
                      </a:r>
                      <a:r>
                        <a:rPr lang="en-GB" sz="2400" dirty="0" smtClean="0"/>
                        <a:t> NAAT?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Recommendations for improvement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Review policies for gonorrhoea testing, particularly in women, and re-audit interventions aimed at improving uptake of testing</a:t>
            </a:r>
          </a:p>
          <a:p>
            <a:r>
              <a:rPr lang="en-GB" dirty="0" smtClean="0"/>
              <a:t>Consensus on sexual history taking questions, reflected in training</a:t>
            </a:r>
          </a:p>
          <a:p>
            <a:r>
              <a:rPr lang="en-GB" dirty="0" smtClean="0"/>
              <a:t>Consensus on anatomical site for NAAT testing, reflected in training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b="1" smtClean="0"/>
              <a:t>Acknowledgements: BASHH Regional Audit Chairs &amp; Members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sz="half" idx="1"/>
          </p:nvPr>
        </p:nvSpPr>
        <p:spPr>
          <a:xfrm>
            <a:off x="150813" y="1577975"/>
            <a:ext cx="4344987" cy="4505325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600"/>
              </a:spcBef>
              <a:buFont typeface="Arial" charset="0"/>
              <a:buNone/>
            </a:pPr>
            <a:r>
              <a:rPr lang="en-GB" sz="2000" b="1" smtClean="0"/>
              <a:t>Chair</a:t>
            </a:r>
            <a:r>
              <a:rPr lang="en-GB" sz="2000" smtClean="0"/>
              <a:t> Hugo McClean</a:t>
            </a:r>
            <a:br>
              <a:rPr lang="en-GB" sz="2000" smtClean="0"/>
            </a:br>
            <a:r>
              <a:rPr lang="en-GB" sz="2000" b="1" smtClean="0"/>
              <a:t>Vice Chair</a:t>
            </a:r>
            <a:r>
              <a:rPr lang="en-GB" sz="2000" smtClean="0"/>
              <a:t> Chris Carne</a:t>
            </a:r>
            <a:br>
              <a:rPr lang="en-GB" sz="2000" smtClean="0"/>
            </a:br>
            <a:r>
              <a:rPr lang="en-GB" sz="2000" b="1" smtClean="0"/>
              <a:t>Hon Sec</a:t>
            </a:r>
            <a:r>
              <a:rPr lang="en-GB" sz="2000" smtClean="0"/>
              <a:t> Ann Sullivan</a:t>
            </a:r>
            <a:br>
              <a:rPr lang="en-GB" sz="2000" smtClean="0"/>
            </a:br>
            <a:r>
              <a:rPr lang="en-GB" sz="2000" b="1" smtClean="0"/>
              <a:t>Director of Development</a:t>
            </a:r>
            <a:r>
              <a:rPr lang="en-GB" sz="2000" smtClean="0"/>
              <a:t> Anatole Menon-Johansson</a:t>
            </a:r>
            <a:br>
              <a:rPr lang="en-GB" sz="2000" smtClean="0"/>
            </a:br>
            <a:r>
              <a:rPr lang="en-GB" sz="2000" b="1" smtClean="0"/>
              <a:t>BCCG Representative</a:t>
            </a:r>
            <a:r>
              <a:rPr lang="en-GB" sz="2000" smtClean="0"/>
              <a:t> Phil Kell</a:t>
            </a:r>
            <a:br>
              <a:rPr lang="en-GB" sz="2000" smtClean="0"/>
            </a:br>
            <a:r>
              <a:rPr lang="en-GB" sz="2000" b="1" smtClean="0"/>
              <a:t>BHIVA Representative</a:t>
            </a:r>
            <a:r>
              <a:rPr lang="en-GB" sz="2000" smtClean="0"/>
              <a:t> Alison Rodger, Ed Wilkins</a:t>
            </a:r>
            <a:br>
              <a:rPr lang="en-GB" sz="2000" smtClean="0"/>
            </a:br>
            <a:r>
              <a:rPr lang="en-GB" sz="2000" b="1" smtClean="0"/>
              <a:t>Scotland</a:t>
            </a:r>
            <a:r>
              <a:rPr lang="en-GB" sz="2000" smtClean="0"/>
              <a:t> Daniel Clutterbuck</a:t>
            </a:r>
            <a:br>
              <a:rPr lang="en-GB" sz="2000" smtClean="0"/>
            </a:br>
            <a:r>
              <a:rPr lang="en-GB" sz="2000" b="1" smtClean="0"/>
              <a:t>Wales</a:t>
            </a:r>
            <a:r>
              <a:rPr lang="en-GB" sz="2000" smtClean="0"/>
              <a:t> Helen Baley, Sarah McAndrew, Carys Knapper</a:t>
            </a:r>
            <a:br>
              <a:rPr lang="en-GB" sz="2000" smtClean="0"/>
            </a:br>
            <a:r>
              <a:rPr lang="en-GB" sz="2000" b="1" smtClean="0"/>
              <a:t>Northern Ireland</a:t>
            </a:r>
            <a:r>
              <a:rPr lang="en-GB" sz="2000" smtClean="0"/>
              <a:t> Say Quah</a:t>
            </a:r>
            <a:br>
              <a:rPr lang="en-GB" sz="2000" smtClean="0"/>
            </a:br>
            <a:r>
              <a:rPr lang="en-GB" sz="2000" b="1" smtClean="0"/>
              <a:t>Anglia</a:t>
            </a:r>
            <a:r>
              <a:rPr lang="en-GB" sz="2000" smtClean="0"/>
              <a:t> Raouf Moussa</a:t>
            </a:r>
          </a:p>
          <a:p>
            <a:pPr marL="0" indent="0">
              <a:spcBef>
                <a:spcPts val="600"/>
              </a:spcBef>
              <a:buFont typeface="Arial" charset="0"/>
              <a:buNone/>
            </a:pPr>
            <a:r>
              <a:rPr lang="en-GB" sz="2000" b="1" smtClean="0"/>
              <a:t>Cheshire &amp; Mersey</a:t>
            </a:r>
            <a:r>
              <a:rPr lang="en-GB" sz="2000" smtClean="0"/>
              <a:t> Ravindra Gokhale</a:t>
            </a:r>
          </a:p>
          <a:p>
            <a:pPr marL="0" indent="0">
              <a:spcBef>
                <a:spcPts val="600"/>
              </a:spcBef>
              <a:buFont typeface="Arial" charset="0"/>
              <a:buNone/>
            </a:pPr>
            <a:r>
              <a:rPr lang="en-GB" sz="2000" smtClean="0"/>
              <a:t/>
            </a:r>
            <a:br>
              <a:rPr lang="en-GB" sz="2000" smtClean="0"/>
            </a:br>
            <a:r>
              <a:rPr lang="en-GB" sz="2000" smtClean="0"/>
              <a:t/>
            </a:r>
            <a:br>
              <a:rPr lang="en-GB" sz="2000" smtClean="0"/>
            </a:br>
            <a:endParaRPr lang="en-GB" sz="2000" smtClean="0"/>
          </a:p>
        </p:txBody>
      </p:sp>
      <p:sp>
        <p:nvSpPr>
          <p:cNvPr id="32772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1577975"/>
            <a:ext cx="4419600" cy="4505325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600"/>
              </a:spcBef>
              <a:buFont typeface="Arial" charset="0"/>
              <a:buNone/>
            </a:pPr>
            <a:r>
              <a:rPr lang="en-GB" sz="2000" b="1" smtClean="0"/>
              <a:t>Essex</a:t>
            </a:r>
            <a:r>
              <a:rPr lang="en-GB" sz="2000" smtClean="0"/>
              <a:t> Gail Crowe</a:t>
            </a:r>
            <a:br>
              <a:rPr lang="en-GB" sz="2000" smtClean="0"/>
            </a:br>
            <a:r>
              <a:rPr lang="en-GB" sz="2000" b="1" smtClean="0"/>
              <a:t>North Thames</a:t>
            </a:r>
            <a:r>
              <a:rPr lang="en-GB" sz="2000" smtClean="0"/>
              <a:t> Ann Sullivan, Alan Smith</a:t>
            </a:r>
            <a:br>
              <a:rPr lang="en-GB" sz="2000" smtClean="0"/>
            </a:br>
            <a:r>
              <a:rPr lang="en-GB" sz="2000" b="1" smtClean="0"/>
              <a:t>Northern</a:t>
            </a:r>
            <a:r>
              <a:rPr lang="en-GB" sz="2000" smtClean="0"/>
              <a:t> Sarup Tayal</a:t>
            </a:r>
            <a:br>
              <a:rPr lang="en-GB" sz="2000" smtClean="0"/>
            </a:br>
            <a:r>
              <a:rPr lang="en-GB" sz="2000" b="1" smtClean="0"/>
              <a:t>North-West</a:t>
            </a:r>
            <a:r>
              <a:rPr lang="en-GB" sz="2000" smtClean="0"/>
              <a:t> Ashish Sukthankar</a:t>
            </a:r>
            <a:br>
              <a:rPr lang="en-GB" sz="2000" smtClean="0"/>
            </a:br>
            <a:r>
              <a:rPr lang="en-GB" sz="2000" b="1" smtClean="0"/>
              <a:t>Oxford</a:t>
            </a:r>
            <a:r>
              <a:rPr lang="en-GB" sz="2000" smtClean="0"/>
              <a:t> Gill Wildman</a:t>
            </a:r>
            <a:br>
              <a:rPr lang="en-GB" sz="2000" smtClean="0"/>
            </a:br>
            <a:r>
              <a:rPr lang="en-GB" sz="2000" b="1" smtClean="0"/>
              <a:t>South East Thames</a:t>
            </a:r>
            <a:r>
              <a:rPr lang="en-GB" sz="2000" smtClean="0"/>
              <a:t> Cindy Sethi</a:t>
            </a:r>
            <a:br>
              <a:rPr lang="en-GB" sz="2000" smtClean="0"/>
            </a:br>
            <a:r>
              <a:rPr lang="en-GB" sz="2000" b="1" smtClean="0"/>
              <a:t>South-West</a:t>
            </a:r>
            <a:r>
              <a:rPr lang="en-GB" sz="2000" smtClean="0"/>
              <a:t> Zoe Warwick</a:t>
            </a:r>
            <a:br>
              <a:rPr lang="en-GB" sz="2000" smtClean="0"/>
            </a:br>
            <a:r>
              <a:rPr lang="en-GB" sz="2000" b="1" smtClean="0"/>
              <a:t>South-West Thames</a:t>
            </a:r>
            <a:r>
              <a:rPr lang="en-GB" sz="2000" smtClean="0"/>
              <a:t> Steven Estreich</a:t>
            </a:r>
            <a:br>
              <a:rPr lang="en-GB" sz="2000" smtClean="0"/>
            </a:br>
            <a:r>
              <a:rPr lang="en-GB" sz="2000" b="1" smtClean="0"/>
              <a:t>Trent</a:t>
            </a:r>
            <a:r>
              <a:rPr lang="en-GB" sz="2000" smtClean="0"/>
              <a:t> Jyoti Dhar</a:t>
            </a:r>
            <a:br>
              <a:rPr lang="en-GB" sz="2000" smtClean="0"/>
            </a:br>
            <a:r>
              <a:rPr lang="en-GB" sz="2000" b="1" smtClean="0"/>
              <a:t>Wessex</a:t>
            </a:r>
            <a:r>
              <a:rPr lang="en-GB" sz="2000" smtClean="0"/>
              <a:t> Neelam Radja, Leela Sanmani</a:t>
            </a:r>
            <a:br>
              <a:rPr lang="en-GB" sz="2000" smtClean="0"/>
            </a:br>
            <a:r>
              <a:rPr lang="en-GB" sz="2000" b="1" smtClean="0"/>
              <a:t>West Midlands</a:t>
            </a:r>
            <a:r>
              <a:rPr lang="en-GB" sz="2000" smtClean="0"/>
              <a:t> Sashi Acharya</a:t>
            </a:r>
            <a:br>
              <a:rPr lang="en-GB" sz="2000" smtClean="0"/>
            </a:br>
            <a:r>
              <a:rPr lang="en-GB" sz="2000" b="1" smtClean="0"/>
              <a:t>Yorkshire</a:t>
            </a:r>
            <a:r>
              <a:rPr lang="en-GB" sz="2000" smtClean="0"/>
              <a:t> Amy Tobin-Mammen</a:t>
            </a:r>
          </a:p>
          <a:p>
            <a:pPr marL="0" indent="0">
              <a:spcBef>
                <a:spcPts val="600"/>
              </a:spcBef>
              <a:buFont typeface="Arial" charset="0"/>
              <a:buNone/>
            </a:pPr>
            <a:r>
              <a:rPr lang="en-GB" sz="2000" b="1" smtClean="0"/>
              <a:t>Co-opted Members</a:t>
            </a:r>
            <a:r>
              <a:rPr lang="en-GB" sz="2000" smtClean="0"/>
              <a:t> David Daniels, Nicola Low, Lindsay Emmett</a:t>
            </a:r>
          </a:p>
        </p:txBody>
      </p:sp>
      <p:sp>
        <p:nvSpPr>
          <p:cNvPr id="32773" name="TextBox 4"/>
          <p:cNvSpPr txBox="1">
            <a:spLocks noChangeArrowheads="1"/>
          </p:cNvSpPr>
          <p:nvPr/>
        </p:nvSpPr>
        <p:spPr bwMode="auto">
          <a:xfrm>
            <a:off x="469900" y="6146800"/>
            <a:ext cx="8315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/>
              <a:t>Hilary Curtis</a:t>
            </a:r>
            <a:r>
              <a:rPr lang="en-US" sz="2000"/>
              <a:t> for questionnaire design, collection, collation of data, user </a:t>
            </a:r>
          </a:p>
          <a:p>
            <a:r>
              <a:rPr lang="en-US" sz="2000"/>
              <a:t>support and production of regional &amp; national aggregates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12847</TotalTime>
  <Words>2256</Words>
  <Application>Microsoft Office PowerPoint</Application>
  <PresentationFormat>On-screen Show (4:3)</PresentationFormat>
  <Paragraphs>469</Paragraphs>
  <Slides>46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BASHH 2012 UK Re-Audit of Asymptomatic Screening</vt:lpstr>
      <vt:lpstr>BASHH 2012 Audit standards</vt:lpstr>
      <vt:lpstr>BASHH 2012 Audit- presentation scheme</vt:lpstr>
      <vt:lpstr>Conclusions 2009 Audit</vt:lpstr>
      <vt:lpstr>Suggested Areas for Practice Improvement/Interventions 2009 Audit</vt:lpstr>
      <vt:lpstr>Standards</vt:lpstr>
      <vt:lpstr>Asymptomatic heterosexual men</vt:lpstr>
      <vt:lpstr>Asymptomatic MSM</vt:lpstr>
      <vt:lpstr>Asymptomatic women</vt:lpstr>
      <vt:lpstr>Case definition</vt:lpstr>
      <vt:lpstr>Data collection- 1</vt:lpstr>
      <vt:lpstr>Data collection- 2</vt:lpstr>
      <vt:lpstr>Results</vt:lpstr>
      <vt:lpstr>Questions asked</vt:lpstr>
      <vt:lpstr>Gender and sexual preference</vt:lpstr>
      <vt:lpstr>Number (%) of clinics participating, by Region</vt:lpstr>
      <vt:lpstr>Documentation about oral sex</vt:lpstr>
      <vt:lpstr>Documentation about receptive oral sex- women</vt:lpstr>
      <vt:lpstr>Documentation about receptive oral sex- het men</vt:lpstr>
      <vt:lpstr>Documentation about receptive oral sex- MSM</vt:lpstr>
      <vt:lpstr>Documentation about anal sex</vt:lpstr>
      <vt:lpstr>Documentation about receptive anal sex- women</vt:lpstr>
      <vt:lpstr>Documentation about receptive anal sex- MSM</vt:lpstr>
      <vt:lpstr>Recording of occurrence of anal sex in heterosexual men- national data</vt:lpstr>
      <vt:lpstr>HIV testing uptake</vt:lpstr>
      <vt:lpstr>HIV testing uptake- eligible MSM</vt:lpstr>
      <vt:lpstr>HIV testing uptake- eligible women</vt:lpstr>
      <vt:lpstr>HIV testing uptake- eligible het men</vt:lpstr>
      <vt:lpstr>Hepatitis B testing uptake</vt:lpstr>
      <vt:lpstr>Hepatitis B testing uptake- eligible MSM</vt:lpstr>
      <vt:lpstr>Hepatitis B testing uptake- eligible women</vt:lpstr>
      <vt:lpstr>Hepatitis B testing uptake- eligible het men</vt:lpstr>
      <vt:lpstr>Gonorrhoea testing</vt:lpstr>
      <vt:lpstr>Gonorrhoea testing- MSM, any test done</vt:lpstr>
      <vt:lpstr>Gonorrhoea testing- women, any test done</vt:lpstr>
      <vt:lpstr>Gonorrhoea testing- het men, any test done</vt:lpstr>
      <vt:lpstr>Gonorrhoea testing- women, tests done  (not oropharyngeal NAAT &amp; culture)</vt:lpstr>
      <vt:lpstr>Gonorrhoea testing- women, tests done:  oropharyngeal &amp; rectal NAAT &amp; culture</vt:lpstr>
      <vt:lpstr>2009 Audit. Asymptomatic women: oropharyngeal &amp; rectal gonorrhoea culture</vt:lpstr>
      <vt:lpstr>Gonorrhoea testing- MSM, tests done (not oropharyngeal NAAT &amp; culture)</vt:lpstr>
      <vt:lpstr> Gonorrhoea testing- MSM, tests done:  oropharyngeal &amp; rectal NAAT &amp; culture</vt:lpstr>
      <vt:lpstr>2009 Audit. Asymptomatic MSM: oropharyngeal &amp; rectal</vt:lpstr>
      <vt:lpstr>Gonorrhoea testing- het men, tests done</vt:lpstr>
      <vt:lpstr>Key points</vt:lpstr>
      <vt:lpstr>Recommendations for improvement</vt:lpstr>
      <vt:lpstr>Acknowledgements: BASHH Regional Audit Chairs &amp; Members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hmcclean</cp:lastModifiedBy>
  <cp:revision>337</cp:revision>
  <dcterms:created xsi:type="dcterms:W3CDTF">2006-08-16T00:00:00Z</dcterms:created>
  <dcterms:modified xsi:type="dcterms:W3CDTF">2012-09-22T22:35:02Z</dcterms:modified>
</cp:coreProperties>
</file>