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80" r:id="rId6"/>
    <p:sldId id="264" r:id="rId7"/>
    <p:sldId id="281" r:id="rId8"/>
    <p:sldId id="318" r:id="rId9"/>
    <p:sldId id="282" r:id="rId10"/>
    <p:sldId id="319" r:id="rId11"/>
    <p:sldId id="283" r:id="rId12"/>
    <p:sldId id="307" r:id="rId13"/>
    <p:sldId id="306" r:id="rId14"/>
    <p:sldId id="320" r:id="rId15"/>
    <p:sldId id="308" r:id="rId16"/>
    <p:sldId id="309" r:id="rId17"/>
    <p:sldId id="321" r:id="rId18"/>
    <p:sldId id="310" r:id="rId19"/>
    <p:sldId id="322" r:id="rId20"/>
    <p:sldId id="291" r:id="rId21"/>
    <p:sldId id="316" r:id="rId22"/>
    <p:sldId id="314" r:id="rId23"/>
    <p:sldId id="315" r:id="rId24"/>
    <p:sldId id="292" r:id="rId25"/>
    <p:sldId id="293" r:id="rId26"/>
    <p:sldId id="294" r:id="rId27"/>
    <p:sldId id="299" r:id="rId28"/>
    <p:sldId id="295" r:id="rId29"/>
    <p:sldId id="296" r:id="rId30"/>
    <p:sldId id="297" r:id="rId31"/>
    <p:sldId id="298" r:id="rId32"/>
    <p:sldId id="301" r:id="rId33"/>
    <p:sldId id="302" r:id="rId34"/>
    <p:sldId id="303" r:id="rId35"/>
    <p:sldId id="304" r:id="rId36"/>
    <p:sldId id="305" r:id="rId37"/>
    <p:sldId id="317" r:id="rId38"/>
  </p:sldIdLst>
  <p:sldSz cx="9144000" cy="6858000" type="screen4x3"/>
  <p:notesSz cx="6858000" cy="9144000"/>
  <p:defaultTextStyle>
    <a:defPPr>
      <a:defRPr lang="en-US"/>
    </a:defPPr>
    <a:lvl1pPr algn="l" defTabSz="457200" rtl="0" fontAlgn="base">
      <a:spcBef>
        <a:spcPct val="0"/>
      </a:spcBef>
      <a:spcAft>
        <a:spcPct val="0"/>
      </a:spcAft>
      <a:defRPr sz="2400" kern="1200">
        <a:solidFill>
          <a:schemeClr val="tx1"/>
        </a:solidFill>
        <a:latin typeface="Arial" charset="0"/>
        <a:ea typeface="ＭＳ Ｐゴシック" pitchFamily="-84" charset="-128"/>
        <a:cs typeface="+mn-cs"/>
      </a:defRPr>
    </a:lvl1pPr>
    <a:lvl2pPr marL="457200" algn="l" defTabSz="457200" rtl="0" fontAlgn="base">
      <a:spcBef>
        <a:spcPct val="0"/>
      </a:spcBef>
      <a:spcAft>
        <a:spcPct val="0"/>
      </a:spcAft>
      <a:defRPr sz="2400" kern="1200">
        <a:solidFill>
          <a:schemeClr val="tx1"/>
        </a:solidFill>
        <a:latin typeface="Arial" charset="0"/>
        <a:ea typeface="ＭＳ Ｐゴシック" pitchFamily="-84" charset="-128"/>
        <a:cs typeface="+mn-cs"/>
      </a:defRPr>
    </a:lvl2pPr>
    <a:lvl3pPr marL="914400" algn="l" defTabSz="457200" rtl="0" fontAlgn="base">
      <a:spcBef>
        <a:spcPct val="0"/>
      </a:spcBef>
      <a:spcAft>
        <a:spcPct val="0"/>
      </a:spcAft>
      <a:defRPr sz="2400" kern="1200">
        <a:solidFill>
          <a:schemeClr val="tx1"/>
        </a:solidFill>
        <a:latin typeface="Arial" charset="0"/>
        <a:ea typeface="ＭＳ Ｐゴシック" pitchFamily="-84" charset="-128"/>
        <a:cs typeface="+mn-cs"/>
      </a:defRPr>
    </a:lvl3pPr>
    <a:lvl4pPr marL="1371600" algn="l" defTabSz="457200" rtl="0" fontAlgn="base">
      <a:spcBef>
        <a:spcPct val="0"/>
      </a:spcBef>
      <a:spcAft>
        <a:spcPct val="0"/>
      </a:spcAft>
      <a:defRPr sz="2400" kern="1200">
        <a:solidFill>
          <a:schemeClr val="tx1"/>
        </a:solidFill>
        <a:latin typeface="Arial" charset="0"/>
        <a:ea typeface="ＭＳ Ｐゴシック" pitchFamily="-84" charset="-128"/>
        <a:cs typeface="+mn-cs"/>
      </a:defRPr>
    </a:lvl4pPr>
    <a:lvl5pPr marL="1828800" algn="l" defTabSz="457200" rtl="0" fontAlgn="base">
      <a:spcBef>
        <a:spcPct val="0"/>
      </a:spcBef>
      <a:spcAft>
        <a:spcPct val="0"/>
      </a:spcAft>
      <a:defRPr sz="2400" kern="1200">
        <a:solidFill>
          <a:schemeClr val="tx1"/>
        </a:solidFill>
        <a:latin typeface="Arial" charset="0"/>
        <a:ea typeface="ＭＳ Ｐゴシック" pitchFamily="-84" charset="-128"/>
        <a:cs typeface="+mn-cs"/>
      </a:defRPr>
    </a:lvl5pPr>
    <a:lvl6pPr marL="2286000" algn="l" defTabSz="914400" rtl="0" eaLnBrk="1" latinLnBrk="0" hangingPunct="1">
      <a:defRPr sz="2400" kern="1200">
        <a:solidFill>
          <a:schemeClr val="tx1"/>
        </a:solidFill>
        <a:latin typeface="Arial" charset="0"/>
        <a:ea typeface="ＭＳ Ｐゴシック" pitchFamily="-84" charset="-128"/>
        <a:cs typeface="+mn-cs"/>
      </a:defRPr>
    </a:lvl6pPr>
    <a:lvl7pPr marL="2743200" algn="l" defTabSz="914400" rtl="0" eaLnBrk="1" latinLnBrk="0" hangingPunct="1">
      <a:defRPr sz="2400" kern="1200">
        <a:solidFill>
          <a:schemeClr val="tx1"/>
        </a:solidFill>
        <a:latin typeface="Arial" charset="0"/>
        <a:ea typeface="ＭＳ Ｐゴシック" pitchFamily="-84" charset="-128"/>
        <a:cs typeface="+mn-cs"/>
      </a:defRPr>
    </a:lvl7pPr>
    <a:lvl8pPr marL="3200400" algn="l" defTabSz="914400" rtl="0" eaLnBrk="1" latinLnBrk="0" hangingPunct="1">
      <a:defRPr sz="2400" kern="1200">
        <a:solidFill>
          <a:schemeClr val="tx1"/>
        </a:solidFill>
        <a:latin typeface="Arial" charset="0"/>
        <a:ea typeface="ＭＳ Ｐゴシック" pitchFamily="-84" charset="-128"/>
        <a:cs typeface="+mn-cs"/>
      </a:defRPr>
    </a:lvl8pPr>
    <a:lvl9pPr marL="3657600" algn="l" defTabSz="914400" rtl="0" eaLnBrk="1" latinLnBrk="0" hangingPunct="1">
      <a:defRPr sz="2400" kern="1200">
        <a:solidFill>
          <a:schemeClr val="tx1"/>
        </a:solidFill>
        <a:latin typeface="Arial" charset="0"/>
        <a:ea typeface="ＭＳ Ｐゴシック" pitchFamily="-8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0" d="100"/>
          <a:sy n="100" d="100"/>
        </p:scale>
        <p:origin x="-210"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25C59ECF-5CB1-41FB-A9BF-8EA88FF607FA}" type="datetime1">
              <a:rPr lang="en-US"/>
              <a:pPr/>
              <a:t>9/24/2012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E57C568A-2A97-41EF-8C2B-D7C616669C35}"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fld id="{7AF8776A-BC55-428D-9C6A-8DF033467F09}" type="datetime1">
              <a:rPr lang="en-US"/>
              <a:pPr/>
              <a:t>9/24/2012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FF77AD21-4BCB-4728-B224-A0F982FA7C63}"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a:defRPr/>
            </a:lvl1pPr>
          </a:lstStyle>
          <a:p>
            <a:fld id="{2E182469-EBCB-4FB9-9198-2CF21A6157D8}" type="datetime1">
              <a:rPr lang="en-US"/>
              <a:pPr/>
              <a:t>9/24/2012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8BB43A39-AEE3-4547-B638-5D3074BB1F8A}"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3"/>
          <p:cNvSpPr>
            <a:spLocks noGrp="1"/>
          </p:cNvSpPr>
          <p:nvPr>
            <p:ph type="dt" sz="half" idx="10"/>
          </p:nvPr>
        </p:nvSpPr>
        <p:spPr/>
        <p:txBody>
          <a:bodyPr/>
          <a:lstStyle>
            <a:lvl1pPr>
              <a:defRPr/>
            </a:lvl1pPr>
          </a:lstStyle>
          <a:p>
            <a:fld id="{E9B19133-2DAA-4868-9C0B-EE6CE3E7BE8F}" type="datetime1">
              <a:rPr lang="en-US"/>
              <a:pPr/>
              <a:t>9/24/2012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31A02741-7088-4F83-8BE8-150CB92067DD}"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3"/>
          <p:cNvSpPr>
            <a:spLocks noGrp="1"/>
          </p:cNvSpPr>
          <p:nvPr>
            <p:ph type="dt" sz="half" idx="10"/>
          </p:nvPr>
        </p:nvSpPr>
        <p:spPr/>
        <p:txBody>
          <a:bodyPr/>
          <a:lstStyle>
            <a:lvl1pPr>
              <a:defRPr/>
            </a:lvl1pPr>
          </a:lstStyle>
          <a:p>
            <a:fld id="{CB3F3595-E6B4-448D-B053-1A8D5A19D509}" type="datetime1">
              <a:rPr lang="en-US"/>
              <a:pPr/>
              <a:t>9/24/2012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9F3740D2-20F7-471E-AC7F-A2E9894DD4DC}"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C4D962B5-75C3-4129-B2A1-7CDDE1266CB9}" type="datetime1">
              <a:rPr lang="en-US"/>
              <a:pPr/>
              <a:t>9/24/2012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D80DB95A-431A-4416-B7FD-F2160CFD9507}"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72825443-3DF2-4BB9-ABA2-FC6E975F2453}" type="datetime1">
              <a:rPr lang="en-US"/>
              <a:pPr/>
              <a:t>9/24/2012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8E98CB4F-9DE6-4BCB-98FA-BF0642D9855E}"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3"/>
          <p:cNvSpPr>
            <a:spLocks noGrp="1"/>
          </p:cNvSpPr>
          <p:nvPr>
            <p:ph type="dt" sz="half" idx="10"/>
          </p:nvPr>
        </p:nvSpPr>
        <p:spPr/>
        <p:txBody>
          <a:bodyPr/>
          <a:lstStyle>
            <a:lvl1pPr>
              <a:defRPr/>
            </a:lvl1pPr>
          </a:lstStyle>
          <a:p>
            <a:fld id="{2FF2FED5-688C-48C9-83D9-04959473757C}" type="datetime1">
              <a:rPr lang="en-US"/>
              <a:pPr/>
              <a:t>9/24/2012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B7B14B5C-2B47-4BC8-97EC-0358FCE6B952}"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3"/>
          <p:cNvSpPr>
            <a:spLocks noGrp="1"/>
          </p:cNvSpPr>
          <p:nvPr>
            <p:ph type="dt" sz="half" idx="10"/>
          </p:nvPr>
        </p:nvSpPr>
        <p:spPr/>
        <p:txBody>
          <a:bodyPr/>
          <a:lstStyle>
            <a:lvl1pPr>
              <a:defRPr/>
            </a:lvl1pPr>
          </a:lstStyle>
          <a:p>
            <a:fld id="{91D569A5-DBDC-4904-9D37-537D9E4AB5E0}" type="datetime1">
              <a:rPr lang="en-US"/>
              <a:pPr/>
              <a:t>9/24/2012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0CF6152-2D08-4DAD-9062-89CF4454A0AD}"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fld id="{460E62A3-8211-4524-8A9F-0F0B71AD0F1C}" type="datetime1">
              <a:rPr lang="en-US"/>
              <a:pPr/>
              <a:t>9/24/2012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E5834796-3603-4EBC-81E9-E81F54783921}"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fld id="{562D9B91-536D-4B9F-A5C4-61C8F87A2D96}" type="datetime1">
              <a:rPr lang="en-US"/>
              <a:pPr/>
              <a:t>9/24/2012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DC2A32D-4837-43D9-A2B9-A1B254D69DAD}"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84" charset="0"/>
              </a:defRPr>
            </a:lvl1pPr>
          </a:lstStyle>
          <a:p>
            <a:fld id="{D4133594-BA2E-49DD-8777-BC24C06E7FBC}" type="datetime1">
              <a:rPr lang="en-US"/>
              <a:pPr/>
              <a:t>9/24/2012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84" charset="0"/>
              </a:defRPr>
            </a:lvl1pPr>
          </a:lstStyle>
          <a:p>
            <a:fld id="{7F81BF82-58FA-4956-980C-1E2F79B7F9F7}"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pitchFamily="-84" charset="-128"/>
          <a:cs typeface="ＭＳ Ｐゴシック" pitchFamily="-84" charset="-128"/>
        </a:defRPr>
      </a:lvl1pPr>
      <a:lvl2pPr algn="ctr" defTabSz="457200" rtl="0" eaLnBrk="0" fontAlgn="base" hangingPunct="0">
        <a:spcBef>
          <a:spcPct val="0"/>
        </a:spcBef>
        <a:spcAft>
          <a:spcPct val="0"/>
        </a:spcAft>
        <a:defRPr sz="4400">
          <a:solidFill>
            <a:schemeClr val="tx1"/>
          </a:solidFill>
          <a:latin typeface="Calibri" pitchFamily="-84" charset="0"/>
          <a:ea typeface="ＭＳ Ｐゴシック" pitchFamily="-84" charset="-128"/>
          <a:cs typeface="ＭＳ Ｐゴシック" pitchFamily="-84" charset="-128"/>
        </a:defRPr>
      </a:lvl2pPr>
      <a:lvl3pPr algn="ctr" defTabSz="457200" rtl="0" eaLnBrk="0" fontAlgn="base" hangingPunct="0">
        <a:spcBef>
          <a:spcPct val="0"/>
        </a:spcBef>
        <a:spcAft>
          <a:spcPct val="0"/>
        </a:spcAft>
        <a:defRPr sz="4400">
          <a:solidFill>
            <a:schemeClr val="tx1"/>
          </a:solidFill>
          <a:latin typeface="Calibri" pitchFamily="-84" charset="0"/>
          <a:ea typeface="ＭＳ Ｐゴシック" pitchFamily="-84" charset="-128"/>
          <a:cs typeface="ＭＳ Ｐゴシック" pitchFamily="-84" charset="-128"/>
        </a:defRPr>
      </a:lvl3pPr>
      <a:lvl4pPr algn="ctr" defTabSz="457200" rtl="0" eaLnBrk="0" fontAlgn="base" hangingPunct="0">
        <a:spcBef>
          <a:spcPct val="0"/>
        </a:spcBef>
        <a:spcAft>
          <a:spcPct val="0"/>
        </a:spcAft>
        <a:defRPr sz="4400">
          <a:solidFill>
            <a:schemeClr val="tx1"/>
          </a:solidFill>
          <a:latin typeface="Calibri" pitchFamily="-84" charset="0"/>
          <a:ea typeface="ＭＳ Ｐゴシック" pitchFamily="-84" charset="-128"/>
          <a:cs typeface="ＭＳ Ｐゴシック" pitchFamily="-84" charset="-128"/>
        </a:defRPr>
      </a:lvl4pPr>
      <a:lvl5pPr algn="ctr" defTabSz="457200" rtl="0" eaLnBrk="0" fontAlgn="base" hangingPunct="0">
        <a:spcBef>
          <a:spcPct val="0"/>
        </a:spcBef>
        <a:spcAft>
          <a:spcPct val="0"/>
        </a:spcAft>
        <a:defRPr sz="4400">
          <a:solidFill>
            <a:schemeClr val="tx1"/>
          </a:solidFill>
          <a:latin typeface="Calibri" pitchFamily="-84" charset="0"/>
          <a:ea typeface="ＭＳ Ｐゴシック" pitchFamily="-84" charset="-128"/>
          <a:cs typeface="ＭＳ Ｐゴシック" pitchFamily="-84" charset="-128"/>
        </a:defRPr>
      </a:lvl5pPr>
      <a:lvl6pPr marL="457200" algn="ctr" defTabSz="457200" rtl="0" fontAlgn="base">
        <a:spcBef>
          <a:spcPct val="0"/>
        </a:spcBef>
        <a:spcAft>
          <a:spcPct val="0"/>
        </a:spcAft>
        <a:defRPr sz="4400">
          <a:solidFill>
            <a:schemeClr val="tx1"/>
          </a:solidFill>
          <a:latin typeface="Calibri" pitchFamily="-84" charset="0"/>
          <a:ea typeface="ＭＳ Ｐゴシック" pitchFamily="-84" charset="-128"/>
          <a:cs typeface="ＭＳ Ｐゴシック" pitchFamily="-84" charset="-128"/>
        </a:defRPr>
      </a:lvl6pPr>
      <a:lvl7pPr marL="914400" algn="ctr" defTabSz="457200" rtl="0" fontAlgn="base">
        <a:spcBef>
          <a:spcPct val="0"/>
        </a:spcBef>
        <a:spcAft>
          <a:spcPct val="0"/>
        </a:spcAft>
        <a:defRPr sz="4400">
          <a:solidFill>
            <a:schemeClr val="tx1"/>
          </a:solidFill>
          <a:latin typeface="Calibri" pitchFamily="-84" charset="0"/>
          <a:ea typeface="ＭＳ Ｐゴシック" pitchFamily="-84" charset="-128"/>
          <a:cs typeface="ＭＳ Ｐゴシック" pitchFamily="-84" charset="-128"/>
        </a:defRPr>
      </a:lvl7pPr>
      <a:lvl8pPr marL="1371600" algn="ctr" defTabSz="457200" rtl="0" fontAlgn="base">
        <a:spcBef>
          <a:spcPct val="0"/>
        </a:spcBef>
        <a:spcAft>
          <a:spcPct val="0"/>
        </a:spcAft>
        <a:defRPr sz="4400">
          <a:solidFill>
            <a:schemeClr val="tx1"/>
          </a:solidFill>
          <a:latin typeface="Calibri" pitchFamily="-84" charset="0"/>
          <a:ea typeface="ＭＳ Ｐゴシック" pitchFamily="-84" charset="-128"/>
          <a:cs typeface="ＭＳ Ｐゴシック" pitchFamily="-84" charset="-128"/>
        </a:defRPr>
      </a:lvl8pPr>
      <a:lvl9pPr marL="1828800" algn="ctr" defTabSz="457200" rtl="0" fontAlgn="base">
        <a:spcBef>
          <a:spcPct val="0"/>
        </a:spcBef>
        <a:spcAft>
          <a:spcPct val="0"/>
        </a:spcAft>
        <a:defRPr sz="4400">
          <a:solidFill>
            <a:schemeClr val="tx1"/>
          </a:solidFill>
          <a:latin typeface="Calibri" pitchFamily="-84" charset="0"/>
          <a:ea typeface="ＭＳ Ｐゴシック" pitchFamily="-84" charset="-128"/>
          <a:cs typeface="ＭＳ Ｐゴシック" pitchFamily="-84" charset="-128"/>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ＭＳ Ｐゴシック" pitchFamily="-84" charset="-128"/>
          <a:cs typeface="ＭＳ Ｐゴシック" pitchFamily="-84" charset="-128"/>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ＭＳ Ｐゴシック" pitchFamily="-84" charset="-128"/>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ＭＳ Ｐゴシック" pitchFamily="-84" charset="-128"/>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pitchFamily="-84" charset="-128"/>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pitchFamily="-8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bit.ly/vUnKuy"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bit.ly/vO6joY"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bit.ly/sczCVz"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bit.ly/ge7SMn"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bit.ly/uUsvWW"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bit.ly/uUsvWW"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bit.ly/uUsvWW"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bit.ly/uUsvWW"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bit.ly/uUsvWW"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506413" y="1046163"/>
            <a:ext cx="8062912" cy="2781300"/>
          </a:xfrm>
        </p:spPr>
        <p:txBody>
          <a:bodyPr/>
          <a:lstStyle/>
          <a:p>
            <a:r>
              <a:rPr lang="en-US" smtClean="0"/>
              <a:t>The 2012 BASHH National Audit of Asymptomatic Screening &amp; using web forms for real-time data capture and analysis</a:t>
            </a:r>
            <a:br>
              <a:rPr lang="en-US" smtClean="0"/>
            </a:br>
            <a:endParaRPr lang="en-US" smtClean="0"/>
          </a:p>
        </p:txBody>
      </p:sp>
      <p:sp>
        <p:nvSpPr>
          <p:cNvPr id="3" name="Subtitle 2"/>
          <p:cNvSpPr>
            <a:spLocks noGrp="1"/>
          </p:cNvSpPr>
          <p:nvPr>
            <p:ph type="subTitle" idx="1"/>
          </p:nvPr>
        </p:nvSpPr>
        <p:spPr>
          <a:xfrm>
            <a:off x="1079500" y="3886200"/>
            <a:ext cx="6951663" cy="1752600"/>
          </a:xfrm>
        </p:spPr>
        <p:txBody>
          <a:bodyPr>
            <a:normAutofit/>
          </a:bodyPr>
          <a:lstStyle/>
          <a:p>
            <a:pPr eaLnBrk="1" hangingPunct="1"/>
            <a:r>
              <a:rPr lang="en-US" sz="2000" smtClean="0">
                <a:solidFill>
                  <a:srgbClr val="898989"/>
                </a:solidFill>
              </a:rPr>
              <a:t>Dr Anatole S Menon-Johansson</a:t>
            </a:r>
          </a:p>
          <a:p>
            <a:pPr eaLnBrk="1" hangingPunct="1"/>
            <a:r>
              <a:rPr lang="en-US" sz="2000" smtClean="0">
                <a:solidFill>
                  <a:srgbClr val="898989"/>
                </a:solidFill>
              </a:rPr>
              <a:t>Consultant in GU/HIV Medicine, London, UK</a:t>
            </a:r>
          </a:p>
          <a:p>
            <a:pPr eaLnBrk="1" hangingPunct="1"/>
            <a:r>
              <a:rPr lang="en-US" sz="2000" smtClean="0">
                <a:solidFill>
                  <a:srgbClr val="898989"/>
                </a:solidFill>
              </a:rPr>
              <a:t>On behalf of the BASHH National Audit Group</a:t>
            </a:r>
          </a:p>
          <a:p>
            <a:pPr eaLnBrk="1" hangingPunct="1"/>
            <a:r>
              <a:rPr lang="en-US" sz="2000" smtClean="0">
                <a:solidFill>
                  <a:srgbClr val="898989"/>
                </a:solidFill>
              </a:rPr>
              <a:t>29</a:t>
            </a:r>
            <a:r>
              <a:rPr lang="en-US" sz="2000" baseline="30000" smtClean="0">
                <a:solidFill>
                  <a:srgbClr val="898989"/>
                </a:solidFill>
              </a:rPr>
              <a:t>th</a:t>
            </a:r>
            <a:r>
              <a:rPr lang="en-US" sz="2000" smtClean="0">
                <a:solidFill>
                  <a:srgbClr val="898989"/>
                </a:solidFill>
              </a:rPr>
              <a:t> June BASHH / ASTDA Spring Conference</a:t>
            </a:r>
          </a:p>
          <a:p>
            <a:pPr eaLnBrk="1" hangingPunct="1"/>
            <a:endParaRPr lang="en-US" sz="2000" smtClean="0">
              <a:solidFill>
                <a:srgbClr val="898989"/>
              </a:solidFill>
            </a:endParaRPr>
          </a:p>
        </p:txBody>
      </p:sp>
      <p:pic>
        <p:nvPicPr>
          <p:cNvPr id="13316" name="Picture 4" descr="120605 BASHH NAG logo.tiff"/>
          <p:cNvPicPr>
            <a:picLocks noChangeAspect="1"/>
          </p:cNvPicPr>
          <p:nvPr/>
        </p:nvPicPr>
        <p:blipFill>
          <a:blip r:embed="rId2"/>
          <a:srcRect/>
          <a:stretch>
            <a:fillRect/>
          </a:stretch>
        </p:blipFill>
        <p:spPr bwMode="auto">
          <a:xfrm>
            <a:off x="8147050" y="6186488"/>
            <a:ext cx="974725" cy="655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US" smtClean="0"/>
              <a:t>BASHH 2012 Audit standards</a:t>
            </a:r>
          </a:p>
        </p:txBody>
      </p:sp>
      <p:sp>
        <p:nvSpPr>
          <p:cNvPr id="14339" name="Content Placeholder 2"/>
          <p:cNvSpPr>
            <a:spLocks noGrp="1"/>
          </p:cNvSpPr>
          <p:nvPr>
            <p:ph idx="1"/>
          </p:nvPr>
        </p:nvSpPr>
        <p:spPr/>
        <p:txBody>
          <a:bodyPr/>
          <a:lstStyle/>
          <a:p>
            <a:r>
              <a:rPr lang="en-GB" i="1" smtClean="0">
                <a:solidFill>
                  <a:srgbClr val="000000"/>
                </a:solidFill>
              </a:rPr>
              <a:t>Sexually Transmitted Infections: UK National Screening and Testing Guidelines August </a:t>
            </a:r>
            <a:r>
              <a:rPr lang="en-GB" smtClean="0">
                <a:solidFill>
                  <a:srgbClr val="000000"/>
                </a:solidFill>
              </a:rPr>
              <a:t>2006 http://www.bashh.org/guidelines</a:t>
            </a:r>
          </a:p>
          <a:p>
            <a:r>
              <a:rPr lang="en-GB" smtClean="0">
                <a:solidFill>
                  <a:srgbClr val="000000"/>
                </a:solidFill>
              </a:rPr>
              <a:t>Recommended Tests for Asymptomatic</a:t>
            </a:r>
            <a:r>
              <a:rPr lang="en-GB" b="1" smtClean="0">
                <a:solidFill>
                  <a:srgbClr val="000000"/>
                </a:solidFill>
              </a:rPr>
              <a:t> </a:t>
            </a:r>
            <a:r>
              <a:rPr lang="en-GB" smtClean="0">
                <a:solidFill>
                  <a:srgbClr val="000000"/>
                </a:solidFill>
              </a:rPr>
              <a:t>Patients</a:t>
            </a:r>
            <a:endParaRPr lang="en-GB" b="1" u="sng" smtClean="0">
              <a:solidFill>
                <a:srgbClr val="000000"/>
              </a:solidFill>
            </a:endParaRPr>
          </a:p>
          <a:p>
            <a:pPr eaLnBrk="1" hangingPunct="1"/>
            <a:r>
              <a:rPr lang="en-US" smtClean="0"/>
              <a:t>This presentation builds upon the recommendations from the 2009 audit</a:t>
            </a:r>
          </a:p>
        </p:txBody>
      </p:sp>
      <p:pic>
        <p:nvPicPr>
          <p:cNvPr id="14340" name="Picture 3" descr="120605 BASHH NAG logo.tiff"/>
          <p:cNvPicPr>
            <a:picLocks noChangeAspect="1"/>
          </p:cNvPicPr>
          <p:nvPr/>
        </p:nvPicPr>
        <p:blipFill>
          <a:blip r:embed="rId2"/>
          <a:srcRect/>
          <a:stretch>
            <a:fillRect/>
          </a:stretch>
        </p:blipFill>
        <p:spPr bwMode="auto">
          <a:xfrm>
            <a:off x="8147050" y="6186488"/>
            <a:ext cx="974725" cy="655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smtClean="0"/>
              <a:t>Case definition</a:t>
            </a:r>
          </a:p>
        </p:txBody>
      </p:sp>
      <p:sp>
        <p:nvSpPr>
          <p:cNvPr id="15363" name="Content Placeholder 2"/>
          <p:cNvSpPr>
            <a:spLocks noGrp="1"/>
          </p:cNvSpPr>
          <p:nvPr>
            <p:ph idx="1"/>
          </p:nvPr>
        </p:nvSpPr>
        <p:spPr/>
        <p:txBody>
          <a:bodyPr/>
          <a:lstStyle/>
          <a:p>
            <a:pPr eaLnBrk="1" hangingPunct="1"/>
            <a:r>
              <a:rPr lang="en-US" smtClean="0"/>
              <a:t>No symptoms offered on presentation (either on a triage form, or similar form, or on direct questioning by a healthcare worker)</a:t>
            </a:r>
          </a:p>
          <a:p>
            <a:pPr eaLnBrk="1" hangingPunct="1"/>
            <a:r>
              <a:rPr lang="en-US" smtClean="0"/>
              <a:t>Seen during a first meeting in a new or re-book episode</a:t>
            </a:r>
          </a:p>
        </p:txBody>
      </p:sp>
      <p:pic>
        <p:nvPicPr>
          <p:cNvPr id="15364" name="Picture 3" descr="120605 BASHH NAG logo.tiff"/>
          <p:cNvPicPr>
            <a:picLocks noChangeAspect="1"/>
          </p:cNvPicPr>
          <p:nvPr/>
        </p:nvPicPr>
        <p:blipFill>
          <a:blip r:embed="rId2"/>
          <a:srcRect/>
          <a:stretch>
            <a:fillRect/>
          </a:stretch>
        </p:blipFill>
        <p:spPr bwMode="auto">
          <a:xfrm>
            <a:off x="8147050" y="6186488"/>
            <a:ext cx="974725" cy="655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US" smtClean="0"/>
              <a:t>Methods</a:t>
            </a:r>
          </a:p>
        </p:txBody>
      </p:sp>
      <p:sp>
        <p:nvSpPr>
          <p:cNvPr id="16387" name="Content Placeholder 2"/>
          <p:cNvSpPr>
            <a:spLocks noGrp="1"/>
          </p:cNvSpPr>
          <p:nvPr>
            <p:ph idx="1"/>
          </p:nvPr>
        </p:nvSpPr>
        <p:spPr>
          <a:xfrm>
            <a:off x="71438" y="1366838"/>
            <a:ext cx="8980487" cy="4525962"/>
          </a:xfrm>
        </p:spPr>
        <p:txBody>
          <a:bodyPr/>
          <a:lstStyle/>
          <a:p>
            <a:pPr eaLnBrk="1" hangingPunct="1"/>
            <a:r>
              <a:rPr lang="en-US" smtClean="0"/>
              <a:t>Audit interval:</a:t>
            </a:r>
          </a:p>
          <a:p>
            <a:pPr lvl="1" eaLnBrk="1" hangingPunct="1"/>
            <a:r>
              <a:rPr lang="en-US" smtClean="0"/>
              <a:t>Cases seen 1</a:t>
            </a:r>
            <a:r>
              <a:rPr lang="en-US" baseline="30000" smtClean="0"/>
              <a:t>st</a:t>
            </a:r>
            <a:r>
              <a:rPr lang="en-US" smtClean="0"/>
              <a:t> October to 31</a:t>
            </a:r>
            <a:r>
              <a:rPr lang="en-US" baseline="30000" smtClean="0"/>
              <a:t>st</a:t>
            </a:r>
            <a:r>
              <a:rPr lang="en-US" smtClean="0"/>
              <a:t> December, 2011</a:t>
            </a:r>
          </a:p>
          <a:p>
            <a:pPr eaLnBrk="1" hangingPunct="1"/>
            <a:r>
              <a:rPr lang="en-US" smtClean="0"/>
              <a:t>Data collection period:</a:t>
            </a:r>
          </a:p>
          <a:p>
            <a:pPr lvl="1" eaLnBrk="1" hangingPunct="1"/>
            <a:r>
              <a:rPr lang="en-US" smtClean="0"/>
              <a:t>Launched 7</a:t>
            </a:r>
            <a:r>
              <a:rPr lang="en-US" baseline="30000" smtClean="0"/>
              <a:t>th</a:t>
            </a:r>
            <a:r>
              <a:rPr lang="en-US" smtClean="0"/>
              <a:t> January to 15</a:t>
            </a:r>
            <a:r>
              <a:rPr lang="en-US" baseline="30000" smtClean="0"/>
              <a:t>th</a:t>
            </a:r>
            <a:r>
              <a:rPr lang="en-US" smtClean="0"/>
              <a:t> April, 2012</a:t>
            </a:r>
          </a:p>
          <a:p>
            <a:pPr lvl="1" eaLnBrk="1" hangingPunct="1"/>
            <a:r>
              <a:rPr lang="en-US" smtClean="0"/>
              <a:t>Up to 40 consecutive cases</a:t>
            </a:r>
          </a:p>
          <a:p>
            <a:pPr lvl="1" eaLnBrk="1" hangingPunct="1"/>
            <a:r>
              <a:rPr lang="en-US" smtClean="0"/>
              <a:t>Data submitted using an online form</a:t>
            </a:r>
          </a:p>
          <a:p>
            <a:pPr eaLnBrk="1" hangingPunct="1"/>
            <a:r>
              <a:rPr lang="en-US" smtClean="0"/>
              <a:t>Participation:</a:t>
            </a:r>
          </a:p>
          <a:p>
            <a:pPr lvl="1" eaLnBrk="1" hangingPunct="1"/>
            <a:r>
              <a:rPr lang="en-US" smtClean="0"/>
              <a:t>Level 3 services: BASHH NAG Regional Chairs network</a:t>
            </a:r>
          </a:p>
          <a:p>
            <a:pPr lvl="1" eaLnBrk="1" hangingPunct="1"/>
            <a:r>
              <a:rPr lang="en-US" smtClean="0"/>
              <a:t>BASHH website, emails, BASHH Newsletter</a:t>
            </a:r>
          </a:p>
          <a:p>
            <a:pPr eaLnBrk="1" hangingPunct="1"/>
            <a:endParaRPr lang="en-US" smtClean="0"/>
          </a:p>
        </p:txBody>
      </p:sp>
      <p:pic>
        <p:nvPicPr>
          <p:cNvPr id="16388" name="Picture 3" descr="120605 BASHH NAG logo.tiff"/>
          <p:cNvPicPr>
            <a:picLocks noChangeAspect="1"/>
          </p:cNvPicPr>
          <p:nvPr/>
        </p:nvPicPr>
        <p:blipFill>
          <a:blip r:embed="rId2"/>
          <a:srcRect/>
          <a:stretch>
            <a:fillRect/>
          </a:stretch>
        </p:blipFill>
        <p:spPr bwMode="auto">
          <a:xfrm>
            <a:off x="8147050" y="6186488"/>
            <a:ext cx="974725" cy="655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r>
              <a:rPr lang="en-US" smtClean="0"/>
              <a:t>Results from 2012 National Asymptomatic audit</a:t>
            </a:r>
          </a:p>
        </p:txBody>
      </p:sp>
      <p:pic>
        <p:nvPicPr>
          <p:cNvPr id="17411" name="Picture 3" descr="120605 BASHH NAG logo.tiff"/>
          <p:cNvPicPr>
            <a:picLocks noChangeAspect="1"/>
          </p:cNvPicPr>
          <p:nvPr/>
        </p:nvPicPr>
        <p:blipFill>
          <a:blip r:embed="rId2"/>
          <a:srcRect/>
          <a:stretch>
            <a:fillRect/>
          </a:stretch>
        </p:blipFill>
        <p:spPr bwMode="auto">
          <a:xfrm>
            <a:off x="8147050" y="6186488"/>
            <a:ext cx="974725" cy="655637"/>
          </a:xfrm>
          <a:prstGeom prst="rect">
            <a:avLst/>
          </a:prstGeom>
          <a:noFill/>
          <a:ln w="9525">
            <a:noFill/>
            <a:miter lim="800000"/>
            <a:headEnd/>
            <a:tailEnd/>
          </a:ln>
        </p:spPr>
      </p:pic>
      <p:graphicFrame>
        <p:nvGraphicFramePr>
          <p:cNvPr id="6" name="Table 5"/>
          <p:cNvGraphicFramePr>
            <a:graphicFrameLocks noGrp="1"/>
          </p:cNvGraphicFramePr>
          <p:nvPr/>
        </p:nvGraphicFramePr>
        <p:xfrm>
          <a:off x="736600" y="1620838"/>
          <a:ext cx="7729538" cy="4697095"/>
        </p:xfrm>
        <a:graphic>
          <a:graphicData uri="http://schemas.openxmlformats.org/drawingml/2006/table">
            <a:tbl>
              <a:tblPr/>
              <a:tblGrid>
                <a:gridCol w="1135063"/>
                <a:gridCol w="1868487"/>
                <a:gridCol w="1820863"/>
                <a:gridCol w="1844675"/>
                <a:gridCol w="1060450"/>
              </a:tblGrid>
              <a:tr h="1506538">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FFFF"/>
                          </a:solidFill>
                          <a:effectLst/>
                          <a:latin typeface="Calibri" pitchFamily="-84" charset="0"/>
                          <a:ea typeface="ＭＳ Ｐゴシック" pitchFamily="-84" charset="-128"/>
                        </a:rPr>
                        <a:t>Gender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FFFF"/>
                          </a:solidFill>
                          <a:effectLst/>
                          <a:latin typeface="Calibri" pitchFamily="-84" charset="0"/>
                          <a:ea typeface="ＭＳ Ｐゴシック" pitchFamily="-84" charset="-128"/>
                        </a:rPr>
                        <a:t>Heterosexual</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regional range)</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FFFF"/>
                          </a:solidFill>
                          <a:effectLst/>
                          <a:latin typeface="Calibri" pitchFamily="-84" charset="0"/>
                          <a:ea typeface="ＭＳ Ｐゴシック" pitchFamily="-84" charset="-128"/>
                        </a:rPr>
                        <a:t>Homosexual</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regional range) </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FFFF"/>
                          </a:solidFill>
                          <a:effectLst/>
                          <a:latin typeface="Calibri" pitchFamily="-84" charset="0"/>
                          <a:ea typeface="ＭＳ Ｐゴシック" pitchFamily="-84" charset="-128"/>
                        </a:rPr>
                        <a:t>Bisexual</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regional range)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FFFF"/>
                          </a:solidFill>
                          <a:effectLst/>
                          <a:latin typeface="Calibri" pitchFamily="-84" charset="0"/>
                          <a:ea typeface="ＭＳ Ｐゴシック" pitchFamily="-84" charset="-128"/>
                        </a:rPr>
                        <a:t>Total</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0922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Male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3020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(90%,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83–95%</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266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4–15%</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62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0–3%</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3348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0922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Female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3291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(99%,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98–100%</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10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(0.3%,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0-1%</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20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(0.6%,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0-2%</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3321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8667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Total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6311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276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82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000000"/>
                          </a:solidFill>
                          <a:effectLst/>
                          <a:latin typeface="Calibri" pitchFamily="-84" charset="0"/>
                          <a:ea typeface="ＭＳ Ｐゴシック" pitchFamily="-84" charset="-128"/>
                        </a:rPr>
                        <a:t>6669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0" y="274638"/>
            <a:ext cx="9121775" cy="1143000"/>
          </a:xfrm>
        </p:spPr>
        <p:txBody>
          <a:bodyPr/>
          <a:lstStyle/>
          <a:p>
            <a:pPr eaLnBrk="1" hangingPunct="1"/>
            <a:r>
              <a:rPr lang="en-US" smtClean="0"/>
              <a:t>2009 Audit: Suggested Areas for Practice Improvement/Intervention</a:t>
            </a:r>
          </a:p>
        </p:txBody>
      </p:sp>
      <p:sp>
        <p:nvSpPr>
          <p:cNvPr id="18435" name="Content Placeholder 2"/>
          <p:cNvSpPr>
            <a:spLocks noGrp="1"/>
          </p:cNvSpPr>
          <p:nvPr>
            <p:ph idx="1"/>
          </p:nvPr>
        </p:nvSpPr>
        <p:spPr/>
        <p:txBody>
          <a:bodyPr/>
          <a:lstStyle/>
          <a:p>
            <a:pPr lvl="1">
              <a:buFont typeface="Arial" charset="0"/>
              <a:buChar char="•"/>
            </a:pPr>
            <a:r>
              <a:rPr lang="en-US" sz="2400" smtClean="0"/>
              <a:t>Increased documentation of discussion about oral and anal sex, </a:t>
            </a:r>
            <a:r>
              <a:rPr lang="en-US" sz="2400" i="1" smtClean="0"/>
              <a:t>as recommended in the BASHH recommendations on sexual history taking</a:t>
            </a:r>
            <a:r>
              <a:rPr lang="en-US" sz="2400" smtClean="0"/>
              <a:t>, to identify which anatomical sites need to be sampled for infection</a:t>
            </a:r>
          </a:p>
          <a:p>
            <a:pPr lvl="1">
              <a:buFont typeface="Arial" charset="0"/>
              <a:buChar char="•"/>
            </a:pPr>
            <a:endParaRPr lang="en-GB" sz="800" smtClean="0"/>
          </a:p>
          <a:p>
            <a:pPr lvl="1">
              <a:buFont typeface="Arial" charset="0"/>
              <a:buChar char="•"/>
            </a:pPr>
            <a:r>
              <a:rPr lang="en-US" sz="2400" smtClean="0"/>
              <a:t>Regional strategies should be considered to balance nucleic acid amplification testing (NAAT) for gonorrhoea with culture testing to monitor antibiotic sensitivity</a:t>
            </a:r>
          </a:p>
          <a:p>
            <a:pPr lvl="1">
              <a:buFont typeface="Arial" charset="0"/>
              <a:buChar char="•"/>
            </a:pPr>
            <a:endParaRPr lang="en-GB" sz="800" smtClean="0"/>
          </a:p>
          <a:p>
            <a:pPr lvl="1">
              <a:buFont typeface="Arial" charset="0"/>
              <a:buChar char="•"/>
            </a:pPr>
            <a:r>
              <a:rPr lang="en-US" sz="2400" smtClean="0"/>
              <a:t>Increased screening for hepatitis B in MSM is needed in some regions</a:t>
            </a:r>
          </a:p>
          <a:p>
            <a:pPr lvl="1">
              <a:buFont typeface="Arial" charset="0"/>
              <a:buChar char="•"/>
            </a:pPr>
            <a:endParaRPr lang="en-GB" sz="800" smtClean="0"/>
          </a:p>
          <a:p>
            <a:pPr lvl="1">
              <a:buFont typeface="Arial" charset="0"/>
              <a:buChar char="•"/>
            </a:pPr>
            <a:r>
              <a:rPr lang="en-US" sz="2400" smtClean="0"/>
              <a:t>Increased screening for HIV is needed in some clinics</a:t>
            </a:r>
            <a:endParaRPr lang="en-GB" sz="2400" smtClean="0"/>
          </a:p>
          <a:p>
            <a:pPr eaLnBrk="1" hangingPunct="1"/>
            <a:endParaRPr lang="en-US" smtClean="0"/>
          </a:p>
        </p:txBody>
      </p:sp>
      <p:pic>
        <p:nvPicPr>
          <p:cNvPr id="18436" name="Picture 3" descr="120605 BASHH NAG logo.tiff"/>
          <p:cNvPicPr>
            <a:picLocks noChangeAspect="1"/>
          </p:cNvPicPr>
          <p:nvPr/>
        </p:nvPicPr>
        <p:blipFill>
          <a:blip r:embed="rId2"/>
          <a:srcRect/>
          <a:stretch>
            <a:fillRect/>
          </a:stretch>
        </p:blipFill>
        <p:spPr bwMode="auto">
          <a:xfrm>
            <a:off x="8147050" y="6186488"/>
            <a:ext cx="974725" cy="655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136525"/>
            <a:ext cx="8229600" cy="1143000"/>
          </a:xfrm>
        </p:spPr>
        <p:txBody>
          <a:bodyPr/>
          <a:lstStyle/>
          <a:p>
            <a:pPr eaLnBrk="1" hangingPunct="1"/>
            <a:r>
              <a:rPr lang="en-US" smtClean="0"/>
              <a:t>Oral sex discussion</a:t>
            </a:r>
          </a:p>
        </p:txBody>
      </p:sp>
      <p:graphicFrame>
        <p:nvGraphicFramePr>
          <p:cNvPr id="5" name="Table 4"/>
          <p:cNvGraphicFramePr>
            <a:graphicFrameLocks noGrp="1"/>
          </p:cNvGraphicFramePr>
          <p:nvPr/>
        </p:nvGraphicFramePr>
        <p:xfrm>
          <a:off x="127000" y="865188"/>
          <a:ext cx="8902700" cy="5455603"/>
        </p:xfrm>
        <a:graphic>
          <a:graphicData uri="http://schemas.openxmlformats.org/drawingml/2006/table">
            <a:tbl>
              <a:tblPr/>
              <a:tblGrid>
                <a:gridCol w="971550"/>
                <a:gridCol w="1377950"/>
                <a:gridCol w="1384300"/>
                <a:gridCol w="1416050"/>
                <a:gridCol w="1384300"/>
                <a:gridCol w="1390650"/>
                <a:gridCol w="977900"/>
              </a:tblGrid>
              <a:tr h="1506538">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Gender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Occurred</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Did not occur</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Declined to answer</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Not asked</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 record</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Total</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0048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HeteroMale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866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(29%,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22–63%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646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7–29%</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 </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1462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8-62%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3020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9842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MSM</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279</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(85%,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67-100%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endParaRPr kumimoji="0" lang="en-US" sz="1700" b="0" i="0" u="none" strike="noStrike" cap="none" normalizeH="0" baseline="0" smtClean="0">
                        <a:ln>
                          <a:noFill/>
                        </a:ln>
                        <a:solidFill>
                          <a:srgbClr val="FF0000"/>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0-33%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(86%,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75-100%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0-22%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 </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(41%,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0-100%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328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10922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Female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1038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9–74%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endParaRPr kumimoji="0" lang="en-US" sz="1700" b="0" i="0" u="none" strike="noStrike" cap="none" normalizeH="0" baseline="0" smtClean="0">
                        <a:ln>
                          <a:noFill/>
                        </a:ln>
                        <a:solidFill>
                          <a:srgbClr val="FF0000"/>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699</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11-33%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(12%,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0-30%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1539</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3-70%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0-6%</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3321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8667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Total</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 M+F)</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2183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1368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3026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6669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19509" name="TextBox 5"/>
          <p:cNvSpPr txBox="1">
            <a:spLocks noChangeArrowheads="1"/>
          </p:cNvSpPr>
          <p:nvPr/>
        </p:nvSpPr>
        <p:spPr bwMode="auto">
          <a:xfrm>
            <a:off x="457200" y="6488113"/>
            <a:ext cx="4487863" cy="369887"/>
          </a:xfrm>
          <a:prstGeom prst="rect">
            <a:avLst/>
          </a:prstGeom>
          <a:noFill/>
          <a:ln w="9525">
            <a:noFill/>
            <a:miter lim="800000"/>
            <a:headEnd/>
            <a:tailEnd/>
          </a:ln>
        </p:spPr>
        <p:txBody>
          <a:bodyPr wrap="none">
            <a:spAutoFit/>
          </a:bodyPr>
          <a:lstStyle/>
          <a:p>
            <a:r>
              <a:rPr lang="en-US" sz="1800">
                <a:solidFill>
                  <a:srgbClr val="FF0000"/>
                </a:solidFill>
              </a:rPr>
              <a:t>* ‘Receptive oral sex documented’ in 2009</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136525"/>
            <a:ext cx="8229600" cy="1143000"/>
          </a:xfrm>
        </p:spPr>
        <p:txBody>
          <a:bodyPr/>
          <a:lstStyle/>
          <a:p>
            <a:pPr eaLnBrk="1" hangingPunct="1"/>
            <a:r>
              <a:rPr lang="en-US" smtClean="0"/>
              <a:t>Oral sex discussion</a:t>
            </a:r>
          </a:p>
        </p:txBody>
      </p:sp>
      <p:sp>
        <p:nvSpPr>
          <p:cNvPr id="20483" name="TextBox 6"/>
          <p:cNvSpPr txBox="1">
            <a:spLocks noChangeArrowheads="1"/>
          </p:cNvSpPr>
          <p:nvPr/>
        </p:nvSpPr>
        <p:spPr bwMode="auto">
          <a:xfrm>
            <a:off x="2520950" y="6316663"/>
            <a:ext cx="903288" cy="461962"/>
          </a:xfrm>
          <a:prstGeom prst="rect">
            <a:avLst/>
          </a:prstGeom>
          <a:solidFill>
            <a:schemeClr val="bg1"/>
          </a:solidFill>
          <a:ln w="9525">
            <a:noFill/>
            <a:miter lim="800000"/>
            <a:headEnd/>
            <a:tailEnd/>
          </a:ln>
        </p:spPr>
        <p:txBody>
          <a:bodyPr wrap="none">
            <a:spAutoFit/>
          </a:bodyPr>
          <a:lstStyle/>
          <a:p>
            <a:r>
              <a:rPr lang="en-US"/>
              <a:t>MSM</a:t>
            </a:r>
          </a:p>
        </p:txBody>
      </p:sp>
      <p:sp>
        <p:nvSpPr>
          <p:cNvPr id="20484" name="TextBox 7"/>
          <p:cNvSpPr txBox="1">
            <a:spLocks noChangeArrowheads="1"/>
          </p:cNvSpPr>
          <p:nvPr/>
        </p:nvSpPr>
        <p:spPr bwMode="auto">
          <a:xfrm>
            <a:off x="4405313" y="6318250"/>
            <a:ext cx="1239837" cy="461963"/>
          </a:xfrm>
          <a:prstGeom prst="rect">
            <a:avLst/>
          </a:prstGeom>
          <a:solidFill>
            <a:schemeClr val="bg1"/>
          </a:solidFill>
          <a:ln w="9525">
            <a:noFill/>
            <a:miter lim="800000"/>
            <a:headEnd/>
            <a:tailEnd/>
          </a:ln>
        </p:spPr>
        <p:txBody>
          <a:bodyPr wrap="none">
            <a:spAutoFit/>
          </a:bodyPr>
          <a:lstStyle/>
          <a:p>
            <a:r>
              <a:rPr lang="en-US"/>
              <a:t>Women</a:t>
            </a:r>
          </a:p>
        </p:txBody>
      </p:sp>
      <p:sp>
        <p:nvSpPr>
          <p:cNvPr id="20485" name="TextBox 8"/>
          <p:cNvSpPr txBox="1">
            <a:spLocks noChangeArrowheads="1"/>
          </p:cNvSpPr>
          <p:nvPr/>
        </p:nvSpPr>
        <p:spPr bwMode="auto">
          <a:xfrm>
            <a:off x="6253163" y="6332538"/>
            <a:ext cx="1655762" cy="460375"/>
          </a:xfrm>
          <a:prstGeom prst="rect">
            <a:avLst/>
          </a:prstGeom>
          <a:solidFill>
            <a:schemeClr val="bg1"/>
          </a:solidFill>
          <a:ln w="9525">
            <a:noFill/>
            <a:miter lim="800000"/>
            <a:headEnd/>
            <a:tailEnd/>
          </a:ln>
        </p:spPr>
        <p:txBody>
          <a:bodyPr wrap="none">
            <a:spAutoFit/>
          </a:bodyPr>
          <a:lstStyle/>
          <a:p>
            <a:pPr algn="ctr"/>
            <a:r>
              <a:rPr lang="en-US"/>
              <a:t>No Record</a:t>
            </a:r>
          </a:p>
        </p:txBody>
      </p:sp>
      <p:pic>
        <p:nvPicPr>
          <p:cNvPr id="20486" name="Picture 9" descr="120617 Oral Sex.png"/>
          <p:cNvPicPr>
            <a:picLocks noChangeAspect="1"/>
          </p:cNvPicPr>
          <p:nvPr/>
        </p:nvPicPr>
        <p:blipFill>
          <a:blip r:embed="rId2"/>
          <a:srcRect/>
          <a:stretch>
            <a:fillRect/>
          </a:stretch>
        </p:blipFill>
        <p:spPr bwMode="auto">
          <a:xfrm>
            <a:off x="1235075" y="900113"/>
            <a:ext cx="6673850" cy="53990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163513"/>
            <a:ext cx="8229600" cy="1143001"/>
          </a:xfrm>
        </p:spPr>
        <p:txBody>
          <a:bodyPr/>
          <a:lstStyle/>
          <a:p>
            <a:pPr eaLnBrk="1" hangingPunct="1"/>
            <a:r>
              <a:rPr lang="en-US" smtClean="0"/>
              <a:t>Anal sex discussion</a:t>
            </a:r>
          </a:p>
        </p:txBody>
      </p:sp>
      <p:graphicFrame>
        <p:nvGraphicFramePr>
          <p:cNvPr id="5" name="Table 4"/>
          <p:cNvGraphicFramePr>
            <a:graphicFrameLocks noGrp="1"/>
          </p:cNvGraphicFramePr>
          <p:nvPr/>
        </p:nvGraphicFramePr>
        <p:xfrm>
          <a:off x="152400" y="865188"/>
          <a:ext cx="8845550" cy="5386387"/>
        </p:xfrm>
        <a:graphic>
          <a:graphicData uri="http://schemas.openxmlformats.org/drawingml/2006/table">
            <a:tbl>
              <a:tblPr/>
              <a:tblGrid>
                <a:gridCol w="958850"/>
                <a:gridCol w="1377950"/>
                <a:gridCol w="1377950"/>
                <a:gridCol w="1409700"/>
                <a:gridCol w="1397000"/>
                <a:gridCol w="1390650"/>
                <a:gridCol w="933450"/>
              </a:tblGrid>
              <a:tr h="1506538">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Gender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Occurred</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Did not occur*</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Declined to answer</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Not asked</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 record</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Total</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8207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HeteroMale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987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(33%,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15–63%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 </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(0.4%,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1105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18-51%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3020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80962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MSM</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218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48-92%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(25%,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8-60%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(84%,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67-100%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(44%,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0-100%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328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10922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Female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177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(5%,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1–14%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endParaRPr kumimoji="0" lang="en-US" sz="1700" b="0" i="0" u="none" strike="noStrike" cap="none" normalizeH="0" baseline="0" smtClean="0">
                        <a:ln>
                          <a:noFill/>
                        </a:ln>
                        <a:solidFill>
                          <a:srgbClr val="FF0000"/>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1494</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(45%,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26-80%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(12%,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0-100%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(0.4%,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1635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(49%,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3-70%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0-13%</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3321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8667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Total</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 M+F)</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431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3668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2539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6669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21557" name="TextBox 5"/>
          <p:cNvSpPr txBox="1">
            <a:spLocks noChangeArrowheads="1"/>
          </p:cNvSpPr>
          <p:nvPr/>
        </p:nvSpPr>
        <p:spPr bwMode="auto">
          <a:xfrm>
            <a:off x="5883275" y="6488113"/>
            <a:ext cx="2820988" cy="369887"/>
          </a:xfrm>
          <a:prstGeom prst="rect">
            <a:avLst/>
          </a:prstGeom>
          <a:noFill/>
          <a:ln w="9525">
            <a:noFill/>
            <a:miter lim="800000"/>
            <a:headEnd/>
            <a:tailEnd/>
          </a:ln>
        </p:spPr>
        <p:txBody>
          <a:bodyPr wrap="none">
            <a:spAutoFit/>
          </a:bodyPr>
          <a:lstStyle/>
          <a:p>
            <a:r>
              <a:rPr lang="en-US" sz="1800"/>
              <a:t>* Includes ‘Not applicable’</a:t>
            </a:r>
          </a:p>
        </p:txBody>
      </p:sp>
      <p:sp>
        <p:nvSpPr>
          <p:cNvPr id="21558" name="TextBox 6"/>
          <p:cNvSpPr txBox="1">
            <a:spLocks noChangeArrowheads="1"/>
          </p:cNvSpPr>
          <p:nvPr/>
        </p:nvSpPr>
        <p:spPr bwMode="auto">
          <a:xfrm>
            <a:off x="457200" y="6488113"/>
            <a:ext cx="4538663" cy="369887"/>
          </a:xfrm>
          <a:prstGeom prst="rect">
            <a:avLst/>
          </a:prstGeom>
          <a:noFill/>
          <a:ln w="9525">
            <a:noFill/>
            <a:miter lim="800000"/>
            <a:headEnd/>
            <a:tailEnd/>
          </a:ln>
        </p:spPr>
        <p:txBody>
          <a:bodyPr wrap="none">
            <a:spAutoFit/>
          </a:bodyPr>
          <a:lstStyle/>
          <a:p>
            <a:r>
              <a:rPr lang="en-US" sz="1800">
                <a:solidFill>
                  <a:srgbClr val="FF0000"/>
                </a:solidFill>
              </a:rPr>
              <a:t>* ‘Receptive anal sex documented’ in 2009</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136525"/>
            <a:ext cx="8229600" cy="1143000"/>
          </a:xfrm>
        </p:spPr>
        <p:txBody>
          <a:bodyPr/>
          <a:lstStyle/>
          <a:p>
            <a:pPr eaLnBrk="1" hangingPunct="1"/>
            <a:r>
              <a:rPr lang="en-US" smtClean="0"/>
              <a:t>Anal sex discussion</a:t>
            </a:r>
          </a:p>
        </p:txBody>
      </p:sp>
      <p:sp>
        <p:nvSpPr>
          <p:cNvPr id="22531" name="TextBox 6"/>
          <p:cNvSpPr txBox="1">
            <a:spLocks noChangeArrowheads="1"/>
          </p:cNvSpPr>
          <p:nvPr/>
        </p:nvSpPr>
        <p:spPr bwMode="auto">
          <a:xfrm>
            <a:off x="2292350" y="6323013"/>
            <a:ext cx="903288" cy="461962"/>
          </a:xfrm>
          <a:prstGeom prst="rect">
            <a:avLst/>
          </a:prstGeom>
          <a:solidFill>
            <a:schemeClr val="bg1"/>
          </a:solidFill>
          <a:ln w="9525">
            <a:noFill/>
            <a:miter lim="800000"/>
            <a:headEnd/>
            <a:tailEnd/>
          </a:ln>
        </p:spPr>
        <p:txBody>
          <a:bodyPr wrap="none">
            <a:spAutoFit/>
          </a:bodyPr>
          <a:lstStyle/>
          <a:p>
            <a:r>
              <a:rPr lang="en-US"/>
              <a:t>MSM</a:t>
            </a:r>
          </a:p>
        </p:txBody>
      </p:sp>
      <p:sp>
        <p:nvSpPr>
          <p:cNvPr id="22532" name="TextBox 7"/>
          <p:cNvSpPr txBox="1">
            <a:spLocks noChangeArrowheads="1"/>
          </p:cNvSpPr>
          <p:nvPr/>
        </p:nvSpPr>
        <p:spPr bwMode="auto">
          <a:xfrm>
            <a:off x="4551363" y="6318250"/>
            <a:ext cx="1239837" cy="461963"/>
          </a:xfrm>
          <a:prstGeom prst="rect">
            <a:avLst/>
          </a:prstGeom>
          <a:solidFill>
            <a:schemeClr val="bg1"/>
          </a:solidFill>
          <a:ln w="9525">
            <a:noFill/>
            <a:miter lim="800000"/>
            <a:headEnd/>
            <a:tailEnd/>
          </a:ln>
        </p:spPr>
        <p:txBody>
          <a:bodyPr wrap="none">
            <a:spAutoFit/>
          </a:bodyPr>
          <a:lstStyle/>
          <a:p>
            <a:r>
              <a:rPr lang="en-US"/>
              <a:t>Women</a:t>
            </a:r>
          </a:p>
        </p:txBody>
      </p:sp>
      <p:sp>
        <p:nvSpPr>
          <p:cNvPr id="22533" name="TextBox 8"/>
          <p:cNvSpPr txBox="1">
            <a:spLocks noChangeArrowheads="1"/>
          </p:cNvSpPr>
          <p:nvPr/>
        </p:nvSpPr>
        <p:spPr bwMode="auto">
          <a:xfrm>
            <a:off x="6748463" y="6319838"/>
            <a:ext cx="1655762" cy="460375"/>
          </a:xfrm>
          <a:prstGeom prst="rect">
            <a:avLst/>
          </a:prstGeom>
          <a:solidFill>
            <a:schemeClr val="bg1"/>
          </a:solidFill>
          <a:ln w="9525">
            <a:noFill/>
            <a:miter lim="800000"/>
            <a:headEnd/>
            <a:tailEnd/>
          </a:ln>
        </p:spPr>
        <p:txBody>
          <a:bodyPr wrap="none">
            <a:spAutoFit/>
          </a:bodyPr>
          <a:lstStyle/>
          <a:p>
            <a:pPr algn="ctr"/>
            <a:r>
              <a:rPr lang="en-US"/>
              <a:t>No Record</a:t>
            </a:r>
          </a:p>
        </p:txBody>
      </p:sp>
      <p:pic>
        <p:nvPicPr>
          <p:cNvPr id="22534" name="Picture 13" descr="120617 Anal sex discussion.png"/>
          <p:cNvPicPr>
            <a:picLocks noChangeAspect="1"/>
          </p:cNvPicPr>
          <p:nvPr/>
        </p:nvPicPr>
        <p:blipFill>
          <a:blip r:embed="rId2"/>
          <a:srcRect/>
          <a:stretch>
            <a:fillRect/>
          </a:stretch>
        </p:blipFill>
        <p:spPr bwMode="auto">
          <a:xfrm>
            <a:off x="542925" y="847725"/>
            <a:ext cx="8035925" cy="5400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196850"/>
            <a:ext cx="8229600" cy="1143000"/>
          </a:xfrm>
        </p:spPr>
        <p:txBody>
          <a:bodyPr/>
          <a:lstStyle/>
          <a:p>
            <a:pPr eaLnBrk="1" hangingPunct="1"/>
            <a:r>
              <a:rPr lang="en-US" smtClean="0"/>
              <a:t>Gonorrhoea testing: Men</a:t>
            </a:r>
          </a:p>
        </p:txBody>
      </p:sp>
      <p:graphicFrame>
        <p:nvGraphicFramePr>
          <p:cNvPr id="5" name="Table 4"/>
          <p:cNvGraphicFramePr>
            <a:graphicFrameLocks noGrp="1"/>
          </p:cNvGraphicFramePr>
          <p:nvPr/>
        </p:nvGraphicFramePr>
        <p:xfrm>
          <a:off x="393700" y="985838"/>
          <a:ext cx="8229600" cy="4532312"/>
        </p:xfrm>
        <a:graphic>
          <a:graphicData uri="http://schemas.openxmlformats.org/drawingml/2006/table">
            <a:tbl>
              <a:tblPr/>
              <a:tblGrid>
                <a:gridCol w="1371600"/>
                <a:gridCol w="1693863"/>
                <a:gridCol w="1708150"/>
                <a:gridCol w="1779587"/>
                <a:gridCol w="1676400"/>
              </a:tblGrid>
              <a:tr h="1071563">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Test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Yes</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Declined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NA</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6461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Urine</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NAAT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2245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14-95%</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(36%,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0-100%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671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1-53%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409</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0-52%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6461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Urethral Culture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1086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1-84%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0-7%</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1683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(50%,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16-93%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528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1-62%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8175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Urethral</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microscopy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130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2182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43-99%</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1006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1-57%</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0271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Urethral NAAT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2361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(70%,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39-96%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922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1-61%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23593" name="TextBox 3"/>
          <p:cNvSpPr txBox="1">
            <a:spLocks noChangeArrowheads="1"/>
          </p:cNvSpPr>
          <p:nvPr/>
        </p:nvSpPr>
        <p:spPr bwMode="auto">
          <a:xfrm>
            <a:off x="1822450" y="6330950"/>
            <a:ext cx="2185988" cy="369888"/>
          </a:xfrm>
          <a:prstGeom prst="rect">
            <a:avLst/>
          </a:prstGeom>
          <a:noFill/>
          <a:ln w="9525">
            <a:noFill/>
            <a:miter lim="800000"/>
            <a:headEnd/>
            <a:tailEnd/>
          </a:ln>
        </p:spPr>
        <p:txBody>
          <a:bodyPr wrap="none">
            <a:spAutoFit/>
          </a:bodyPr>
          <a:lstStyle/>
          <a:p>
            <a:r>
              <a:rPr lang="en-US" sz="1800">
                <a:solidFill>
                  <a:srgbClr val="FF0000"/>
                </a:solidFill>
              </a:rPr>
              <a:t>Percentage in 2009</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228600"/>
            <a:ext cx="8229600" cy="1143000"/>
          </a:xfrm>
        </p:spPr>
        <p:txBody>
          <a:bodyPr/>
          <a:lstStyle/>
          <a:p>
            <a:pPr eaLnBrk="1" hangingPunct="1"/>
            <a:r>
              <a:rPr lang="en-US" smtClean="0"/>
              <a:t>Gonorrhoea testing: MSM</a:t>
            </a:r>
          </a:p>
        </p:txBody>
      </p:sp>
      <p:graphicFrame>
        <p:nvGraphicFramePr>
          <p:cNvPr id="5" name="Table 4"/>
          <p:cNvGraphicFramePr>
            <a:graphicFrameLocks noGrp="1"/>
          </p:cNvGraphicFramePr>
          <p:nvPr/>
        </p:nvGraphicFramePr>
        <p:xfrm>
          <a:off x="393700" y="792163"/>
          <a:ext cx="8229600" cy="5459412"/>
        </p:xfrm>
        <a:graphic>
          <a:graphicData uri="http://schemas.openxmlformats.org/drawingml/2006/table">
            <a:tbl>
              <a:tblPr/>
              <a:tblGrid>
                <a:gridCol w="1371600"/>
                <a:gridCol w="1693863"/>
                <a:gridCol w="1708150"/>
                <a:gridCol w="1779587"/>
                <a:gridCol w="1676400"/>
              </a:tblGrid>
              <a:tr h="1049338">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Test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Yes</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Declined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NA</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625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Rectal</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NAAT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163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(50%,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0-89%</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(16%,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0-67%</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(29%,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0-80%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(19%,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4-75%</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7175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Rectal culture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136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11-89%</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 3-12%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130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11-67%</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(16%</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 0-46%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7651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Rectal microscopy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(5%,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0-44%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217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42-91%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7-69%</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7747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Oro- pharyngeal NAAT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164</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(50%,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13-92%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108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(33%,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0-73%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0-57%</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7747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Oro-pharyngeal culture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170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(52%,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0-83%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115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(35%,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0-87%</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0-46%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
        <p:nvSpPr>
          <p:cNvPr id="24623" name="TextBox 3"/>
          <p:cNvSpPr txBox="1">
            <a:spLocks noChangeArrowheads="1"/>
          </p:cNvSpPr>
          <p:nvPr/>
        </p:nvSpPr>
        <p:spPr bwMode="auto">
          <a:xfrm>
            <a:off x="1809750" y="6356350"/>
            <a:ext cx="2185988" cy="369888"/>
          </a:xfrm>
          <a:prstGeom prst="rect">
            <a:avLst/>
          </a:prstGeom>
          <a:noFill/>
          <a:ln w="9525">
            <a:noFill/>
            <a:miter lim="800000"/>
            <a:headEnd/>
            <a:tailEnd/>
          </a:ln>
        </p:spPr>
        <p:txBody>
          <a:bodyPr wrap="none">
            <a:spAutoFit/>
          </a:bodyPr>
          <a:lstStyle/>
          <a:p>
            <a:r>
              <a:rPr lang="en-US" sz="1800">
                <a:solidFill>
                  <a:srgbClr val="FF0000"/>
                </a:solidFill>
              </a:rPr>
              <a:t>Percentage in 2009</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285750"/>
            <a:ext cx="8229600" cy="1143000"/>
          </a:xfrm>
        </p:spPr>
        <p:txBody>
          <a:bodyPr/>
          <a:lstStyle/>
          <a:p>
            <a:pPr eaLnBrk="1" hangingPunct="1"/>
            <a:r>
              <a:rPr lang="en-US" smtClean="0"/>
              <a:t>Gonorrhoea testing: Women</a:t>
            </a:r>
          </a:p>
        </p:txBody>
      </p:sp>
      <p:graphicFrame>
        <p:nvGraphicFramePr>
          <p:cNvPr id="6" name="Table 5"/>
          <p:cNvGraphicFramePr>
            <a:graphicFrameLocks noGrp="1"/>
          </p:cNvGraphicFramePr>
          <p:nvPr/>
        </p:nvGraphicFramePr>
        <p:xfrm>
          <a:off x="374650" y="658813"/>
          <a:ext cx="8548688" cy="5845175"/>
        </p:xfrm>
        <a:graphic>
          <a:graphicData uri="http://schemas.openxmlformats.org/drawingml/2006/table">
            <a:tbl>
              <a:tblPr/>
              <a:tblGrid>
                <a:gridCol w="1689100"/>
                <a:gridCol w="1733550"/>
                <a:gridCol w="1778000"/>
                <a:gridCol w="1670050"/>
                <a:gridCol w="1677988"/>
              </a:tblGrid>
              <a:tr h="1036638">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Test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Yes</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Declined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NA</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6429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Urine NAAT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181  </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(10%,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0-36%</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(0.3%,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2248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37-96%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883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1-61%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6873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Vulvo-vaginal</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NAAT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1289</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1-81%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1338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9-68%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658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3-55%</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6873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Vulvo-vaginal culture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195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0-34%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2197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30-98%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921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12-60%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6461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Cervical NAAT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342900" marR="0" lvl="0" indent="-342900" algn="ctr" defTabSz="457200" rtl="0" eaLnBrk="1" fontAlgn="base" latinLnBrk="0" hangingPunct="1">
                        <a:lnSpc>
                          <a:spcPct val="100000"/>
                        </a:lnSpc>
                        <a:spcBef>
                          <a:spcPct val="0"/>
                        </a:spcBef>
                        <a:spcAft>
                          <a:spcPct val="0"/>
                        </a:spcAft>
                        <a:buClrTx/>
                        <a:buSzTx/>
                        <a:buFontTx/>
                        <a:buAutoNum type="arabicPlain" startAt="656"/>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  (20%,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1-55%</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342900" marR="0" lvl="0" indent="-34290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(12%,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0-44%</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1940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(58%,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30-81%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684</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1-44%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6905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Cervical culture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1310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(39%,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0-83%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1450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(44%,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16-98%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511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(15%,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1-51%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6540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Urethral NAAT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181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(0.3%,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2248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(68%,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37-96%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883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1-61%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7381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Urethral culture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872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0-50%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1701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(51%,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21-98%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725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2-54%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
        <p:nvSpPr>
          <p:cNvPr id="25659" name="TextBox 3"/>
          <p:cNvSpPr txBox="1">
            <a:spLocks noChangeArrowheads="1"/>
          </p:cNvSpPr>
          <p:nvPr/>
        </p:nvSpPr>
        <p:spPr bwMode="auto">
          <a:xfrm>
            <a:off x="2057400" y="6489700"/>
            <a:ext cx="2185988" cy="369888"/>
          </a:xfrm>
          <a:prstGeom prst="rect">
            <a:avLst/>
          </a:prstGeom>
          <a:noFill/>
          <a:ln w="9525">
            <a:noFill/>
            <a:miter lim="800000"/>
            <a:headEnd/>
            <a:tailEnd/>
          </a:ln>
        </p:spPr>
        <p:txBody>
          <a:bodyPr wrap="none">
            <a:spAutoFit/>
          </a:bodyPr>
          <a:lstStyle/>
          <a:p>
            <a:r>
              <a:rPr lang="en-US" sz="1800">
                <a:solidFill>
                  <a:srgbClr val="FF0000"/>
                </a:solidFill>
              </a:rPr>
              <a:t>Percentage in 2009</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136525"/>
            <a:ext cx="8229600" cy="1143000"/>
          </a:xfrm>
        </p:spPr>
        <p:txBody>
          <a:bodyPr/>
          <a:lstStyle/>
          <a:p>
            <a:pPr eaLnBrk="1" hangingPunct="1"/>
            <a:r>
              <a:rPr lang="en-US" smtClean="0"/>
              <a:t>NAAT testing trend</a:t>
            </a:r>
          </a:p>
        </p:txBody>
      </p:sp>
      <p:sp>
        <p:nvSpPr>
          <p:cNvPr id="26627" name="TextBox 6"/>
          <p:cNvSpPr txBox="1">
            <a:spLocks noChangeArrowheads="1"/>
          </p:cNvSpPr>
          <p:nvPr/>
        </p:nvSpPr>
        <p:spPr bwMode="auto">
          <a:xfrm>
            <a:off x="1479550" y="5922963"/>
            <a:ext cx="1800225" cy="830262"/>
          </a:xfrm>
          <a:prstGeom prst="rect">
            <a:avLst/>
          </a:prstGeom>
          <a:solidFill>
            <a:schemeClr val="bg1"/>
          </a:solidFill>
          <a:ln w="9525">
            <a:noFill/>
            <a:miter lim="800000"/>
            <a:headEnd/>
            <a:tailEnd/>
          </a:ln>
        </p:spPr>
        <p:txBody>
          <a:bodyPr wrap="none">
            <a:spAutoFit/>
          </a:bodyPr>
          <a:lstStyle/>
          <a:p>
            <a:r>
              <a:rPr lang="en-US"/>
              <a:t>Urine NAAT</a:t>
            </a:r>
          </a:p>
          <a:p>
            <a:r>
              <a:rPr lang="en-US"/>
              <a:t>Hetero Men</a:t>
            </a:r>
          </a:p>
        </p:txBody>
      </p:sp>
      <p:sp>
        <p:nvSpPr>
          <p:cNvPr id="26628" name="TextBox 7"/>
          <p:cNvSpPr txBox="1">
            <a:spLocks noChangeArrowheads="1"/>
          </p:cNvSpPr>
          <p:nvPr/>
        </p:nvSpPr>
        <p:spPr bwMode="auto">
          <a:xfrm>
            <a:off x="4005263" y="5943600"/>
            <a:ext cx="1935162" cy="831850"/>
          </a:xfrm>
          <a:prstGeom prst="rect">
            <a:avLst/>
          </a:prstGeom>
          <a:solidFill>
            <a:schemeClr val="bg1"/>
          </a:solidFill>
          <a:ln w="9525">
            <a:noFill/>
            <a:miter lim="800000"/>
            <a:headEnd/>
            <a:tailEnd/>
          </a:ln>
        </p:spPr>
        <p:txBody>
          <a:bodyPr wrap="none">
            <a:spAutoFit/>
          </a:bodyPr>
          <a:lstStyle/>
          <a:p>
            <a:pPr algn="ctr"/>
            <a:r>
              <a:rPr lang="en-US"/>
              <a:t>Rectal NAAT</a:t>
            </a:r>
          </a:p>
          <a:p>
            <a:pPr algn="ctr"/>
            <a:r>
              <a:rPr lang="en-US"/>
              <a:t>MSM</a:t>
            </a:r>
          </a:p>
        </p:txBody>
      </p:sp>
      <p:sp>
        <p:nvSpPr>
          <p:cNvPr id="26629" name="TextBox 8"/>
          <p:cNvSpPr txBox="1">
            <a:spLocks noChangeArrowheads="1"/>
          </p:cNvSpPr>
          <p:nvPr/>
        </p:nvSpPr>
        <p:spPr bwMode="auto">
          <a:xfrm>
            <a:off x="6453188" y="5983288"/>
            <a:ext cx="1968500" cy="830262"/>
          </a:xfrm>
          <a:prstGeom prst="rect">
            <a:avLst/>
          </a:prstGeom>
          <a:solidFill>
            <a:schemeClr val="bg1"/>
          </a:solidFill>
          <a:ln w="9525">
            <a:noFill/>
            <a:miter lim="800000"/>
            <a:headEnd/>
            <a:tailEnd/>
          </a:ln>
        </p:spPr>
        <p:txBody>
          <a:bodyPr wrap="none">
            <a:spAutoFit/>
          </a:bodyPr>
          <a:lstStyle/>
          <a:p>
            <a:pPr algn="ctr"/>
            <a:r>
              <a:rPr lang="en-US"/>
              <a:t>NAAT testing</a:t>
            </a:r>
          </a:p>
          <a:p>
            <a:pPr algn="ctr"/>
            <a:r>
              <a:rPr lang="en-US"/>
              <a:t>Women</a:t>
            </a:r>
          </a:p>
        </p:txBody>
      </p:sp>
      <p:pic>
        <p:nvPicPr>
          <p:cNvPr id="26630" name="Picture 9" descr="120617 NAAT testing.png"/>
          <p:cNvPicPr>
            <a:picLocks noChangeAspect="1"/>
          </p:cNvPicPr>
          <p:nvPr/>
        </p:nvPicPr>
        <p:blipFill>
          <a:blip r:embed="rId2"/>
          <a:srcRect/>
          <a:stretch>
            <a:fillRect/>
          </a:stretch>
        </p:blipFill>
        <p:spPr bwMode="auto">
          <a:xfrm>
            <a:off x="371475" y="969963"/>
            <a:ext cx="8204200" cy="49291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57200" y="-57150"/>
            <a:ext cx="8229600" cy="1143000"/>
          </a:xfrm>
        </p:spPr>
        <p:txBody>
          <a:bodyPr/>
          <a:lstStyle/>
          <a:p>
            <a:pPr eaLnBrk="1" hangingPunct="1"/>
            <a:r>
              <a:rPr lang="en-US" smtClean="0"/>
              <a:t>Gonorrhoea testing: </a:t>
            </a:r>
            <a:br>
              <a:rPr lang="en-US" smtClean="0"/>
            </a:br>
            <a:r>
              <a:rPr lang="en-US" smtClean="0"/>
              <a:t>Tests not recommended by CEG</a:t>
            </a:r>
          </a:p>
        </p:txBody>
      </p:sp>
      <p:graphicFrame>
        <p:nvGraphicFramePr>
          <p:cNvPr id="6" name="Table 5"/>
          <p:cNvGraphicFramePr>
            <a:graphicFrameLocks noGrp="1"/>
          </p:cNvGraphicFramePr>
          <p:nvPr/>
        </p:nvGraphicFramePr>
        <p:xfrm>
          <a:off x="374650" y="1243013"/>
          <a:ext cx="8548688" cy="5105400"/>
        </p:xfrm>
        <a:graphic>
          <a:graphicData uri="http://schemas.openxmlformats.org/drawingml/2006/table">
            <a:tbl>
              <a:tblPr/>
              <a:tblGrid>
                <a:gridCol w="1689100"/>
                <a:gridCol w="1733550"/>
                <a:gridCol w="1778000"/>
                <a:gridCol w="1670050"/>
                <a:gridCol w="1677988"/>
              </a:tblGrid>
              <a:tr h="895350">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Test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Yes</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regional range)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Declined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regional range)</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regional range)</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NA</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regional range)</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625475">
                <a:tc gridSpan="5">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rgbClr val="000000"/>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Men</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7175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Urethral microscopy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341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(10%, 0-23%)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14</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(0.4%, 0-2%)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2082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(62%, 33-82%)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911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(27%, 4-62%)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765175">
                <a:tc gridSpan="5">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rgbClr val="000000"/>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Women</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7747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Cervical microscopy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303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(9%, 2-15%)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(0.2%, 0-1%)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2108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(64%, 37-93%)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903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(27%, 1-54%)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7747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Urethral microscopy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130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(4%, 0-13%)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(0.1%, 0-1%)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2182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(66%, 44-99%)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1006</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(30%, 1-57%)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
        <p:nvSpPr>
          <p:cNvPr id="27695" name="TextBox 3"/>
          <p:cNvSpPr txBox="1">
            <a:spLocks noChangeArrowheads="1"/>
          </p:cNvSpPr>
          <p:nvPr/>
        </p:nvSpPr>
        <p:spPr bwMode="auto">
          <a:xfrm>
            <a:off x="336550" y="6438900"/>
            <a:ext cx="3830638" cy="369888"/>
          </a:xfrm>
          <a:prstGeom prst="rect">
            <a:avLst/>
          </a:prstGeom>
          <a:noFill/>
          <a:ln w="9525">
            <a:noFill/>
            <a:miter lim="800000"/>
            <a:headEnd/>
            <a:tailEnd/>
          </a:ln>
        </p:spPr>
        <p:txBody>
          <a:bodyPr wrap="none">
            <a:spAutoFit/>
          </a:bodyPr>
          <a:lstStyle/>
          <a:p>
            <a:r>
              <a:rPr lang="en-US" sz="1800"/>
              <a:t>CEG = Clinical Effectiveness Group</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374650" y="715963"/>
          <a:ext cx="8548688" cy="5664200"/>
        </p:xfrm>
        <a:graphic>
          <a:graphicData uri="http://schemas.openxmlformats.org/drawingml/2006/table">
            <a:tbl>
              <a:tblPr/>
              <a:tblGrid>
                <a:gridCol w="2501900"/>
                <a:gridCol w="1574800"/>
                <a:gridCol w="1606550"/>
                <a:gridCol w="1568450"/>
                <a:gridCol w="1296988"/>
              </a:tblGrid>
              <a:tr h="990600">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Group/ </a:t>
                      </a:r>
                      <a:r>
                        <a:rPr kumimoji="0" lang="en-US" sz="2000" b="0" i="0" u="none" strike="noStrike" cap="none" normalizeH="0" baseline="0" smtClean="0">
                          <a:ln>
                            <a:noFill/>
                          </a:ln>
                          <a:solidFill>
                            <a:srgbClr val="FFFFFF"/>
                          </a:solidFill>
                          <a:effectLst/>
                          <a:latin typeface="Calibri" pitchFamily="-84" charset="0"/>
                          <a:ea typeface="ＭＳ Ｐゴシック" pitchFamily="-84" charset="-128"/>
                        </a:rPr>
                        <a:t>Reason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Tested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Not tested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Declined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Total</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6937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0000"/>
                          </a:solidFill>
                          <a:effectLst/>
                          <a:latin typeface="Calibri" pitchFamily="-84" charset="0"/>
                          <a:ea typeface="ＭＳ Ｐゴシック" pitchFamily="-84" charset="-128"/>
                        </a:rPr>
                        <a:t>Heterosexual Male*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libri" pitchFamily="-84" charset="0"/>
                          <a:ea typeface="ＭＳ Ｐゴシック" pitchFamily="-84" charset="-128"/>
                        </a:rPr>
                        <a:t>155</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chemeClr val="tx1"/>
                          </a:solidFill>
                          <a:effectLst/>
                          <a:latin typeface="Calibri" pitchFamily="-84" charset="0"/>
                          <a:ea typeface="ＭＳ Ｐゴシック" pitchFamily="-84" charset="-128"/>
                        </a:rPr>
                        <a:t>(24%, </a:t>
                      </a:r>
                      <a:r>
                        <a:rPr kumimoji="0" lang="en-US" sz="1100" b="0" i="0" u="none" strike="noStrike" cap="none" normalizeH="0" baseline="0" smtClean="0">
                          <a:ln>
                            <a:noFill/>
                          </a:ln>
                          <a:solidFill>
                            <a:schemeClr val="tx1"/>
                          </a:solidFill>
                          <a:effectLst/>
                          <a:latin typeface="Calibri" pitchFamily="-84" charset="0"/>
                          <a:ea typeface="ＭＳ Ｐゴシック" pitchFamily="-84" charset="-128"/>
                        </a:rPr>
                        <a:t>11-63%</a:t>
                      </a:r>
                      <a:r>
                        <a:rPr kumimoji="0" lang="en-US" sz="1700" b="0" i="0" u="none" strike="noStrike" cap="none" normalizeH="0" baseline="0" smtClean="0">
                          <a:ln>
                            <a:noFill/>
                          </a:ln>
                          <a:solidFill>
                            <a:schemeClr val="tx1"/>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(23%,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7-60%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2811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(74%,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31-83%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54</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3020</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9461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0000"/>
                          </a:solidFill>
                          <a:effectLst/>
                          <a:latin typeface="Calibri" pitchFamily="-84" charset="0"/>
                          <a:ea typeface="ＭＳ Ｐゴシック" pitchFamily="-84" charset="-128"/>
                        </a:rPr>
                        <a:t>MSM </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screened</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247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(75%,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52-100%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(82%,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54-100%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73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0-48%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8</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0-22%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328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95288">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Test not applicable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  </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0-68%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06400">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Immune / Infected</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342900" marR="0" lvl="0" indent="-34290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45  </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(62%,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0-100%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09575">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Not applicable &amp; immune / infected</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14  </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(19%,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0-67%</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92113">
                <a:tc>
                  <a:txBody>
                    <a:bodyPr/>
                    <a:lstStyle/>
                    <a:p>
                      <a:pPr marL="0" marR="0" lvl="0" indent="0" algn="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Neither reason given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9  </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0-31%</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5746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0000"/>
                          </a:solidFill>
                          <a:effectLst/>
                          <a:latin typeface="Calibri" pitchFamily="-84" charset="0"/>
                          <a:ea typeface="ＭＳ Ｐゴシック" pitchFamily="-84" charset="-128"/>
                        </a:rPr>
                        <a:t>Female*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561</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9-66%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(23%,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8-59%</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2703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(81%,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76-92%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0-8%</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Calibri" pitchFamily="-84" charset="0"/>
                          <a:ea typeface="ＭＳ Ｐゴシック" pitchFamily="-84" charset="-128"/>
                        </a:rPr>
                        <a:t>3321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
        <p:nvSpPr>
          <p:cNvPr id="5" name="Title 1"/>
          <p:cNvSpPr txBox="1">
            <a:spLocks/>
          </p:cNvSpPr>
          <p:nvPr/>
        </p:nvSpPr>
        <p:spPr bwMode="auto">
          <a:xfrm>
            <a:off x="609600" y="-271463"/>
            <a:ext cx="8229600" cy="1143001"/>
          </a:xfrm>
          <a:prstGeom prst="rect">
            <a:avLst/>
          </a:prstGeom>
          <a:noFill/>
          <a:ln w="9525">
            <a:noFill/>
            <a:miter lim="800000"/>
            <a:headEnd/>
            <a:tailEnd/>
          </a:ln>
        </p:spPr>
        <p:txBody>
          <a:bodyPr anchor="ctr"/>
          <a:lstStyle/>
          <a:p>
            <a:pPr algn="ctr">
              <a:defRPr/>
            </a:pPr>
            <a:r>
              <a:rPr lang="en-US" sz="4400" dirty="0">
                <a:latin typeface="+mj-lt"/>
                <a:cs typeface="ＭＳ Ｐゴシック" pitchFamily="-84" charset="-128"/>
              </a:rPr>
              <a:t>Screening for Hepatitis B</a:t>
            </a:r>
          </a:p>
        </p:txBody>
      </p:sp>
      <p:sp>
        <p:nvSpPr>
          <p:cNvPr id="28731" name="TextBox 6"/>
          <p:cNvSpPr txBox="1">
            <a:spLocks noChangeArrowheads="1"/>
          </p:cNvSpPr>
          <p:nvPr/>
        </p:nvSpPr>
        <p:spPr bwMode="auto">
          <a:xfrm>
            <a:off x="349250" y="6356350"/>
            <a:ext cx="6124575" cy="369888"/>
          </a:xfrm>
          <a:prstGeom prst="rect">
            <a:avLst/>
          </a:prstGeom>
          <a:noFill/>
          <a:ln w="9525">
            <a:noFill/>
            <a:miter lim="800000"/>
            <a:headEnd/>
            <a:tailEnd/>
          </a:ln>
        </p:spPr>
        <p:txBody>
          <a:bodyPr wrap="none">
            <a:spAutoFit/>
          </a:bodyPr>
          <a:lstStyle/>
          <a:p>
            <a:r>
              <a:rPr lang="en-US" sz="1800"/>
              <a:t>* CEG does not recommend testing unless high risk group</a:t>
            </a:r>
          </a:p>
        </p:txBody>
      </p:sp>
      <p:sp>
        <p:nvSpPr>
          <p:cNvPr id="28732" name="TextBox 6"/>
          <p:cNvSpPr txBox="1">
            <a:spLocks noChangeArrowheads="1"/>
          </p:cNvSpPr>
          <p:nvPr/>
        </p:nvSpPr>
        <p:spPr bwMode="auto">
          <a:xfrm>
            <a:off x="6615113" y="6367463"/>
            <a:ext cx="2185987" cy="369887"/>
          </a:xfrm>
          <a:prstGeom prst="rect">
            <a:avLst/>
          </a:prstGeom>
          <a:noFill/>
          <a:ln w="9525">
            <a:noFill/>
            <a:miter lim="800000"/>
            <a:headEnd/>
            <a:tailEnd/>
          </a:ln>
        </p:spPr>
        <p:txBody>
          <a:bodyPr wrap="none">
            <a:spAutoFit/>
          </a:bodyPr>
          <a:lstStyle/>
          <a:p>
            <a:r>
              <a:rPr lang="en-US" sz="1800">
                <a:solidFill>
                  <a:srgbClr val="FF0000"/>
                </a:solidFill>
              </a:rPr>
              <a:t>Percentage in 2009</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136525"/>
            <a:ext cx="8229600" cy="1143000"/>
          </a:xfrm>
        </p:spPr>
        <p:txBody>
          <a:bodyPr/>
          <a:lstStyle/>
          <a:p>
            <a:pPr eaLnBrk="1" hangingPunct="1"/>
            <a:r>
              <a:rPr lang="en-US" smtClean="0"/>
              <a:t>Screening for Hepatitis B</a:t>
            </a:r>
          </a:p>
        </p:txBody>
      </p:sp>
      <p:sp>
        <p:nvSpPr>
          <p:cNvPr id="29699" name="TextBox 6"/>
          <p:cNvSpPr txBox="1">
            <a:spLocks noChangeArrowheads="1"/>
          </p:cNvSpPr>
          <p:nvPr/>
        </p:nvSpPr>
        <p:spPr bwMode="auto">
          <a:xfrm>
            <a:off x="1701800" y="6100763"/>
            <a:ext cx="1792288" cy="461962"/>
          </a:xfrm>
          <a:prstGeom prst="rect">
            <a:avLst/>
          </a:prstGeom>
          <a:solidFill>
            <a:schemeClr val="bg1"/>
          </a:solidFill>
          <a:ln w="9525">
            <a:noFill/>
            <a:miter lim="800000"/>
            <a:headEnd/>
            <a:tailEnd/>
          </a:ln>
        </p:spPr>
        <p:txBody>
          <a:bodyPr wrap="none">
            <a:spAutoFit/>
          </a:bodyPr>
          <a:lstStyle/>
          <a:p>
            <a:r>
              <a:rPr lang="en-US"/>
              <a:t>Hetero Men</a:t>
            </a:r>
          </a:p>
        </p:txBody>
      </p:sp>
      <p:sp>
        <p:nvSpPr>
          <p:cNvPr id="29700" name="TextBox 7"/>
          <p:cNvSpPr txBox="1">
            <a:spLocks noChangeArrowheads="1"/>
          </p:cNvSpPr>
          <p:nvPr/>
        </p:nvSpPr>
        <p:spPr bwMode="auto">
          <a:xfrm>
            <a:off x="4718050" y="6100763"/>
            <a:ext cx="903288" cy="461962"/>
          </a:xfrm>
          <a:prstGeom prst="rect">
            <a:avLst/>
          </a:prstGeom>
          <a:solidFill>
            <a:schemeClr val="bg1"/>
          </a:solidFill>
          <a:ln w="9525">
            <a:noFill/>
            <a:miter lim="800000"/>
            <a:headEnd/>
            <a:tailEnd/>
          </a:ln>
        </p:spPr>
        <p:txBody>
          <a:bodyPr wrap="none">
            <a:spAutoFit/>
          </a:bodyPr>
          <a:lstStyle/>
          <a:p>
            <a:pPr algn="ctr"/>
            <a:r>
              <a:rPr lang="en-US"/>
              <a:t>MSM</a:t>
            </a:r>
          </a:p>
        </p:txBody>
      </p:sp>
      <p:sp>
        <p:nvSpPr>
          <p:cNvPr id="29701" name="TextBox 8"/>
          <p:cNvSpPr txBox="1">
            <a:spLocks noChangeArrowheads="1"/>
          </p:cNvSpPr>
          <p:nvPr/>
        </p:nvSpPr>
        <p:spPr bwMode="auto">
          <a:xfrm>
            <a:off x="7102475" y="6100763"/>
            <a:ext cx="1239838" cy="461962"/>
          </a:xfrm>
          <a:prstGeom prst="rect">
            <a:avLst/>
          </a:prstGeom>
          <a:solidFill>
            <a:schemeClr val="bg1"/>
          </a:solidFill>
          <a:ln w="9525">
            <a:noFill/>
            <a:miter lim="800000"/>
            <a:headEnd/>
            <a:tailEnd/>
          </a:ln>
        </p:spPr>
        <p:txBody>
          <a:bodyPr wrap="none">
            <a:spAutoFit/>
          </a:bodyPr>
          <a:lstStyle/>
          <a:p>
            <a:pPr algn="ctr"/>
            <a:r>
              <a:rPr lang="en-US"/>
              <a:t>Women</a:t>
            </a:r>
          </a:p>
        </p:txBody>
      </p:sp>
      <p:pic>
        <p:nvPicPr>
          <p:cNvPr id="29702" name="Picture 11" descr="120617 Hep B screening.png"/>
          <p:cNvPicPr>
            <a:picLocks noChangeAspect="1"/>
          </p:cNvPicPr>
          <p:nvPr/>
        </p:nvPicPr>
        <p:blipFill>
          <a:blip r:embed="rId2"/>
          <a:srcRect/>
          <a:stretch>
            <a:fillRect/>
          </a:stretch>
        </p:blipFill>
        <p:spPr bwMode="auto">
          <a:xfrm>
            <a:off x="406400" y="1060450"/>
            <a:ext cx="8335963" cy="50149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374650" y="1287463"/>
          <a:ext cx="8548688" cy="4256087"/>
        </p:xfrm>
        <a:graphic>
          <a:graphicData uri="http://schemas.openxmlformats.org/drawingml/2006/table">
            <a:tbl>
              <a:tblPr/>
              <a:tblGrid>
                <a:gridCol w="1676400"/>
                <a:gridCol w="1447800"/>
                <a:gridCol w="1479550"/>
                <a:gridCol w="1409700"/>
                <a:gridCol w="1485900"/>
                <a:gridCol w="1049338"/>
              </a:tblGrid>
              <a:tr h="990600">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Group</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Tested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Not offered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Declined</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Not applicable</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 </a:t>
                      </a:r>
                      <a:r>
                        <a:rPr kumimoji="0" lang="en-US" sz="1100" b="0" i="0" u="none" strike="noStrike" cap="none" normalizeH="0" baseline="0" smtClean="0">
                          <a:ln>
                            <a:noFill/>
                          </a:ln>
                          <a:solidFill>
                            <a:srgbClr val="FFFFFF"/>
                          </a:solidFill>
                          <a:effectLst/>
                          <a:latin typeface="Calibri" pitchFamily="-84" charset="0"/>
                          <a:ea typeface="ＭＳ Ｐゴシック" pitchFamily="-84" charset="-128"/>
                        </a:rPr>
                        <a:t>regional range</a:t>
                      </a: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FFFFFF"/>
                          </a:solidFill>
                          <a:effectLst/>
                          <a:latin typeface="Calibri" pitchFamily="-84" charset="0"/>
                          <a:ea typeface="ＭＳ Ｐゴシック" pitchFamily="-84" charset="-128"/>
                        </a:rPr>
                        <a:t>Total</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FFFF"/>
                          </a:solidFill>
                          <a:effectLst/>
                          <a:latin typeface="Calibri" pitchFamily="-84" charset="0"/>
                          <a:ea typeface="ＭＳ Ｐゴシック" pitchFamily="-84" charset="-128"/>
                        </a:rPr>
                        <a:t>Number </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FFFF"/>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9461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0000"/>
                          </a:solidFill>
                          <a:effectLst/>
                          <a:latin typeface="Calibri" pitchFamily="-84" charset="0"/>
                          <a:ea typeface="ＭＳ Ｐゴシック" pitchFamily="-84" charset="-128"/>
                        </a:rPr>
                        <a:t>Heterosexual Men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libri" pitchFamily="-84" charset="0"/>
                          <a:ea typeface="ＭＳ Ｐゴシック" pitchFamily="-84" charset="-128"/>
                        </a:rPr>
                        <a:t>2607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(86%,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76-96%</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endParaRPr kumimoji="0" lang="en-US" sz="1700" b="0" i="0" u="none" strike="noStrike" cap="none" normalizeH="0" baseline="0" smtClean="0">
                        <a:ln>
                          <a:noFill/>
                        </a:ln>
                        <a:solidFill>
                          <a:srgbClr val="FF0000"/>
                        </a:solidFill>
                        <a:effectLst/>
                        <a:latin typeface="Calibri" pitchFamily="-84" charset="0"/>
                        <a:ea typeface="ＭＳ Ｐゴシック" pitchFamily="-8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(83%,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70-96%</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(0.7%,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350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4-15%</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43</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(1.4%,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3020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9461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0000"/>
                          </a:solidFill>
                          <a:effectLst/>
                          <a:latin typeface="Calibri" pitchFamily="-84" charset="0"/>
                          <a:ea typeface="ＭＳ Ｐゴシック" pitchFamily="-84" charset="-128"/>
                        </a:rPr>
                        <a:t>MSM </a:t>
                      </a: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screened</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317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(97%,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91-100%</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(94%,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90-100%</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(3%,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0-22%</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1</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328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603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Reason for NA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FF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HIV positive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Calibri" pitchFamily="-84" charset="0"/>
                        <a:ea typeface="ＭＳ Ｐゴシック" pitchFamily="-84" charset="-128"/>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5746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0000"/>
                          </a:solidFill>
                          <a:effectLst/>
                          <a:latin typeface="Calibri" pitchFamily="-84" charset="0"/>
                          <a:ea typeface="ＭＳ Ｐゴシック" pitchFamily="-84" charset="-128"/>
                        </a:rPr>
                        <a:t>Female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2772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(84%,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74-93%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(81%, </a:t>
                      </a:r>
                      <a:r>
                        <a:rPr kumimoji="0" lang="en-US" sz="1100" b="0" i="0" u="none" strike="noStrike" cap="none" normalizeH="0" baseline="0" smtClean="0">
                          <a:ln>
                            <a:noFill/>
                          </a:ln>
                          <a:solidFill>
                            <a:srgbClr val="FF0000"/>
                          </a:solidFill>
                          <a:effectLst/>
                          <a:latin typeface="Calibri" pitchFamily="-84" charset="0"/>
                          <a:ea typeface="ＭＳ Ｐゴシック" pitchFamily="-84" charset="-128"/>
                        </a:rPr>
                        <a:t>66-98%</a:t>
                      </a:r>
                      <a:r>
                        <a:rPr kumimoji="0" lang="en-US" sz="1700" b="0" i="0" u="none" strike="noStrike" cap="none" normalizeH="0" baseline="0" smtClean="0">
                          <a:ln>
                            <a:noFill/>
                          </a:ln>
                          <a:solidFill>
                            <a:srgbClr val="FF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37</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0-3%</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460</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(14%,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7-24%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Calibri" pitchFamily="-84" charset="0"/>
                          <a:ea typeface="ＭＳ Ｐゴシック" pitchFamily="-84" charset="-128"/>
                        </a:rPr>
                        <a:t>52</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(2%, </a:t>
                      </a:r>
                      <a:r>
                        <a:rPr kumimoji="0" lang="en-US" sz="1100" b="0" i="0" u="none" strike="noStrike" cap="none" normalizeH="0" baseline="0" smtClean="0">
                          <a:ln>
                            <a:noFill/>
                          </a:ln>
                          <a:solidFill>
                            <a:srgbClr val="000000"/>
                          </a:solidFill>
                          <a:effectLst/>
                          <a:latin typeface="Calibri" pitchFamily="-84" charset="0"/>
                          <a:ea typeface="ＭＳ Ｐゴシック" pitchFamily="-84" charset="-128"/>
                        </a:rPr>
                        <a:t>0-4%</a:t>
                      </a:r>
                      <a:r>
                        <a:rPr kumimoji="0" lang="en-US" sz="1700" b="0" i="0" u="none" strike="noStrike" cap="none" normalizeH="0" baseline="0" smtClean="0">
                          <a:ln>
                            <a:noFill/>
                          </a:ln>
                          <a:solidFill>
                            <a:srgbClr val="000000"/>
                          </a:solidFill>
                          <a:effectLst/>
                          <a:latin typeface="Calibri" pitchFamily="-84" charset="0"/>
                          <a:ea typeface="ＭＳ Ｐゴシック" pitchFamily="-84" charset="-128"/>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Calibri" pitchFamily="-84" charset="0"/>
                          <a:ea typeface="ＭＳ Ｐゴシック" pitchFamily="-84" charset="-128"/>
                        </a:rPr>
                        <a:t>3321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5" name="Title 1"/>
          <p:cNvSpPr txBox="1">
            <a:spLocks/>
          </p:cNvSpPr>
          <p:nvPr/>
        </p:nvSpPr>
        <p:spPr bwMode="auto">
          <a:xfrm>
            <a:off x="609600" y="-119063"/>
            <a:ext cx="8229600" cy="1143001"/>
          </a:xfrm>
          <a:prstGeom prst="rect">
            <a:avLst/>
          </a:prstGeom>
          <a:noFill/>
          <a:ln w="9525">
            <a:noFill/>
            <a:miter lim="800000"/>
            <a:headEnd/>
            <a:tailEnd/>
          </a:ln>
        </p:spPr>
        <p:txBody>
          <a:bodyPr anchor="ctr"/>
          <a:lstStyle/>
          <a:p>
            <a:pPr algn="ctr">
              <a:defRPr/>
            </a:pPr>
            <a:r>
              <a:rPr lang="en-US" sz="4400" dirty="0">
                <a:latin typeface="+mj-lt"/>
                <a:cs typeface="ＭＳ Ｐゴシック" pitchFamily="-84" charset="-128"/>
              </a:rPr>
              <a:t>HIV testing</a:t>
            </a:r>
          </a:p>
        </p:txBody>
      </p:sp>
      <p:sp>
        <p:nvSpPr>
          <p:cNvPr id="30767" name="TextBox 3"/>
          <p:cNvSpPr txBox="1">
            <a:spLocks noChangeArrowheads="1"/>
          </p:cNvSpPr>
          <p:nvPr/>
        </p:nvSpPr>
        <p:spPr bwMode="auto">
          <a:xfrm>
            <a:off x="2146300" y="6330950"/>
            <a:ext cx="2185988" cy="369888"/>
          </a:xfrm>
          <a:prstGeom prst="rect">
            <a:avLst/>
          </a:prstGeom>
          <a:noFill/>
          <a:ln w="9525">
            <a:noFill/>
            <a:miter lim="800000"/>
            <a:headEnd/>
            <a:tailEnd/>
          </a:ln>
        </p:spPr>
        <p:txBody>
          <a:bodyPr wrap="none">
            <a:spAutoFit/>
          </a:bodyPr>
          <a:lstStyle/>
          <a:p>
            <a:r>
              <a:rPr lang="en-US" sz="1800">
                <a:solidFill>
                  <a:srgbClr val="FF0000"/>
                </a:solidFill>
              </a:rPr>
              <a:t>Percentage in 2009</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136525"/>
            <a:ext cx="8229600" cy="1143000"/>
          </a:xfrm>
        </p:spPr>
        <p:txBody>
          <a:bodyPr/>
          <a:lstStyle/>
          <a:p>
            <a:pPr eaLnBrk="1" hangingPunct="1"/>
            <a:r>
              <a:rPr lang="en-US" smtClean="0"/>
              <a:t>HIV testing</a:t>
            </a:r>
          </a:p>
        </p:txBody>
      </p:sp>
      <p:sp>
        <p:nvSpPr>
          <p:cNvPr id="31747" name="TextBox 6"/>
          <p:cNvSpPr txBox="1">
            <a:spLocks noChangeArrowheads="1"/>
          </p:cNvSpPr>
          <p:nvPr/>
        </p:nvSpPr>
        <p:spPr bwMode="auto">
          <a:xfrm>
            <a:off x="1701800" y="6100763"/>
            <a:ext cx="1792288" cy="461962"/>
          </a:xfrm>
          <a:prstGeom prst="rect">
            <a:avLst/>
          </a:prstGeom>
          <a:solidFill>
            <a:schemeClr val="bg1"/>
          </a:solidFill>
          <a:ln w="9525">
            <a:noFill/>
            <a:miter lim="800000"/>
            <a:headEnd/>
            <a:tailEnd/>
          </a:ln>
        </p:spPr>
        <p:txBody>
          <a:bodyPr wrap="none">
            <a:spAutoFit/>
          </a:bodyPr>
          <a:lstStyle/>
          <a:p>
            <a:r>
              <a:rPr lang="en-US"/>
              <a:t>Hetero Men</a:t>
            </a:r>
          </a:p>
        </p:txBody>
      </p:sp>
      <p:sp>
        <p:nvSpPr>
          <p:cNvPr id="31748" name="TextBox 7"/>
          <p:cNvSpPr txBox="1">
            <a:spLocks noChangeArrowheads="1"/>
          </p:cNvSpPr>
          <p:nvPr/>
        </p:nvSpPr>
        <p:spPr bwMode="auto">
          <a:xfrm>
            <a:off x="4718050" y="6100763"/>
            <a:ext cx="903288" cy="461962"/>
          </a:xfrm>
          <a:prstGeom prst="rect">
            <a:avLst/>
          </a:prstGeom>
          <a:solidFill>
            <a:schemeClr val="bg1"/>
          </a:solidFill>
          <a:ln w="9525">
            <a:noFill/>
            <a:miter lim="800000"/>
            <a:headEnd/>
            <a:tailEnd/>
          </a:ln>
        </p:spPr>
        <p:txBody>
          <a:bodyPr wrap="none">
            <a:spAutoFit/>
          </a:bodyPr>
          <a:lstStyle/>
          <a:p>
            <a:pPr algn="ctr"/>
            <a:r>
              <a:rPr lang="en-US"/>
              <a:t>MSM</a:t>
            </a:r>
          </a:p>
        </p:txBody>
      </p:sp>
      <p:sp>
        <p:nvSpPr>
          <p:cNvPr id="31749" name="TextBox 8"/>
          <p:cNvSpPr txBox="1">
            <a:spLocks noChangeArrowheads="1"/>
          </p:cNvSpPr>
          <p:nvPr/>
        </p:nvSpPr>
        <p:spPr bwMode="auto">
          <a:xfrm>
            <a:off x="7102475" y="6100763"/>
            <a:ext cx="1239838" cy="461962"/>
          </a:xfrm>
          <a:prstGeom prst="rect">
            <a:avLst/>
          </a:prstGeom>
          <a:solidFill>
            <a:schemeClr val="bg1"/>
          </a:solidFill>
          <a:ln w="9525">
            <a:noFill/>
            <a:miter lim="800000"/>
            <a:headEnd/>
            <a:tailEnd/>
          </a:ln>
        </p:spPr>
        <p:txBody>
          <a:bodyPr wrap="none">
            <a:spAutoFit/>
          </a:bodyPr>
          <a:lstStyle/>
          <a:p>
            <a:pPr algn="ctr"/>
            <a:r>
              <a:rPr lang="en-US"/>
              <a:t>Women</a:t>
            </a:r>
          </a:p>
        </p:txBody>
      </p:sp>
      <p:pic>
        <p:nvPicPr>
          <p:cNvPr id="31750" name="Picture 9" descr="120617 HIV testing.png"/>
          <p:cNvPicPr>
            <a:picLocks noChangeAspect="1"/>
          </p:cNvPicPr>
          <p:nvPr/>
        </p:nvPicPr>
        <p:blipFill>
          <a:blip r:embed="rId2"/>
          <a:srcRect/>
          <a:stretch>
            <a:fillRect/>
          </a:stretch>
        </p:blipFill>
        <p:spPr bwMode="auto">
          <a:xfrm>
            <a:off x="333375" y="1123950"/>
            <a:ext cx="8388350" cy="5040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smtClean="0"/>
              <a:t>Acknowledgements: BASHH Regional Audit Chairs &amp; Members</a:t>
            </a:r>
          </a:p>
        </p:txBody>
      </p:sp>
      <p:sp>
        <p:nvSpPr>
          <p:cNvPr id="32771" name="Content Placeholder 2"/>
          <p:cNvSpPr>
            <a:spLocks noGrp="1"/>
          </p:cNvSpPr>
          <p:nvPr>
            <p:ph sz="half" idx="1"/>
          </p:nvPr>
        </p:nvSpPr>
        <p:spPr>
          <a:xfrm>
            <a:off x="150813" y="1577975"/>
            <a:ext cx="4344987" cy="4505325"/>
          </a:xfrm>
        </p:spPr>
        <p:txBody>
          <a:bodyPr/>
          <a:lstStyle/>
          <a:p>
            <a:pPr marL="0" indent="0">
              <a:spcBef>
                <a:spcPts val="600"/>
              </a:spcBef>
              <a:buFont typeface="Arial" charset="0"/>
              <a:buNone/>
            </a:pPr>
            <a:r>
              <a:rPr lang="en-GB" sz="2000" b="1" smtClean="0"/>
              <a:t>Chair</a:t>
            </a:r>
            <a:r>
              <a:rPr lang="en-GB" sz="2000" smtClean="0"/>
              <a:t> Hugo McClean</a:t>
            </a:r>
            <a:br>
              <a:rPr lang="en-GB" sz="2000" smtClean="0"/>
            </a:br>
            <a:r>
              <a:rPr lang="en-GB" sz="2000" b="1" smtClean="0"/>
              <a:t>Vice Chair</a:t>
            </a:r>
            <a:r>
              <a:rPr lang="en-GB" sz="2000" smtClean="0"/>
              <a:t> Chris Carne</a:t>
            </a:r>
            <a:br>
              <a:rPr lang="en-GB" sz="2000" smtClean="0"/>
            </a:br>
            <a:r>
              <a:rPr lang="en-GB" sz="2000" b="1" smtClean="0"/>
              <a:t>Hon Sec</a:t>
            </a:r>
            <a:r>
              <a:rPr lang="en-GB" sz="2000" smtClean="0"/>
              <a:t> Ann Sullivan</a:t>
            </a:r>
            <a:br>
              <a:rPr lang="en-GB" sz="2000" smtClean="0"/>
            </a:br>
            <a:r>
              <a:rPr lang="en-GB" sz="2000" b="1" smtClean="0"/>
              <a:t>Director of Development</a:t>
            </a:r>
            <a:r>
              <a:rPr lang="en-GB" sz="2000" smtClean="0"/>
              <a:t> Anatole Menon-Johansson</a:t>
            </a:r>
            <a:br>
              <a:rPr lang="en-GB" sz="2000" smtClean="0"/>
            </a:br>
            <a:r>
              <a:rPr lang="en-GB" sz="2000" b="1" smtClean="0"/>
              <a:t>BCCG Representative</a:t>
            </a:r>
            <a:r>
              <a:rPr lang="en-GB" sz="2000" smtClean="0"/>
              <a:t> Phil Kell</a:t>
            </a:r>
            <a:br>
              <a:rPr lang="en-GB" sz="2000" smtClean="0"/>
            </a:br>
            <a:r>
              <a:rPr lang="en-GB" sz="2000" b="1" smtClean="0"/>
              <a:t>BHIVA Representative</a:t>
            </a:r>
            <a:r>
              <a:rPr lang="en-GB" sz="2000" smtClean="0"/>
              <a:t> Alison Rodger, Ed Wilkins</a:t>
            </a:r>
            <a:br>
              <a:rPr lang="en-GB" sz="2000" smtClean="0"/>
            </a:br>
            <a:r>
              <a:rPr lang="en-GB" sz="2000" b="1" smtClean="0"/>
              <a:t>Scotland</a:t>
            </a:r>
            <a:r>
              <a:rPr lang="en-GB" sz="2000" smtClean="0"/>
              <a:t> Daniel Clutterbuck</a:t>
            </a:r>
            <a:br>
              <a:rPr lang="en-GB" sz="2000" smtClean="0"/>
            </a:br>
            <a:r>
              <a:rPr lang="en-GB" sz="2000" b="1" smtClean="0"/>
              <a:t>Wales</a:t>
            </a:r>
            <a:r>
              <a:rPr lang="en-GB" sz="2000" smtClean="0"/>
              <a:t> Helen Baley, Sarah McAndrew, Carys Knapper</a:t>
            </a:r>
            <a:br>
              <a:rPr lang="en-GB" sz="2000" smtClean="0"/>
            </a:br>
            <a:r>
              <a:rPr lang="en-GB" sz="2000" b="1" smtClean="0"/>
              <a:t>Northern Ireland</a:t>
            </a:r>
            <a:r>
              <a:rPr lang="en-GB" sz="2000" smtClean="0"/>
              <a:t> Say Quah</a:t>
            </a:r>
            <a:br>
              <a:rPr lang="en-GB" sz="2000" smtClean="0"/>
            </a:br>
            <a:r>
              <a:rPr lang="en-GB" sz="2000" b="1" smtClean="0"/>
              <a:t>Anglia</a:t>
            </a:r>
            <a:r>
              <a:rPr lang="en-GB" sz="2000" smtClean="0"/>
              <a:t> Raouf Moussa</a:t>
            </a:r>
          </a:p>
          <a:p>
            <a:pPr marL="0" indent="0">
              <a:spcBef>
                <a:spcPts val="600"/>
              </a:spcBef>
              <a:buFont typeface="Arial" charset="0"/>
              <a:buNone/>
            </a:pPr>
            <a:r>
              <a:rPr lang="en-GB" sz="2000" b="1" smtClean="0"/>
              <a:t>Cheshire &amp; Mersey</a:t>
            </a:r>
            <a:r>
              <a:rPr lang="en-GB" sz="2000" smtClean="0"/>
              <a:t> Ravindra Gokhale</a:t>
            </a:r>
          </a:p>
          <a:p>
            <a:pPr marL="0" indent="0">
              <a:spcBef>
                <a:spcPts val="600"/>
              </a:spcBef>
              <a:buFont typeface="Arial" charset="0"/>
              <a:buNone/>
            </a:pPr>
            <a:r>
              <a:rPr lang="en-GB" sz="2000" smtClean="0"/>
              <a:t/>
            </a:r>
            <a:br>
              <a:rPr lang="en-GB" sz="2000" smtClean="0"/>
            </a:br>
            <a:r>
              <a:rPr lang="en-GB" sz="2000" smtClean="0"/>
              <a:t/>
            </a:r>
            <a:br>
              <a:rPr lang="en-GB" sz="2000" smtClean="0"/>
            </a:br>
            <a:endParaRPr lang="en-GB" sz="2000" smtClean="0"/>
          </a:p>
        </p:txBody>
      </p:sp>
      <p:sp>
        <p:nvSpPr>
          <p:cNvPr id="32772" name="Content Placeholder 3"/>
          <p:cNvSpPr>
            <a:spLocks noGrp="1"/>
          </p:cNvSpPr>
          <p:nvPr>
            <p:ph sz="half" idx="2"/>
          </p:nvPr>
        </p:nvSpPr>
        <p:spPr>
          <a:xfrm>
            <a:off x="4495800" y="1577975"/>
            <a:ext cx="4419600" cy="4505325"/>
          </a:xfrm>
        </p:spPr>
        <p:txBody>
          <a:bodyPr/>
          <a:lstStyle/>
          <a:p>
            <a:pPr marL="0" indent="0">
              <a:spcBef>
                <a:spcPts val="600"/>
              </a:spcBef>
              <a:buFont typeface="Arial" charset="0"/>
              <a:buNone/>
            </a:pPr>
            <a:r>
              <a:rPr lang="en-GB" sz="2000" b="1" smtClean="0"/>
              <a:t>Essex</a:t>
            </a:r>
            <a:r>
              <a:rPr lang="en-GB" sz="2000" smtClean="0"/>
              <a:t> Gail Crowe</a:t>
            </a:r>
            <a:br>
              <a:rPr lang="en-GB" sz="2000" smtClean="0"/>
            </a:br>
            <a:r>
              <a:rPr lang="en-GB" sz="2000" b="1" smtClean="0"/>
              <a:t>North Thames</a:t>
            </a:r>
            <a:r>
              <a:rPr lang="en-GB" sz="2000" smtClean="0"/>
              <a:t> Ann Sullivan, Alan Smith</a:t>
            </a:r>
            <a:br>
              <a:rPr lang="en-GB" sz="2000" smtClean="0"/>
            </a:br>
            <a:r>
              <a:rPr lang="en-GB" sz="2000" b="1" smtClean="0"/>
              <a:t>Northern</a:t>
            </a:r>
            <a:r>
              <a:rPr lang="en-GB" sz="2000" smtClean="0"/>
              <a:t> Sarup Tayal</a:t>
            </a:r>
            <a:br>
              <a:rPr lang="en-GB" sz="2000" smtClean="0"/>
            </a:br>
            <a:r>
              <a:rPr lang="en-GB" sz="2000" b="1" smtClean="0"/>
              <a:t>North-West</a:t>
            </a:r>
            <a:r>
              <a:rPr lang="en-GB" sz="2000" smtClean="0"/>
              <a:t> Ashish Sukthankar</a:t>
            </a:r>
            <a:br>
              <a:rPr lang="en-GB" sz="2000" smtClean="0"/>
            </a:br>
            <a:r>
              <a:rPr lang="en-GB" sz="2000" b="1" smtClean="0"/>
              <a:t>Oxford</a:t>
            </a:r>
            <a:r>
              <a:rPr lang="en-GB" sz="2000" smtClean="0"/>
              <a:t> Gill Wildman</a:t>
            </a:r>
            <a:br>
              <a:rPr lang="en-GB" sz="2000" smtClean="0"/>
            </a:br>
            <a:r>
              <a:rPr lang="en-GB" sz="2000" b="1" smtClean="0"/>
              <a:t>South East Thames</a:t>
            </a:r>
            <a:r>
              <a:rPr lang="en-GB" sz="2000" smtClean="0"/>
              <a:t> Cindy Sethi</a:t>
            </a:r>
            <a:br>
              <a:rPr lang="en-GB" sz="2000" smtClean="0"/>
            </a:br>
            <a:r>
              <a:rPr lang="en-GB" sz="2000" b="1" smtClean="0"/>
              <a:t>South-West</a:t>
            </a:r>
            <a:r>
              <a:rPr lang="en-GB" sz="2000" smtClean="0"/>
              <a:t> Zoe Warwick</a:t>
            </a:r>
            <a:br>
              <a:rPr lang="en-GB" sz="2000" smtClean="0"/>
            </a:br>
            <a:r>
              <a:rPr lang="en-GB" sz="2000" b="1" smtClean="0"/>
              <a:t>South-West Thames</a:t>
            </a:r>
            <a:r>
              <a:rPr lang="en-GB" sz="2000" smtClean="0"/>
              <a:t> Steven Estreich</a:t>
            </a:r>
            <a:br>
              <a:rPr lang="en-GB" sz="2000" smtClean="0"/>
            </a:br>
            <a:r>
              <a:rPr lang="en-GB" sz="2000" b="1" smtClean="0"/>
              <a:t>Trent</a:t>
            </a:r>
            <a:r>
              <a:rPr lang="en-GB" sz="2000" smtClean="0"/>
              <a:t> Jyoti Dhar</a:t>
            </a:r>
            <a:br>
              <a:rPr lang="en-GB" sz="2000" smtClean="0"/>
            </a:br>
            <a:r>
              <a:rPr lang="en-GB" sz="2000" b="1" smtClean="0"/>
              <a:t>Wessex</a:t>
            </a:r>
            <a:r>
              <a:rPr lang="en-GB" sz="2000" smtClean="0"/>
              <a:t> Neelam Radja, Leela Sanmani</a:t>
            </a:r>
            <a:br>
              <a:rPr lang="en-GB" sz="2000" smtClean="0"/>
            </a:br>
            <a:r>
              <a:rPr lang="en-GB" sz="2000" b="1" smtClean="0"/>
              <a:t>West Midlands</a:t>
            </a:r>
            <a:r>
              <a:rPr lang="en-GB" sz="2000" smtClean="0"/>
              <a:t> Sashi Acharya</a:t>
            </a:r>
            <a:br>
              <a:rPr lang="en-GB" sz="2000" smtClean="0"/>
            </a:br>
            <a:r>
              <a:rPr lang="en-GB" sz="2000" b="1" smtClean="0"/>
              <a:t>Yorkshire</a:t>
            </a:r>
            <a:r>
              <a:rPr lang="en-GB" sz="2000" smtClean="0"/>
              <a:t> Amy Tobin-Mammen</a:t>
            </a:r>
          </a:p>
          <a:p>
            <a:pPr marL="0" indent="0">
              <a:spcBef>
                <a:spcPts val="600"/>
              </a:spcBef>
              <a:buFont typeface="Arial" charset="0"/>
              <a:buNone/>
            </a:pPr>
            <a:r>
              <a:rPr lang="en-GB" sz="2000" b="1" smtClean="0"/>
              <a:t>Co-opted Members</a:t>
            </a:r>
            <a:r>
              <a:rPr lang="en-GB" sz="2000" smtClean="0"/>
              <a:t> David Daniels, Nicola Low, Lindsay Emmett</a:t>
            </a:r>
          </a:p>
        </p:txBody>
      </p:sp>
      <p:sp>
        <p:nvSpPr>
          <p:cNvPr id="32773" name="TextBox 4"/>
          <p:cNvSpPr txBox="1">
            <a:spLocks noChangeArrowheads="1"/>
          </p:cNvSpPr>
          <p:nvPr/>
        </p:nvSpPr>
        <p:spPr bwMode="auto">
          <a:xfrm>
            <a:off x="469900" y="6146800"/>
            <a:ext cx="8315325" cy="708025"/>
          </a:xfrm>
          <a:prstGeom prst="rect">
            <a:avLst/>
          </a:prstGeom>
          <a:noFill/>
          <a:ln w="9525">
            <a:noFill/>
            <a:miter lim="800000"/>
            <a:headEnd/>
            <a:tailEnd/>
          </a:ln>
        </p:spPr>
        <p:txBody>
          <a:bodyPr wrap="none">
            <a:spAutoFit/>
          </a:bodyPr>
          <a:lstStyle/>
          <a:p>
            <a:r>
              <a:rPr lang="en-US" sz="2000" b="1"/>
              <a:t>Hilary Curtis</a:t>
            </a:r>
            <a:r>
              <a:rPr lang="en-US" sz="2000"/>
              <a:t> for questionnaire design, collection, collation of data, user </a:t>
            </a:r>
          </a:p>
          <a:p>
            <a:r>
              <a:rPr lang="en-US" sz="2000"/>
              <a:t>support and production of regional &amp; national aggregates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57200" y="2770188"/>
            <a:ext cx="8229600" cy="1143000"/>
          </a:xfrm>
        </p:spPr>
        <p:txBody>
          <a:bodyPr/>
          <a:lstStyle/>
          <a:p>
            <a:pPr>
              <a:defRPr/>
            </a:pPr>
            <a:r>
              <a:rPr lang="en-US" sz="6000" dirty="0" smtClean="0">
                <a:solidFill>
                  <a:schemeClr val="tx2">
                    <a:lumMod val="60000"/>
                    <a:lumOff val="40000"/>
                  </a:schemeClr>
                </a:solidFill>
              </a:rPr>
              <a:t>Web forms &amp; audit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9525"/>
            <a:ext cx="8229600" cy="701675"/>
          </a:xfrm>
        </p:spPr>
        <p:txBody>
          <a:bodyPr/>
          <a:lstStyle/>
          <a:p>
            <a:pPr eaLnBrk="1" hangingPunct="1"/>
            <a:r>
              <a:rPr lang="en-US" b="1" smtClean="0"/>
              <a:t>The key audit stages</a:t>
            </a:r>
          </a:p>
        </p:txBody>
      </p:sp>
      <p:graphicFrame>
        <p:nvGraphicFramePr>
          <p:cNvPr id="4" name="Content Placeholder 3"/>
          <p:cNvGraphicFramePr>
            <a:graphicFrameLocks noGrp="1"/>
          </p:cNvGraphicFramePr>
          <p:nvPr>
            <p:ph idx="1"/>
          </p:nvPr>
        </p:nvGraphicFramePr>
        <p:xfrm>
          <a:off x="438150" y="804863"/>
          <a:ext cx="8229600" cy="5934075"/>
        </p:xfrm>
        <a:graphic>
          <a:graphicData uri="http://schemas.openxmlformats.org/drawingml/2006/table">
            <a:tbl>
              <a:tblPr/>
              <a:tblGrid>
                <a:gridCol w="755650"/>
                <a:gridCol w="7473950"/>
              </a:tblGrid>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Calibri" pitchFamily="-84" charset="0"/>
                          <a:ea typeface="ＭＳ Ｐゴシック" pitchFamily="-84" charset="-128"/>
                        </a:rPr>
                        <a:t>No.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Calibri" pitchFamily="-84" charset="0"/>
                          <a:ea typeface="ＭＳ Ｐゴシック" pitchFamily="-84" charset="-128"/>
                        </a:rPr>
                        <a:t>Criteria [AMRC, </a:t>
                      </a:r>
                      <a:r>
                        <a:rPr kumimoji="0" lang="en-US" sz="1800" b="1" i="0" u="none" strike="noStrike" cap="none" normalizeH="0" baseline="0" smtClean="0">
                          <a:ln>
                            <a:noFill/>
                          </a:ln>
                          <a:solidFill>
                            <a:srgbClr val="FFFFFF"/>
                          </a:solidFill>
                          <a:effectLst/>
                          <a:latin typeface="Calibri" pitchFamily="-84" charset="0"/>
                          <a:ea typeface="ＭＳ Ｐゴシック" pitchFamily="-84" charset="-128"/>
                          <a:hlinkClick r:id="rId2"/>
                        </a:rPr>
                        <a:t>http://bit.ly/vUnKuy</a:t>
                      </a:r>
                      <a:r>
                        <a:rPr kumimoji="0" lang="en-US" sz="1800" b="1" i="0" u="none" strike="noStrike" cap="none" normalizeH="0" baseline="0" smtClean="0">
                          <a:ln>
                            <a:noFill/>
                          </a:ln>
                          <a:solidFill>
                            <a:srgbClr val="FFFFFF"/>
                          </a:solidFill>
                          <a:effectLst/>
                          <a:latin typeface="Calibri" pitchFamily="-84" charset="0"/>
                          <a:ea typeface="ＭＳ Ｐゴシック" pitchFamily="-84" charset="-128"/>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71475">
                <a:tc gridSpan="2">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Calibri" pitchFamily="-84" charset="0"/>
                          <a:ea typeface="ＭＳ Ｐゴシック" pitchFamily="-84" charset="-128"/>
                        </a:rPr>
                        <a:t>Stage 1: Preparation and planning</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hMerge="1">
                  <a:txBody>
                    <a:bodyPr/>
                    <a:lstStyle/>
                    <a:p>
                      <a:endParaRPr lang="en-GB"/>
                    </a:p>
                  </a:txBody>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topic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for the audit is a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priority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audit measures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against standards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3</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organisation enables</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 the conduct of the audit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audit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engages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with clinical and non-clinical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stakeholders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5</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Patients or their representatives are involved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in the audit if appropriate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71475">
                <a:tc gridSpan="2">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Calibri" pitchFamily="-84" charset="0"/>
                          <a:ea typeface="ＭＳ Ｐゴシック" pitchFamily="-84" charset="-128"/>
                        </a:rPr>
                        <a:t>Stage 2: Measuring performance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hMerge="1">
                  <a:txBody>
                    <a:bodyPr/>
                    <a:lstStyle/>
                    <a:p>
                      <a:endParaRPr lang="en-GB"/>
                    </a:p>
                  </a:txBody>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audit method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is described in a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written protocol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target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sample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should be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appropriate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to generate meaningful results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data collection process is robust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9</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data are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analysed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and the results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reported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in a way that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maximises the impact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of the audit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71475">
                <a:tc gridSpan="2">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Calibri" pitchFamily="-84" charset="0"/>
                          <a:ea typeface="ＭＳ Ｐゴシック" pitchFamily="-84" charset="-128"/>
                        </a:rPr>
                        <a:t>Stage 3: Implementing change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hMerge="1">
                  <a:txBody>
                    <a:bodyPr/>
                    <a:lstStyle/>
                    <a:p>
                      <a:endParaRPr lang="en-GB"/>
                    </a:p>
                  </a:txBody>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An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action plan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is developed and implemented to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take forward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any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recommendations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made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71475">
                <a:tc gridSpan="2">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Calibri" pitchFamily="-84" charset="0"/>
                          <a:ea typeface="ＭＳ Ｐゴシック" pitchFamily="-84" charset="-128"/>
                        </a:rPr>
                        <a:t>Stage 4: Achieving and sustaining improvement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hMerge="1">
                  <a:txBody>
                    <a:bodyPr/>
                    <a:lstStyle/>
                    <a:p>
                      <a:endParaRPr lang="en-GB"/>
                    </a:p>
                  </a:txBody>
                  <a:tcPr/>
                </a:tc>
              </a:tr>
              <a:tr h="3714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11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The audit is a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cyclical process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that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demonstrates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that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improvement </a:t>
                      </a:r>
                      <a:r>
                        <a:rPr kumimoji="0" lang="en-US" sz="1400" b="0" i="0" u="none" strike="noStrike" cap="none" normalizeH="0" baseline="0" smtClean="0">
                          <a:ln>
                            <a:noFill/>
                          </a:ln>
                          <a:solidFill>
                            <a:srgbClr val="000000"/>
                          </a:solidFill>
                          <a:effectLst/>
                          <a:latin typeface="Calibri" pitchFamily="-84" charset="0"/>
                          <a:ea typeface="ＭＳ Ｐゴシック" pitchFamily="-84" charset="-128"/>
                        </a:rPr>
                        <a:t>has been </a:t>
                      </a:r>
                      <a:r>
                        <a:rPr kumimoji="0" lang="en-US" sz="1400" b="0" i="0" u="none" strike="noStrike" cap="none" normalizeH="0" baseline="0" smtClean="0">
                          <a:ln>
                            <a:noFill/>
                          </a:ln>
                          <a:solidFill>
                            <a:srgbClr val="FF0000"/>
                          </a:solidFill>
                          <a:effectLst/>
                          <a:latin typeface="Calibri" pitchFamily="-84" charset="0"/>
                          <a:ea typeface="ＭＳ Ｐゴシック" pitchFamily="-84" charset="-128"/>
                        </a:rPr>
                        <a:t>achieved and sustained</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
        <p:nvSpPr>
          <p:cNvPr id="5" name="Rounded Rectangle 4"/>
          <p:cNvSpPr>
            <a:spLocks noChangeArrowheads="1"/>
          </p:cNvSpPr>
          <p:nvPr/>
        </p:nvSpPr>
        <p:spPr bwMode="auto">
          <a:xfrm>
            <a:off x="323850" y="3333750"/>
            <a:ext cx="8458200" cy="2006600"/>
          </a:xfrm>
          <a:prstGeom prst="roundRect">
            <a:avLst>
              <a:gd name="adj" fmla="val 16667"/>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US" b="1" smtClean="0"/>
              <a:t>The clinical audit cycle</a:t>
            </a:r>
          </a:p>
        </p:txBody>
      </p:sp>
      <p:pic>
        <p:nvPicPr>
          <p:cNvPr id="35843" name="Content Placeholder 4" descr="111120 The clinical audit cycle.tiff"/>
          <p:cNvPicPr>
            <a:picLocks noGrp="1" noChangeAspect="1"/>
          </p:cNvPicPr>
          <p:nvPr>
            <p:ph idx="1"/>
          </p:nvPr>
        </p:nvPicPr>
        <p:blipFill>
          <a:blip r:embed="rId2"/>
          <a:srcRect l="-18755" r="-18755"/>
          <a:stretch>
            <a:fillRect/>
          </a:stretch>
        </p:blipFill>
        <p:spPr>
          <a:xfrm>
            <a:off x="636588" y="1323975"/>
            <a:ext cx="7866062" cy="4324350"/>
          </a:xfrm>
        </p:spPr>
      </p:pic>
      <p:sp>
        <p:nvSpPr>
          <p:cNvPr id="6" name="Oval 5"/>
          <p:cNvSpPr>
            <a:spLocks noChangeArrowheads="1"/>
          </p:cNvSpPr>
          <p:nvPr/>
        </p:nvSpPr>
        <p:spPr bwMode="auto">
          <a:xfrm>
            <a:off x="4132263" y="2982913"/>
            <a:ext cx="919162" cy="466725"/>
          </a:xfrm>
          <a:prstGeom prst="ellipse">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
        <p:nvSpPr>
          <p:cNvPr id="7" name="Oval 6"/>
          <p:cNvSpPr>
            <a:spLocks noChangeArrowheads="1"/>
          </p:cNvSpPr>
          <p:nvPr/>
        </p:nvSpPr>
        <p:spPr bwMode="auto">
          <a:xfrm>
            <a:off x="4929188" y="3438525"/>
            <a:ext cx="919162" cy="466725"/>
          </a:xfrm>
          <a:prstGeom prst="ellipse">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
        <p:nvSpPr>
          <p:cNvPr id="8" name="Oval 7"/>
          <p:cNvSpPr>
            <a:spLocks noChangeArrowheads="1"/>
          </p:cNvSpPr>
          <p:nvPr/>
        </p:nvSpPr>
        <p:spPr bwMode="auto">
          <a:xfrm>
            <a:off x="6256338" y="3421063"/>
            <a:ext cx="920750" cy="466725"/>
          </a:xfrm>
          <a:prstGeom prst="ellipse">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
        <p:nvSpPr>
          <p:cNvPr id="9" name="Oval 8"/>
          <p:cNvSpPr>
            <a:spLocks noChangeArrowheads="1"/>
          </p:cNvSpPr>
          <p:nvPr/>
        </p:nvSpPr>
        <p:spPr bwMode="auto">
          <a:xfrm>
            <a:off x="6191250" y="2520950"/>
            <a:ext cx="919163" cy="466725"/>
          </a:xfrm>
          <a:prstGeom prst="ellipse">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
        <p:nvSpPr>
          <p:cNvPr id="35848" name="TextBox 9"/>
          <p:cNvSpPr txBox="1">
            <a:spLocks noChangeArrowheads="1"/>
          </p:cNvSpPr>
          <p:nvPr/>
        </p:nvSpPr>
        <p:spPr bwMode="auto">
          <a:xfrm>
            <a:off x="5487988" y="6321425"/>
            <a:ext cx="3529012" cy="369888"/>
          </a:xfrm>
          <a:prstGeom prst="rect">
            <a:avLst/>
          </a:prstGeom>
          <a:noFill/>
          <a:ln w="9525">
            <a:noFill/>
            <a:miter lim="800000"/>
            <a:headEnd/>
            <a:tailEnd/>
          </a:ln>
        </p:spPr>
        <p:txBody>
          <a:bodyPr wrap="none">
            <a:spAutoFit/>
          </a:bodyPr>
          <a:lstStyle/>
          <a:p>
            <a:r>
              <a:rPr lang="en-US" sz="1800"/>
              <a:t>(NICE </a:t>
            </a:r>
            <a:r>
              <a:rPr lang="en-US" sz="1800">
                <a:hlinkClick r:id="rId3"/>
              </a:rPr>
              <a:t>http://bit.ly/vO6joY</a:t>
            </a:r>
            <a:r>
              <a:rPr lang="en-US" sz="1800"/>
              <a:t> , 2002)</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US" b="1" smtClean="0"/>
              <a:t>Google™ web forms</a:t>
            </a:r>
          </a:p>
        </p:txBody>
      </p:sp>
      <p:sp>
        <p:nvSpPr>
          <p:cNvPr id="36867" name="Content Placeholder 2"/>
          <p:cNvSpPr>
            <a:spLocks noGrp="1"/>
          </p:cNvSpPr>
          <p:nvPr>
            <p:ph idx="1"/>
          </p:nvPr>
        </p:nvSpPr>
        <p:spPr>
          <a:xfrm>
            <a:off x="457200" y="1382713"/>
            <a:ext cx="8229600" cy="4525962"/>
          </a:xfrm>
        </p:spPr>
        <p:txBody>
          <a:bodyPr/>
          <a:lstStyle/>
          <a:p>
            <a:pPr eaLnBrk="1" hangingPunct="1"/>
            <a:r>
              <a:rPr lang="en-US" smtClean="0"/>
              <a:t>Educational web site created</a:t>
            </a:r>
          </a:p>
          <a:p>
            <a:pPr lvl="1" eaLnBrk="1" hangingPunct="1"/>
            <a:r>
              <a:rPr lang="en-US" smtClean="0">
                <a:hlinkClick r:id="rId2"/>
              </a:rPr>
              <a:t>http://bit.ly/sczCVz</a:t>
            </a:r>
            <a:r>
              <a:rPr lang="en-US" smtClean="0"/>
              <a:t> </a:t>
            </a:r>
          </a:p>
          <a:p>
            <a:pPr eaLnBrk="1" hangingPunct="1"/>
            <a:r>
              <a:rPr lang="en-US" smtClean="0"/>
              <a:t>Google account free to set up</a:t>
            </a:r>
          </a:p>
          <a:p>
            <a:pPr eaLnBrk="1" hangingPunct="1"/>
            <a:r>
              <a:rPr lang="en-US" smtClean="0"/>
              <a:t>Seven Web form question types available</a:t>
            </a:r>
          </a:p>
          <a:p>
            <a:pPr eaLnBrk="1" hangingPunct="1"/>
            <a:r>
              <a:rPr lang="en-US" smtClean="0"/>
              <a:t>Data written to central spreadsheet</a:t>
            </a:r>
          </a:p>
          <a:p>
            <a:pPr eaLnBrk="1" hangingPunct="1"/>
            <a:r>
              <a:rPr lang="en-US" smtClean="0"/>
              <a:t>Export possible in six formats</a:t>
            </a:r>
          </a:p>
          <a:p>
            <a:pPr eaLnBrk="1" hangingPunct="1"/>
            <a:r>
              <a:rPr lang="en-US" smtClean="0"/>
              <a:t>Automated analysis feature for real time reporting to auditors</a:t>
            </a:r>
          </a:p>
          <a:p>
            <a:pPr eaLnBrk="1" hangingPunct="1"/>
            <a:endParaRPr lang="en-US"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b="1" dirty="0" smtClean="0">
                <a:ea typeface="+mj-ea"/>
                <a:cs typeface="+mj-cs"/>
              </a:rPr>
              <a:t>South Thames Audit Group:</a:t>
            </a:r>
            <a:br>
              <a:rPr lang="en-US" b="1" dirty="0" smtClean="0">
                <a:ea typeface="+mj-ea"/>
                <a:cs typeface="+mj-cs"/>
              </a:rPr>
            </a:br>
            <a:r>
              <a:rPr lang="en-US" b="1" dirty="0" smtClean="0">
                <a:ea typeface="+mj-ea"/>
                <a:cs typeface="+mj-cs"/>
              </a:rPr>
              <a:t>HIV partner testing - Background</a:t>
            </a:r>
          </a:p>
        </p:txBody>
      </p:sp>
      <p:sp>
        <p:nvSpPr>
          <p:cNvPr id="37891" name="Content Placeholder 2"/>
          <p:cNvSpPr>
            <a:spLocks noGrp="1"/>
          </p:cNvSpPr>
          <p:nvPr>
            <p:ph idx="1"/>
          </p:nvPr>
        </p:nvSpPr>
        <p:spPr>
          <a:xfrm>
            <a:off x="457200" y="1600200"/>
            <a:ext cx="8229600" cy="4835525"/>
          </a:xfrm>
        </p:spPr>
        <p:txBody>
          <a:bodyPr/>
          <a:lstStyle/>
          <a:p>
            <a:pPr eaLnBrk="1" hangingPunct="1">
              <a:buFont typeface="Arial" charset="0"/>
              <a:buNone/>
            </a:pPr>
            <a:r>
              <a:rPr lang="en-US" smtClean="0"/>
              <a:t>The CQUIN* to ‘enhance partner notification (PN) of newly diagnosed to promote testing’ recommends that HIV is ‘discussed’ regarding at risk contacts and ‘HIV status is recorded’.  </a:t>
            </a:r>
          </a:p>
          <a:p>
            <a:pPr eaLnBrk="1" hangingPunct="1">
              <a:buFont typeface="Arial" charset="0"/>
              <a:buNone/>
            </a:pPr>
            <a:r>
              <a:rPr lang="en-US" smtClean="0"/>
              <a:t>However, this CQUIN does not clarify if PN has been verified.  </a:t>
            </a:r>
          </a:p>
          <a:p>
            <a:pPr eaLnBrk="1" hangingPunct="1">
              <a:buFont typeface="Arial" charset="0"/>
              <a:buNone/>
            </a:pPr>
            <a:r>
              <a:rPr lang="en-US" smtClean="0"/>
              <a:t>We therefore performed a regional audit of 17 GUM clinics to test if it is feasible to see and test partners within a month of diagnosis.</a:t>
            </a:r>
            <a:r>
              <a:rPr lang="en-GB" smtClean="0"/>
              <a:t> </a:t>
            </a:r>
            <a:endParaRPr lang="en-US" smtClean="0"/>
          </a:p>
        </p:txBody>
      </p:sp>
      <p:sp>
        <p:nvSpPr>
          <p:cNvPr id="37892" name="TextBox 3"/>
          <p:cNvSpPr txBox="1">
            <a:spLocks noChangeArrowheads="1"/>
          </p:cNvSpPr>
          <p:nvPr/>
        </p:nvSpPr>
        <p:spPr bwMode="auto">
          <a:xfrm>
            <a:off x="1041400" y="6391275"/>
            <a:ext cx="6929438" cy="400050"/>
          </a:xfrm>
          <a:prstGeom prst="rect">
            <a:avLst/>
          </a:prstGeom>
          <a:noFill/>
          <a:ln w="9525">
            <a:noFill/>
            <a:miter lim="800000"/>
            <a:headEnd/>
            <a:tailEnd/>
          </a:ln>
        </p:spPr>
        <p:txBody>
          <a:bodyPr wrap="none">
            <a:spAutoFit/>
          </a:bodyPr>
          <a:lstStyle/>
          <a:p>
            <a:r>
              <a:rPr lang="en-US" sz="2000"/>
              <a:t>* Commission for QUaility &amp; Innovation payment framework</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b="1" dirty="0" smtClean="0">
                <a:ea typeface="+mj-ea"/>
                <a:cs typeface="+mj-cs"/>
              </a:rPr>
              <a:t>South Thames Audit Group:</a:t>
            </a:r>
            <a:br>
              <a:rPr lang="en-US" b="1" dirty="0" smtClean="0">
                <a:ea typeface="+mj-ea"/>
                <a:cs typeface="+mj-cs"/>
              </a:rPr>
            </a:br>
            <a:r>
              <a:rPr lang="en-US" b="1" dirty="0" smtClean="0">
                <a:ea typeface="+mj-ea"/>
                <a:cs typeface="+mj-cs"/>
              </a:rPr>
              <a:t>HIV partner testing - Methods</a:t>
            </a:r>
          </a:p>
        </p:txBody>
      </p:sp>
      <p:sp>
        <p:nvSpPr>
          <p:cNvPr id="38915" name="Content Placeholder 2"/>
          <p:cNvSpPr>
            <a:spLocks noGrp="1"/>
          </p:cNvSpPr>
          <p:nvPr>
            <p:ph idx="1"/>
          </p:nvPr>
        </p:nvSpPr>
        <p:spPr>
          <a:xfrm>
            <a:off x="390525" y="1600200"/>
            <a:ext cx="8358188" cy="4872038"/>
          </a:xfrm>
        </p:spPr>
        <p:txBody>
          <a:bodyPr/>
          <a:lstStyle/>
          <a:p>
            <a:pPr eaLnBrk="1" hangingPunct="1"/>
            <a:r>
              <a:rPr lang="en-US" smtClean="0"/>
              <a:t>Clinics asked to audit PN for the last 20 newly diagnosed patients with HIV prior to May 2010</a:t>
            </a:r>
          </a:p>
          <a:p>
            <a:pPr eaLnBrk="1" hangingPunct="1"/>
            <a:r>
              <a:rPr lang="en-US" smtClean="0"/>
              <a:t>A web form was developed using Google™ forms (</a:t>
            </a:r>
            <a:r>
              <a:rPr lang="en-US" u="sng" smtClean="0">
                <a:hlinkClick r:id="rId2"/>
              </a:rPr>
              <a:t>http://bit.ly/ge7SMn</a:t>
            </a:r>
            <a:r>
              <a:rPr lang="en-US" smtClean="0"/>
              <a:t>)</a:t>
            </a:r>
          </a:p>
          <a:p>
            <a:pPr eaLnBrk="1" hangingPunct="1"/>
            <a:r>
              <a:rPr lang="en-US" smtClean="0"/>
              <a:t>Auditors asked to </a:t>
            </a:r>
            <a:r>
              <a:rPr lang="en-GB" smtClean="0"/>
              <a:t>answer 15 questions using a range of formats</a:t>
            </a:r>
          </a:p>
          <a:p>
            <a:pPr eaLnBrk="1" hangingPunct="1"/>
            <a:r>
              <a:rPr lang="en-GB" smtClean="0"/>
              <a:t>Each submission, signed off by the auditors’ email address, contained one piece of pseudonymous data &amp; represented one patient</a:t>
            </a:r>
          </a:p>
          <a:p>
            <a:pPr eaLnBrk="1" hangingPunct="1"/>
            <a:endParaRPr lang="en-US"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b="1" dirty="0" err="1" smtClean="0">
                <a:ea typeface="+mj-ea"/>
                <a:cs typeface="+mj-cs"/>
              </a:rPr>
              <a:t>Anonymised</a:t>
            </a:r>
            <a:r>
              <a:rPr lang="en-US" b="1" dirty="0" smtClean="0">
                <a:ea typeface="+mj-ea"/>
                <a:cs typeface="+mj-cs"/>
              </a:rPr>
              <a:t> </a:t>
            </a:r>
            <a:r>
              <a:rPr lang="en-US" b="1" dirty="0" err="1" smtClean="0">
                <a:ea typeface="+mj-ea"/>
                <a:cs typeface="+mj-cs"/>
              </a:rPr>
              <a:t>vs</a:t>
            </a:r>
            <a:r>
              <a:rPr lang="en-US" b="1" dirty="0" smtClean="0">
                <a:ea typeface="+mj-ea"/>
                <a:cs typeface="+mj-cs"/>
              </a:rPr>
              <a:t> </a:t>
            </a:r>
            <a:r>
              <a:rPr lang="en-US" b="1" dirty="0" err="1" smtClean="0">
                <a:ea typeface="+mj-ea"/>
                <a:cs typeface="+mj-cs"/>
              </a:rPr>
              <a:t>Pseudonymised</a:t>
            </a:r>
            <a:r>
              <a:rPr lang="en-US" b="1" dirty="0" smtClean="0">
                <a:ea typeface="+mj-ea"/>
                <a:cs typeface="+mj-cs"/>
              </a:rPr>
              <a:t> information</a:t>
            </a:r>
          </a:p>
        </p:txBody>
      </p:sp>
      <p:sp>
        <p:nvSpPr>
          <p:cNvPr id="3" name="Content Placeholder 2"/>
          <p:cNvSpPr>
            <a:spLocks noGrp="1"/>
          </p:cNvSpPr>
          <p:nvPr>
            <p:ph idx="1"/>
          </p:nvPr>
        </p:nvSpPr>
        <p:spPr/>
        <p:txBody>
          <a:bodyPr>
            <a:normAutofit/>
          </a:bodyPr>
          <a:lstStyle/>
          <a:p>
            <a:pPr eaLnBrk="1" hangingPunct="1">
              <a:lnSpc>
                <a:spcPct val="80000"/>
              </a:lnSpc>
            </a:pPr>
            <a:r>
              <a:rPr lang="en-US" sz="2500" smtClean="0"/>
              <a:t>Anonymised</a:t>
            </a:r>
          </a:p>
          <a:p>
            <a:pPr lvl="1" eaLnBrk="1" hangingPunct="1">
              <a:lnSpc>
                <a:spcPct val="80000"/>
              </a:lnSpc>
            </a:pPr>
            <a:r>
              <a:rPr lang="en-US" sz="2200" smtClean="0"/>
              <a:t>This is information which does </a:t>
            </a:r>
            <a:r>
              <a:rPr lang="en-US" sz="2200" smtClean="0">
                <a:solidFill>
                  <a:srgbClr val="FF0000"/>
                </a:solidFill>
              </a:rPr>
              <a:t>not identify an individual directly</a:t>
            </a:r>
            <a:r>
              <a:rPr lang="en-US" sz="2200" smtClean="0"/>
              <a:t>, and which cannot reasonably be used to determine identity. Anonymisation requires the removal of name, address, full post code and any other detail or combination of details that might support identification. </a:t>
            </a:r>
          </a:p>
          <a:p>
            <a:pPr eaLnBrk="1" hangingPunct="1">
              <a:lnSpc>
                <a:spcPct val="80000"/>
              </a:lnSpc>
            </a:pPr>
            <a:r>
              <a:rPr lang="en-US" sz="2500" smtClean="0"/>
              <a:t>Pseudonymised</a:t>
            </a:r>
          </a:p>
          <a:p>
            <a:pPr lvl="1" eaLnBrk="1" hangingPunct="1">
              <a:lnSpc>
                <a:spcPct val="80000"/>
              </a:lnSpc>
            </a:pPr>
            <a:r>
              <a:rPr lang="en-US" sz="2200" smtClean="0"/>
              <a:t>…….  it differs in that the original provider of the information may retain a means of identifying individuals. This will often be achieved by </a:t>
            </a:r>
            <a:r>
              <a:rPr lang="en-US" sz="2200" smtClean="0">
                <a:solidFill>
                  <a:srgbClr val="FF0000"/>
                </a:solidFill>
              </a:rPr>
              <a:t>attaching codes or other unique references to information </a:t>
            </a:r>
            <a:r>
              <a:rPr lang="en-US" sz="2200" smtClean="0"/>
              <a:t>so that the data will only be identifiable to those who have access to the key or index. Pseudonymisation allows information about the same individual to be linked in a way that true anonymisation does not. </a:t>
            </a:r>
          </a:p>
          <a:p>
            <a:pPr lvl="1" eaLnBrk="1" hangingPunct="1">
              <a:lnSpc>
                <a:spcPct val="80000"/>
              </a:lnSpc>
            </a:pPr>
            <a:endParaRPr lang="en-US" sz="2200" smtClean="0"/>
          </a:p>
          <a:p>
            <a:pPr eaLnBrk="1" hangingPunct="1">
              <a:lnSpc>
                <a:spcPct val="80000"/>
              </a:lnSpc>
            </a:pPr>
            <a:endParaRPr lang="en-US" sz="2500" smtClean="0"/>
          </a:p>
        </p:txBody>
      </p:sp>
      <p:sp>
        <p:nvSpPr>
          <p:cNvPr id="39940" name="TextBox 3"/>
          <p:cNvSpPr txBox="1">
            <a:spLocks noChangeArrowheads="1"/>
          </p:cNvSpPr>
          <p:nvPr/>
        </p:nvSpPr>
        <p:spPr bwMode="auto">
          <a:xfrm>
            <a:off x="492125" y="6273800"/>
            <a:ext cx="8135938" cy="369888"/>
          </a:xfrm>
          <a:prstGeom prst="rect">
            <a:avLst/>
          </a:prstGeom>
          <a:noFill/>
          <a:ln w="9525">
            <a:noFill/>
            <a:miter lim="800000"/>
            <a:headEnd/>
            <a:tailEnd/>
          </a:ln>
        </p:spPr>
        <p:txBody>
          <a:bodyPr wrap="none">
            <a:spAutoFit/>
          </a:bodyPr>
          <a:lstStyle/>
          <a:p>
            <a:r>
              <a:rPr lang="en-US" sz="1800">
                <a:latin typeface="Calibri" pitchFamily="-84" charset="0"/>
              </a:rPr>
              <a:t>33837 / NHS Code of Practice: Confidentiality, November 2003, </a:t>
            </a:r>
            <a:r>
              <a:rPr lang="en-US" sz="1800">
                <a:latin typeface="Calibri" pitchFamily="-84" charset="0"/>
                <a:hlinkClick r:id="rId2"/>
              </a:rPr>
              <a:t>http://bit.ly/uUsvWW</a:t>
            </a:r>
            <a:r>
              <a:rPr lang="en-US" sz="1800">
                <a:latin typeface="Calibri" pitchFamily="-84" charset="0"/>
              </a:rPr>
              <a:t>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r>
              <a:rPr lang="en-US" sz="4000" b="1" smtClean="0"/>
              <a:t>South Thames Audit Group:</a:t>
            </a:r>
            <a:br>
              <a:rPr lang="en-US" sz="4000" b="1" smtClean="0"/>
            </a:br>
            <a:r>
              <a:rPr lang="en-US" sz="4000" b="1" smtClean="0"/>
              <a:t>HIV partner testing – Results I</a:t>
            </a:r>
          </a:p>
        </p:txBody>
      </p:sp>
      <p:sp>
        <p:nvSpPr>
          <p:cNvPr id="40963" name="Content Placeholder 2"/>
          <p:cNvSpPr>
            <a:spLocks noGrp="1"/>
          </p:cNvSpPr>
          <p:nvPr>
            <p:ph idx="1"/>
          </p:nvPr>
        </p:nvSpPr>
        <p:spPr/>
        <p:txBody>
          <a:bodyPr/>
          <a:lstStyle/>
          <a:p>
            <a:pPr eaLnBrk="1" hangingPunct="1"/>
            <a:r>
              <a:rPr lang="en-US" smtClean="0"/>
              <a:t>Web form written and distributed in 2 hours</a:t>
            </a:r>
          </a:p>
          <a:p>
            <a:pPr eaLnBrk="1" hangingPunct="1"/>
            <a:r>
              <a:rPr lang="en-US" smtClean="0"/>
              <a:t>Over 2/52, 209 patients audited from 14/17 clinics (71% response rate)</a:t>
            </a:r>
          </a:p>
          <a:p>
            <a:pPr eaLnBrk="1" hangingPunct="1"/>
            <a:r>
              <a:rPr lang="en-US" smtClean="0"/>
              <a:t>Upon submission, data was written to a time-stamped spreadsheet</a:t>
            </a:r>
          </a:p>
          <a:p>
            <a:pPr eaLnBrk="1" hangingPunct="1"/>
            <a:r>
              <a:rPr lang="en-US" smtClean="0"/>
              <a:t>Final analysis performed in 2 hours and presented to audit group 5/7 after audit closed</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5250"/>
            <a:ext cx="8229600" cy="1143000"/>
          </a:xfrm>
        </p:spPr>
        <p:txBody>
          <a:bodyPr>
            <a:normAutofit/>
          </a:bodyPr>
          <a:lstStyle/>
          <a:p>
            <a:pPr eaLnBrk="1" hangingPunct="1"/>
            <a:r>
              <a:rPr lang="en-US" sz="4000" b="1" smtClean="0"/>
              <a:t>South Thames Audit Group:</a:t>
            </a:r>
            <a:br>
              <a:rPr lang="en-US" sz="4000" b="1" smtClean="0"/>
            </a:br>
            <a:r>
              <a:rPr lang="en-US" sz="4000" b="1" smtClean="0"/>
              <a:t>HIV partner testing – Results II</a:t>
            </a:r>
          </a:p>
        </p:txBody>
      </p:sp>
      <p:sp>
        <p:nvSpPr>
          <p:cNvPr id="41987" name="Content Placeholder 2"/>
          <p:cNvSpPr>
            <a:spLocks noGrp="1"/>
          </p:cNvSpPr>
          <p:nvPr>
            <p:ph idx="1"/>
          </p:nvPr>
        </p:nvSpPr>
        <p:spPr>
          <a:xfrm>
            <a:off x="457200" y="1401763"/>
            <a:ext cx="8229600" cy="5156200"/>
          </a:xfrm>
        </p:spPr>
        <p:txBody>
          <a:bodyPr/>
          <a:lstStyle/>
          <a:p>
            <a:pPr eaLnBrk="1" hangingPunct="1"/>
            <a:r>
              <a:rPr lang="en-US" smtClean="0"/>
              <a:t>Patient risk group</a:t>
            </a:r>
          </a:p>
          <a:p>
            <a:pPr lvl="1" eaLnBrk="1" hangingPunct="1"/>
            <a:r>
              <a:rPr lang="en-US" sz="2000" smtClean="0"/>
              <a:t>103 (49.3%) endemic, 82 (39.2%) MSM, 18 (8.6%) not classifed, 6 (2.9%) low risk</a:t>
            </a:r>
          </a:p>
          <a:p>
            <a:pPr eaLnBrk="1" hangingPunct="1"/>
            <a:r>
              <a:rPr lang="en-US" smtClean="0"/>
              <a:t>Average time  Dx to CD4 count = 12.3 days</a:t>
            </a:r>
          </a:p>
          <a:p>
            <a:pPr eaLnBrk="1" hangingPunct="1"/>
            <a:r>
              <a:rPr lang="en-US" smtClean="0"/>
              <a:t>Health advisors saw 164 (78.5%)</a:t>
            </a:r>
          </a:p>
          <a:p>
            <a:pPr eaLnBrk="1" hangingPunct="1"/>
            <a:r>
              <a:rPr lang="en-US" smtClean="0"/>
              <a:t>Partner seen and tested in one month</a:t>
            </a:r>
          </a:p>
          <a:p>
            <a:pPr lvl="1" eaLnBrk="1" hangingPunct="1"/>
            <a:r>
              <a:rPr lang="en-US" sz="2000" smtClean="0"/>
              <a:t>110/183 (60.1%) regular partners</a:t>
            </a:r>
          </a:p>
          <a:p>
            <a:pPr lvl="1" eaLnBrk="1" hangingPunct="1"/>
            <a:r>
              <a:rPr lang="en-US" sz="2000" smtClean="0"/>
              <a:t>16/52 (30.8%) casual partners</a:t>
            </a:r>
          </a:p>
          <a:p>
            <a:pPr eaLnBrk="1" hangingPunct="1"/>
            <a:r>
              <a:rPr lang="en-US" smtClean="0"/>
              <a:t>Follow up</a:t>
            </a:r>
          </a:p>
          <a:p>
            <a:pPr lvl="1" eaLnBrk="1" hangingPunct="1"/>
            <a:r>
              <a:rPr lang="en-US" sz="2000" smtClean="0"/>
              <a:t>177/209 (84.7%) engaged in local care, 28/209 (13.3%) at another centre &amp; 24/209(11.5%) lost of follow up</a:t>
            </a:r>
          </a:p>
          <a:p>
            <a:pPr lvl="1" eaLnBrk="1" hangingPunct="1"/>
            <a:endParaRPr lang="en-US" smtClean="0"/>
          </a:p>
          <a:p>
            <a:pPr lvl="1" eaLnBrk="1" hangingPunct="1"/>
            <a:endParaRPr lang="en-US"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b="1" dirty="0" smtClean="0">
                <a:ea typeface="+mj-ea"/>
                <a:cs typeface="+mj-cs"/>
              </a:rPr>
              <a:t>South Thames Audit Group:</a:t>
            </a:r>
            <a:br>
              <a:rPr lang="en-US" b="1" dirty="0" smtClean="0">
                <a:ea typeface="+mj-ea"/>
                <a:cs typeface="+mj-cs"/>
              </a:rPr>
            </a:br>
            <a:r>
              <a:rPr lang="en-US" b="1" dirty="0" smtClean="0">
                <a:ea typeface="+mj-ea"/>
                <a:cs typeface="+mj-cs"/>
              </a:rPr>
              <a:t>HIV partner testing - Discussion</a:t>
            </a:r>
          </a:p>
        </p:txBody>
      </p:sp>
      <p:sp>
        <p:nvSpPr>
          <p:cNvPr id="43011" name="Content Placeholder 2"/>
          <p:cNvSpPr>
            <a:spLocks noGrp="1"/>
          </p:cNvSpPr>
          <p:nvPr>
            <p:ph idx="1"/>
          </p:nvPr>
        </p:nvSpPr>
        <p:spPr/>
        <p:txBody>
          <a:bodyPr/>
          <a:lstStyle/>
          <a:p>
            <a:pPr eaLnBrk="1" hangingPunct="1"/>
            <a:r>
              <a:rPr lang="en-US" smtClean="0"/>
              <a:t>At regional audit group meeting (Nov 2010) it was agreed that:</a:t>
            </a:r>
          </a:p>
          <a:p>
            <a:pPr lvl="1" eaLnBrk="1" hangingPunct="1"/>
            <a:r>
              <a:rPr lang="en-US" smtClean="0"/>
              <a:t>90% of regular partners should be seen &amp; tested within one month of a new HIV diagnosis</a:t>
            </a:r>
          </a:p>
          <a:p>
            <a:pPr lvl="1" eaLnBrk="1" hangingPunct="1"/>
            <a:r>
              <a:rPr lang="en-US" smtClean="0"/>
              <a:t>The health advisor teams should create an email contact sheet to facilitate communication</a:t>
            </a:r>
          </a:p>
          <a:p>
            <a:pPr lvl="1" eaLnBrk="1" hangingPunct="1"/>
            <a:r>
              <a:rPr lang="en-US" smtClean="0"/>
              <a:t>Re audit should be done in one year</a:t>
            </a:r>
          </a:p>
          <a:p>
            <a:pPr lvl="1" eaLnBrk="1" hangingPunct="1"/>
            <a:r>
              <a:rPr lang="en-US" smtClean="0"/>
              <a:t>1 Trust did not have access to Google</a:t>
            </a:r>
          </a:p>
          <a:p>
            <a:pPr lvl="1" eaLnBrk="1" hangingPunct="1"/>
            <a:endParaRPr lang="en-US"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ChangeArrowheads="1"/>
          </p:cNvSpPr>
          <p:nvPr/>
        </p:nvSpPr>
        <p:spPr bwMode="auto">
          <a:xfrm>
            <a:off x="265113" y="1231900"/>
            <a:ext cx="3375025" cy="5373688"/>
          </a:xfrm>
          <a:prstGeom prst="rect">
            <a:avLst/>
          </a:prstGeom>
          <a:solidFill>
            <a:srgbClr val="558ED5"/>
          </a:solidFill>
          <a:ln w="9525">
            <a:solidFill>
              <a:srgbClr val="4A7EBB"/>
            </a:solidFill>
            <a:miter lim="800000"/>
            <a:headEnd/>
            <a:tailEnd/>
          </a:ln>
          <a:effectLst>
            <a:outerShdw dist="23000" dir="5400000" rotWithShape="0">
              <a:srgbClr val="808080">
                <a:alpha val="34999"/>
              </a:srgbClr>
            </a:outerShdw>
          </a:effectLst>
        </p:spPr>
        <p:txBody>
          <a:bodyPr anchor="ctr"/>
          <a:lstStyle/>
          <a:p>
            <a:pPr algn="ctr">
              <a:defRPr/>
            </a:pPr>
            <a:endParaRPr lang="en-US" sz="1800" dirty="0">
              <a:solidFill>
                <a:schemeClr val="lt1"/>
              </a:solidFill>
              <a:latin typeface="+mn-lt"/>
              <a:ea typeface="+mn-ea"/>
            </a:endParaRPr>
          </a:p>
        </p:txBody>
      </p:sp>
      <p:sp>
        <p:nvSpPr>
          <p:cNvPr id="44035" name="Title 1"/>
          <p:cNvSpPr>
            <a:spLocks noGrp="1"/>
          </p:cNvSpPr>
          <p:nvPr>
            <p:ph type="title"/>
          </p:nvPr>
        </p:nvSpPr>
        <p:spPr>
          <a:xfrm>
            <a:off x="457200" y="95250"/>
            <a:ext cx="8229600" cy="1143000"/>
          </a:xfrm>
        </p:spPr>
        <p:txBody>
          <a:bodyPr/>
          <a:lstStyle/>
          <a:p>
            <a:pPr eaLnBrk="1" hangingPunct="1"/>
            <a:r>
              <a:rPr lang="en-US" b="1" smtClean="0"/>
              <a:t>Security question raised at NAG</a:t>
            </a:r>
          </a:p>
        </p:txBody>
      </p:sp>
      <p:sp>
        <p:nvSpPr>
          <p:cNvPr id="5" name="Can 4"/>
          <p:cNvSpPr>
            <a:spLocks noChangeArrowheads="1"/>
          </p:cNvSpPr>
          <p:nvPr/>
        </p:nvSpPr>
        <p:spPr bwMode="auto">
          <a:xfrm>
            <a:off x="5056188" y="2105025"/>
            <a:ext cx="2967037" cy="3363913"/>
          </a:xfrm>
          <a:prstGeom prst="can">
            <a:avLst>
              <a:gd name="adj" fmla="val 25000"/>
            </a:avLst>
          </a:prstGeom>
          <a:solidFill>
            <a:srgbClr val="604A7B"/>
          </a:solidFill>
          <a:ln w="9525">
            <a:solidFill>
              <a:srgbClr val="B3A2C7"/>
            </a:solidFill>
            <a:round/>
            <a:headEnd/>
            <a:tailEnd/>
          </a:ln>
          <a:effectLst>
            <a:outerShdw dist="23000" dir="5400000" rotWithShape="0">
              <a:srgbClr val="808080">
                <a:alpha val="34999"/>
              </a:srgbClr>
            </a:outerShdw>
          </a:effectLst>
        </p:spPr>
        <p:txBody>
          <a:bodyPr anchor="ctr"/>
          <a:lstStyle/>
          <a:p>
            <a:pPr algn="ctr"/>
            <a:endParaRPr lang="en-US" sz="1800" b="1">
              <a:solidFill>
                <a:srgbClr val="FFFFFF"/>
              </a:solidFill>
              <a:latin typeface="Calibri" pitchFamily="-84" charset="0"/>
            </a:endParaRPr>
          </a:p>
          <a:p>
            <a:pPr algn="ctr"/>
            <a:r>
              <a:rPr lang="en-US" sz="1800" b="1">
                <a:solidFill>
                  <a:srgbClr val="FFFFFF"/>
                </a:solidFill>
                <a:latin typeface="Calibri" pitchFamily="-84" charset="0"/>
              </a:rPr>
              <a:t>Google web form dB</a:t>
            </a:r>
          </a:p>
          <a:p>
            <a:pPr algn="ctr"/>
            <a:endParaRPr lang="en-US" sz="1800" b="1">
              <a:solidFill>
                <a:srgbClr val="FFFFFF"/>
              </a:solidFill>
              <a:latin typeface="Calibri" pitchFamily="-84" charset="0"/>
            </a:endParaRPr>
          </a:p>
          <a:p>
            <a:pPr algn="ctr"/>
            <a:r>
              <a:rPr lang="en-US" sz="1800">
                <a:solidFill>
                  <a:srgbClr val="FFFFFF"/>
                </a:solidFill>
                <a:latin typeface="Calibri" pitchFamily="-84" charset="0"/>
              </a:rPr>
              <a:t>Pseudonymized information</a:t>
            </a:r>
          </a:p>
          <a:p>
            <a:pPr algn="ctr"/>
            <a:endParaRPr lang="en-US" sz="1800">
              <a:solidFill>
                <a:srgbClr val="FFFFFF"/>
              </a:solidFill>
              <a:latin typeface="Calibri" pitchFamily="-84" charset="0"/>
            </a:endParaRPr>
          </a:p>
          <a:p>
            <a:pPr algn="ctr"/>
            <a:r>
              <a:rPr lang="en-US" sz="1800">
                <a:solidFill>
                  <a:srgbClr val="FFFFFF"/>
                </a:solidFill>
                <a:latin typeface="Calibri" pitchFamily="-84" charset="0"/>
              </a:rPr>
              <a:t>Access through weblink</a:t>
            </a:r>
          </a:p>
          <a:p>
            <a:pPr algn="ctr"/>
            <a:endParaRPr lang="en-US" sz="1800">
              <a:solidFill>
                <a:srgbClr val="FFFFFF"/>
              </a:solidFill>
              <a:latin typeface="Calibri" pitchFamily="-84" charset="0"/>
            </a:endParaRPr>
          </a:p>
          <a:p>
            <a:pPr algn="ctr"/>
            <a:r>
              <a:rPr lang="en-US" sz="1800">
                <a:solidFill>
                  <a:srgbClr val="FFFFFF"/>
                </a:solidFill>
                <a:latin typeface="Calibri" pitchFamily="-84" charset="0"/>
              </a:rPr>
              <a:t>Data access = password protected</a:t>
            </a:r>
          </a:p>
          <a:p>
            <a:pPr algn="ctr"/>
            <a:endParaRPr lang="en-US" sz="1800">
              <a:solidFill>
                <a:srgbClr val="FFFFFF"/>
              </a:solidFill>
              <a:latin typeface="Calibri" pitchFamily="-84" charset="0"/>
            </a:endParaRPr>
          </a:p>
        </p:txBody>
      </p:sp>
      <p:sp>
        <p:nvSpPr>
          <p:cNvPr id="6" name="Can 5"/>
          <p:cNvSpPr>
            <a:spLocks noChangeArrowheads="1"/>
          </p:cNvSpPr>
          <p:nvPr/>
        </p:nvSpPr>
        <p:spPr bwMode="auto">
          <a:xfrm>
            <a:off x="1222375" y="1536700"/>
            <a:ext cx="1250950" cy="1230313"/>
          </a:xfrm>
          <a:prstGeom prst="can">
            <a:avLst>
              <a:gd name="adj" fmla="val 25000"/>
            </a:avLst>
          </a:prstGeom>
          <a:solidFill>
            <a:srgbClr val="008000"/>
          </a:solidFill>
          <a:ln w="9525">
            <a:solidFill>
              <a:srgbClr val="008000"/>
            </a:solidFill>
            <a:round/>
            <a:headEnd/>
            <a:tailEnd/>
          </a:ln>
          <a:effectLst>
            <a:outerShdw dist="23000" dir="5400000" rotWithShape="0">
              <a:srgbClr val="808080">
                <a:alpha val="34999"/>
              </a:srgbClr>
            </a:outerShdw>
          </a:effectLst>
        </p:spPr>
        <p:txBody>
          <a:bodyPr anchor="ctr"/>
          <a:lstStyle/>
          <a:p>
            <a:pPr algn="ctr">
              <a:defRPr/>
            </a:pPr>
            <a:r>
              <a:rPr lang="en-US" sz="1800" dirty="0">
                <a:solidFill>
                  <a:schemeClr val="lt1"/>
                </a:solidFill>
                <a:latin typeface="+mn-lt"/>
                <a:ea typeface="+mn-ea"/>
              </a:rPr>
              <a:t>Audit list</a:t>
            </a:r>
          </a:p>
          <a:p>
            <a:pPr algn="ctr">
              <a:defRPr/>
            </a:pPr>
            <a:r>
              <a:rPr lang="en-US" sz="1800" dirty="0">
                <a:solidFill>
                  <a:schemeClr val="lt1"/>
                </a:solidFill>
                <a:latin typeface="+mn-lt"/>
                <a:ea typeface="+mn-ea"/>
              </a:rPr>
              <a:t>Clinic A</a:t>
            </a:r>
          </a:p>
        </p:txBody>
      </p:sp>
      <p:sp>
        <p:nvSpPr>
          <p:cNvPr id="7" name="Can 6"/>
          <p:cNvSpPr>
            <a:spLocks noChangeArrowheads="1"/>
          </p:cNvSpPr>
          <p:nvPr/>
        </p:nvSpPr>
        <p:spPr bwMode="auto">
          <a:xfrm>
            <a:off x="1204913" y="3175000"/>
            <a:ext cx="1250950" cy="1230313"/>
          </a:xfrm>
          <a:prstGeom prst="can">
            <a:avLst>
              <a:gd name="adj" fmla="val 25000"/>
            </a:avLst>
          </a:prstGeom>
          <a:solidFill>
            <a:srgbClr val="FF0000"/>
          </a:solidFill>
          <a:ln w="9525">
            <a:solidFill>
              <a:srgbClr val="FF0000"/>
            </a:solidFill>
            <a:round/>
            <a:headEnd/>
            <a:tailEnd/>
          </a:ln>
          <a:effectLst>
            <a:outerShdw dist="23000" dir="5400000" rotWithShape="0">
              <a:srgbClr val="808080">
                <a:alpha val="34999"/>
              </a:srgbClr>
            </a:outerShdw>
          </a:effectLst>
        </p:spPr>
        <p:txBody>
          <a:bodyPr anchor="ctr"/>
          <a:lstStyle/>
          <a:p>
            <a:pPr algn="ctr">
              <a:defRPr/>
            </a:pPr>
            <a:r>
              <a:rPr lang="en-US" sz="1800" dirty="0">
                <a:solidFill>
                  <a:schemeClr val="lt1"/>
                </a:solidFill>
                <a:latin typeface="+mn-lt"/>
                <a:ea typeface="+mn-ea"/>
              </a:rPr>
              <a:t>Audit list</a:t>
            </a:r>
          </a:p>
          <a:p>
            <a:pPr algn="ctr">
              <a:defRPr/>
            </a:pPr>
            <a:r>
              <a:rPr lang="en-US" sz="1800" dirty="0">
                <a:solidFill>
                  <a:schemeClr val="lt1"/>
                </a:solidFill>
                <a:latin typeface="+mn-lt"/>
                <a:ea typeface="+mn-ea"/>
              </a:rPr>
              <a:t>Clinic B</a:t>
            </a:r>
          </a:p>
        </p:txBody>
      </p:sp>
      <p:sp>
        <p:nvSpPr>
          <p:cNvPr id="8" name="Can 7"/>
          <p:cNvSpPr>
            <a:spLocks noChangeArrowheads="1"/>
          </p:cNvSpPr>
          <p:nvPr/>
        </p:nvSpPr>
        <p:spPr bwMode="auto">
          <a:xfrm>
            <a:off x="1185863" y="4835525"/>
            <a:ext cx="1250950" cy="1230313"/>
          </a:xfrm>
          <a:prstGeom prst="can">
            <a:avLst>
              <a:gd name="adj" fmla="val 25000"/>
            </a:avLst>
          </a:prstGeom>
          <a:solidFill>
            <a:srgbClr val="FFFF00"/>
          </a:solidFill>
          <a:ln w="9525">
            <a:solidFill>
              <a:srgbClr val="3366FF"/>
            </a:solidFill>
            <a:round/>
            <a:headEnd/>
            <a:tailEnd/>
          </a:ln>
          <a:effectLst>
            <a:outerShdw dist="23000" dir="5400000" rotWithShape="0">
              <a:srgbClr val="808080">
                <a:alpha val="34999"/>
              </a:srgbClr>
            </a:outerShdw>
          </a:effectLst>
        </p:spPr>
        <p:txBody>
          <a:bodyPr anchor="ctr"/>
          <a:lstStyle/>
          <a:p>
            <a:pPr algn="ctr"/>
            <a:r>
              <a:rPr lang="en-US" sz="1800">
                <a:latin typeface="Calibri" pitchFamily="-84" charset="0"/>
              </a:rPr>
              <a:t>Audit list</a:t>
            </a:r>
          </a:p>
          <a:p>
            <a:pPr algn="ctr"/>
            <a:r>
              <a:rPr lang="en-US" sz="1800">
                <a:latin typeface="Calibri" pitchFamily="-84" charset="0"/>
              </a:rPr>
              <a:t>Clinic …</a:t>
            </a:r>
          </a:p>
        </p:txBody>
      </p:sp>
      <p:sp>
        <p:nvSpPr>
          <p:cNvPr id="44040" name="TextBox 9"/>
          <p:cNvSpPr txBox="1">
            <a:spLocks noChangeArrowheads="1"/>
          </p:cNvSpPr>
          <p:nvPr/>
        </p:nvSpPr>
        <p:spPr bwMode="auto">
          <a:xfrm rot="-5400000">
            <a:off x="-123825" y="3638550"/>
            <a:ext cx="1531938" cy="369888"/>
          </a:xfrm>
          <a:prstGeom prst="rect">
            <a:avLst/>
          </a:prstGeom>
          <a:noFill/>
          <a:ln w="9525">
            <a:noFill/>
            <a:miter lim="800000"/>
            <a:headEnd/>
            <a:tailEnd/>
          </a:ln>
        </p:spPr>
        <p:txBody>
          <a:bodyPr wrap="none">
            <a:spAutoFit/>
          </a:bodyPr>
          <a:lstStyle/>
          <a:p>
            <a:r>
              <a:rPr lang="en-US" sz="1800">
                <a:solidFill>
                  <a:schemeClr val="bg1"/>
                </a:solidFill>
              </a:rPr>
              <a:t>NHS Firewall</a:t>
            </a:r>
          </a:p>
        </p:txBody>
      </p:sp>
      <p:sp>
        <p:nvSpPr>
          <p:cNvPr id="11" name="Right Arrow 10"/>
          <p:cNvSpPr>
            <a:spLocks noChangeArrowheads="1"/>
          </p:cNvSpPr>
          <p:nvPr/>
        </p:nvSpPr>
        <p:spPr bwMode="auto">
          <a:xfrm rot="658247">
            <a:off x="2449513" y="2212975"/>
            <a:ext cx="2640012" cy="452438"/>
          </a:xfrm>
          <a:prstGeom prst="rightArrow">
            <a:avLst>
              <a:gd name="adj1" fmla="val 50000"/>
              <a:gd name="adj2" fmla="val 50003"/>
            </a:avLst>
          </a:prstGeom>
          <a:solidFill>
            <a:schemeClr val="bg1"/>
          </a:solidFill>
          <a:ln w="9525">
            <a:solidFill>
              <a:srgbClr val="4A7EBB"/>
            </a:solidFill>
            <a:miter lim="800000"/>
            <a:headEnd/>
            <a:tailEnd/>
          </a:ln>
          <a:effectLst>
            <a:outerShdw dist="23000" dir="5400000" rotWithShape="0">
              <a:srgbClr val="808080">
                <a:alpha val="34999"/>
              </a:srgbClr>
            </a:outerShdw>
          </a:effectLst>
        </p:spPr>
        <p:txBody>
          <a:bodyPr anchor="ctr"/>
          <a:lstStyle/>
          <a:p>
            <a:pPr algn="ctr">
              <a:defRPr/>
            </a:pPr>
            <a:r>
              <a:rPr lang="en-US" sz="1800" dirty="0">
                <a:latin typeface="+mn-lt"/>
                <a:ea typeface="+mn-ea"/>
              </a:rPr>
              <a:t>Web form submission</a:t>
            </a:r>
          </a:p>
        </p:txBody>
      </p:sp>
      <p:sp>
        <p:nvSpPr>
          <p:cNvPr id="12" name="Right Arrow 11"/>
          <p:cNvSpPr>
            <a:spLocks noChangeArrowheads="1"/>
          </p:cNvSpPr>
          <p:nvPr/>
        </p:nvSpPr>
        <p:spPr bwMode="auto">
          <a:xfrm>
            <a:off x="2449513" y="3544888"/>
            <a:ext cx="2641600" cy="511175"/>
          </a:xfrm>
          <a:prstGeom prst="rightArrow">
            <a:avLst>
              <a:gd name="adj1" fmla="val 50000"/>
              <a:gd name="adj2" fmla="val 50002"/>
            </a:avLst>
          </a:prstGeom>
          <a:solidFill>
            <a:schemeClr val="bg1"/>
          </a:solidFill>
          <a:ln w="9525">
            <a:solidFill>
              <a:srgbClr val="4A7EBB"/>
            </a:solidFill>
            <a:miter lim="800000"/>
            <a:headEnd/>
            <a:tailEnd/>
          </a:ln>
          <a:effectLst>
            <a:outerShdw dist="23000" dir="5400000" rotWithShape="0">
              <a:srgbClr val="808080">
                <a:alpha val="34999"/>
              </a:srgbClr>
            </a:outerShdw>
          </a:effectLst>
        </p:spPr>
        <p:txBody>
          <a:bodyPr anchor="ctr"/>
          <a:lstStyle/>
          <a:p>
            <a:pPr algn="ctr">
              <a:defRPr/>
            </a:pPr>
            <a:r>
              <a:rPr lang="en-US" sz="1800" dirty="0">
                <a:solidFill>
                  <a:srgbClr val="000000"/>
                </a:solidFill>
                <a:latin typeface="+mn-lt"/>
                <a:ea typeface="+mn-ea"/>
              </a:rPr>
              <a:t>Web form submission</a:t>
            </a:r>
          </a:p>
        </p:txBody>
      </p:sp>
      <p:sp>
        <p:nvSpPr>
          <p:cNvPr id="13" name="Right Arrow 12"/>
          <p:cNvSpPr>
            <a:spLocks noChangeArrowheads="1"/>
          </p:cNvSpPr>
          <p:nvPr/>
        </p:nvSpPr>
        <p:spPr bwMode="auto">
          <a:xfrm rot="-744534">
            <a:off x="2422525" y="4910138"/>
            <a:ext cx="2693988" cy="528637"/>
          </a:xfrm>
          <a:prstGeom prst="rightArrow">
            <a:avLst>
              <a:gd name="adj1" fmla="val 50000"/>
              <a:gd name="adj2" fmla="val 49994"/>
            </a:avLst>
          </a:prstGeom>
          <a:solidFill>
            <a:schemeClr val="bg1"/>
          </a:solidFill>
          <a:ln w="9525">
            <a:solidFill>
              <a:srgbClr val="4A7EBB"/>
            </a:solidFill>
            <a:miter lim="800000"/>
            <a:headEnd/>
            <a:tailEnd/>
          </a:ln>
          <a:effectLst>
            <a:outerShdw dist="23000" dir="5400000" rotWithShape="0">
              <a:srgbClr val="808080">
                <a:alpha val="34999"/>
              </a:srgbClr>
            </a:outerShdw>
          </a:effectLst>
        </p:spPr>
        <p:txBody>
          <a:bodyPr anchor="ctr"/>
          <a:lstStyle/>
          <a:p>
            <a:pPr algn="ctr">
              <a:defRPr/>
            </a:pPr>
            <a:r>
              <a:rPr lang="en-US" sz="1800" dirty="0">
                <a:solidFill>
                  <a:srgbClr val="000000"/>
                </a:solidFill>
                <a:latin typeface="+mn-lt"/>
                <a:ea typeface="+mn-ea"/>
              </a:rPr>
              <a:t>Web form submission</a:t>
            </a:r>
          </a:p>
        </p:txBody>
      </p:sp>
      <p:cxnSp>
        <p:nvCxnSpPr>
          <p:cNvPr id="16" name="Straight Arrow Connector 15"/>
          <p:cNvCxnSpPr>
            <a:cxnSpLocks noChangeShapeType="1"/>
          </p:cNvCxnSpPr>
          <p:nvPr/>
        </p:nvCxnSpPr>
        <p:spPr bwMode="auto">
          <a:xfrm rot="10800000">
            <a:off x="2473325" y="2597150"/>
            <a:ext cx="2582863" cy="460375"/>
          </a:xfrm>
          <a:prstGeom prst="straightConnector1">
            <a:avLst/>
          </a:prstGeom>
          <a:noFill/>
          <a:ln w="25400">
            <a:solidFill>
              <a:schemeClr val="bg1"/>
            </a:solidFill>
            <a:round/>
            <a:headEnd/>
            <a:tailEnd type="arrow" w="med" len="med"/>
          </a:ln>
          <a:effectLst>
            <a:outerShdw dist="20000" dir="5400000" rotWithShape="0">
              <a:srgbClr val="808080">
                <a:alpha val="37999"/>
              </a:srgbClr>
            </a:outerShdw>
          </a:effectLst>
        </p:spPr>
      </p:cxnSp>
      <p:sp>
        <p:nvSpPr>
          <p:cNvPr id="14" name="&quot;No&quot; Symbol 13"/>
          <p:cNvSpPr>
            <a:spLocks noChangeArrowheads="1"/>
          </p:cNvSpPr>
          <p:nvPr/>
        </p:nvSpPr>
        <p:spPr bwMode="auto">
          <a:xfrm>
            <a:off x="3644900" y="2678113"/>
            <a:ext cx="312738" cy="330200"/>
          </a:xfrm>
          <a:custGeom>
            <a:avLst/>
            <a:gdLst>
              <a:gd name="T0" fmla="*/ 156369 w 312738"/>
              <a:gd name="T1" fmla="*/ 0 h 330200"/>
              <a:gd name="T2" fmla="*/ 45799 w 312738"/>
              <a:gd name="T3" fmla="*/ 48357 h 330200"/>
              <a:gd name="T4" fmla="*/ 0 w 312738"/>
              <a:gd name="T5" fmla="*/ 165100 h 330200"/>
              <a:gd name="T6" fmla="*/ 45799 w 312738"/>
              <a:gd name="T7" fmla="*/ 281843 h 330200"/>
              <a:gd name="T8" fmla="*/ 156369 w 312738"/>
              <a:gd name="T9" fmla="*/ 330200 h 330200"/>
              <a:gd name="T10" fmla="*/ 266939 w 312738"/>
              <a:gd name="T11" fmla="*/ 281843 h 330200"/>
              <a:gd name="T12" fmla="*/ 312738 w 312738"/>
              <a:gd name="T13" fmla="*/ 165100 h 330200"/>
              <a:gd name="T14" fmla="*/ 266939 w 312738"/>
              <a:gd name="T15" fmla="*/ 48357 h 330200"/>
              <a:gd name="T16" fmla="*/ 3 60000 65536"/>
              <a:gd name="T17" fmla="*/ 3 60000 65536"/>
              <a:gd name="T18" fmla="*/ 2 60000 65536"/>
              <a:gd name="T19" fmla="*/ 1 60000 65536"/>
              <a:gd name="T20" fmla="*/ 1 60000 65536"/>
              <a:gd name="T21" fmla="*/ 1 60000 65536"/>
              <a:gd name="T22" fmla="*/ 0 60000 65536"/>
              <a:gd name="T23" fmla="*/ 3 60000 65536"/>
              <a:gd name="T24" fmla="*/ 45799 w 312738"/>
              <a:gd name="T25" fmla="*/ 48357 h 330200"/>
              <a:gd name="T26" fmla="*/ 266939 w 312738"/>
              <a:gd name="T27" fmla="*/ 281843 h 330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2738" h="330200">
                <a:moveTo>
                  <a:pt x="0" y="165100"/>
                </a:moveTo>
                <a:lnTo>
                  <a:pt x="0" y="165100"/>
                </a:lnTo>
                <a:cubicBezTo>
                  <a:pt x="0" y="73917"/>
                  <a:pt x="70008" y="0"/>
                  <a:pt x="156368" y="0"/>
                </a:cubicBezTo>
                <a:cubicBezTo>
                  <a:pt x="242729" y="0"/>
                  <a:pt x="312738" y="73917"/>
                  <a:pt x="312738" y="165100"/>
                </a:cubicBezTo>
                <a:cubicBezTo>
                  <a:pt x="312738" y="256282"/>
                  <a:pt x="242729" y="330199"/>
                  <a:pt x="156369" y="330200"/>
                </a:cubicBezTo>
                <a:cubicBezTo>
                  <a:pt x="70008" y="330200"/>
                  <a:pt x="0" y="256282"/>
                  <a:pt x="0" y="165100"/>
                </a:cubicBezTo>
                <a:close/>
                <a:moveTo>
                  <a:pt x="242315" y="215780"/>
                </a:moveTo>
                <a:lnTo>
                  <a:pt x="242314" y="215779"/>
                </a:lnTo>
                <a:cubicBezTo>
                  <a:pt x="250048" y="200215"/>
                  <a:pt x="254099" y="182796"/>
                  <a:pt x="254099" y="165099"/>
                </a:cubicBezTo>
                <a:cubicBezTo>
                  <a:pt x="254099" y="106301"/>
                  <a:pt x="210343" y="58637"/>
                  <a:pt x="156368" y="58637"/>
                </a:cubicBezTo>
                <a:cubicBezTo>
                  <a:pt x="139520" y="58636"/>
                  <a:pt x="122958" y="63381"/>
                  <a:pt x="108290" y="72409"/>
                </a:cubicBezTo>
                <a:close/>
                <a:moveTo>
                  <a:pt x="70423" y="114420"/>
                </a:moveTo>
                <a:lnTo>
                  <a:pt x="70423" y="114420"/>
                </a:lnTo>
                <a:cubicBezTo>
                  <a:pt x="62689" y="129984"/>
                  <a:pt x="58639" y="147403"/>
                  <a:pt x="58639" y="165100"/>
                </a:cubicBezTo>
                <a:cubicBezTo>
                  <a:pt x="58639" y="223898"/>
                  <a:pt x="102394" y="271563"/>
                  <a:pt x="156370" y="271563"/>
                </a:cubicBezTo>
                <a:cubicBezTo>
                  <a:pt x="173217" y="271563"/>
                  <a:pt x="189779" y="266818"/>
                  <a:pt x="204447" y="257790"/>
                </a:cubicBezTo>
                <a:close/>
              </a:path>
            </a:pathLst>
          </a:custGeom>
          <a:solidFill>
            <a:srgbClr val="FF0000"/>
          </a:solidFill>
          <a:ln w="9525">
            <a:solidFill>
              <a:srgbClr val="4A7EBB"/>
            </a:solidFill>
            <a:miter lim="800000"/>
            <a:headEnd/>
            <a:tailEnd/>
          </a:ln>
          <a:effectLst>
            <a:outerShdw dist="23000" dir="5400000" rotWithShape="0">
              <a:srgbClr val="808080">
                <a:alpha val="34999"/>
              </a:srgbClr>
            </a:outerShdw>
          </a:effectLst>
        </p:spPr>
        <p:txBody>
          <a:bodyPr anchor="ctr"/>
          <a:lstStyle/>
          <a:p>
            <a:pPr algn="ctr">
              <a:defRPr/>
            </a:pPr>
            <a:endParaRPr lang="en-US" sz="1800">
              <a:latin typeface="+mn-lt"/>
              <a:ea typeface="+mn-ea"/>
            </a:endParaRPr>
          </a:p>
        </p:txBody>
      </p:sp>
      <p:cxnSp>
        <p:nvCxnSpPr>
          <p:cNvPr id="17" name="Straight Arrow Connector 16"/>
          <p:cNvCxnSpPr>
            <a:cxnSpLocks noChangeShapeType="1"/>
          </p:cNvCxnSpPr>
          <p:nvPr/>
        </p:nvCxnSpPr>
        <p:spPr bwMode="auto">
          <a:xfrm rot="10800000" flipV="1">
            <a:off x="2451100" y="4151313"/>
            <a:ext cx="2547938" cy="0"/>
          </a:xfrm>
          <a:prstGeom prst="straightConnector1">
            <a:avLst/>
          </a:prstGeom>
          <a:noFill/>
          <a:ln w="25400">
            <a:solidFill>
              <a:schemeClr val="bg1"/>
            </a:solidFill>
            <a:round/>
            <a:headEnd/>
            <a:tailEnd type="arrow" w="med" len="med"/>
          </a:ln>
          <a:effectLst>
            <a:outerShdw dist="20000" dir="5400000" rotWithShape="0">
              <a:srgbClr val="808080">
                <a:alpha val="37999"/>
              </a:srgbClr>
            </a:outerShdw>
          </a:effectLst>
        </p:spPr>
      </p:cxnSp>
      <p:cxnSp>
        <p:nvCxnSpPr>
          <p:cNvPr id="19" name="Straight Arrow Connector 18"/>
          <p:cNvCxnSpPr>
            <a:cxnSpLocks noChangeShapeType="1"/>
          </p:cNvCxnSpPr>
          <p:nvPr/>
        </p:nvCxnSpPr>
        <p:spPr bwMode="auto">
          <a:xfrm rot="10800000" flipV="1">
            <a:off x="2436813" y="5240338"/>
            <a:ext cx="2689225" cy="569912"/>
          </a:xfrm>
          <a:prstGeom prst="straightConnector1">
            <a:avLst/>
          </a:prstGeom>
          <a:noFill/>
          <a:ln w="25400">
            <a:solidFill>
              <a:schemeClr val="bg1"/>
            </a:solidFill>
            <a:round/>
            <a:headEnd/>
            <a:tailEnd type="arrow" w="med" len="med"/>
          </a:ln>
          <a:effectLst>
            <a:outerShdw dist="20000" dir="5400000" rotWithShape="0">
              <a:srgbClr val="808080">
                <a:alpha val="37999"/>
              </a:srgbClr>
            </a:outerShdw>
          </a:effectLst>
        </p:spPr>
      </p:cxnSp>
      <p:sp>
        <p:nvSpPr>
          <p:cNvPr id="23" name="&quot;No&quot; Symbol 22"/>
          <p:cNvSpPr>
            <a:spLocks noChangeArrowheads="1"/>
          </p:cNvSpPr>
          <p:nvPr/>
        </p:nvSpPr>
        <p:spPr bwMode="auto">
          <a:xfrm>
            <a:off x="3635375" y="4014788"/>
            <a:ext cx="312738" cy="331787"/>
          </a:xfrm>
          <a:custGeom>
            <a:avLst/>
            <a:gdLst>
              <a:gd name="T0" fmla="*/ 156369 w 312738"/>
              <a:gd name="T1" fmla="*/ 0 h 331787"/>
              <a:gd name="T2" fmla="*/ 45799 w 312738"/>
              <a:gd name="T3" fmla="*/ 48589 h 331787"/>
              <a:gd name="T4" fmla="*/ 0 w 312738"/>
              <a:gd name="T5" fmla="*/ 165894 h 331787"/>
              <a:gd name="T6" fmla="*/ 45799 w 312738"/>
              <a:gd name="T7" fmla="*/ 283198 h 331787"/>
              <a:gd name="T8" fmla="*/ 156369 w 312738"/>
              <a:gd name="T9" fmla="*/ 331787 h 331787"/>
              <a:gd name="T10" fmla="*/ 266939 w 312738"/>
              <a:gd name="T11" fmla="*/ 283198 h 331787"/>
              <a:gd name="T12" fmla="*/ 312738 w 312738"/>
              <a:gd name="T13" fmla="*/ 165894 h 331787"/>
              <a:gd name="T14" fmla="*/ 266939 w 312738"/>
              <a:gd name="T15" fmla="*/ 48589 h 331787"/>
              <a:gd name="T16" fmla="*/ 3 60000 65536"/>
              <a:gd name="T17" fmla="*/ 3 60000 65536"/>
              <a:gd name="T18" fmla="*/ 2 60000 65536"/>
              <a:gd name="T19" fmla="*/ 1 60000 65536"/>
              <a:gd name="T20" fmla="*/ 1 60000 65536"/>
              <a:gd name="T21" fmla="*/ 1 60000 65536"/>
              <a:gd name="T22" fmla="*/ 0 60000 65536"/>
              <a:gd name="T23" fmla="*/ 3 60000 65536"/>
              <a:gd name="T24" fmla="*/ 45799 w 312738"/>
              <a:gd name="T25" fmla="*/ 48589 h 331787"/>
              <a:gd name="T26" fmla="*/ 266939 w 312738"/>
              <a:gd name="T27" fmla="*/ 283198 h 33178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2738" h="331787">
                <a:moveTo>
                  <a:pt x="0" y="165894"/>
                </a:moveTo>
                <a:lnTo>
                  <a:pt x="0" y="165894"/>
                </a:lnTo>
                <a:cubicBezTo>
                  <a:pt x="0" y="74273"/>
                  <a:pt x="70008" y="0"/>
                  <a:pt x="156368" y="0"/>
                </a:cubicBezTo>
                <a:cubicBezTo>
                  <a:pt x="242729" y="0"/>
                  <a:pt x="312738" y="74273"/>
                  <a:pt x="312738" y="165894"/>
                </a:cubicBezTo>
                <a:cubicBezTo>
                  <a:pt x="312738" y="257514"/>
                  <a:pt x="242729" y="331787"/>
                  <a:pt x="156369" y="331788"/>
                </a:cubicBezTo>
                <a:cubicBezTo>
                  <a:pt x="70008" y="331788"/>
                  <a:pt x="0" y="257514"/>
                  <a:pt x="0" y="165894"/>
                </a:cubicBezTo>
                <a:close/>
                <a:moveTo>
                  <a:pt x="242309" y="216965"/>
                </a:moveTo>
                <a:lnTo>
                  <a:pt x="242309" y="216965"/>
                </a:lnTo>
                <a:cubicBezTo>
                  <a:pt x="250047" y="201282"/>
                  <a:pt x="254100" y="183728"/>
                  <a:pt x="254100" y="165894"/>
                </a:cubicBezTo>
                <a:cubicBezTo>
                  <a:pt x="254100" y="106658"/>
                  <a:pt x="210344" y="58639"/>
                  <a:pt x="156369" y="58639"/>
                </a:cubicBezTo>
                <a:cubicBezTo>
                  <a:pt x="139464" y="58638"/>
                  <a:pt x="122848" y="63451"/>
                  <a:pt x="108145" y="72605"/>
                </a:cubicBezTo>
                <a:close/>
                <a:moveTo>
                  <a:pt x="70429" y="114822"/>
                </a:moveTo>
                <a:lnTo>
                  <a:pt x="70428" y="114821"/>
                </a:lnTo>
                <a:cubicBezTo>
                  <a:pt x="62690" y="130504"/>
                  <a:pt x="58638" y="148058"/>
                  <a:pt x="58638" y="165892"/>
                </a:cubicBezTo>
                <a:cubicBezTo>
                  <a:pt x="58638" y="225128"/>
                  <a:pt x="102393" y="273148"/>
                  <a:pt x="156369" y="273148"/>
                </a:cubicBezTo>
                <a:cubicBezTo>
                  <a:pt x="173273" y="273148"/>
                  <a:pt x="189889" y="268335"/>
                  <a:pt x="204592" y="259181"/>
                </a:cubicBezTo>
                <a:close/>
              </a:path>
            </a:pathLst>
          </a:custGeom>
          <a:solidFill>
            <a:srgbClr val="FF0000"/>
          </a:solidFill>
          <a:ln w="9525">
            <a:solidFill>
              <a:srgbClr val="4A7EBB"/>
            </a:solidFill>
            <a:miter lim="800000"/>
            <a:headEnd/>
            <a:tailEnd/>
          </a:ln>
          <a:effectLst>
            <a:outerShdw dist="23000" dir="5400000" rotWithShape="0">
              <a:srgbClr val="808080">
                <a:alpha val="34999"/>
              </a:srgbClr>
            </a:outerShdw>
          </a:effectLst>
        </p:spPr>
        <p:txBody>
          <a:bodyPr anchor="ctr"/>
          <a:lstStyle/>
          <a:p>
            <a:pPr algn="ctr">
              <a:defRPr/>
            </a:pPr>
            <a:endParaRPr lang="en-US" sz="1800">
              <a:latin typeface="+mn-lt"/>
              <a:ea typeface="+mn-ea"/>
            </a:endParaRPr>
          </a:p>
        </p:txBody>
      </p:sp>
      <p:sp>
        <p:nvSpPr>
          <p:cNvPr id="24" name="&quot;No&quot; Symbol 23"/>
          <p:cNvSpPr>
            <a:spLocks noChangeArrowheads="1"/>
          </p:cNvSpPr>
          <p:nvPr/>
        </p:nvSpPr>
        <p:spPr bwMode="auto">
          <a:xfrm>
            <a:off x="3636963" y="5389563"/>
            <a:ext cx="312737" cy="331787"/>
          </a:xfrm>
          <a:custGeom>
            <a:avLst/>
            <a:gdLst>
              <a:gd name="T0" fmla="*/ 156369 w 312737"/>
              <a:gd name="T1" fmla="*/ 0 h 331787"/>
              <a:gd name="T2" fmla="*/ 45799 w 312737"/>
              <a:gd name="T3" fmla="*/ 48589 h 331787"/>
              <a:gd name="T4" fmla="*/ 0 w 312737"/>
              <a:gd name="T5" fmla="*/ 165894 h 331787"/>
              <a:gd name="T6" fmla="*/ 45799 w 312737"/>
              <a:gd name="T7" fmla="*/ 283198 h 331787"/>
              <a:gd name="T8" fmla="*/ 156369 w 312737"/>
              <a:gd name="T9" fmla="*/ 331787 h 331787"/>
              <a:gd name="T10" fmla="*/ 266938 w 312737"/>
              <a:gd name="T11" fmla="*/ 283198 h 331787"/>
              <a:gd name="T12" fmla="*/ 312737 w 312737"/>
              <a:gd name="T13" fmla="*/ 165894 h 331787"/>
              <a:gd name="T14" fmla="*/ 266938 w 312737"/>
              <a:gd name="T15" fmla="*/ 48589 h 331787"/>
              <a:gd name="T16" fmla="*/ 3 60000 65536"/>
              <a:gd name="T17" fmla="*/ 3 60000 65536"/>
              <a:gd name="T18" fmla="*/ 2 60000 65536"/>
              <a:gd name="T19" fmla="*/ 1 60000 65536"/>
              <a:gd name="T20" fmla="*/ 1 60000 65536"/>
              <a:gd name="T21" fmla="*/ 1 60000 65536"/>
              <a:gd name="T22" fmla="*/ 0 60000 65536"/>
              <a:gd name="T23" fmla="*/ 3 60000 65536"/>
              <a:gd name="T24" fmla="*/ 45799 w 312737"/>
              <a:gd name="T25" fmla="*/ 48589 h 331787"/>
              <a:gd name="T26" fmla="*/ 266938 w 312737"/>
              <a:gd name="T27" fmla="*/ 283198 h 33178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2737" h="331787">
                <a:moveTo>
                  <a:pt x="0" y="165894"/>
                </a:moveTo>
                <a:lnTo>
                  <a:pt x="0" y="165894"/>
                </a:lnTo>
                <a:cubicBezTo>
                  <a:pt x="0" y="74273"/>
                  <a:pt x="70008" y="0"/>
                  <a:pt x="156368" y="0"/>
                </a:cubicBezTo>
                <a:cubicBezTo>
                  <a:pt x="242729" y="0"/>
                  <a:pt x="312738" y="74273"/>
                  <a:pt x="312738" y="165894"/>
                </a:cubicBezTo>
                <a:cubicBezTo>
                  <a:pt x="312738" y="257514"/>
                  <a:pt x="242729" y="331787"/>
                  <a:pt x="156369" y="331788"/>
                </a:cubicBezTo>
                <a:cubicBezTo>
                  <a:pt x="70008" y="331788"/>
                  <a:pt x="0" y="257514"/>
                  <a:pt x="0" y="165894"/>
                </a:cubicBezTo>
                <a:close/>
                <a:moveTo>
                  <a:pt x="242308" y="216965"/>
                </a:moveTo>
                <a:lnTo>
                  <a:pt x="242308" y="216965"/>
                </a:lnTo>
                <a:cubicBezTo>
                  <a:pt x="250046" y="201282"/>
                  <a:pt x="254099" y="183728"/>
                  <a:pt x="254099" y="165894"/>
                </a:cubicBezTo>
                <a:cubicBezTo>
                  <a:pt x="254099" y="106658"/>
                  <a:pt x="210343" y="58639"/>
                  <a:pt x="156369" y="58639"/>
                </a:cubicBezTo>
                <a:cubicBezTo>
                  <a:pt x="139464" y="58638"/>
                  <a:pt x="122848" y="63451"/>
                  <a:pt x="108145" y="72605"/>
                </a:cubicBezTo>
                <a:close/>
                <a:moveTo>
                  <a:pt x="70429" y="114822"/>
                </a:moveTo>
                <a:lnTo>
                  <a:pt x="70428" y="114821"/>
                </a:lnTo>
                <a:cubicBezTo>
                  <a:pt x="62690" y="130504"/>
                  <a:pt x="58638" y="148058"/>
                  <a:pt x="58638" y="165892"/>
                </a:cubicBezTo>
                <a:cubicBezTo>
                  <a:pt x="58638" y="225128"/>
                  <a:pt x="102393" y="273148"/>
                  <a:pt x="156368" y="273148"/>
                </a:cubicBezTo>
                <a:cubicBezTo>
                  <a:pt x="173272" y="273148"/>
                  <a:pt x="189888" y="268335"/>
                  <a:pt x="204591" y="259181"/>
                </a:cubicBezTo>
                <a:close/>
              </a:path>
            </a:pathLst>
          </a:custGeom>
          <a:solidFill>
            <a:srgbClr val="FF0000"/>
          </a:solidFill>
          <a:ln w="9525">
            <a:solidFill>
              <a:srgbClr val="4A7EBB"/>
            </a:solidFill>
            <a:miter lim="800000"/>
            <a:headEnd/>
            <a:tailEnd/>
          </a:ln>
          <a:effectLst>
            <a:outerShdw dist="23000" dir="5400000" rotWithShape="0">
              <a:srgbClr val="808080">
                <a:alpha val="34999"/>
              </a:srgbClr>
            </a:outerShdw>
          </a:effectLst>
        </p:spPr>
        <p:txBody>
          <a:bodyPr anchor="ctr"/>
          <a:lstStyle/>
          <a:p>
            <a:pPr algn="ctr">
              <a:defRPr/>
            </a:pPr>
            <a:endParaRPr lang="en-US" sz="1800">
              <a:latin typeface="+mn-lt"/>
              <a:ea typeface="+mn-ea"/>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r>
              <a:rPr lang="en-US" b="1" smtClean="0"/>
              <a:t>The Caldicott Principles</a:t>
            </a:r>
          </a:p>
        </p:txBody>
      </p:sp>
      <p:sp>
        <p:nvSpPr>
          <p:cNvPr id="3" name="Content Placeholder 2"/>
          <p:cNvSpPr>
            <a:spLocks noGrp="1"/>
          </p:cNvSpPr>
          <p:nvPr>
            <p:ph idx="1"/>
          </p:nvPr>
        </p:nvSpPr>
        <p:spPr/>
        <p:txBody>
          <a:bodyPr>
            <a:normAutofit/>
          </a:bodyPr>
          <a:lstStyle/>
          <a:p>
            <a:pPr marL="514350" indent="-514350" eaLnBrk="1" hangingPunct="1">
              <a:lnSpc>
                <a:spcPct val="80000"/>
              </a:lnSpc>
              <a:buFont typeface="Calibri" pitchFamily="-84" charset="0"/>
              <a:buAutoNum type="arabicPeriod"/>
            </a:pPr>
            <a:r>
              <a:rPr lang="en-US" sz="3000" smtClean="0"/>
              <a:t>Justify the purpose.</a:t>
            </a:r>
          </a:p>
          <a:p>
            <a:pPr marL="514350" indent="-514350" eaLnBrk="1" hangingPunct="1">
              <a:lnSpc>
                <a:spcPct val="80000"/>
              </a:lnSpc>
              <a:buFont typeface="Calibri" pitchFamily="-84" charset="0"/>
              <a:buAutoNum type="arabicPeriod"/>
            </a:pPr>
            <a:r>
              <a:rPr lang="en-US" sz="3000" smtClean="0">
                <a:solidFill>
                  <a:srgbClr val="FF0000"/>
                </a:solidFill>
              </a:rPr>
              <a:t>Don’t use patient identifiable information unless it is absolutely necessary</a:t>
            </a:r>
            <a:r>
              <a:rPr lang="en-US" sz="3000" smtClean="0"/>
              <a:t>.</a:t>
            </a:r>
          </a:p>
          <a:p>
            <a:pPr marL="514350" indent="-514350" eaLnBrk="1" hangingPunct="1">
              <a:lnSpc>
                <a:spcPct val="80000"/>
              </a:lnSpc>
              <a:buFont typeface="Calibri" pitchFamily="-84" charset="0"/>
              <a:buAutoNum type="arabicPeriod"/>
            </a:pPr>
            <a:r>
              <a:rPr lang="en-US" sz="3000" smtClean="0"/>
              <a:t>Use the minimum necessary patient identifiable information.</a:t>
            </a:r>
          </a:p>
          <a:p>
            <a:pPr marL="514350" indent="-514350" eaLnBrk="1" hangingPunct="1">
              <a:lnSpc>
                <a:spcPct val="80000"/>
              </a:lnSpc>
              <a:buFont typeface="Calibri" pitchFamily="-84" charset="0"/>
              <a:buAutoNum type="arabicPeriod"/>
            </a:pPr>
            <a:r>
              <a:rPr lang="en-US" sz="3000" smtClean="0"/>
              <a:t>Access to patient identifiable information should be on a strict need to know basis.</a:t>
            </a:r>
          </a:p>
          <a:p>
            <a:pPr marL="514350" indent="-514350" eaLnBrk="1" hangingPunct="1">
              <a:lnSpc>
                <a:spcPct val="80000"/>
              </a:lnSpc>
              <a:buFont typeface="Calibri" pitchFamily="-84" charset="0"/>
              <a:buAutoNum type="arabicPeriod"/>
            </a:pPr>
            <a:r>
              <a:rPr lang="en-US" sz="3000" smtClean="0"/>
              <a:t>Everyone should be aware of their responsibilities.</a:t>
            </a:r>
          </a:p>
          <a:p>
            <a:pPr marL="514350" indent="-514350" eaLnBrk="1" hangingPunct="1">
              <a:lnSpc>
                <a:spcPct val="80000"/>
              </a:lnSpc>
              <a:buFont typeface="Calibri" pitchFamily="-84" charset="0"/>
              <a:buAutoNum type="arabicPeriod"/>
            </a:pPr>
            <a:r>
              <a:rPr lang="en-US" sz="3000" smtClean="0"/>
              <a:t>Understand and comply with the law.</a:t>
            </a:r>
          </a:p>
          <a:p>
            <a:pPr marL="514350" indent="-514350" eaLnBrk="1" hangingPunct="1">
              <a:lnSpc>
                <a:spcPct val="80000"/>
              </a:lnSpc>
              <a:buFont typeface="Calibri" pitchFamily="-84" charset="0"/>
              <a:buAutoNum type="arabicPeriod"/>
            </a:pPr>
            <a:endParaRPr lang="en-US" sz="3000" smtClean="0"/>
          </a:p>
        </p:txBody>
      </p:sp>
      <p:sp>
        <p:nvSpPr>
          <p:cNvPr id="45060" name="TextBox 3"/>
          <p:cNvSpPr txBox="1">
            <a:spLocks noChangeArrowheads="1"/>
          </p:cNvSpPr>
          <p:nvPr/>
        </p:nvSpPr>
        <p:spPr bwMode="auto">
          <a:xfrm>
            <a:off x="492125" y="6273800"/>
            <a:ext cx="8135938" cy="369888"/>
          </a:xfrm>
          <a:prstGeom prst="rect">
            <a:avLst/>
          </a:prstGeom>
          <a:noFill/>
          <a:ln w="9525">
            <a:noFill/>
            <a:miter lim="800000"/>
            <a:headEnd/>
            <a:tailEnd/>
          </a:ln>
        </p:spPr>
        <p:txBody>
          <a:bodyPr wrap="none">
            <a:spAutoFit/>
          </a:bodyPr>
          <a:lstStyle/>
          <a:p>
            <a:r>
              <a:rPr lang="en-US" sz="1800">
                <a:latin typeface="Calibri" pitchFamily="-84" charset="0"/>
              </a:rPr>
              <a:t>33837 / NHS Code of Practice: Confidentiality, November 2003, </a:t>
            </a:r>
            <a:r>
              <a:rPr lang="en-US" sz="1800">
                <a:latin typeface="Calibri" pitchFamily="-84" charset="0"/>
                <a:hlinkClick r:id="rId2"/>
              </a:rPr>
              <a:t>http://bit.ly/uUsvWW</a:t>
            </a:r>
            <a:r>
              <a:rPr lang="en-US" sz="1800">
                <a:latin typeface="Calibri" pitchFamily="-84" charset="0"/>
              </a:rPr>
              <a:t>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4"/>
          <p:cNvSpPr txBox="1">
            <a:spLocks noChangeArrowheads="1"/>
          </p:cNvSpPr>
          <p:nvPr/>
        </p:nvSpPr>
        <p:spPr bwMode="auto">
          <a:xfrm>
            <a:off x="85725" y="5013325"/>
            <a:ext cx="2587625" cy="1200150"/>
          </a:xfrm>
          <a:prstGeom prst="rect">
            <a:avLst/>
          </a:prstGeom>
          <a:noFill/>
          <a:ln w="9525">
            <a:noFill/>
            <a:miter lim="800000"/>
            <a:headEnd/>
            <a:tailEnd/>
          </a:ln>
        </p:spPr>
        <p:txBody>
          <a:bodyPr>
            <a:spAutoFit/>
          </a:bodyPr>
          <a:lstStyle/>
          <a:p>
            <a:r>
              <a:rPr lang="en-US" sz="1800">
                <a:latin typeface="Calibri" pitchFamily="-84" charset="0"/>
              </a:rPr>
              <a:t>33837 / NHS Code of Practice: Confidentiality  November 2003 </a:t>
            </a:r>
            <a:r>
              <a:rPr lang="en-US" sz="1800">
                <a:latin typeface="Calibri" pitchFamily="-84" charset="0"/>
                <a:hlinkClick r:id="rId2"/>
              </a:rPr>
              <a:t>http://bit.ly/uUsvWW</a:t>
            </a:r>
            <a:r>
              <a:rPr lang="en-US" sz="1800">
                <a:latin typeface="Calibri" pitchFamily="-84" charset="0"/>
              </a:rPr>
              <a:t> </a:t>
            </a:r>
          </a:p>
        </p:txBody>
      </p:sp>
      <p:pic>
        <p:nvPicPr>
          <p:cNvPr id="46083" name="Content Placeholder 4" descr="111120 Model B1 NHS Confidentiality code of practice.tiff"/>
          <p:cNvPicPr>
            <a:picLocks noGrp="1" noChangeAspect="1"/>
          </p:cNvPicPr>
          <p:nvPr>
            <p:ph idx="1"/>
          </p:nvPr>
        </p:nvPicPr>
        <p:blipFill>
          <a:blip r:embed="rId3"/>
          <a:srcRect l="1685" r="3191"/>
          <a:stretch>
            <a:fillRect/>
          </a:stretch>
        </p:blipFill>
        <p:spPr>
          <a:xfrm>
            <a:off x="2398713" y="146050"/>
            <a:ext cx="4141787" cy="6591300"/>
          </a:xfrm>
        </p:spPr>
      </p:pic>
      <p:sp>
        <p:nvSpPr>
          <p:cNvPr id="6" name="Rounded Rectangle 5"/>
          <p:cNvSpPr>
            <a:spLocks noChangeArrowheads="1"/>
          </p:cNvSpPr>
          <p:nvPr/>
        </p:nvSpPr>
        <p:spPr bwMode="auto">
          <a:xfrm>
            <a:off x="2492375" y="2986088"/>
            <a:ext cx="3886200" cy="1022350"/>
          </a:xfrm>
          <a:prstGeom prst="roundRect">
            <a:avLst>
              <a:gd name="adj" fmla="val 16667"/>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Box 4"/>
          <p:cNvSpPr txBox="1">
            <a:spLocks noChangeArrowheads="1"/>
          </p:cNvSpPr>
          <p:nvPr/>
        </p:nvSpPr>
        <p:spPr bwMode="auto">
          <a:xfrm>
            <a:off x="85725" y="5013325"/>
            <a:ext cx="2587625" cy="1200150"/>
          </a:xfrm>
          <a:prstGeom prst="rect">
            <a:avLst/>
          </a:prstGeom>
          <a:noFill/>
          <a:ln w="9525">
            <a:noFill/>
            <a:miter lim="800000"/>
            <a:headEnd/>
            <a:tailEnd/>
          </a:ln>
        </p:spPr>
        <p:txBody>
          <a:bodyPr>
            <a:spAutoFit/>
          </a:bodyPr>
          <a:lstStyle/>
          <a:p>
            <a:r>
              <a:rPr lang="en-US" sz="1800">
                <a:latin typeface="Calibri" pitchFamily="-84" charset="0"/>
              </a:rPr>
              <a:t>33837 / NHS Code of Practice: Confidentiality  November 2003 </a:t>
            </a:r>
            <a:r>
              <a:rPr lang="en-US" sz="1800">
                <a:latin typeface="Calibri" pitchFamily="-84" charset="0"/>
                <a:hlinkClick r:id="rId2"/>
              </a:rPr>
              <a:t>http://bit.ly/uUsvWW</a:t>
            </a:r>
            <a:r>
              <a:rPr lang="en-US" sz="1800">
                <a:latin typeface="Calibri" pitchFamily="-84" charset="0"/>
              </a:rPr>
              <a:t> </a:t>
            </a:r>
          </a:p>
        </p:txBody>
      </p:sp>
      <p:pic>
        <p:nvPicPr>
          <p:cNvPr id="47107" name="Content Placeholder 4" descr="111120 B1 Disclosure NHS Confidentiality code of practice.tiff"/>
          <p:cNvPicPr>
            <a:picLocks noGrp="1" noChangeAspect="1"/>
          </p:cNvPicPr>
          <p:nvPr>
            <p:ph idx="1"/>
          </p:nvPr>
        </p:nvPicPr>
        <p:blipFill>
          <a:blip r:embed="rId3"/>
          <a:srcRect l="3819" r="2451"/>
          <a:stretch>
            <a:fillRect/>
          </a:stretch>
        </p:blipFill>
        <p:spPr>
          <a:xfrm>
            <a:off x="2482850" y="0"/>
            <a:ext cx="4151313" cy="6811963"/>
          </a:xfrm>
        </p:spPr>
      </p:pic>
      <p:sp>
        <p:nvSpPr>
          <p:cNvPr id="6" name="Rounded Rectangle 5"/>
          <p:cNvSpPr>
            <a:spLocks noChangeArrowheads="1"/>
          </p:cNvSpPr>
          <p:nvPr/>
        </p:nvSpPr>
        <p:spPr bwMode="auto">
          <a:xfrm>
            <a:off x="2673350" y="842963"/>
            <a:ext cx="1952625" cy="455612"/>
          </a:xfrm>
          <a:prstGeom prst="roundRect">
            <a:avLst>
              <a:gd name="adj" fmla="val 16667"/>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
        <p:nvSpPr>
          <p:cNvPr id="7" name="Rounded Rectangle 6"/>
          <p:cNvSpPr>
            <a:spLocks noChangeArrowheads="1"/>
          </p:cNvSpPr>
          <p:nvPr/>
        </p:nvSpPr>
        <p:spPr bwMode="auto">
          <a:xfrm>
            <a:off x="2673350" y="1582738"/>
            <a:ext cx="1952625" cy="455612"/>
          </a:xfrm>
          <a:prstGeom prst="roundRect">
            <a:avLst>
              <a:gd name="adj" fmla="val 16667"/>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
        <p:nvSpPr>
          <p:cNvPr id="8" name="Rounded Rectangle 7"/>
          <p:cNvSpPr>
            <a:spLocks noChangeArrowheads="1"/>
          </p:cNvSpPr>
          <p:nvPr/>
        </p:nvSpPr>
        <p:spPr bwMode="auto">
          <a:xfrm>
            <a:off x="5080000" y="1698625"/>
            <a:ext cx="606425" cy="311150"/>
          </a:xfrm>
          <a:prstGeom prst="roundRect">
            <a:avLst>
              <a:gd name="adj" fmla="val 16667"/>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Content Placeholder 3" descr="111120 B2 disclosure model NHS Confidentiality Code of Conduct.tiff"/>
          <p:cNvPicPr>
            <a:picLocks noGrp="1" noChangeAspect="1"/>
          </p:cNvPicPr>
          <p:nvPr>
            <p:ph idx="1"/>
          </p:nvPr>
        </p:nvPicPr>
        <p:blipFill>
          <a:blip r:embed="rId2"/>
          <a:srcRect l="3178" r="5373"/>
          <a:stretch>
            <a:fillRect/>
          </a:stretch>
        </p:blipFill>
        <p:spPr>
          <a:xfrm>
            <a:off x="2408238" y="7938"/>
            <a:ext cx="4340225" cy="6840537"/>
          </a:xfrm>
        </p:spPr>
      </p:pic>
      <p:sp>
        <p:nvSpPr>
          <p:cNvPr id="48131" name="TextBox 4"/>
          <p:cNvSpPr txBox="1">
            <a:spLocks noChangeArrowheads="1"/>
          </p:cNvSpPr>
          <p:nvPr/>
        </p:nvSpPr>
        <p:spPr bwMode="auto">
          <a:xfrm>
            <a:off x="85725" y="5013325"/>
            <a:ext cx="2587625" cy="1200150"/>
          </a:xfrm>
          <a:prstGeom prst="rect">
            <a:avLst/>
          </a:prstGeom>
          <a:noFill/>
          <a:ln w="9525">
            <a:noFill/>
            <a:miter lim="800000"/>
            <a:headEnd/>
            <a:tailEnd/>
          </a:ln>
        </p:spPr>
        <p:txBody>
          <a:bodyPr>
            <a:spAutoFit/>
          </a:bodyPr>
          <a:lstStyle/>
          <a:p>
            <a:r>
              <a:rPr lang="en-US" sz="1800">
                <a:latin typeface="Calibri" pitchFamily="-84" charset="0"/>
              </a:rPr>
              <a:t>33837 / NHS Code of Practice: Confidentiality  November 2003 </a:t>
            </a:r>
            <a:r>
              <a:rPr lang="en-US" sz="1800">
                <a:latin typeface="Calibri" pitchFamily="-84" charset="0"/>
                <a:hlinkClick r:id="rId3"/>
              </a:rPr>
              <a:t>http://bit.ly/uUsvWW</a:t>
            </a:r>
            <a:r>
              <a:rPr lang="en-US" sz="1800">
                <a:latin typeface="Calibri" pitchFamily="-84" charset="0"/>
              </a:rPr>
              <a:t> </a:t>
            </a:r>
          </a:p>
        </p:txBody>
      </p:sp>
      <p:sp>
        <p:nvSpPr>
          <p:cNvPr id="4" name="Rounded Rectangle 3"/>
          <p:cNvSpPr>
            <a:spLocks noChangeArrowheads="1"/>
          </p:cNvSpPr>
          <p:nvPr/>
        </p:nvSpPr>
        <p:spPr bwMode="auto">
          <a:xfrm>
            <a:off x="2747963" y="873125"/>
            <a:ext cx="1890712" cy="454025"/>
          </a:xfrm>
          <a:prstGeom prst="roundRect">
            <a:avLst>
              <a:gd name="adj" fmla="val 16667"/>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
        <p:nvSpPr>
          <p:cNvPr id="5" name="Rounded Rectangle 4"/>
          <p:cNvSpPr>
            <a:spLocks noChangeArrowheads="1"/>
          </p:cNvSpPr>
          <p:nvPr/>
        </p:nvSpPr>
        <p:spPr bwMode="auto">
          <a:xfrm>
            <a:off x="5033963" y="844550"/>
            <a:ext cx="1382712" cy="455613"/>
          </a:xfrm>
          <a:prstGeom prst="roundRect">
            <a:avLst>
              <a:gd name="adj" fmla="val 16667"/>
            </a:avLst>
          </a:prstGeom>
          <a:noFill/>
          <a:ln w="25400">
            <a:solidFill>
              <a:srgbClr val="FF0000"/>
            </a:solidFill>
            <a:round/>
            <a:headEnd/>
            <a:tailEnd/>
          </a:ln>
          <a:effectLst>
            <a:outerShdw dist="23000" dir="5400000" rotWithShape="0">
              <a:srgbClr val="808080">
                <a:alpha val="34999"/>
              </a:srgbClr>
            </a:outerShdw>
          </a:effectLst>
        </p:spPr>
        <p:txBody>
          <a:bodyPr anchor="ctr"/>
          <a:lstStyle/>
          <a:p>
            <a:pPr algn="ctr">
              <a:defRPr/>
            </a:pPr>
            <a:endParaRPr lang="en-US" sz="1800">
              <a:solidFill>
                <a:schemeClr val="lt1"/>
              </a:solidFill>
              <a:latin typeface="+mn-lt"/>
              <a:ea typeface="+mn-ea"/>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US" b="1" smtClean="0"/>
              <a:t>Summary</a:t>
            </a:r>
          </a:p>
        </p:txBody>
      </p:sp>
      <p:sp>
        <p:nvSpPr>
          <p:cNvPr id="49155" name="Content Placeholder 2"/>
          <p:cNvSpPr>
            <a:spLocks noGrp="1"/>
          </p:cNvSpPr>
          <p:nvPr>
            <p:ph idx="1"/>
          </p:nvPr>
        </p:nvSpPr>
        <p:spPr>
          <a:xfrm>
            <a:off x="0" y="1600200"/>
            <a:ext cx="9144000" cy="4525963"/>
          </a:xfrm>
        </p:spPr>
        <p:txBody>
          <a:bodyPr/>
          <a:lstStyle/>
          <a:p>
            <a:r>
              <a:rPr lang="en-US" smtClean="0"/>
              <a:t>Audit is essential for quality improvement &amp; it is clearly linked to revalidation</a:t>
            </a:r>
          </a:p>
          <a:p>
            <a:r>
              <a:rPr lang="en-US" smtClean="0"/>
              <a:t>Google™ web forms are a robust data collection tool, facilitate analysis &amp; reporting</a:t>
            </a:r>
          </a:p>
          <a:p>
            <a:r>
              <a:rPr lang="en-US" smtClean="0"/>
              <a:t>Using a web form: audits can be run, analyzed and presented with three weeks</a:t>
            </a:r>
          </a:p>
          <a:p>
            <a:r>
              <a:rPr lang="en-US" smtClean="0"/>
              <a:t>Pseudonymous data protects patient confidentiality but anonymous data is preferable</a:t>
            </a:r>
          </a:p>
          <a:p>
            <a:endParaRPr lang="en-US"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r>
              <a:rPr lang="en-US" b="1" smtClean="0"/>
              <a:t>Acknowledgements</a:t>
            </a:r>
          </a:p>
        </p:txBody>
      </p:sp>
      <p:sp>
        <p:nvSpPr>
          <p:cNvPr id="50179" name="Content Placeholder 2"/>
          <p:cNvSpPr>
            <a:spLocks noGrp="1"/>
          </p:cNvSpPr>
          <p:nvPr>
            <p:ph idx="1"/>
          </p:nvPr>
        </p:nvSpPr>
        <p:spPr/>
        <p:txBody>
          <a:bodyPr/>
          <a:lstStyle/>
          <a:p>
            <a:pPr eaLnBrk="1" hangingPunct="1"/>
            <a:r>
              <a:rPr lang="en-US" smtClean="0"/>
              <a:t>Cindy Sethi &amp; South Thames audit group</a:t>
            </a:r>
          </a:p>
          <a:p>
            <a:pPr eaLnBrk="1" hangingPunct="1"/>
            <a:r>
              <a:rPr lang="en-US" smtClean="0"/>
              <a:t>Mary Poulton (Caldicott guardian – King’s College Hospital)</a:t>
            </a:r>
          </a:p>
          <a:p>
            <a:pPr eaLnBrk="1" hangingPunct="1"/>
            <a:r>
              <a:rPr lang="en-US" smtClean="0"/>
              <a:t>Alex Colias (Head IT security – Guy’s &amp; St Thomas’ NHS Foundation Trust)</a:t>
            </a:r>
          </a:p>
          <a:p>
            <a:pPr eaLnBrk="1" hangingPunct="1"/>
            <a:r>
              <a:rPr lang="en-US" smtClean="0"/>
              <a:t>Frances Flinter (Caldicott guardian – Guy’s &amp; St Thomas’ NHS Foundation Trust)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1594</TotalTime>
  <Words>2635</Words>
  <Application>Microsoft Office PowerPoint</Application>
  <PresentationFormat>On-screen Show (4:3)</PresentationFormat>
  <Paragraphs>697</Paragraphs>
  <Slides>37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ＭＳ Ｐゴシック</vt:lpstr>
      <vt:lpstr>Calibri</vt:lpstr>
      <vt:lpstr>Office Theme</vt:lpstr>
      <vt:lpstr>The 2012 BASHH National Audit of Asymptomatic Screening &amp; using web forms for real-time data capture and analysis </vt:lpstr>
      <vt:lpstr>BASHH 2012 Audit standards</vt:lpstr>
      <vt:lpstr>Case definition</vt:lpstr>
      <vt:lpstr>Methods</vt:lpstr>
      <vt:lpstr>Results from 2012 National Asymptomatic audit</vt:lpstr>
      <vt:lpstr>2009 Audit: Suggested Areas for Practice Improvement/Intervention</vt:lpstr>
      <vt:lpstr>Oral sex discussion</vt:lpstr>
      <vt:lpstr>Oral sex discussion</vt:lpstr>
      <vt:lpstr>Anal sex discussion</vt:lpstr>
      <vt:lpstr>Anal sex discussion</vt:lpstr>
      <vt:lpstr>Gonorrhoea testing: Men</vt:lpstr>
      <vt:lpstr>Gonorrhoea testing: MSM</vt:lpstr>
      <vt:lpstr>Gonorrhoea testing: Women</vt:lpstr>
      <vt:lpstr>NAAT testing trend</vt:lpstr>
      <vt:lpstr>Gonorrhoea testing:  Tests not recommended by CEG</vt:lpstr>
      <vt:lpstr>Slide 16</vt:lpstr>
      <vt:lpstr>Screening for Hepatitis B</vt:lpstr>
      <vt:lpstr>Slide 18</vt:lpstr>
      <vt:lpstr>HIV testing</vt:lpstr>
      <vt:lpstr>Acknowledgements: BASHH Regional Audit Chairs &amp; Members</vt:lpstr>
      <vt:lpstr>Web forms &amp; audit</vt:lpstr>
      <vt:lpstr>The key audit stages</vt:lpstr>
      <vt:lpstr>The clinical audit cycle</vt:lpstr>
      <vt:lpstr>Google™ web forms</vt:lpstr>
      <vt:lpstr>South Thames Audit Group: HIV partner testing - Background</vt:lpstr>
      <vt:lpstr>South Thames Audit Group: HIV partner testing - Methods</vt:lpstr>
      <vt:lpstr>Anonymised vs Pseudonymised information</vt:lpstr>
      <vt:lpstr>South Thames Audit Group: HIV partner testing – Results I</vt:lpstr>
      <vt:lpstr>South Thames Audit Group: HIV partner testing – Results II</vt:lpstr>
      <vt:lpstr>South Thames Audit Group: HIV partner testing - Discussion</vt:lpstr>
      <vt:lpstr>Security question raised at NAG</vt:lpstr>
      <vt:lpstr>The Caldicott Principles</vt:lpstr>
      <vt:lpstr>Slide 33</vt:lpstr>
      <vt:lpstr>Slide 34</vt:lpstr>
      <vt:lpstr>Slide 35</vt:lpstr>
      <vt:lpstr>Summary</vt:lpstr>
      <vt:lpstr>Acknowledgements</vt:lpstr>
    </vt:vector>
  </TitlesOfParts>
  <Company>M-J Design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Asymptomatic Screening in GUM clinics 2012 – National Re-audit</dc:title>
  <dc:creator>Menon-Johansson Anatole</dc:creator>
  <cp:lastModifiedBy>hmcclean</cp:lastModifiedBy>
  <cp:revision>66</cp:revision>
  <dcterms:created xsi:type="dcterms:W3CDTF">2012-06-26T23:16:55Z</dcterms:created>
  <dcterms:modified xsi:type="dcterms:W3CDTF">2012-09-24T10:46:49Z</dcterms:modified>
</cp:coreProperties>
</file>