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theme/themeOverride12.xml" ContentType="application/vnd.openxmlformats-officedocument.themeOverr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theme/themeOverride5.xml" ContentType="application/vnd.openxmlformats-officedocument.themeOverr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charts/chart17.xml" ContentType="application/vnd.openxmlformats-officedocument.drawingml.char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charts/chart13.xml" ContentType="application/vnd.openxmlformats-officedocument.drawingml.char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charts/chart7.xml" ContentType="application/vnd.openxmlformats-officedocument.drawingml.chart+xml"/>
  <Override PartName="/ppt/theme/themeOverride17.xml" ContentType="application/vnd.openxmlformats-officedocument.themeOverride+xml"/>
  <Override PartName="/ppt/charts/chart20.xml" ContentType="application/vnd.openxmlformats-officedocument.drawingml.chart+xml"/>
  <Override PartName="/ppt/charts/chart3.xml" ContentType="application/vnd.openxmlformats-officedocument.drawingml.chart+xml"/>
  <Override PartName="/ppt/charts/chart5.xml" ContentType="application/vnd.openxmlformats-officedocument.drawingml.chart+xml"/>
  <Override PartName="/ppt/theme/themeOverride15.xml" ContentType="application/vnd.openxmlformats-officedocument.themeOverr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theme/themeOverride13.xml" ContentType="application/vnd.openxmlformats-officedocument.themeOverr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Override8.xml" ContentType="application/vnd.openxmlformats-officedocument.themeOverride+xml"/>
  <Override PartName="/ppt/theme/themeOverride11.xml" ContentType="application/vnd.openxmlformats-officedocument.themeOverride+xml"/>
  <Override PartName="/ppt/notesSlides/notesSlide1.xml" ContentType="application/vnd.openxmlformats-officedocument.presentationml.notesSlide+xml"/>
  <Override PartName="/ppt/theme/themeOverride20.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charts/chart18.xml" ContentType="application/vnd.openxmlformats-officedocument.drawingml.char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theme/themeOverride4.xml" ContentType="application/vnd.openxmlformats-officedocument.themeOverride+xml"/>
  <Override PartName="/ppt/charts/chart16.xml" ContentType="application/vnd.openxmlformats-officedocument.drawingml.char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Override PartName="/ppt/charts/chart21.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10.xml" ContentType="application/vnd.openxmlformats-officedocument.drawingml.chart+xml"/>
  <Override PartName="/ppt/theme/themeOverride18.xml" ContentType="application/vnd.openxmlformats-officedocument.themeOverride+xml"/>
  <Override PartName="/ppt/charts/chart4.xml" ContentType="application/vnd.openxmlformats-officedocument.drawingml.chart+xml"/>
  <Override PartName="/ppt/theme/themeOverride16.xml" ContentType="application/vnd.openxmlformats-officedocument.themeOverr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charts/chart2.xml" ContentType="application/vnd.openxmlformats-officedocument.drawingml.chart+xml"/>
  <Override PartName="/ppt/theme/themeOverride9.xml" ContentType="application/vnd.openxmlformats-officedocument.themeOverride+xml"/>
  <Override PartName="/ppt/theme/themeOverride14.xml" ContentType="application/vnd.openxmlformats-officedocument.themeOverr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theme/themeOverride21.xml" ContentType="application/vnd.openxmlformats-officedocument.themeOverr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theme/themeOverride10.xml" ContentType="application/vnd.openxmlformats-officedocument.themeOverride+xml"/>
  <Override PartName="/ppt/charts/chart19.xml" ContentType="application/vnd.openxmlformats-officedocument.drawingml.char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theme/themeOverride3.xml" ContentType="application/vnd.openxmlformats-officedocument.themeOverr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charts/chart15.xml" ContentType="application/vnd.openxmlformats-officedocument.drawingml.chart+xml"/>
  <Override PartName="/ppt/slides/slide12.xml" ContentType="application/vnd.openxmlformats-officedocument.presentationml.slide+xml"/>
  <Override PartName="/ppt/slides/slide30.xml" ContentType="application/vnd.openxmlformats-officedocument.presentationml.slide+xml"/>
  <Override PartName="/ppt/charts/chart9.xml" ContentType="application/vnd.openxmlformats-officedocument.drawingml.chart+xml"/>
  <Override PartName="/ppt/charts/chart11.xml" ContentType="application/vnd.openxmlformats-officedocument.drawingml.chart+xml"/>
  <Override PartName="/ppt/theme/themeOverride19.xml" ContentType="application/vnd.openxmlformats-officedocument.themeOverride+xml"/>
  <Override PartName="/ppt/charts/chart22.xml" ContentType="application/vnd.openxmlformats-officedocument.drawingml.char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handoutMasterIdLst>
    <p:handoutMasterId r:id="rId62"/>
  </p:handoutMasterIdLst>
  <p:sldIdLst>
    <p:sldId id="302" r:id="rId2"/>
    <p:sldId id="322" r:id="rId3"/>
    <p:sldId id="259" r:id="rId4"/>
    <p:sldId id="321" r:id="rId5"/>
    <p:sldId id="279" r:id="rId6"/>
    <p:sldId id="272" r:id="rId7"/>
    <p:sldId id="260" r:id="rId8"/>
    <p:sldId id="262" r:id="rId9"/>
    <p:sldId id="257" r:id="rId10"/>
    <p:sldId id="324" r:id="rId11"/>
    <p:sldId id="263" r:id="rId12"/>
    <p:sldId id="264" r:id="rId13"/>
    <p:sldId id="274" r:id="rId14"/>
    <p:sldId id="268" r:id="rId15"/>
    <p:sldId id="276" r:id="rId16"/>
    <p:sldId id="328" r:id="rId17"/>
    <p:sldId id="277" r:id="rId18"/>
    <p:sldId id="330" r:id="rId19"/>
    <p:sldId id="278" r:id="rId20"/>
    <p:sldId id="329" r:id="rId21"/>
    <p:sldId id="275" r:id="rId22"/>
    <p:sldId id="331" r:id="rId23"/>
    <p:sldId id="293" r:id="rId24"/>
    <p:sldId id="332" r:id="rId25"/>
    <p:sldId id="317" r:id="rId26"/>
    <p:sldId id="333" r:id="rId27"/>
    <p:sldId id="334" r:id="rId28"/>
    <p:sldId id="283" r:id="rId29"/>
    <p:sldId id="335" r:id="rId30"/>
    <p:sldId id="284" r:id="rId31"/>
    <p:sldId id="336" r:id="rId32"/>
    <p:sldId id="337" r:id="rId33"/>
    <p:sldId id="338" r:id="rId34"/>
    <p:sldId id="347" r:id="rId35"/>
    <p:sldId id="316" r:id="rId36"/>
    <p:sldId id="319" r:id="rId37"/>
    <p:sldId id="311" r:id="rId38"/>
    <p:sldId id="313" r:id="rId39"/>
    <p:sldId id="339" r:id="rId40"/>
    <p:sldId id="286" r:id="rId41"/>
    <p:sldId id="340" r:id="rId42"/>
    <p:sldId id="341" r:id="rId43"/>
    <p:sldId id="287" r:id="rId44"/>
    <p:sldId id="348" r:id="rId45"/>
    <p:sldId id="342" r:id="rId46"/>
    <p:sldId id="289" r:id="rId47"/>
    <p:sldId id="343" r:id="rId48"/>
    <p:sldId id="344" r:id="rId49"/>
    <p:sldId id="345" r:id="rId50"/>
    <p:sldId id="346" r:id="rId51"/>
    <p:sldId id="315" r:id="rId52"/>
    <p:sldId id="349" r:id="rId53"/>
    <p:sldId id="308" r:id="rId54"/>
    <p:sldId id="320" r:id="rId55"/>
    <p:sldId id="312" r:id="rId56"/>
    <p:sldId id="269" r:id="rId57"/>
    <p:sldId id="270" r:id="rId58"/>
    <p:sldId id="310" r:id="rId59"/>
    <p:sldId id="309"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6C0A"/>
    <a:srgbClr val="10253F"/>
  </p:clrMru>
</p:presentationPr>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11" autoAdjust="0"/>
    <p:restoredTop sz="91987" autoAdjust="0"/>
  </p:normalViewPr>
  <p:slideViewPr>
    <p:cSldViewPr>
      <p:cViewPr>
        <p:scale>
          <a:sx n="73" d="100"/>
          <a:sy n="73" d="100"/>
        </p:scale>
        <p:origin x="-894" y="-624"/>
      </p:cViewPr>
      <p:guideLst>
        <p:guide orient="horz" pos="2160"/>
        <p:guide pos="2880"/>
      </p:guideLst>
    </p:cSldViewPr>
  </p:slideViewPr>
  <p:outlineViewPr>
    <p:cViewPr>
      <p:scale>
        <a:sx n="33" d="100"/>
        <a:sy n="33" d="100"/>
      </p:scale>
      <p:origin x="36" y="18756"/>
    </p:cViewPr>
  </p:outlineViewPr>
  <p:notesTextViewPr>
    <p:cViewPr>
      <p:scale>
        <a:sx n="100" d="100"/>
        <a:sy n="100" d="100"/>
      </p:scale>
      <p:origin x="0" y="0"/>
    </p:cViewPr>
  </p:notesTextViewPr>
  <p:sorterViewPr>
    <p:cViewPr>
      <p:scale>
        <a:sx n="100" d="100"/>
        <a:sy n="100" d="100"/>
      </p:scale>
      <p:origin x="0" y="6828"/>
    </p:cViewPr>
  </p:sorterViewPr>
  <p:notesViewPr>
    <p:cSldViewPr>
      <p:cViewPr varScale="1">
        <p:scale>
          <a:sx n="57" d="100"/>
          <a:sy n="57" d="100"/>
        </p:scale>
        <p:origin x="-2520"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harts/_rels/chart1.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0.xml"/></Relationships>
</file>

<file path=ppt/charts/_rels/chart11.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1.xml"/></Relationships>
</file>

<file path=ppt/charts/_rels/chart12.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2.xml"/></Relationships>
</file>

<file path=ppt/charts/_rels/chart13.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3.xml"/></Relationships>
</file>

<file path=ppt/charts/_rels/chart14.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4.xml"/></Relationships>
</file>

<file path=ppt/charts/_rels/chart15.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5.xml"/></Relationships>
</file>

<file path=ppt/charts/_rels/chart16.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6.xml"/></Relationships>
</file>

<file path=ppt/charts/_rels/chart17.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7.xml"/></Relationships>
</file>

<file path=ppt/charts/_rels/chart18.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8.xml"/></Relationships>
</file>

<file path=ppt/charts/_rels/chart19.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19.xml"/></Relationships>
</file>

<file path=ppt/charts/_rels/chart20.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20.xml"/></Relationships>
</file>

<file path=ppt/charts/_rels/chart21.xml.rels><?xml version="1.0" encoding="UTF-8" standalone="yes"?>
<Relationships xmlns="http://schemas.openxmlformats.org/package/2006/relationships"><Relationship Id="rId2" Type="http://schemas.openxmlformats.org/officeDocument/2006/relationships/oleObject" Target="file:///C:\Documents%20and%20Settings\hmcclean\Desktop\New%20ppt\New_Graphs%20for%20ppt_analysis_updated110907.xlsx" TargetMode="External"/><Relationship Id="rId1" Type="http://schemas.openxmlformats.org/officeDocument/2006/relationships/themeOverride" Target="../theme/themeOverride21.xml"/></Relationships>
</file>

<file path=ppt/charts/_rels/chart22.xml.rels><?xml version="1.0" encoding="UTF-8" standalone="yes"?>
<Relationships xmlns="http://schemas.openxmlformats.org/package/2006/relationships"><Relationship Id="rId1" Type="http://schemas.openxmlformats.org/officeDocument/2006/relationships/oleObject" Target="file:///C:\Documents%20and%20Settings\hmcclean\Desktop\New%20ppt\New_Graphs%20for%20ppt_analysis_updated11090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8E-2"/>
          <c:w val="0.90673308928489194"/>
          <c:h val="0.82884514435695533"/>
        </c:manualLayout>
      </c:layout>
      <c:barChart>
        <c:barDir val="bar"/>
        <c:grouping val="clustered"/>
        <c:ser>
          <c:idx val="1"/>
          <c:order val="0"/>
          <c:tx>
            <c:strRef>
              <c:f>'48hour'!$B$25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'48hour'!$A$26:$A$40</c:f>
              <c:strCache>
                <c:ptCount val="15"/>
                <c:pt idx="0">
                  <c:v>N. Ireland L3=5, L2=0</c:v>
                </c:pt>
                <c:pt idx="1">
                  <c:v>Oxford L3=6, L2=1</c:v>
                </c:pt>
                <c:pt idx="2">
                  <c:v>Yorkshire L3=12, L2=6</c:v>
                </c:pt>
                <c:pt idx="3">
                  <c:v>Wales L3=10, L2=3</c:v>
                </c:pt>
                <c:pt idx="4">
                  <c:v>South West L3=12, L2=3</c:v>
                </c:pt>
                <c:pt idx="5">
                  <c:v>Trent L3=15, L2=3</c:v>
                </c:pt>
                <c:pt idx="6">
                  <c:v>South Thames L3=24, L2=10</c:v>
                </c:pt>
                <c:pt idx="7">
                  <c:v>North Thames L3=27, L2=4</c:v>
                </c:pt>
                <c:pt idx="8">
                  <c:v>Anglia L3=10, L2=6</c:v>
                </c:pt>
                <c:pt idx="9">
                  <c:v>Cheshire &amp; M'side L3=4, L2=0</c:v>
                </c:pt>
                <c:pt idx="10">
                  <c:v>North West L3=3, L2=1</c:v>
                </c:pt>
                <c:pt idx="11">
                  <c:v>Northern L3=8, L2=0</c:v>
                </c:pt>
                <c:pt idx="12">
                  <c:v>Wessex L3=5, L2=0</c:v>
                </c:pt>
                <c:pt idx="13">
                  <c:v>West Midlands L3=8, L2=0</c:v>
                </c:pt>
                <c:pt idx="14">
                  <c:v>National L3=149, L2=37</c:v>
                </c:pt>
              </c:strCache>
            </c:strRef>
          </c:cat>
          <c:val>
            <c:numRef>
              <c:f>'48hour'!$B$26:$B$40</c:f>
              <c:numCache>
                <c:formatCode>0%</c:formatCode>
                <c:ptCount val="15"/>
                <c:pt idx="1">
                  <c:v>1</c:v>
                </c:pt>
                <c:pt idx="2">
                  <c:v>0.16666666666666671</c:v>
                </c:pt>
                <c:pt idx="3">
                  <c:v>1</c:v>
                </c:pt>
                <c:pt idx="5">
                  <c:v>0.33333333333333331</c:v>
                </c:pt>
                <c:pt idx="6">
                  <c:v>0.5</c:v>
                </c:pt>
                <c:pt idx="7">
                  <c:v>1</c:v>
                </c:pt>
                <c:pt idx="8">
                  <c:v>0.5</c:v>
                </c:pt>
                <c:pt idx="10">
                  <c:v>1</c:v>
                </c:pt>
                <c:pt idx="14">
                  <c:v>0.5135135135135136</c:v>
                </c:pt>
              </c:numCache>
            </c:numRef>
          </c:val>
        </c:ser>
        <c:ser>
          <c:idx val="0"/>
          <c:order val="1"/>
          <c:tx>
            <c:strRef>
              <c:f>'48hour'!$C$25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'48hour'!$A$26:$A$40</c:f>
              <c:strCache>
                <c:ptCount val="15"/>
                <c:pt idx="0">
                  <c:v>N. Ireland L3=5, L2=0</c:v>
                </c:pt>
                <c:pt idx="1">
                  <c:v>Oxford L3=6, L2=1</c:v>
                </c:pt>
                <c:pt idx="2">
                  <c:v>Yorkshire L3=12, L2=6</c:v>
                </c:pt>
                <c:pt idx="3">
                  <c:v>Wales L3=10, L2=3</c:v>
                </c:pt>
                <c:pt idx="4">
                  <c:v>South West L3=12, L2=3</c:v>
                </c:pt>
                <c:pt idx="5">
                  <c:v>Trent L3=15, L2=3</c:v>
                </c:pt>
                <c:pt idx="6">
                  <c:v>South Thames L3=24, L2=10</c:v>
                </c:pt>
                <c:pt idx="7">
                  <c:v>North Thames L3=27, L2=4</c:v>
                </c:pt>
                <c:pt idx="8">
                  <c:v>Anglia L3=10, L2=6</c:v>
                </c:pt>
                <c:pt idx="9">
                  <c:v>Cheshire &amp; M'side L3=4, L2=0</c:v>
                </c:pt>
                <c:pt idx="10">
                  <c:v>North West L3=3, L2=1</c:v>
                </c:pt>
                <c:pt idx="11">
                  <c:v>Northern L3=8, L2=0</c:v>
                </c:pt>
                <c:pt idx="12">
                  <c:v>Wessex L3=5, L2=0</c:v>
                </c:pt>
                <c:pt idx="13">
                  <c:v>West Midlands L3=8, L2=0</c:v>
                </c:pt>
                <c:pt idx="14">
                  <c:v>National L3=149, L2=37</c:v>
                </c:pt>
              </c:strCache>
            </c:strRef>
          </c:cat>
          <c:val>
            <c:numRef>
              <c:f>'48hour'!$C$26:$C$40</c:f>
              <c:numCache>
                <c:formatCode>0%</c:formatCode>
                <c:ptCount val="15"/>
                <c:pt idx="0">
                  <c:v>0.2</c:v>
                </c:pt>
                <c:pt idx="1">
                  <c:v>0.66666666666666663</c:v>
                </c:pt>
                <c:pt idx="2">
                  <c:v>0.66666666666666663</c:v>
                </c:pt>
                <c:pt idx="3">
                  <c:v>0.70000000000000029</c:v>
                </c:pt>
                <c:pt idx="4">
                  <c:v>0.8333333333333337</c:v>
                </c:pt>
                <c:pt idx="5">
                  <c:v>0.8666666666666667</c:v>
                </c:pt>
                <c:pt idx="6">
                  <c:v>0.87500000000000033</c:v>
                </c:pt>
                <c:pt idx="7">
                  <c:v>0.96296296296296235</c:v>
                </c:pt>
                <c:pt idx="8">
                  <c:v>1</c:v>
                </c:pt>
                <c:pt idx="9">
                  <c:v>1</c:v>
                </c:pt>
                <c:pt idx="10">
                  <c:v>1</c:v>
                </c:pt>
                <c:pt idx="11">
                  <c:v>1</c:v>
                </c:pt>
                <c:pt idx="12">
                  <c:v>1</c:v>
                </c:pt>
                <c:pt idx="13">
                  <c:v>1</c:v>
                </c:pt>
                <c:pt idx="14">
                  <c:v>0.85906040268456418</c:v>
                </c:pt>
              </c:numCache>
            </c:numRef>
          </c:val>
        </c:ser>
        <c:gapWidth val="50"/>
        <c:axId val="52991872"/>
        <c:axId val="52993408"/>
      </c:barChart>
      <c:catAx>
        <c:axId val="52991872"/>
        <c:scaling>
          <c:orientation val="minMax"/>
        </c:scaling>
        <c:axPos val="l"/>
        <c:tickLblPos val="nextTo"/>
        <c:txPr>
          <a:bodyPr rot="0"/>
          <a:lstStyle/>
          <a:p>
            <a:pPr>
              <a:defRPr sz="1600"/>
            </a:pPr>
            <a:endParaRPr lang="en-US"/>
          </a:p>
        </c:txPr>
        <c:crossAx val="52993408"/>
        <c:crosses val="autoZero"/>
        <c:auto val="1"/>
        <c:lblAlgn val="ctr"/>
        <c:lblOffset val="100"/>
      </c:catAx>
      <c:valAx>
        <c:axId val="52993408"/>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dirty="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52991872"/>
        <c:crosses val="autoZero"/>
        <c:crossBetween val="between"/>
        <c:majorUnit val="0.2"/>
        <c:minorUnit val="4.0000000000000042E-2"/>
      </c:valAx>
    </c:plotArea>
    <c:legend>
      <c:legendPos val="r"/>
      <c:layout>
        <c:manualLayout>
          <c:xMode val="edge"/>
          <c:yMode val="edge"/>
          <c:x val="8.0708661417322868E-3"/>
          <c:y val="0.87259430071241051"/>
          <c:w val="0.20145830455403624"/>
          <c:h val="0.11311998500187476"/>
        </c:manualLayout>
      </c:layout>
      <c:spPr>
        <a:ln>
          <a:solidFill>
            <a:srgbClr val="4F81BD"/>
          </a:solidFill>
        </a:ln>
      </c:spPr>
      <c:txPr>
        <a:bodyPr/>
        <a:lstStyle/>
        <a:p>
          <a:pPr>
            <a:defRPr sz="1800" b="1"/>
          </a:pPr>
          <a:endParaRPr lang="en-US"/>
        </a:p>
      </c:txPr>
    </c:legend>
    <c:plotVisOnly val="1"/>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4E-2"/>
          <c:w val="0.90673308928489194"/>
          <c:h val="0.82884514435695533"/>
        </c:manualLayout>
      </c:layout>
      <c:barChart>
        <c:barDir val="bar"/>
        <c:grouping val="clustered"/>
        <c:ser>
          <c:idx val="1"/>
          <c:order val="0"/>
          <c:tx>
            <c:strRef>
              <c:f>Competency!$B$25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Competency!$A$26:$A$40</c:f>
              <c:strCache>
                <c:ptCount val="15"/>
                <c:pt idx="0">
                  <c:v>N. Ireland L3=5, L2=0</c:v>
                </c:pt>
                <c:pt idx="1">
                  <c:v>Trent L3=15, L2=3</c:v>
                </c:pt>
                <c:pt idx="2">
                  <c:v>Wales L3=10, L2=3</c:v>
                </c:pt>
                <c:pt idx="3">
                  <c:v>South West L3=12, L2=3</c:v>
                </c:pt>
                <c:pt idx="4">
                  <c:v>North West L3=3, L2=1</c:v>
                </c:pt>
                <c:pt idx="5">
                  <c:v>Oxford L3=6, L2=1</c:v>
                </c:pt>
                <c:pt idx="6">
                  <c:v>Northern L3=8, L2=0</c:v>
                </c:pt>
                <c:pt idx="7">
                  <c:v>West Midlands L3=8, L2=0</c:v>
                </c:pt>
                <c:pt idx="8">
                  <c:v>Anglia L3=10, L2=6</c:v>
                </c:pt>
                <c:pt idx="9">
                  <c:v>Wessex L3=5, L2=0</c:v>
                </c:pt>
                <c:pt idx="10">
                  <c:v>North Thames L3=27, L2=4</c:v>
                </c:pt>
                <c:pt idx="11">
                  <c:v>Cheshire &amp; M'side L3=4, L2=0</c:v>
                </c:pt>
                <c:pt idx="12">
                  <c:v>Yorkshire L3=12, L2=6</c:v>
                </c:pt>
                <c:pt idx="13">
                  <c:v>South Thames L3=24, L2=10</c:v>
                </c:pt>
                <c:pt idx="14">
                  <c:v>National L3=149, L2=37</c:v>
                </c:pt>
              </c:strCache>
            </c:strRef>
          </c:cat>
          <c:val>
            <c:numRef>
              <c:f>Competency!$B$26:$B$40</c:f>
              <c:numCache>
                <c:formatCode>0%</c:formatCode>
                <c:ptCount val="15"/>
                <c:pt idx="1">
                  <c:v>0.66666666666666663</c:v>
                </c:pt>
                <c:pt idx="2">
                  <c:v>0</c:v>
                </c:pt>
                <c:pt idx="3">
                  <c:v>0.33333333333333331</c:v>
                </c:pt>
                <c:pt idx="4">
                  <c:v>0</c:v>
                </c:pt>
                <c:pt idx="5">
                  <c:v>1</c:v>
                </c:pt>
                <c:pt idx="8">
                  <c:v>0.5</c:v>
                </c:pt>
                <c:pt idx="10">
                  <c:v>0.5</c:v>
                </c:pt>
                <c:pt idx="12">
                  <c:v>0.66666666666666663</c:v>
                </c:pt>
                <c:pt idx="13">
                  <c:v>1</c:v>
                </c:pt>
                <c:pt idx="14">
                  <c:v>0.62162162162162193</c:v>
                </c:pt>
              </c:numCache>
            </c:numRef>
          </c:val>
        </c:ser>
        <c:ser>
          <c:idx val="0"/>
          <c:order val="1"/>
          <c:tx>
            <c:strRef>
              <c:f>Competency!$C$25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Competency!$A$26:$A$40</c:f>
              <c:strCache>
                <c:ptCount val="15"/>
                <c:pt idx="0">
                  <c:v>N. Ireland L3=5, L2=0</c:v>
                </c:pt>
                <c:pt idx="1">
                  <c:v>Trent L3=15, L2=3</c:v>
                </c:pt>
                <c:pt idx="2">
                  <c:v>Wales L3=10, L2=3</c:v>
                </c:pt>
                <c:pt idx="3">
                  <c:v>South West L3=12, L2=3</c:v>
                </c:pt>
                <c:pt idx="4">
                  <c:v>North West L3=3, L2=1</c:v>
                </c:pt>
                <c:pt idx="5">
                  <c:v>Oxford L3=6, L2=1</c:v>
                </c:pt>
                <c:pt idx="6">
                  <c:v>Northern L3=8, L2=0</c:v>
                </c:pt>
                <c:pt idx="7">
                  <c:v>West Midlands L3=8, L2=0</c:v>
                </c:pt>
                <c:pt idx="8">
                  <c:v>Anglia L3=10, L2=6</c:v>
                </c:pt>
                <c:pt idx="9">
                  <c:v>Wessex L3=5, L2=0</c:v>
                </c:pt>
                <c:pt idx="10">
                  <c:v>North Thames L3=27, L2=4</c:v>
                </c:pt>
                <c:pt idx="11">
                  <c:v>Cheshire &amp; M'side L3=4, L2=0</c:v>
                </c:pt>
                <c:pt idx="12">
                  <c:v>Yorkshire L3=12, L2=6</c:v>
                </c:pt>
                <c:pt idx="13">
                  <c:v>South Thames L3=24, L2=10</c:v>
                </c:pt>
                <c:pt idx="14">
                  <c:v>National L3=149, L2=37</c:v>
                </c:pt>
              </c:strCache>
            </c:strRef>
          </c:cat>
          <c:val>
            <c:numRef>
              <c:f>Competency!$C$26:$C$40</c:f>
              <c:numCache>
                <c:formatCode>0%</c:formatCode>
                <c:ptCount val="15"/>
                <c:pt idx="0">
                  <c:v>0.2</c:v>
                </c:pt>
                <c:pt idx="1">
                  <c:v>0.2</c:v>
                </c:pt>
                <c:pt idx="2">
                  <c:v>0.2</c:v>
                </c:pt>
                <c:pt idx="3">
                  <c:v>0.25</c:v>
                </c:pt>
                <c:pt idx="4">
                  <c:v>0.33333333333333331</c:v>
                </c:pt>
                <c:pt idx="5">
                  <c:v>0.33333333333333331</c:v>
                </c:pt>
                <c:pt idx="6">
                  <c:v>0.37500000000000017</c:v>
                </c:pt>
                <c:pt idx="7">
                  <c:v>0.37500000000000017</c:v>
                </c:pt>
                <c:pt idx="8">
                  <c:v>0.4</c:v>
                </c:pt>
                <c:pt idx="9">
                  <c:v>0.4</c:v>
                </c:pt>
                <c:pt idx="10">
                  <c:v>0.48148148148148162</c:v>
                </c:pt>
                <c:pt idx="11">
                  <c:v>0.5</c:v>
                </c:pt>
                <c:pt idx="12">
                  <c:v>0.5</c:v>
                </c:pt>
                <c:pt idx="13">
                  <c:v>0.58333333333333337</c:v>
                </c:pt>
                <c:pt idx="14">
                  <c:v>0.39597315436241637</c:v>
                </c:pt>
              </c:numCache>
            </c:numRef>
          </c:val>
        </c:ser>
        <c:gapWidth val="50"/>
        <c:axId val="53125888"/>
        <c:axId val="53127424"/>
      </c:barChart>
      <c:catAx>
        <c:axId val="53125888"/>
        <c:scaling>
          <c:orientation val="minMax"/>
        </c:scaling>
        <c:axPos val="l"/>
        <c:tickLblPos val="nextTo"/>
        <c:txPr>
          <a:bodyPr rot="0"/>
          <a:lstStyle/>
          <a:p>
            <a:pPr>
              <a:defRPr sz="1600"/>
            </a:pPr>
            <a:endParaRPr lang="en-US"/>
          </a:p>
        </c:txPr>
        <c:crossAx val="53127424"/>
        <c:crosses val="autoZero"/>
        <c:auto val="1"/>
        <c:lblAlgn val="ctr"/>
        <c:lblOffset val="100"/>
      </c:catAx>
      <c:valAx>
        <c:axId val="53127424"/>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53125888"/>
        <c:crosses val="autoZero"/>
        <c:crossBetween val="between"/>
        <c:majorUnit val="0.2"/>
        <c:minorUnit val="4.0000000000000022E-2"/>
      </c:valAx>
    </c:plotArea>
    <c:legend>
      <c:legendPos val="r"/>
      <c:layout>
        <c:manualLayout>
          <c:xMode val="edge"/>
          <c:yMode val="edge"/>
          <c:x val="8.0708661417322868E-3"/>
          <c:y val="0.87259430071241051"/>
          <c:w val="0.20145830455403624"/>
          <c:h val="0.11311998500187471"/>
        </c:manualLayout>
      </c:layout>
      <c:spPr>
        <a:ln>
          <a:solidFill>
            <a:srgbClr val="4F81BD"/>
          </a:solidFill>
        </a:ln>
      </c:spPr>
      <c:txPr>
        <a:bodyPr/>
        <a:lstStyle/>
        <a:p>
          <a:pPr>
            <a:defRPr sz="1800" b="1"/>
          </a:pPr>
          <a:endParaRPr lang="en-US"/>
        </a:p>
      </c:txPr>
    </c:legend>
    <c:plotVisOnly val="1"/>
  </c:chart>
  <c:externalData r:id="rId2"/>
</c:chartSpace>
</file>

<file path=ppt/charts/chart3.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4E-2"/>
          <c:w val="0.90673308928489194"/>
          <c:h val="0.82884514435695533"/>
        </c:manualLayout>
      </c:layout>
      <c:barChart>
        <c:barDir val="bar"/>
        <c:grouping val="clustered"/>
        <c:ser>
          <c:idx val="1"/>
          <c:order val="0"/>
          <c:tx>
            <c:strRef>
              <c:f>Updating!$B$25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Updating!$A$26:$A$40</c:f>
              <c:strCache>
                <c:ptCount val="15"/>
                <c:pt idx="0">
                  <c:v>N. Ireland L3=5, L2=0</c:v>
                </c:pt>
                <c:pt idx="1">
                  <c:v>Cheshire &amp; M'side L3=4, L2=0</c:v>
                </c:pt>
                <c:pt idx="2">
                  <c:v>Wales L3=10, L2=3</c:v>
                </c:pt>
                <c:pt idx="3">
                  <c:v>North West L3=3, L2=1</c:v>
                </c:pt>
                <c:pt idx="4">
                  <c:v>South West L3=12, L2=3</c:v>
                </c:pt>
                <c:pt idx="5">
                  <c:v>Trent L3=15, L2=3</c:v>
                </c:pt>
                <c:pt idx="6">
                  <c:v>Anglia L3=10, L2=6</c:v>
                </c:pt>
                <c:pt idx="7">
                  <c:v>Northern L3=8, L2=0</c:v>
                </c:pt>
                <c:pt idx="8">
                  <c:v>Oxford L3=6, L2=1</c:v>
                </c:pt>
                <c:pt idx="9">
                  <c:v>Wessex L3=5, L2=0</c:v>
                </c:pt>
                <c:pt idx="10">
                  <c:v>West Midlands L3=8, L2=0</c:v>
                </c:pt>
                <c:pt idx="11">
                  <c:v>North Thames L3=27, L2=4</c:v>
                </c:pt>
                <c:pt idx="12">
                  <c:v>South Thames L3=24, L2=10</c:v>
                </c:pt>
                <c:pt idx="13">
                  <c:v>Yorkshire L3=12, L2=6</c:v>
                </c:pt>
                <c:pt idx="14">
                  <c:v>National L3=149, L2=37</c:v>
                </c:pt>
              </c:strCache>
            </c:strRef>
          </c:cat>
          <c:val>
            <c:numRef>
              <c:f>Updating!$B$26:$B$40</c:f>
              <c:numCache>
                <c:formatCode>General</c:formatCode>
                <c:ptCount val="15"/>
                <c:pt idx="2" formatCode="0%">
                  <c:v>0</c:v>
                </c:pt>
                <c:pt idx="3" formatCode="0%">
                  <c:v>0</c:v>
                </c:pt>
                <c:pt idx="4" formatCode="0%">
                  <c:v>1</c:v>
                </c:pt>
                <c:pt idx="5" formatCode="0%">
                  <c:v>0.33333333333333331</c:v>
                </c:pt>
                <c:pt idx="6" formatCode="0%">
                  <c:v>0.5</c:v>
                </c:pt>
                <c:pt idx="8" formatCode="0%">
                  <c:v>1</c:v>
                </c:pt>
                <c:pt idx="11" formatCode="0%">
                  <c:v>1</c:v>
                </c:pt>
                <c:pt idx="12" formatCode="0%">
                  <c:v>0.9</c:v>
                </c:pt>
                <c:pt idx="13" formatCode="0%">
                  <c:v>0.5</c:v>
                </c:pt>
                <c:pt idx="14" formatCode="0%">
                  <c:v>0.64864864864864935</c:v>
                </c:pt>
              </c:numCache>
            </c:numRef>
          </c:val>
        </c:ser>
        <c:ser>
          <c:idx val="0"/>
          <c:order val="1"/>
          <c:tx>
            <c:strRef>
              <c:f>Updating!$C$25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Updating!$A$26:$A$40</c:f>
              <c:strCache>
                <c:ptCount val="15"/>
                <c:pt idx="0">
                  <c:v>N. Ireland L3=5, L2=0</c:v>
                </c:pt>
                <c:pt idx="1">
                  <c:v>Cheshire &amp; M'side L3=4, L2=0</c:v>
                </c:pt>
                <c:pt idx="2">
                  <c:v>Wales L3=10, L2=3</c:v>
                </c:pt>
                <c:pt idx="3">
                  <c:v>North West L3=3, L2=1</c:v>
                </c:pt>
                <c:pt idx="4">
                  <c:v>South West L3=12, L2=3</c:v>
                </c:pt>
                <c:pt idx="5">
                  <c:v>Trent L3=15, L2=3</c:v>
                </c:pt>
                <c:pt idx="6">
                  <c:v>Anglia L3=10, L2=6</c:v>
                </c:pt>
                <c:pt idx="7">
                  <c:v>Northern L3=8, L2=0</c:v>
                </c:pt>
                <c:pt idx="8">
                  <c:v>Oxford L3=6, L2=1</c:v>
                </c:pt>
                <c:pt idx="9">
                  <c:v>Wessex L3=5, L2=0</c:v>
                </c:pt>
                <c:pt idx="10">
                  <c:v>West Midlands L3=8, L2=0</c:v>
                </c:pt>
                <c:pt idx="11">
                  <c:v>North Thames L3=27, L2=4</c:v>
                </c:pt>
                <c:pt idx="12">
                  <c:v>South Thames L3=24, L2=10</c:v>
                </c:pt>
                <c:pt idx="13">
                  <c:v>Yorkshire L3=12, L2=6</c:v>
                </c:pt>
                <c:pt idx="14">
                  <c:v>National L3=149, L2=37</c:v>
                </c:pt>
              </c:strCache>
            </c:strRef>
          </c:cat>
          <c:val>
            <c:numRef>
              <c:f>Updating!$C$26:$C$40</c:f>
              <c:numCache>
                <c:formatCode>0%</c:formatCode>
                <c:ptCount val="15"/>
                <c:pt idx="0">
                  <c:v>0.2</c:v>
                </c:pt>
                <c:pt idx="1">
                  <c:v>0.25</c:v>
                </c:pt>
                <c:pt idx="2">
                  <c:v>0.30000000000000016</c:v>
                </c:pt>
                <c:pt idx="3">
                  <c:v>0.33333333333333331</c:v>
                </c:pt>
                <c:pt idx="4">
                  <c:v>0.41666666666666691</c:v>
                </c:pt>
                <c:pt idx="5">
                  <c:v>0.4666666666666669</c:v>
                </c:pt>
                <c:pt idx="6">
                  <c:v>0.5</c:v>
                </c:pt>
                <c:pt idx="7">
                  <c:v>0.5</c:v>
                </c:pt>
                <c:pt idx="8">
                  <c:v>0.5</c:v>
                </c:pt>
                <c:pt idx="9">
                  <c:v>0.60000000000000031</c:v>
                </c:pt>
                <c:pt idx="10">
                  <c:v>0.62500000000000033</c:v>
                </c:pt>
                <c:pt idx="11">
                  <c:v>0.66666666666666663</c:v>
                </c:pt>
                <c:pt idx="12">
                  <c:v>0.66666666666666663</c:v>
                </c:pt>
                <c:pt idx="13">
                  <c:v>0.66666666666666663</c:v>
                </c:pt>
                <c:pt idx="14">
                  <c:v>0.53691275167785202</c:v>
                </c:pt>
              </c:numCache>
            </c:numRef>
          </c:val>
        </c:ser>
        <c:gapWidth val="50"/>
        <c:axId val="53100544"/>
        <c:axId val="53102080"/>
      </c:barChart>
      <c:catAx>
        <c:axId val="53100544"/>
        <c:scaling>
          <c:orientation val="minMax"/>
        </c:scaling>
        <c:axPos val="l"/>
        <c:tickLblPos val="nextTo"/>
        <c:txPr>
          <a:bodyPr rot="0"/>
          <a:lstStyle/>
          <a:p>
            <a:pPr>
              <a:defRPr sz="1600"/>
            </a:pPr>
            <a:endParaRPr lang="en-US"/>
          </a:p>
        </c:txPr>
        <c:crossAx val="53102080"/>
        <c:crosses val="autoZero"/>
        <c:auto val="1"/>
        <c:lblAlgn val="ctr"/>
        <c:lblOffset val="100"/>
      </c:catAx>
      <c:valAx>
        <c:axId val="53102080"/>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53100544"/>
        <c:crosses val="autoZero"/>
        <c:crossBetween val="between"/>
        <c:majorUnit val="0.2"/>
        <c:minorUnit val="4.0000000000000022E-2"/>
      </c:valAx>
    </c:plotArea>
    <c:legend>
      <c:legendPos val="r"/>
      <c:layout>
        <c:manualLayout>
          <c:xMode val="edge"/>
          <c:yMode val="edge"/>
          <c:x val="8.0708661417322868E-3"/>
          <c:y val="0.87259430071241051"/>
          <c:w val="0.20145830455403624"/>
          <c:h val="0.11311998500187471"/>
        </c:manualLayout>
      </c:layout>
      <c:spPr>
        <a:ln>
          <a:solidFill>
            <a:srgbClr val="4F81BD"/>
          </a:solidFill>
        </a:ln>
      </c:spPr>
      <c:txPr>
        <a:bodyPr/>
        <a:lstStyle/>
        <a:p>
          <a:pPr>
            <a:defRPr sz="1800" b="1"/>
          </a:pPr>
          <a:endParaRPr lang="en-US"/>
        </a:p>
      </c:txPr>
    </c:legend>
    <c:plotVisOnly val="1"/>
  </c:chart>
  <c:externalData r:id="rId2"/>
</c:chartSpace>
</file>

<file path=ppt/charts/chart4.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4E-2"/>
          <c:w val="0.90673308928489194"/>
          <c:h val="0.82884514435695533"/>
        </c:manualLayout>
      </c:layout>
      <c:barChart>
        <c:barDir val="bar"/>
        <c:grouping val="clustered"/>
        <c:ser>
          <c:idx val="1"/>
          <c:order val="0"/>
          <c:tx>
            <c:strRef>
              <c:f>SexualHistory!$B$44</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SexualHistory!$A$45:$A$59</c:f>
              <c:strCache>
                <c:ptCount val="15"/>
                <c:pt idx="0">
                  <c:v>Oxford L3=6, L2=1</c:v>
                </c:pt>
                <c:pt idx="1">
                  <c:v>N. Ireland L3=5, L2=0</c:v>
                </c:pt>
                <c:pt idx="2">
                  <c:v>Wessex L3=5, L2=0</c:v>
                </c:pt>
                <c:pt idx="3">
                  <c:v>Trent L3=15, L2=3</c:v>
                </c:pt>
                <c:pt idx="4">
                  <c:v>Yorkshire L3=12, L2=6</c:v>
                </c:pt>
                <c:pt idx="5">
                  <c:v>Anglia L3=10, L2=6</c:v>
                </c:pt>
                <c:pt idx="6">
                  <c:v>Wales L3=10, L2=3</c:v>
                </c:pt>
                <c:pt idx="7">
                  <c:v>Northern L3=8, L2=0</c:v>
                </c:pt>
                <c:pt idx="8">
                  <c:v>West Midlands L3=8, L2=0</c:v>
                </c:pt>
                <c:pt idx="9">
                  <c:v>South Thames L3=24, L2=10</c:v>
                </c:pt>
                <c:pt idx="10">
                  <c:v>South West L3=12, L2=3</c:v>
                </c:pt>
                <c:pt idx="11">
                  <c:v>North Thames L3=27, L2=4</c:v>
                </c:pt>
                <c:pt idx="12">
                  <c:v>Cheshire &amp; M'side L3=4, L2=0</c:v>
                </c:pt>
                <c:pt idx="13">
                  <c:v>North West L3=3, L2=1</c:v>
                </c:pt>
                <c:pt idx="14">
                  <c:v>National L3=149, L2=37</c:v>
                </c:pt>
              </c:strCache>
            </c:strRef>
          </c:cat>
          <c:val>
            <c:numRef>
              <c:f>SexualHistory!$B$45:$B$59</c:f>
              <c:numCache>
                <c:formatCode>General</c:formatCode>
                <c:ptCount val="15"/>
                <c:pt idx="0" formatCode="0%">
                  <c:v>1</c:v>
                </c:pt>
                <c:pt idx="3" formatCode="0%">
                  <c:v>0.33333333333333331</c:v>
                </c:pt>
                <c:pt idx="4" formatCode="0%">
                  <c:v>0.66666666666666663</c:v>
                </c:pt>
                <c:pt idx="5" formatCode="0%">
                  <c:v>0.33333333333333331</c:v>
                </c:pt>
                <c:pt idx="6" formatCode="0%">
                  <c:v>1</c:v>
                </c:pt>
                <c:pt idx="9" formatCode="0%">
                  <c:v>0.70000000000000029</c:v>
                </c:pt>
                <c:pt idx="10" formatCode="0%">
                  <c:v>0.33333333333333331</c:v>
                </c:pt>
                <c:pt idx="11" formatCode="0%">
                  <c:v>0.75000000000000033</c:v>
                </c:pt>
                <c:pt idx="14" formatCode="0%">
                  <c:v>0.59459459459459463</c:v>
                </c:pt>
              </c:numCache>
            </c:numRef>
          </c:val>
        </c:ser>
        <c:ser>
          <c:idx val="0"/>
          <c:order val="1"/>
          <c:tx>
            <c:strRef>
              <c:f>SexualHistory!$C$44</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SexualHistory!$A$45:$A$59</c:f>
              <c:strCache>
                <c:ptCount val="15"/>
                <c:pt idx="0">
                  <c:v>Oxford L3=6, L2=1</c:v>
                </c:pt>
                <c:pt idx="1">
                  <c:v>N. Ireland L3=5, L2=0</c:v>
                </c:pt>
                <c:pt idx="2">
                  <c:v>Wessex L3=5, L2=0</c:v>
                </c:pt>
                <c:pt idx="3">
                  <c:v>Trent L3=15, L2=3</c:v>
                </c:pt>
                <c:pt idx="4">
                  <c:v>Yorkshire L3=12, L2=6</c:v>
                </c:pt>
                <c:pt idx="5">
                  <c:v>Anglia L3=10, L2=6</c:v>
                </c:pt>
                <c:pt idx="6">
                  <c:v>Wales L3=10, L2=3</c:v>
                </c:pt>
                <c:pt idx="7">
                  <c:v>Northern L3=8, L2=0</c:v>
                </c:pt>
                <c:pt idx="8">
                  <c:v>West Midlands L3=8, L2=0</c:v>
                </c:pt>
                <c:pt idx="9">
                  <c:v>South Thames L3=24, L2=10</c:v>
                </c:pt>
                <c:pt idx="10">
                  <c:v>South West L3=12, L2=3</c:v>
                </c:pt>
                <c:pt idx="11">
                  <c:v>North Thames L3=27, L2=4</c:v>
                </c:pt>
                <c:pt idx="12">
                  <c:v>Cheshire &amp; M'side L3=4, L2=0</c:v>
                </c:pt>
                <c:pt idx="13">
                  <c:v>North West L3=3, L2=1</c:v>
                </c:pt>
                <c:pt idx="14">
                  <c:v>National L3=149, L2=37</c:v>
                </c:pt>
              </c:strCache>
            </c:strRef>
          </c:cat>
          <c:val>
            <c:numRef>
              <c:f>SexualHistory!$C$45:$C$59</c:f>
              <c:numCache>
                <c:formatCode>0%</c:formatCode>
                <c:ptCount val="15"/>
                <c:pt idx="0">
                  <c:v>0.5</c:v>
                </c:pt>
                <c:pt idx="1">
                  <c:v>0.60000000000000031</c:v>
                </c:pt>
                <c:pt idx="2">
                  <c:v>0.60000000000000031</c:v>
                </c:pt>
                <c:pt idx="3">
                  <c:v>0.66666666666666663</c:v>
                </c:pt>
                <c:pt idx="4">
                  <c:v>0.66666666666666663</c:v>
                </c:pt>
                <c:pt idx="5">
                  <c:v>0.70000000000000029</c:v>
                </c:pt>
                <c:pt idx="6">
                  <c:v>0.70000000000000029</c:v>
                </c:pt>
                <c:pt idx="7">
                  <c:v>0.75000000000000033</c:v>
                </c:pt>
                <c:pt idx="8">
                  <c:v>0.75000000000000033</c:v>
                </c:pt>
                <c:pt idx="9">
                  <c:v>0.79166666666666652</c:v>
                </c:pt>
                <c:pt idx="10">
                  <c:v>0.8333333333333337</c:v>
                </c:pt>
                <c:pt idx="11">
                  <c:v>0.9259259259259256</c:v>
                </c:pt>
                <c:pt idx="12">
                  <c:v>1</c:v>
                </c:pt>
                <c:pt idx="13">
                  <c:v>1</c:v>
                </c:pt>
                <c:pt idx="14">
                  <c:v>0.7651006711409396</c:v>
                </c:pt>
              </c:numCache>
            </c:numRef>
          </c:val>
        </c:ser>
        <c:gapWidth val="50"/>
        <c:axId val="53165056"/>
        <c:axId val="66122496"/>
      </c:barChart>
      <c:catAx>
        <c:axId val="53165056"/>
        <c:scaling>
          <c:orientation val="minMax"/>
        </c:scaling>
        <c:axPos val="l"/>
        <c:tickLblPos val="nextTo"/>
        <c:txPr>
          <a:bodyPr rot="0"/>
          <a:lstStyle/>
          <a:p>
            <a:pPr>
              <a:defRPr sz="1600"/>
            </a:pPr>
            <a:endParaRPr lang="en-US"/>
          </a:p>
        </c:txPr>
        <c:crossAx val="66122496"/>
        <c:crosses val="autoZero"/>
        <c:auto val="1"/>
        <c:lblAlgn val="ctr"/>
        <c:lblOffset val="100"/>
      </c:catAx>
      <c:valAx>
        <c:axId val="66122496"/>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53165056"/>
        <c:crosses val="autoZero"/>
        <c:crossBetween val="between"/>
        <c:majorUnit val="0.2"/>
        <c:minorUnit val="4.0000000000000022E-2"/>
      </c:valAx>
    </c:plotArea>
    <c:legend>
      <c:legendPos val="r"/>
      <c:layout>
        <c:manualLayout>
          <c:xMode val="edge"/>
          <c:yMode val="edge"/>
          <c:x val="8.0708661417322868E-3"/>
          <c:y val="0.87259430071241051"/>
          <c:w val="0.20145830455403624"/>
          <c:h val="0.11311998500187471"/>
        </c:manualLayout>
      </c:layout>
      <c:spPr>
        <a:ln>
          <a:solidFill>
            <a:srgbClr val="4F81BD"/>
          </a:solidFill>
        </a:ln>
      </c:spPr>
      <c:txPr>
        <a:bodyPr/>
        <a:lstStyle/>
        <a:p>
          <a:pPr>
            <a:defRPr sz="1800" b="1"/>
          </a:pPr>
          <a:endParaRPr lang="en-US"/>
        </a:p>
      </c:txPr>
    </c:legend>
    <c:plotVisOnly val="1"/>
  </c:chart>
  <c:externalData r:id="rId2"/>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4E-2"/>
          <c:w val="0.90673308928489194"/>
          <c:h val="0.82884514435695533"/>
        </c:manualLayout>
      </c:layout>
      <c:barChart>
        <c:barDir val="bar"/>
        <c:grouping val="clustered"/>
        <c:ser>
          <c:idx val="1"/>
          <c:order val="0"/>
          <c:tx>
            <c:strRef>
              <c:f>STI_HIVrisk!$B$44</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STI_HIVrisk!$A$45:$A$59</c:f>
              <c:strCache>
                <c:ptCount val="15"/>
                <c:pt idx="0">
                  <c:v>Trent L3=15, L2=3</c:v>
                </c:pt>
                <c:pt idx="1">
                  <c:v>Cheshire &amp; M'side L3=4, L2=0</c:v>
                </c:pt>
                <c:pt idx="2">
                  <c:v>Anglia L3=10, L2=6</c:v>
                </c:pt>
                <c:pt idx="3">
                  <c:v>North West L3=3, L2=1</c:v>
                </c:pt>
                <c:pt idx="4">
                  <c:v>Oxford L3=6, L2=1</c:v>
                </c:pt>
                <c:pt idx="5">
                  <c:v>Yorkshire L3=12, L2=6</c:v>
                </c:pt>
                <c:pt idx="6">
                  <c:v>North Thames L3=27, L2=4</c:v>
                </c:pt>
                <c:pt idx="7">
                  <c:v>Wales L3=10, L2=3</c:v>
                </c:pt>
                <c:pt idx="8">
                  <c:v>N. Ireland L3=5, L2=0</c:v>
                </c:pt>
                <c:pt idx="9">
                  <c:v>South Thames L3=24, L2=10</c:v>
                </c:pt>
                <c:pt idx="10">
                  <c:v>West Midlands L3=8, L2=0</c:v>
                </c:pt>
                <c:pt idx="11">
                  <c:v>Wessex L3=5, L2=0</c:v>
                </c:pt>
                <c:pt idx="12">
                  <c:v>South West L3=12, L2=3</c:v>
                </c:pt>
                <c:pt idx="13">
                  <c:v>Northern L3=8, L2=0</c:v>
                </c:pt>
                <c:pt idx="14">
                  <c:v>National L3=149, L2=37</c:v>
                </c:pt>
              </c:strCache>
            </c:strRef>
          </c:cat>
          <c:val>
            <c:numRef>
              <c:f>STI_HIVrisk!$B$45:$B$59</c:f>
              <c:numCache>
                <c:formatCode>General</c:formatCode>
                <c:ptCount val="15"/>
                <c:pt idx="0" formatCode="0%">
                  <c:v>0.33333333333333331</c:v>
                </c:pt>
                <c:pt idx="2" formatCode="0%">
                  <c:v>0.5</c:v>
                </c:pt>
                <c:pt idx="3" formatCode="0%">
                  <c:v>0</c:v>
                </c:pt>
                <c:pt idx="4" formatCode="0%">
                  <c:v>1</c:v>
                </c:pt>
                <c:pt idx="5" formatCode="0%">
                  <c:v>0.33333333333333331</c:v>
                </c:pt>
                <c:pt idx="6" formatCode="0%">
                  <c:v>0</c:v>
                </c:pt>
                <c:pt idx="7" formatCode="0%">
                  <c:v>1</c:v>
                </c:pt>
                <c:pt idx="9" formatCode="0%">
                  <c:v>0.5</c:v>
                </c:pt>
                <c:pt idx="12" formatCode="0%">
                  <c:v>0.33333333333333331</c:v>
                </c:pt>
                <c:pt idx="14" formatCode="0%">
                  <c:v>0.43243243243243246</c:v>
                </c:pt>
              </c:numCache>
            </c:numRef>
          </c:val>
        </c:ser>
        <c:ser>
          <c:idx val="0"/>
          <c:order val="1"/>
          <c:tx>
            <c:strRef>
              <c:f>STI_HIVrisk!$C$44</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STI_HIVrisk!$A$45:$A$59</c:f>
              <c:strCache>
                <c:ptCount val="15"/>
                <c:pt idx="0">
                  <c:v>Trent L3=15, L2=3</c:v>
                </c:pt>
                <c:pt idx="1">
                  <c:v>Cheshire &amp; M'side L3=4, L2=0</c:v>
                </c:pt>
                <c:pt idx="2">
                  <c:v>Anglia L3=10, L2=6</c:v>
                </c:pt>
                <c:pt idx="3">
                  <c:v>North West L3=3, L2=1</c:v>
                </c:pt>
                <c:pt idx="4">
                  <c:v>Oxford L3=6, L2=1</c:v>
                </c:pt>
                <c:pt idx="5">
                  <c:v>Yorkshire L3=12, L2=6</c:v>
                </c:pt>
                <c:pt idx="6">
                  <c:v>North Thames L3=27, L2=4</c:v>
                </c:pt>
                <c:pt idx="7">
                  <c:v>Wales L3=10, L2=3</c:v>
                </c:pt>
                <c:pt idx="8">
                  <c:v>N. Ireland L3=5, L2=0</c:v>
                </c:pt>
                <c:pt idx="9">
                  <c:v>South Thames L3=24, L2=10</c:v>
                </c:pt>
                <c:pt idx="10">
                  <c:v>West Midlands L3=8, L2=0</c:v>
                </c:pt>
                <c:pt idx="11">
                  <c:v>Wessex L3=5, L2=0</c:v>
                </c:pt>
                <c:pt idx="12">
                  <c:v>South West L3=12, L2=3</c:v>
                </c:pt>
                <c:pt idx="13">
                  <c:v>Northern L3=8, L2=0</c:v>
                </c:pt>
                <c:pt idx="14">
                  <c:v>National L3=149, L2=37</c:v>
                </c:pt>
              </c:strCache>
            </c:strRef>
          </c:cat>
          <c:val>
            <c:numRef>
              <c:f>STI_HIVrisk!$C$45:$C$59</c:f>
              <c:numCache>
                <c:formatCode>0%</c:formatCode>
                <c:ptCount val="15"/>
                <c:pt idx="0">
                  <c:v>0.13333333333333341</c:v>
                </c:pt>
                <c:pt idx="1">
                  <c:v>0.25</c:v>
                </c:pt>
                <c:pt idx="2">
                  <c:v>0.30000000000000021</c:v>
                </c:pt>
                <c:pt idx="3">
                  <c:v>0.33333333333333331</c:v>
                </c:pt>
                <c:pt idx="4">
                  <c:v>0.5</c:v>
                </c:pt>
                <c:pt idx="5">
                  <c:v>0.58333333333333337</c:v>
                </c:pt>
                <c:pt idx="6">
                  <c:v>0.59259259259259267</c:v>
                </c:pt>
                <c:pt idx="7">
                  <c:v>0.60000000000000031</c:v>
                </c:pt>
                <c:pt idx="8">
                  <c:v>0.60000000000000042</c:v>
                </c:pt>
                <c:pt idx="9">
                  <c:v>0.62500000000000033</c:v>
                </c:pt>
                <c:pt idx="10">
                  <c:v>0.75000000000000033</c:v>
                </c:pt>
                <c:pt idx="11">
                  <c:v>0.8</c:v>
                </c:pt>
                <c:pt idx="12">
                  <c:v>0.83333333333333359</c:v>
                </c:pt>
                <c:pt idx="13">
                  <c:v>0.87500000000000033</c:v>
                </c:pt>
                <c:pt idx="14">
                  <c:v>0.5637583892617446</c:v>
                </c:pt>
              </c:numCache>
            </c:numRef>
          </c:val>
        </c:ser>
        <c:gapWidth val="50"/>
        <c:axId val="53078272"/>
        <c:axId val="66236416"/>
      </c:barChart>
      <c:catAx>
        <c:axId val="53078272"/>
        <c:scaling>
          <c:orientation val="minMax"/>
        </c:scaling>
        <c:axPos val="l"/>
        <c:tickLblPos val="nextTo"/>
        <c:txPr>
          <a:bodyPr rot="0"/>
          <a:lstStyle/>
          <a:p>
            <a:pPr>
              <a:defRPr sz="1600"/>
            </a:pPr>
            <a:endParaRPr lang="en-US"/>
          </a:p>
        </c:txPr>
        <c:crossAx val="66236416"/>
        <c:crosses val="autoZero"/>
        <c:auto val="1"/>
        <c:lblAlgn val="ctr"/>
        <c:lblOffset val="100"/>
      </c:catAx>
      <c:valAx>
        <c:axId val="66236416"/>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53078272"/>
        <c:crosses val="autoZero"/>
        <c:crossBetween val="between"/>
        <c:majorUnit val="0.2"/>
        <c:minorUnit val="4.0000000000000022E-2"/>
      </c:valAx>
    </c:plotArea>
    <c:legend>
      <c:legendPos val="r"/>
      <c:layout>
        <c:manualLayout>
          <c:xMode val="edge"/>
          <c:yMode val="edge"/>
          <c:x val="8.0708661417322868E-3"/>
          <c:y val="0.87259430071241051"/>
          <c:w val="0.20145830455403624"/>
          <c:h val="0.11311998500187471"/>
        </c:manualLayout>
      </c:layout>
      <c:spPr>
        <a:ln>
          <a:solidFill>
            <a:srgbClr val="4F81BD"/>
          </a:solidFill>
        </a:ln>
      </c:spPr>
      <c:txPr>
        <a:bodyPr/>
        <a:lstStyle/>
        <a:p>
          <a:pPr>
            <a:defRPr sz="1800" b="1"/>
          </a:pPr>
          <a:endParaRPr lang="en-US"/>
        </a:p>
      </c:txPr>
    </c:legend>
    <c:plotVisOnly val="1"/>
  </c:chart>
  <c:externalData r:id="rId2"/>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4E-2"/>
          <c:w val="0.90673308928489194"/>
          <c:h val="0.82884514435695533"/>
        </c:manualLayout>
      </c:layout>
      <c:barChart>
        <c:barDir val="bar"/>
        <c:grouping val="clustered"/>
        <c:ser>
          <c:idx val="1"/>
          <c:order val="0"/>
          <c:tx>
            <c:strRef>
              <c:f>HIVtest!$B$25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HIVtest!$A$26:$A$40</c:f>
              <c:strCache>
                <c:ptCount val="15"/>
                <c:pt idx="0">
                  <c:v>N. Ireland L3=5, L2=0</c:v>
                </c:pt>
                <c:pt idx="1">
                  <c:v>Cheshire &amp; M'side L3=4, L2=0</c:v>
                </c:pt>
                <c:pt idx="2">
                  <c:v>North West L3=3, L2=1</c:v>
                </c:pt>
                <c:pt idx="3">
                  <c:v>Oxford L3=6, L2=1</c:v>
                </c:pt>
                <c:pt idx="4">
                  <c:v>Yorkshire L3=12, L2=6</c:v>
                </c:pt>
                <c:pt idx="5">
                  <c:v>South Thames L3=24, L2=10</c:v>
                </c:pt>
                <c:pt idx="6">
                  <c:v>South West L3=12, L2=3</c:v>
                </c:pt>
                <c:pt idx="7">
                  <c:v>Wales L3=10, L2=3</c:v>
                </c:pt>
                <c:pt idx="8">
                  <c:v>Trent L3=15, L2=3</c:v>
                </c:pt>
                <c:pt idx="9">
                  <c:v>North Thames L3=27, L2=4</c:v>
                </c:pt>
                <c:pt idx="10">
                  <c:v>Northern L3=8, L2=0</c:v>
                </c:pt>
                <c:pt idx="11">
                  <c:v>West Midlands L3=8, L2=0</c:v>
                </c:pt>
                <c:pt idx="12">
                  <c:v>Anglia L3=10, L2=6</c:v>
                </c:pt>
                <c:pt idx="13">
                  <c:v>Wessex L3=5, L2=0</c:v>
                </c:pt>
                <c:pt idx="14">
                  <c:v>National L3=149, L2=37</c:v>
                </c:pt>
              </c:strCache>
            </c:strRef>
          </c:cat>
          <c:val>
            <c:numRef>
              <c:f>HIVtest!$B$26:$B$40</c:f>
              <c:numCache>
                <c:formatCode>General</c:formatCode>
                <c:ptCount val="15"/>
                <c:pt idx="2" formatCode="0%">
                  <c:v>1</c:v>
                </c:pt>
                <c:pt idx="3" formatCode="0%">
                  <c:v>0</c:v>
                </c:pt>
                <c:pt idx="4" formatCode="0%">
                  <c:v>0.33333333333333331</c:v>
                </c:pt>
                <c:pt idx="5" formatCode="0%">
                  <c:v>0.30000000000000016</c:v>
                </c:pt>
                <c:pt idx="6" formatCode="0%">
                  <c:v>0.33333333333333331</c:v>
                </c:pt>
                <c:pt idx="7" formatCode="0%">
                  <c:v>0.66666666666666663</c:v>
                </c:pt>
                <c:pt idx="8" formatCode="0%">
                  <c:v>0.66666666666666663</c:v>
                </c:pt>
                <c:pt idx="9" formatCode="0%">
                  <c:v>0.25</c:v>
                </c:pt>
                <c:pt idx="12" formatCode="0%">
                  <c:v>0.66666666666666663</c:v>
                </c:pt>
                <c:pt idx="14" formatCode="0%">
                  <c:v>0.43243243243243246</c:v>
                </c:pt>
              </c:numCache>
            </c:numRef>
          </c:val>
        </c:ser>
        <c:ser>
          <c:idx val="0"/>
          <c:order val="1"/>
          <c:tx>
            <c:strRef>
              <c:f>HIVtest!$C$25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HIVtest!$A$26:$A$40</c:f>
              <c:strCache>
                <c:ptCount val="15"/>
                <c:pt idx="0">
                  <c:v>N. Ireland L3=5, L2=0</c:v>
                </c:pt>
                <c:pt idx="1">
                  <c:v>Cheshire &amp; M'side L3=4, L2=0</c:v>
                </c:pt>
                <c:pt idx="2">
                  <c:v>North West L3=3, L2=1</c:v>
                </c:pt>
                <c:pt idx="3">
                  <c:v>Oxford L3=6, L2=1</c:v>
                </c:pt>
                <c:pt idx="4">
                  <c:v>Yorkshire L3=12, L2=6</c:v>
                </c:pt>
                <c:pt idx="5">
                  <c:v>South Thames L3=24, L2=10</c:v>
                </c:pt>
                <c:pt idx="6">
                  <c:v>South West L3=12, L2=3</c:v>
                </c:pt>
                <c:pt idx="7">
                  <c:v>Wales L3=10, L2=3</c:v>
                </c:pt>
                <c:pt idx="8">
                  <c:v>Trent L3=15, L2=3</c:v>
                </c:pt>
                <c:pt idx="9">
                  <c:v>North Thames L3=27, L2=4</c:v>
                </c:pt>
                <c:pt idx="10">
                  <c:v>Northern L3=8, L2=0</c:v>
                </c:pt>
                <c:pt idx="11">
                  <c:v>West Midlands L3=8, L2=0</c:v>
                </c:pt>
                <c:pt idx="12">
                  <c:v>Anglia L3=10, L2=6</c:v>
                </c:pt>
                <c:pt idx="13">
                  <c:v>Wessex L3=5, L2=0</c:v>
                </c:pt>
                <c:pt idx="14">
                  <c:v>National L3=149, L2=37</c:v>
                </c:pt>
              </c:strCache>
            </c:strRef>
          </c:cat>
          <c:val>
            <c:numRef>
              <c:f>HIVtest!$C$26:$C$40</c:f>
              <c:numCache>
                <c:formatCode>0%</c:formatCode>
                <c:ptCount val="15"/>
                <c:pt idx="0">
                  <c:v>0.2</c:v>
                </c:pt>
                <c:pt idx="1">
                  <c:v>0.25</c:v>
                </c:pt>
                <c:pt idx="2">
                  <c:v>0.33333333333333331</c:v>
                </c:pt>
                <c:pt idx="3">
                  <c:v>0.33333333333333331</c:v>
                </c:pt>
                <c:pt idx="4">
                  <c:v>0.33333333333333331</c:v>
                </c:pt>
                <c:pt idx="5">
                  <c:v>0.45833333333333326</c:v>
                </c:pt>
                <c:pt idx="6">
                  <c:v>0.5</c:v>
                </c:pt>
                <c:pt idx="7">
                  <c:v>0.5</c:v>
                </c:pt>
                <c:pt idx="8">
                  <c:v>0.53333333333333333</c:v>
                </c:pt>
                <c:pt idx="9">
                  <c:v>0.55555555555555569</c:v>
                </c:pt>
                <c:pt idx="10">
                  <c:v>0.62500000000000033</c:v>
                </c:pt>
                <c:pt idx="11">
                  <c:v>0.62500000000000033</c:v>
                </c:pt>
                <c:pt idx="12">
                  <c:v>0.70000000000000029</c:v>
                </c:pt>
                <c:pt idx="13">
                  <c:v>0.8</c:v>
                </c:pt>
                <c:pt idx="14">
                  <c:v>0.50335570469798652</c:v>
                </c:pt>
              </c:numCache>
            </c:numRef>
          </c:val>
        </c:ser>
        <c:gapWidth val="50"/>
        <c:axId val="66299392"/>
        <c:axId val="66300928"/>
      </c:barChart>
      <c:catAx>
        <c:axId val="66299392"/>
        <c:scaling>
          <c:orientation val="minMax"/>
        </c:scaling>
        <c:axPos val="l"/>
        <c:tickLblPos val="nextTo"/>
        <c:txPr>
          <a:bodyPr rot="0"/>
          <a:lstStyle/>
          <a:p>
            <a:pPr>
              <a:defRPr sz="1600"/>
            </a:pPr>
            <a:endParaRPr lang="en-US"/>
          </a:p>
        </c:txPr>
        <c:crossAx val="66300928"/>
        <c:crosses val="autoZero"/>
        <c:auto val="1"/>
        <c:lblAlgn val="ctr"/>
        <c:lblOffset val="100"/>
      </c:catAx>
      <c:valAx>
        <c:axId val="66300928"/>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66299392"/>
        <c:crosses val="autoZero"/>
        <c:crossBetween val="between"/>
        <c:majorUnit val="0.2"/>
        <c:minorUnit val="4.0000000000000022E-2"/>
      </c:valAx>
    </c:plotArea>
    <c:legend>
      <c:legendPos val="r"/>
      <c:layout>
        <c:manualLayout>
          <c:xMode val="edge"/>
          <c:yMode val="edge"/>
          <c:x val="8.0708661417322868E-3"/>
          <c:y val="0.87259430071241051"/>
          <c:w val="0.20145830455403624"/>
          <c:h val="0.11311998500187471"/>
        </c:manualLayout>
      </c:layout>
      <c:spPr>
        <a:ln>
          <a:solidFill>
            <a:srgbClr val="4F81BD"/>
          </a:solidFill>
        </a:ln>
      </c:spPr>
      <c:txPr>
        <a:bodyPr/>
        <a:lstStyle/>
        <a:p>
          <a:pPr>
            <a:defRPr sz="1800" b="1"/>
          </a:pPr>
          <a:endParaRPr lang="en-US"/>
        </a:p>
      </c:txPr>
    </c:legend>
    <c:plotVisOnly val="1"/>
  </c:chart>
  <c:externalData r:id="rId2"/>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4E-2"/>
          <c:w val="0.90673308928489194"/>
          <c:h val="0.82884514435695533"/>
        </c:manualLayout>
      </c:layout>
      <c:barChart>
        <c:barDir val="bar"/>
        <c:grouping val="clustered"/>
        <c:ser>
          <c:idx val="1"/>
          <c:order val="0"/>
          <c:tx>
            <c:strRef>
              <c:f>HIVtest!$O$25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HIVtest!$N$26:$N$40</c:f>
              <c:strCache>
                <c:ptCount val="15"/>
                <c:pt idx="0">
                  <c:v>Cheshire &amp; M'side L3=4, L2=0</c:v>
                </c:pt>
                <c:pt idx="1">
                  <c:v>Wales L3=10, L2=3</c:v>
                </c:pt>
                <c:pt idx="2">
                  <c:v>Trent L3=15, L2=3</c:v>
                </c:pt>
                <c:pt idx="3">
                  <c:v>Northern L3=8, L2=0</c:v>
                </c:pt>
                <c:pt idx="4">
                  <c:v>South West L3=12, L2=3</c:v>
                </c:pt>
                <c:pt idx="5">
                  <c:v>Yorkshire L3=12, L2=6</c:v>
                </c:pt>
                <c:pt idx="6">
                  <c:v>South Thames L3=24, L2=10</c:v>
                </c:pt>
                <c:pt idx="7">
                  <c:v>Anglia L3=10, L2=6</c:v>
                </c:pt>
                <c:pt idx="8">
                  <c:v>North Thames L3=27, L2=4</c:v>
                </c:pt>
                <c:pt idx="9">
                  <c:v>North West L3=3, L2=1</c:v>
                </c:pt>
                <c:pt idx="10">
                  <c:v>N. Ireland L3=5, L2=0</c:v>
                </c:pt>
                <c:pt idx="11">
                  <c:v>Oxford L3=6, L2=1</c:v>
                </c:pt>
                <c:pt idx="12">
                  <c:v>Wessex L3=5, L2=0</c:v>
                </c:pt>
                <c:pt idx="13">
                  <c:v>West Midlands L3=8, L2=0</c:v>
                </c:pt>
                <c:pt idx="14">
                  <c:v>National L3=149, L2=37</c:v>
                </c:pt>
              </c:strCache>
            </c:strRef>
          </c:cat>
          <c:val>
            <c:numRef>
              <c:f>HIVtest!$O$26:$O$40</c:f>
              <c:numCache>
                <c:formatCode>0%</c:formatCode>
                <c:ptCount val="15"/>
                <c:pt idx="1">
                  <c:v>1</c:v>
                </c:pt>
                <c:pt idx="2">
                  <c:v>0.66666666666666663</c:v>
                </c:pt>
                <c:pt idx="4">
                  <c:v>0.66666666666666663</c:v>
                </c:pt>
                <c:pt idx="5">
                  <c:v>1</c:v>
                </c:pt>
                <c:pt idx="6">
                  <c:v>0.5</c:v>
                </c:pt>
                <c:pt idx="7">
                  <c:v>0.66666666666666663</c:v>
                </c:pt>
                <c:pt idx="8">
                  <c:v>0.5</c:v>
                </c:pt>
                <c:pt idx="9">
                  <c:v>1</c:v>
                </c:pt>
                <c:pt idx="11">
                  <c:v>1</c:v>
                </c:pt>
                <c:pt idx="14">
                  <c:v>0.70270270270270252</c:v>
                </c:pt>
              </c:numCache>
            </c:numRef>
          </c:val>
        </c:ser>
        <c:ser>
          <c:idx val="0"/>
          <c:order val="1"/>
          <c:tx>
            <c:strRef>
              <c:f>HIVtest!$P$25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HIVtest!$N$26:$N$40</c:f>
              <c:strCache>
                <c:ptCount val="15"/>
                <c:pt idx="0">
                  <c:v>Cheshire &amp; M'side L3=4, L2=0</c:v>
                </c:pt>
                <c:pt idx="1">
                  <c:v>Wales L3=10, L2=3</c:v>
                </c:pt>
                <c:pt idx="2">
                  <c:v>Trent L3=15, L2=3</c:v>
                </c:pt>
                <c:pt idx="3">
                  <c:v>Northern L3=8, L2=0</c:v>
                </c:pt>
                <c:pt idx="4">
                  <c:v>South West L3=12, L2=3</c:v>
                </c:pt>
                <c:pt idx="5">
                  <c:v>Yorkshire L3=12, L2=6</c:v>
                </c:pt>
                <c:pt idx="6">
                  <c:v>South Thames L3=24, L2=10</c:v>
                </c:pt>
                <c:pt idx="7">
                  <c:v>Anglia L3=10, L2=6</c:v>
                </c:pt>
                <c:pt idx="8">
                  <c:v>North Thames L3=27, L2=4</c:v>
                </c:pt>
                <c:pt idx="9">
                  <c:v>North West L3=3, L2=1</c:v>
                </c:pt>
                <c:pt idx="10">
                  <c:v>N. Ireland L3=5, L2=0</c:v>
                </c:pt>
                <c:pt idx="11">
                  <c:v>Oxford L3=6, L2=1</c:v>
                </c:pt>
                <c:pt idx="12">
                  <c:v>Wessex L3=5, L2=0</c:v>
                </c:pt>
                <c:pt idx="13">
                  <c:v>West Midlands L3=8, L2=0</c:v>
                </c:pt>
                <c:pt idx="14">
                  <c:v>National L3=149, L2=37</c:v>
                </c:pt>
              </c:strCache>
            </c:strRef>
          </c:cat>
          <c:val>
            <c:numRef>
              <c:f>HIVtest!$P$26:$P$40</c:f>
              <c:numCache>
                <c:formatCode>0%</c:formatCode>
                <c:ptCount val="15"/>
                <c:pt idx="0">
                  <c:v>0.75000000000000033</c:v>
                </c:pt>
                <c:pt idx="1">
                  <c:v>0.8</c:v>
                </c:pt>
                <c:pt idx="2">
                  <c:v>0.8666666666666667</c:v>
                </c:pt>
                <c:pt idx="3">
                  <c:v>0.87500000000000033</c:v>
                </c:pt>
                <c:pt idx="4">
                  <c:v>0.91666666666666652</c:v>
                </c:pt>
                <c:pt idx="5">
                  <c:v>0.91666666666666652</c:v>
                </c:pt>
                <c:pt idx="6">
                  <c:v>0.9583333333333337</c:v>
                </c:pt>
                <c:pt idx="7">
                  <c:v>1</c:v>
                </c:pt>
                <c:pt idx="8">
                  <c:v>1</c:v>
                </c:pt>
                <c:pt idx="9">
                  <c:v>1</c:v>
                </c:pt>
                <c:pt idx="10">
                  <c:v>1</c:v>
                </c:pt>
                <c:pt idx="11">
                  <c:v>1</c:v>
                </c:pt>
                <c:pt idx="12">
                  <c:v>1</c:v>
                </c:pt>
                <c:pt idx="13">
                  <c:v>1</c:v>
                </c:pt>
                <c:pt idx="14">
                  <c:v>0.93959731543624159</c:v>
                </c:pt>
              </c:numCache>
            </c:numRef>
          </c:val>
        </c:ser>
        <c:gapWidth val="50"/>
        <c:axId val="66384640"/>
        <c:axId val="66386176"/>
      </c:barChart>
      <c:catAx>
        <c:axId val="66384640"/>
        <c:scaling>
          <c:orientation val="minMax"/>
        </c:scaling>
        <c:axPos val="l"/>
        <c:tickLblPos val="nextTo"/>
        <c:txPr>
          <a:bodyPr rot="0"/>
          <a:lstStyle/>
          <a:p>
            <a:pPr>
              <a:defRPr sz="1600"/>
            </a:pPr>
            <a:endParaRPr lang="en-US"/>
          </a:p>
        </c:txPr>
        <c:crossAx val="66386176"/>
        <c:crosses val="autoZero"/>
        <c:auto val="1"/>
        <c:lblAlgn val="ctr"/>
        <c:lblOffset val="100"/>
      </c:catAx>
      <c:valAx>
        <c:axId val="66386176"/>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66384640"/>
        <c:crosses val="autoZero"/>
        <c:crossBetween val="between"/>
        <c:majorUnit val="0.2"/>
        <c:minorUnit val="4.0000000000000022E-2"/>
      </c:valAx>
    </c:plotArea>
    <c:legend>
      <c:legendPos val="r"/>
      <c:layout>
        <c:manualLayout>
          <c:xMode val="edge"/>
          <c:yMode val="edge"/>
          <c:x val="8.0708661417322868E-3"/>
          <c:y val="0.87259430071241051"/>
          <c:w val="0.20145830455403624"/>
          <c:h val="0.11311998500187471"/>
        </c:manualLayout>
      </c:layout>
      <c:spPr>
        <a:ln>
          <a:solidFill>
            <a:srgbClr val="4F81BD"/>
          </a:solidFill>
        </a:ln>
      </c:spPr>
      <c:txPr>
        <a:bodyPr/>
        <a:lstStyle/>
        <a:p>
          <a:pPr>
            <a:defRPr sz="1800" b="1"/>
          </a:pPr>
          <a:endParaRPr lang="en-US"/>
        </a:p>
      </c:txPr>
    </c:legend>
    <c:plotVisOnly val="1"/>
  </c:chart>
  <c:externalData r:id="rId2"/>
</c:chartSpace>
</file>

<file path=ppt/charts/chart8.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77"/>
          <c:y val="1.5133451628405644E-2"/>
          <c:w val="0.90673308928489194"/>
          <c:h val="0.82884514435695533"/>
        </c:manualLayout>
      </c:layout>
      <c:barChart>
        <c:barDir val="bar"/>
        <c:grouping val="clustered"/>
        <c:ser>
          <c:idx val="1"/>
          <c:order val="0"/>
          <c:tx>
            <c:strRef>
              <c:f>ChlamydiaResult!$B$25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ChlamydiaResult!$A$26:$A$40</c:f>
              <c:strCache>
                <c:ptCount val="15"/>
                <c:pt idx="0">
                  <c:v>Yorkshire L3=12, L2=6</c:v>
                </c:pt>
                <c:pt idx="1">
                  <c:v>N. Ireland L3=5, L2=0</c:v>
                </c:pt>
                <c:pt idx="2">
                  <c:v>Wales L3=10, L2=3</c:v>
                </c:pt>
                <c:pt idx="3">
                  <c:v>Cheshire &amp; M'side L3=4, L2=0</c:v>
                </c:pt>
                <c:pt idx="4">
                  <c:v>Trent L3=15, L2=3</c:v>
                </c:pt>
                <c:pt idx="5">
                  <c:v>North West L3=3, L2=1</c:v>
                </c:pt>
                <c:pt idx="6">
                  <c:v>Oxford L3=6, L2=1</c:v>
                </c:pt>
                <c:pt idx="7">
                  <c:v>North Thames L3=27, L2=4</c:v>
                </c:pt>
                <c:pt idx="8">
                  <c:v>Anglia L3=10, L2=6</c:v>
                </c:pt>
                <c:pt idx="9">
                  <c:v>South West L3=12, L2=3</c:v>
                </c:pt>
                <c:pt idx="10">
                  <c:v>South Thames L3=24, L2=10</c:v>
                </c:pt>
                <c:pt idx="11">
                  <c:v>Northern L3=8, L2=0</c:v>
                </c:pt>
                <c:pt idx="12">
                  <c:v>West Midlands L3=8, L2=0</c:v>
                </c:pt>
                <c:pt idx="13">
                  <c:v>Wessex L3=5, L2=0</c:v>
                </c:pt>
                <c:pt idx="14">
                  <c:v>National L3=149, L2=37</c:v>
                </c:pt>
              </c:strCache>
            </c:strRef>
          </c:cat>
          <c:val>
            <c:numRef>
              <c:f>ChlamydiaResult!$B$26:$B$40</c:f>
              <c:numCache>
                <c:formatCode>General</c:formatCode>
                <c:ptCount val="15"/>
                <c:pt idx="0" formatCode="0%">
                  <c:v>0.66666666666666663</c:v>
                </c:pt>
                <c:pt idx="2" formatCode="0%">
                  <c:v>1</c:v>
                </c:pt>
                <c:pt idx="4" formatCode="0%">
                  <c:v>0</c:v>
                </c:pt>
                <c:pt idx="5" formatCode="0%">
                  <c:v>0</c:v>
                </c:pt>
                <c:pt idx="6" formatCode="0%">
                  <c:v>1</c:v>
                </c:pt>
                <c:pt idx="7" formatCode="0%">
                  <c:v>0.75000000000000022</c:v>
                </c:pt>
                <c:pt idx="8" formatCode="0%">
                  <c:v>0.33333333333333331</c:v>
                </c:pt>
                <c:pt idx="9" formatCode="0%">
                  <c:v>0.33333333333333331</c:v>
                </c:pt>
                <c:pt idx="10" formatCode="0%">
                  <c:v>0.70000000000000018</c:v>
                </c:pt>
                <c:pt idx="14" formatCode="0%">
                  <c:v>0.56756756756756732</c:v>
                </c:pt>
              </c:numCache>
            </c:numRef>
          </c:val>
        </c:ser>
        <c:ser>
          <c:idx val="0"/>
          <c:order val="1"/>
          <c:tx>
            <c:strRef>
              <c:f>ChlamydiaResult!$C$25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ChlamydiaResult!$A$26:$A$40</c:f>
              <c:strCache>
                <c:ptCount val="15"/>
                <c:pt idx="0">
                  <c:v>Yorkshire L3=12, L2=6</c:v>
                </c:pt>
                <c:pt idx="1">
                  <c:v>N. Ireland L3=5, L2=0</c:v>
                </c:pt>
                <c:pt idx="2">
                  <c:v>Wales L3=10, L2=3</c:v>
                </c:pt>
                <c:pt idx="3">
                  <c:v>Cheshire &amp; M'side L3=4, L2=0</c:v>
                </c:pt>
                <c:pt idx="4">
                  <c:v>Trent L3=15, L2=3</c:v>
                </c:pt>
                <c:pt idx="5">
                  <c:v>North West L3=3, L2=1</c:v>
                </c:pt>
                <c:pt idx="6">
                  <c:v>Oxford L3=6, L2=1</c:v>
                </c:pt>
                <c:pt idx="7">
                  <c:v>North Thames L3=27, L2=4</c:v>
                </c:pt>
                <c:pt idx="8">
                  <c:v>Anglia L3=10, L2=6</c:v>
                </c:pt>
                <c:pt idx="9">
                  <c:v>South West L3=12, L2=3</c:v>
                </c:pt>
                <c:pt idx="10">
                  <c:v>South Thames L3=24, L2=10</c:v>
                </c:pt>
                <c:pt idx="11">
                  <c:v>Northern L3=8, L2=0</c:v>
                </c:pt>
                <c:pt idx="12">
                  <c:v>West Midlands L3=8, L2=0</c:v>
                </c:pt>
                <c:pt idx="13">
                  <c:v>Wessex L3=5, L2=0</c:v>
                </c:pt>
                <c:pt idx="14">
                  <c:v>National L3=149, L2=37</c:v>
                </c:pt>
              </c:strCache>
            </c:strRef>
          </c:cat>
          <c:val>
            <c:numRef>
              <c:f>ChlamydiaResult!$C$26:$C$40</c:f>
              <c:numCache>
                <c:formatCode>0%</c:formatCode>
                <c:ptCount val="15"/>
                <c:pt idx="0">
                  <c:v>0.16666666666666666</c:v>
                </c:pt>
                <c:pt idx="1">
                  <c:v>0.2</c:v>
                </c:pt>
                <c:pt idx="2">
                  <c:v>0.2</c:v>
                </c:pt>
                <c:pt idx="3">
                  <c:v>0.25</c:v>
                </c:pt>
                <c:pt idx="4">
                  <c:v>0.26666666666666677</c:v>
                </c:pt>
                <c:pt idx="5">
                  <c:v>0.33333333333333331</c:v>
                </c:pt>
                <c:pt idx="6">
                  <c:v>0.33333333333333331</c:v>
                </c:pt>
                <c:pt idx="7">
                  <c:v>0.37037037037037057</c:v>
                </c:pt>
                <c:pt idx="8">
                  <c:v>0.4</c:v>
                </c:pt>
                <c:pt idx="9">
                  <c:v>0.41666666666666685</c:v>
                </c:pt>
                <c:pt idx="10">
                  <c:v>0.45833333333333326</c:v>
                </c:pt>
                <c:pt idx="11">
                  <c:v>0.62500000000000022</c:v>
                </c:pt>
                <c:pt idx="12">
                  <c:v>0.75000000000000022</c:v>
                </c:pt>
                <c:pt idx="13">
                  <c:v>0.8</c:v>
                </c:pt>
                <c:pt idx="14">
                  <c:v>0.38926174496644306</c:v>
                </c:pt>
              </c:numCache>
            </c:numRef>
          </c:val>
        </c:ser>
        <c:gapWidth val="50"/>
        <c:axId val="66412544"/>
        <c:axId val="66414080"/>
      </c:barChart>
      <c:catAx>
        <c:axId val="66412544"/>
        <c:scaling>
          <c:orientation val="minMax"/>
        </c:scaling>
        <c:axPos val="l"/>
        <c:tickLblPos val="nextTo"/>
        <c:txPr>
          <a:bodyPr rot="0"/>
          <a:lstStyle/>
          <a:p>
            <a:pPr>
              <a:defRPr sz="1600"/>
            </a:pPr>
            <a:endParaRPr lang="en-US"/>
          </a:p>
        </c:txPr>
        <c:crossAx val="66414080"/>
        <c:crosses val="autoZero"/>
        <c:auto val="1"/>
        <c:lblAlgn val="ctr"/>
        <c:lblOffset val="100"/>
      </c:catAx>
      <c:valAx>
        <c:axId val="66414080"/>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6412544"/>
        <c:crosses val="autoZero"/>
        <c:crossBetween val="between"/>
        <c:majorUnit val="0.2"/>
        <c:minorUnit val="4.0000000000000022E-2"/>
      </c:valAx>
    </c:plotArea>
    <c:legend>
      <c:legendPos val="r"/>
      <c:layout>
        <c:manualLayout>
          <c:xMode val="edge"/>
          <c:yMode val="edge"/>
          <c:x val="8.0708661417322868E-3"/>
          <c:y val="0.87259430071241051"/>
          <c:w val="0.20145830455403624"/>
          <c:h val="0.11311998500187471"/>
        </c:manualLayout>
      </c:layout>
      <c:spPr>
        <a:ln>
          <a:solidFill>
            <a:srgbClr val="4F81BD"/>
          </a:solidFill>
        </a:ln>
      </c:spPr>
      <c:txPr>
        <a:bodyPr/>
        <a:lstStyle/>
        <a:p>
          <a:pPr>
            <a:defRPr sz="1800" b="1"/>
          </a:pPr>
          <a:endParaRPr lang="en-US"/>
        </a:p>
      </c:txPr>
    </c:legend>
    <c:plotVisOnly val="1"/>
  </c:chart>
  <c:externalData r:id="rId2"/>
</c:chartSpace>
</file>

<file path=ppt/charts/chart9.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VerifiedContacts!$B$44</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VerifiedContacts!$A$45:$A$59</c:f>
              <c:strCache>
                <c:ptCount val="15"/>
                <c:pt idx="0">
                  <c:v>South West L3=12, L2=3</c:v>
                </c:pt>
                <c:pt idx="1">
                  <c:v>North Thames L3=27, L2=4</c:v>
                </c:pt>
                <c:pt idx="2">
                  <c:v>South Thames L3=24, L2=10</c:v>
                </c:pt>
                <c:pt idx="3">
                  <c:v>Anglia L3=10, L2=6</c:v>
                </c:pt>
                <c:pt idx="4">
                  <c:v>N. Ireland L3=5, L2=0</c:v>
                </c:pt>
                <c:pt idx="5">
                  <c:v>West Midlands L3=8, L2=0</c:v>
                </c:pt>
                <c:pt idx="6">
                  <c:v>Oxford L3=6, L2=1</c:v>
                </c:pt>
                <c:pt idx="7">
                  <c:v>Yorkshire L3=12, L2=6</c:v>
                </c:pt>
                <c:pt idx="8">
                  <c:v>Cheshire &amp; M'side L3=4, L2=0</c:v>
                </c:pt>
                <c:pt idx="9">
                  <c:v>Northern L3=8, L2=0</c:v>
                </c:pt>
                <c:pt idx="10">
                  <c:v>Trent L3=15, L2=3</c:v>
                </c:pt>
                <c:pt idx="11">
                  <c:v>Wales L3=10, L2=3</c:v>
                </c:pt>
                <c:pt idx="12">
                  <c:v>North West L3=3, L2=1</c:v>
                </c:pt>
                <c:pt idx="13">
                  <c:v>Wessex L3=5, L2=0</c:v>
                </c:pt>
                <c:pt idx="14">
                  <c:v>National L3=149, L2=37</c:v>
                </c:pt>
              </c:strCache>
            </c:strRef>
          </c:cat>
          <c:val>
            <c:numRef>
              <c:f>VerifiedContacts!$B$45:$B$59</c:f>
              <c:numCache>
                <c:formatCode>0%</c:formatCode>
                <c:ptCount val="15"/>
                <c:pt idx="0">
                  <c:v>0</c:v>
                </c:pt>
                <c:pt idx="1">
                  <c:v>0.75000000000000022</c:v>
                </c:pt>
                <c:pt idx="2">
                  <c:v>0.30000000000000016</c:v>
                </c:pt>
                <c:pt idx="3">
                  <c:v>0.5</c:v>
                </c:pt>
                <c:pt idx="6">
                  <c:v>0</c:v>
                </c:pt>
                <c:pt idx="7">
                  <c:v>0.5</c:v>
                </c:pt>
                <c:pt idx="10">
                  <c:v>0</c:v>
                </c:pt>
                <c:pt idx="11">
                  <c:v>0.66666666666666663</c:v>
                </c:pt>
                <c:pt idx="12">
                  <c:v>1</c:v>
                </c:pt>
                <c:pt idx="14">
                  <c:v>0.40540540540540548</c:v>
                </c:pt>
              </c:numCache>
            </c:numRef>
          </c:val>
        </c:ser>
        <c:ser>
          <c:idx val="0"/>
          <c:order val="1"/>
          <c:tx>
            <c:strRef>
              <c:f>VerifiedContacts!$C$44</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VerifiedContacts!$A$45:$A$59</c:f>
              <c:strCache>
                <c:ptCount val="15"/>
                <c:pt idx="0">
                  <c:v>South West L3=12, L2=3</c:v>
                </c:pt>
                <c:pt idx="1">
                  <c:v>North Thames L3=27, L2=4</c:v>
                </c:pt>
                <c:pt idx="2">
                  <c:v>South Thames L3=24, L2=10</c:v>
                </c:pt>
                <c:pt idx="3">
                  <c:v>Anglia L3=10, L2=6</c:v>
                </c:pt>
                <c:pt idx="4">
                  <c:v>N. Ireland L3=5, L2=0</c:v>
                </c:pt>
                <c:pt idx="5">
                  <c:v>West Midlands L3=8, L2=0</c:v>
                </c:pt>
                <c:pt idx="6">
                  <c:v>Oxford L3=6, L2=1</c:v>
                </c:pt>
                <c:pt idx="7">
                  <c:v>Yorkshire L3=12, L2=6</c:v>
                </c:pt>
                <c:pt idx="8">
                  <c:v>Cheshire &amp; M'side L3=4, L2=0</c:v>
                </c:pt>
                <c:pt idx="9">
                  <c:v>Northern L3=8, L2=0</c:v>
                </c:pt>
                <c:pt idx="10">
                  <c:v>Trent L3=15, L2=3</c:v>
                </c:pt>
                <c:pt idx="11">
                  <c:v>Wales L3=10, L2=3</c:v>
                </c:pt>
                <c:pt idx="12">
                  <c:v>North West L3=3, L2=1</c:v>
                </c:pt>
                <c:pt idx="13">
                  <c:v>Wessex L3=5, L2=0</c:v>
                </c:pt>
                <c:pt idx="14">
                  <c:v>National L3=149, L2=37</c:v>
                </c:pt>
              </c:strCache>
            </c:strRef>
          </c:cat>
          <c:val>
            <c:numRef>
              <c:f>VerifiedContacts!$C$45:$C$59</c:f>
              <c:numCache>
                <c:formatCode>0%</c:formatCode>
                <c:ptCount val="15"/>
                <c:pt idx="0">
                  <c:v>0.41666666666666685</c:v>
                </c:pt>
                <c:pt idx="1">
                  <c:v>0.44444444444444442</c:v>
                </c:pt>
                <c:pt idx="2">
                  <c:v>0.5</c:v>
                </c:pt>
                <c:pt idx="3">
                  <c:v>0.6000000000000002</c:v>
                </c:pt>
                <c:pt idx="4">
                  <c:v>0.60000000000000031</c:v>
                </c:pt>
                <c:pt idx="5">
                  <c:v>0.62500000000000022</c:v>
                </c:pt>
                <c:pt idx="6">
                  <c:v>0.66666666666666663</c:v>
                </c:pt>
                <c:pt idx="7">
                  <c:v>0.66666666666666674</c:v>
                </c:pt>
                <c:pt idx="8">
                  <c:v>0.75000000000000022</c:v>
                </c:pt>
                <c:pt idx="9">
                  <c:v>0.75000000000000022</c:v>
                </c:pt>
                <c:pt idx="10">
                  <c:v>0.8666666666666667</c:v>
                </c:pt>
                <c:pt idx="11">
                  <c:v>0.9</c:v>
                </c:pt>
                <c:pt idx="12">
                  <c:v>1</c:v>
                </c:pt>
                <c:pt idx="13">
                  <c:v>1</c:v>
                </c:pt>
                <c:pt idx="14">
                  <c:v>0.63087248322147682</c:v>
                </c:pt>
              </c:numCache>
            </c:numRef>
          </c:val>
        </c:ser>
        <c:gapWidth val="50"/>
        <c:axId val="66591744"/>
        <c:axId val="66646784"/>
      </c:barChart>
      <c:catAx>
        <c:axId val="66591744"/>
        <c:scaling>
          <c:orientation val="minMax"/>
        </c:scaling>
        <c:axPos val="l"/>
        <c:tickLblPos val="nextTo"/>
        <c:txPr>
          <a:bodyPr rot="0"/>
          <a:lstStyle/>
          <a:p>
            <a:pPr>
              <a:defRPr sz="1600"/>
            </a:pPr>
            <a:endParaRPr lang="en-US"/>
          </a:p>
        </c:txPr>
        <c:crossAx val="66646784"/>
        <c:crosses val="autoZero"/>
        <c:auto val="1"/>
        <c:lblAlgn val="ctr"/>
        <c:lblOffset val="100"/>
      </c:catAx>
      <c:valAx>
        <c:axId val="66646784"/>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6591744"/>
        <c:crosses val="autoZero"/>
        <c:crossBetween val="between"/>
        <c:majorUnit val="0.2"/>
        <c:minorUnit val="4.0000000000000022E-2"/>
      </c:valAx>
    </c:plotArea>
    <c:legend>
      <c:legendPos val="r"/>
      <c:layout>
        <c:manualLayout>
          <c:xMode val="edge"/>
          <c:yMode val="edge"/>
          <c:x val="8.0708661417322868E-3"/>
          <c:y val="0.8619243617275113"/>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VerifiedContacts!$B$63</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VerifiedContacts!$A$64:$A$78</c:f>
              <c:strCache>
                <c:ptCount val="15"/>
                <c:pt idx="0">
                  <c:v>South West L3=12, L2=3</c:v>
                </c:pt>
                <c:pt idx="1">
                  <c:v>North Thames L3=27, L2=4</c:v>
                </c:pt>
                <c:pt idx="2">
                  <c:v>Cheshire &amp; M'side L3=4, L2=0</c:v>
                </c:pt>
                <c:pt idx="3">
                  <c:v>South Thames L3=24, L2=10</c:v>
                </c:pt>
                <c:pt idx="4">
                  <c:v>West Midlands L3=8, L2=0</c:v>
                </c:pt>
                <c:pt idx="5">
                  <c:v>Oxford L3=6, L2=1</c:v>
                </c:pt>
                <c:pt idx="6">
                  <c:v>N. Ireland L3=5, L2=0</c:v>
                </c:pt>
                <c:pt idx="7">
                  <c:v>Yorkshire L3=12, L2=6</c:v>
                </c:pt>
                <c:pt idx="8">
                  <c:v>Anglia L3=10, L2=6</c:v>
                </c:pt>
                <c:pt idx="9">
                  <c:v>Northern L3=8, L2=0</c:v>
                </c:pt>
                <c:pt idx="10">
                  <c:v>Wales L3=10, L2=3</c:v>
                </c:pt>
                <c:pt idx="11">
                  <c:v>Wessex L3=5, L2=0</c:v>
                </c:pt>
                <c:pt idx="12">
                  <c:v>North West L3=3, L2=1</c:v>
                </c:pt>
                <c:pt idx="13">
                  <c:v>Trent L3=15, L2=3</c:v>
                </c:pt>
                <c:pt idx="14">
                  <c:v>National L3=149, L2=37</c:v>
                </c:pt>
              </c:strCache>
            </c:strRef>
          </c:cat>
          <c:val>
            <c:numRef>
              <c:f>VerifiedContacts!$B$64:$B$78</c:f>
              <c:numCache>
                <c:formatCode>0%</c:formatCode>
                <c:ptCount val="15"/>
                <c:pt idx="0">
                  <c:v>0</c:v>
                </c:pt>
                <c:pt idx="1">
                  <c:v>0.75000000000000022</c:v>
                </c:pt>
                <c:pt idx="3">
                  <c:v>0.2</c:v>
                </c:pt>
                <c:pt idx="5">
                  <c:v>0</c:v>
                </c:pt>
                <c:pt idx="7">
                  <c:v>0.5</c:v>
                </c:pt>
                <c:pt idx="8">
                  <c:v>0.5</c:v>
                </c:pt>
                <c:pt idx="10">
                  <c:v>0.33333333333333331</c:v>
                </c:pt>
                <c:pt idx="12">
                  <c:v>1</c:v>
                </c:pt>
                <c:pt idx="13">
                  <c:v>0</c:v>
                </c:pt>
                <c:pt idx="14">
                  <c:v>0.35135135135135137</c:v>
                </c:pt>
              </c:numCache>
            </c:numRef>
          </c:val>
        </c:ser>
        <c:ser>
          <c:idx val="0"/>
          <c:order val="1"/>
          <c:tx>
            <c:strRef>
              <c:f>VerifiedContacts!$C$63</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VerifiedContacts!$A$64:$A$78</c:f>
              <c:strCache>
                <c:ptCount val="15"/>
                <c:pt idx="0">
                  <c:v>South West L3=12, L2=3</c:v>
                </c:pt>
                <c:pt idx="1">
                  <c:v>North Thames L3=27, L2=4</c:v>
                </c:pt>
                <c:pt idx="2">
                  <c:v>Cheshire &amp; M'side L3=4, L2=0</c:v>
                </c:pt>
                <c:pt idx="3">
                  <c:v>South Thames L3=24, L2=10</c:v>
                </c:pt>
                <c:pt idx="4">
                  <c:v>West Midlands L3=8, L2=0</c:v>
                </c:pt>
                <c:pt idx="5">
                  <c:v>Oxford L3=6, L2=1</c:v>
                </c:pt>
                <c:pt idx="6">
                  <c:v>N. Ireland L3=5, L2=0</c:v>
                </c:pt>
                <c:pt idx="7">
                  <c:v>Yorkshire L3=12, L2=6</c:v>
                </c:pt>
                <c:pt idx="8">
                  <c:v>Anglia L3=10, L2=6</c:v>
                </c:pt>
                <c:pt idx="9">
                  <c:v>Northern L3=8, L2=0</c:v>
                </c:pt>
                <c:pt idx="10">
                  <c:v>Wales L3=10, L2=3</c:v>
                </c:pt>
                <c:pt idx="11">
                  <c:v>Wessex L3=5, L2=0</c:v>
                </c:pt>
                <c:pt idx="12">
                  <c:v>North West L3=3, L2=1</c:v>
                </c:pt>
                <c:pt idx="13">
                  <c:v>Trent L3=15, L2=3</c:v>
                </c:pt>
                <c:pt idx="14">
                  <c:v>National L3=149, L2=37</c:v>
                </c:pt>
              </c:strCache>
            </c:strRef>
          </c:cat>
          <c:val>
            <c:numRef>
              <c:f>VerifiedContacts!$C$64:$C$78</c:f>
              <c:numCache>
                <c:formatCode>0%</c:formatCode>
                <c:ptCount val="15"/>
                <c:pt idx="0">
                  <c:v>0.16666666666666666</c:v>
                </c:pt>
                <c:pt idx="1">
                  <c:v>0.22222222222222221</c:v>
                </c:pt>
                <c:pt idx="2">
                  <c:v>0.25</c:v>
                </c:pt>
                <c:pt idx="3">
                  <c:v>0.25</c:v>
                </c:pt>
                <c:pt idx="4">
                  <c:v>0.25</c:v>
                </c:pt>
                <c:pt idx="5">
                  <c:v>0.33333333333333331</c:v>
                </c:pt>
                <c:pt idx="6">
                  <c:v>0.4</c:v>
                </c:pt>
                <c:pt idx="7">
                  <c:v>0.41666666666666685</c:v>
                </c:pt>
                <c:pt idx="8">
                  <c:v>0.5</c:v>
                </c:pt>
                <c:pt idx="9">
                  <c:v>0.5</c:v>
                </c:pt>
                <c:pt idx="10">
                  <c:v>0.5</c:v>
                </c:pt>
                <c:pt idx="11">
                  <c:v>0.6000000000000002</c:v>
                </c:pt>
                <c:pt idx="12">
                  <c:v>0.66666666666666663</c:v>
                </c:pt>
                <c:pt idx="13">
                  <c:v>0.7333333333333335</c:v>
                </c:pt>
                <c:pt idx="14">
                  <c:v>0.37583892617449688</c:v>
                </c:pt>
              </c:numCache>
            </c:numRef>
          </c:val>
        </c:ser>
        <c:gapWidth val="50"/>
        <c:axId val="66651648"/>
        <c:axId val="66653184"/>
      </c:barChart>
      <c:catAx>
        <c:axId val="66651648"/>
        <c:scaling>
          <c:orientation val="minMax"/>
        </c:scaling>
        <c:axPos val="l"/>
        <c:tickLblPos val="nextTo"/>
        <c:txPr>
          <a:bodyPr rot="0"/>
          <a:lstStyle/>
          <a:p>
            <a:pPr>
              <a:defRPr sz="1600"/>
            </a:pPr>
            <a:endParaRPr lang="en-US"/>
          </a:p>
        </c:txPr>
        <c:crossAx val="66653184"/>
        <c:crosses val="autoZero"/>
        <c:auto val="1"/>
        <c:lblAlgn val="ctr"/>
        <c:lblOffset val="100"/>
      </c:catAx>
      <c:valAx>
        <c:axId val="66653184"/>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6651648"/>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ReportedContacts!$B$43</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ReportedContacts!$A$44:$A$58</c:f>
              <c:strCache>
                <c:ptCount val="15"/>
                <c:pt idx="0">
                  <c:v>Cheshire &amp; M'side L3=4, L2=0</c:v>
                </c:pt>
                <c:pt idx="1">
                  <c:v>Northern L3=8, L2=0</c:v>
                </c:pt>
                <c:pt idx="2">
                  <c:v>South West L3=12, L2=3</c:v>
                </c:pt>
                <c:pt idx="3">
                  <c:v>Trent L3=15, L2=3</c:v>
                </c:pt>
                <c:pt idx="4">
                  <c:v>Wales L3=10, L2=3</c:v>
                </c:pt>
                <c:pt idx="5">
                  <c:v>N. Ireland L3=5, L2=0</c:v>
                </c:pt>
                <c:pt idx="6">
                  <c:v>West Midlands L3=8, L2=0</c:v>
                </c:pt>
                <c:pt idx="7">
                  <c:v>North West L3=3, L2=1</c:v>
                </c:pt>
                <c:pt idx="8">
                  <c:v>Anglia L3=10, L2=6</c:v>
                </c:pt>
                <c:pt idx="9">
                  <c:v>Yorkshire L3=12, L2=6</c:v>
                </c:pt>
                <c:pt idx="10">
                  <c:v>Wessex L3=5, L2=0</c:v>
                </c:pt>
                <c:pt idx="11">
                  <c:v>North Thames L3=27, L2=4</c:v>
                </c:pt>
                <c:pt idx="12">
                  <c:v>Oxford L3=6, L2=1</c:v>
                </c:pt>
                <c:pt idx="13">
                  <c:v>South Thames L3=24, L2=10</c:v>
                </c:pt>
                <c:pt idx="14">
                  <c:v>National L3=149, L2=37</c:v>
                </c:pt>
              </c:strCache>
            </c:strRef>
          </c:cat>
          <c:val>
            <c:numRef>
              <c:f>ReportedContacts!$B$44:$B$58</c:f>
              <c:numCache>
                <c:formatCode>General</c:formatCode>
                <c:ptCount val="15"/>
                <c:pt idx="2" formatCode="0%">
                  <c:v>0.33333333333333331</c:v>
                </c:pt>
                <c:pt idx="3" formatCode="0%">
                  <c:v>0.33333333333333331</c:v>
                </c:pt>
                <c:pt idx="4" formatCode="0%">
                  <c:v>0.66666666666666663</c:v>
                </c:pt>
                <c:pt idx="7" formatCode="0%">
                  <c:v>0</c:v>
                </c:pt>
                <c:pt idx="8" formatCode="0%">
                  <c:v>0.5</c:v>
                </c:pt>
                <c:pt idx="9" formatCode="0%">
                  <c:v>0.33333333333333331</c:v>
                </c:pt>
                <c:pt idx="11" formatCode="0%">
                  <c:v>0.5</c:v>
                </c:pt>
                <c:pt idx="12" formatCode="0%">
                  <c:v>1</c:v>
                </c:pt>
                <c:pt idx="13" formatCode="0%">
                  <c:v>0.4</c:v>
                </c:pt>
                <c:pt idx="14" formatCode="0%">
                  <c:v>0.43243243243243246</c:v>
                </c:pt>
              </c:numCache>
            </c:numRef>
          </c:val>
        </c:ser>
        <c:ser>
          <c:idx val="0"/>
          <c:order val="1"/>
          <c:tx>
            <c:strRef>
              <c:f>ReportedContacts!$C$43</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ReportedContacts!$A$44:$A$58</c:f>
              <c:strCache>
                <c:ptCount val="15"/>
                <c:pt idx="0">
                  <c:v>Cheshire &amp; M'side L3=4, L2=0</c:v>
                </c:pt>
                <c:pt idx="1">
                  <c:v>Northern L3=8, L2=0</c:v>
                </c:pt>
                <c:pt idx="2">
                  <c:v>South West L3=12, L2=3</c:v>
                </c:pt>
                <c:pt idx="3">
                  <c:v>Trent L3=15, L2=3</c:v>
                </c:pt>
                <c:pt idx="4">
                  <c:v>Wales L3=10, L2=3</c:v>
                </c:pt>
                <c:pt idx="5">
                  <c:v>N. Ireland L3=5, L2=0</c:v>
                </c:pt>
                <c:pt idx="6">
                  <c:v>West Midlands L3=8, L2=0</c:v>
                </c:pt>
                <c:pt idx="7">
                  <c:v>North West L3=3, L2=1</c:v>
                </c:pt>
                <c:pt idx="8">
                  <c:v>Anglia L3=10, L2=6</c:v>
                </c:pt>
                <c:pt idx="9">
                  <c:v>Yorkshire L3=12, L2=6</c:v>
                </c:pt>
                <c:pt idx="10">
                  <c:v>Wessex L3=5, L2=0</c:v>
                </c:pt>
                <c:pt idx="11">
                  <c:v>North Thames L3=27, L2=4</c:v>
                </c:pt>
                <c:pt idx="12">
                  <c:v>Oxford L3=6, L2=1</c:v>
                </c:pt>
                <c:pt idx="13">
                  <c:v>South Thames L3=24, L2=10</c:v>
                </c:pt>
                <c:pt idx="14">
                  <c:v>National L3=149, L2=37</c:v>
                </c:pt>
              </c:strCache>
            </c:strRef>
          </c:cat>
          <c:val>
            <c:numRef>
              <c:f>ReportedContacts!$C$44:$C$58</c:f>
              <c:numCache>
                <c:formatCode>0%</c:formatCode>
                <c:ptCount val="15"/>
                <c:pt idx="0">
                  <c:v>0.25</c:v>
                </c:pt>
                <c:pt idx="1">
                  <c:v>0.5</c:v>
                </c:pt>
                <c:pt idx="2">
                  <c:v>0.5</c:v>
                </c:pt>
                <c:pt idx="3">
                  <c:v>0.6000000000000002</c:v>
                </c:pt>
                <c:pt idx="4">
                  <c:v>0.6000000000000002</c:v>
                </c:pt>
                <c:pt idx="5">
                  <c:v>0.60000000000000031</c:v>
                </c:pt>
                <c:pt idx="6">
                  <c:v>0.62500000000000022</c:v>
                </c:pt>
                <c:pt idx="7">
                  <c:v>0.66666666666666663</c:v>
                </c:pt>
                <c:pt idx="8">
                  <c:v>0.70000000000000018</c:v>
                </c:pt>
                <c:pt idx="9">
                  <c:v>0.75000000000000022</c:v>
                </c:pt>
                <c:pt idx="10">
                  <c:v>0.8</c:v>
                </c:pt>
                <c:pt idx="11">
                  <c:v>0.8148148148148151</c:v>
                </c:pt>
                <c:pt idx="12">
                  <c:v>0.83333333333333348</c:v>
                </c:pt>
                <c:pt idx="13">
                  <c:v>0.87500000000000022</c:v>
                </c:pt>
                <c:pt idx="14">
                  <c:v>0.69798657718120782</c:v>
                </c:pt>
              </c:numCache>
            </c:numRef>
          </c:val>
        </c:ser>
        <c:gapWidth val="50"/>
        <c:axId val="66805760"/>
        <c:axId val="66807296"/>
      </c:barChart>
      <c:catAx>
        <c:axId val="66805760"/>
        <c:scaling>
          <c:orientation val="minMax"/>
        </c:scaling>
        <c:axPos val="l"/>
        <c:tickLblPos val="nextTo"/>
        <c:txPr>
          <a:bodyPr rot="0"/>
          <a:lstStyle/>
          <a:p>
            <a:pPr>
              <a:defRPr sz="1600"/>
            </a:pPr>
            <a:endParaRPr lang="en-US"/>
          </a:p>
        </c:txPr>
        <c:crossAx val="66807296"/>
        <c:crosses val="autoZero"/>
        <c:auto val="1"/>
        <c:lblAlgn val="ctr"/>
        <c:lblOffset val="100"/>
      </c:catAx>
      <c:valAx>
        <c:axId val="66807296"/>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66805760"/>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ReportedContacts!$B$62</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ReportedContacts!$A$63:$A$77</c:f>
              <c:strCache>
                <c:ptCount val="15"/>
                <c:pt idx="0">
                  <c:v>Cheshire &amp; M'side L3=4, L2=0</c:v>
                </c:pt>
                <c:pt idx="1">
                  <c:v>Northern L3=8, L2=0</c:v>
                </c:pt>
                <c:pt idx="2">
                  <c:v>North West L3=3, L2=1</c:v>
                </c:pt>
                <c:pt idx="3">
                  <c:v>South West L3=12, L2=3</c:v>
                </c:pt>
                <c:pt idx="4">
                  <c:v>Oxford L3=6, L2=1</c:v>
                </c:pt>
                <c:pt idx="5">
                  <c:v>West Midlands L3=8, L2=0</c:v>
                </c:pt>
                <c:pt idx="6">
                  <c:v>N. Ireland L3=5, L2=0</c:v>
                </c:pt>
                <c:pt idx="7">
                  <c:v>Yorkshire L3=12, L2=6</c:v>
                </c:pt>
                <c:pt idx="8">
                  <c:v>Trent L3=15, L2=3</c:v>
                </c:pt>
                <c:pt idx="9">
                  <c:v>Anglia L3=10, L2=6</c:v>
                </c:pt>
                <c:pt idx="10">
                  <c:v>Wales L3=10, L2=3</c:v>
                </c:pt>
                <c:pt idx="11">
                  <c:v>North Thames L3=27, L2=4</c:v>
                </c:pt>
                <c:pt idx="12">
                  <c:v>South Thames L3=24, L2=10</c:v>
                </c:pt>
                <c:pt idx="13">
                  <c:v>Wessex L3=5, L2=0</c:v>
                </c:pt>
                <c:pt idx="14">
                  <c:v>National L3=149, L2=37</c:v>
                </c:pt>
              </c:strCache>
            </c:strRef>
          </c:cat>
          <c:val>
            <c:numRef>
              <c:f>ReportedContacts!$B$63:$B$77</c:f>
              <c:numCache>
                <c:formatCode>General</c:formatCode>
                <c:ptCount val="15"/>
                <c:pt idx="0" formatCode="0%">
                  <c:v>0</c:v>
                </c:pt>
                <c:pt idx="2" formatCode="0%">
                  <c:v>0</c:v>
                </c:pt>
                <c:pt idx="3" formatCode="0%">
                  <c:v>0.33333333333333331</c:v>
                </c:pt>
                <c:pt idx="4" formatCode="0%">
                  <c:v>1</c:v>
                </c:pt>
                <c:pt idx="7" formatCode="0%">
                  <c:v>0.33333333333333331</c:v>
                </c:pt>
                <c:pt idx="8" formatCode="0%">
                  <c:v>0.33333333333333331</c:v>
                </c:pt>
                <c:pt idx="9" formatCode="0%">
                  <c:v>0.33333333333333331</c:v>
                </c:pt>
                <c:pt idx="10" formatCode="0%">
                  <c:v>0.66666666666666663</c:v>
                </c:pt>
                <c:pt idx="11" formatCode="0%">
                  <c:v>0.5</c:v>
                </c:pt>
                <c:pt idx="12" formatCode="0%">
                  <c:v>0.4</c:v>
                </c:pt>
                <c:pt idx="13" formatCode="0%">
                  <c:v>0</c:v>
                </c:pt>
                <c:pt idx="14" formatCode="0%">
                  <c:v>0.40540540540540548</c:v>
                </c:pt>
              </c:numCache>
            </c:numRef>
          </c:val>
        </c:ser>
        <c:ser>
          <c:idx val="0"/>
          <c:order val="1"/>
          <c:tx>
            <c:strRef>
              <c:f>ReportedContacts!$C$62</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ReportedContacts!$A$63:$A$77</c:f>
              <c:strCache>
                <c:ptCount val="15"/>
                <c:pt idx="0">
                  <c:v>Cheshire &amp; M'side L3=4, L2=0</c:v>
                </c:pt>
                <c:pt idx="1">
                  <c:v>Northern L3=8, L2=0</c:v>
                </c:pt>
                <c:pt idx="2">
                  <c:v>North West L3=3, L2=1</c:v>
                </c:pt>
                <c:pt idx="3">
                  <c:v>South West L3=12, L2=3</c:v>
                </c:pt>
                <c:pt idx="4">
                  <c:v>Oxford L3=6, L2=1</c:v>
                </c:pt>
                <c:pt idx="5">
                  <c:v>West Midlands L3=8, L2=0</c:v>
                </c:pt>
                <c:pt idx="6">
                  <c:v>N. Ireland L3=5, L2=0</c:v>
                </c:pt>
                <c:pt idx="7">
                  <c:v>Yorkshire L3=12, L2=6</c:v>
                </c:pt>
                <c:pt idx="8">
                  <c:v>Trent L3=15, L2=3</c:v>
                </c:pt>
                <c:pt idx="9">
                  <c:v>Anglia L3=10, L2=6</c:v>
                </c:pt>
                <c:pt idx="10">
                  <c:v>Wales L3=10, L2=3</c:v>
                </c:pt>
                <c:pt idx="11">
                  <c:v>North Thames L3=27, L2=4</c:v>
                </c:pt>
                <c:pt idx="12">
                  <c:v>South Thames L3=24, L2=10</c:v>
                </c:pt>
                <c:pt idx="13">
                  <c:v>Wessex L3=5, L2=0</c:v>
                </c:pt>
                <c:pt idx="14">
                  <c:v>National L3=149, L2=37</c:v>
                </c:pt>
              </c:strCache>
            </c:strRef>
          </c:cat>
          <c:val>
            <c:numRef>
              <c:f>ReportedContacts!$C$63:$C$77</c:f>
              <c:numCache>
                <c:formatCode>0%</c:formatCode>
                <c:ptCount val="15"/>
                <c:pt idx="0">
                  <c:v>0</c:v>
                </c:pt>
                <c:pt idx="1">
                  <c:v>0.25</c:v>
                </c:pt>
                <c:pt idx="2">
                  <c:v>0.33333333333333331</c:v>
                </c:pt>
                <c:pt idx="3">
                  <c:v>0.33333333333333331</c:v>
                </c:pt>
                <c:pt idx="4">
                  <c:v>0.33333333333333331</c:v>
                </c:pt>
                <c:pt idx="5">
                  <c:v>0.37500000000000011</c:v>
                </c:pt>
                <c:pt idx="6">
                  <c:v>0.4</c:v>
                </c:pt>
                <c:pt idx="7">
                  <c:v>0.41666666666666685</c:v>
                </c:pt>
                <c:pt idx="8">
                  <c:v>0.46666666666666684</c:v>
                </c:pt>
                <c:pt idx="9">
                  <c:v>0.6000000000000002</c:v>
                </c:pt>
                <c:pt idx="10">
                  <c:v>0.6000000000000002</c:v>
                </c:pt>
                <c:pt idx="11">
                  <c:v>0.62962962962962998</c:v>
                </c:pt>
                <c:pt idx="12">
                  <c:v>0.75000000000000022</c:v>
                </c:pt>
                <c:pt idx="13">
                  <c:v>0.8</c:v>
                </c:pt>
                <c:pt idx="14">
                  <c:v>0.51677852348993292</c:v>
                </c:pt>
              </c:numCache>
            </c:numRef>
          </c:val>
        </c:ser>
        <c:gapWidth val="50"/>
        <c:axId val="66849024"/>
        <c:axId val="66867200"/>
      </c:barChart>
      <c:catAx>
        <c:axId val="66849024"/>
        <c:scaling>
          <c:orientation val="minMax"/>
        </c:scaling>
        <c:axPos val="l"/>
        <c:tickLblPos val="nextTo"/>
        <c:txPr>
          <a:bodyPr rot="0"/>
          <a:lstStyle/>
          <a:p>
            <a:pPr>
              <a:defRPr sz="1600"/>
            </a:pPr>
            <a:endParaRPr lang="en-US"/>
          </a:p>
        </c:txPr>
        <c:crossAx val="66867200"/>
        <c:crosses val="autoZero"/>
        <c:auto val="1"/>
        <c:lblAlgn val="ctr"/>
        <c:lblOffset val="100"/>
      </c:catAx>
      <c:valAx>
        <c:axId val="66867200"/>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6849024"/>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Compliance!$B$25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Compliance!$A$26:$A$40</c:f>
              <c:strCache>
                <c:ptCount val="15"/>
                <c:pt idx="0">
                  <c:v>Trent L3=15, L2=3</c:v>
                </c:pt>
                <c:pt idx="1">
                  <c:v>West Midlands L3=8, L2=0</c:v>
                </c:pt>
                <c:pt idx="2">
                  <c:v>North West L3=3, L2=1</c:v>
                </c:pt>
                <c:pt idx="3">
                  <c:v>Oxford L3=6, L2=1</c:v>
                </c:pt>
                <c:pt idx="4">
                  <c:v>Northern L3=8, L2=0</c:v>
                </c:pt>
                <c:pt idx="5">
                  <c:v>N. Ireland L3=5, L2=0</c:v>
                </c:pt>
                <c:pt idx="6">
                  <c:v>Wales L3=10, L2=3</c:v>
                </c:pt>
                <c:pt idx="7">
                  <c:v>Yorkshire L3=12, L2=6</c:v>
                </c:pt>
                <c:pt idx="8">
                  <c:v>Cheshire &amp; M'side L3=4, L2=0</c:v>
                </c:pt>
                <c:pt idx="9">
                  <c:v>South West L3=12, L2=3</c:v>
                </c:pt>
                <c:pt idx="10">
                  <c:v>South Thames L3=24, L2=10</c:v>
                </c:pt>
                <c:pt idx="11">
                  <c:v>North Thames L3=27, L2=4</c:v>
                </c:pt>
                <c:pt idx="12">
                  <c:v>Anglia L3=10, L2=6</c:v>
                </c:pt>
                <c:pt idx="13">
                  <c:v>Wessex L3=5, L2=0</c:v>
                </c:pt>
                <c:pt idx="14">
                  <c:v>National L3=149, L2=37</c:v>
                </c:pt>
              </c:strCache>
            </c:strRef>
          </c:cat>
          <c:val>
            <c:numRef>
              <c:f>Compliance!$B$26:$B$40</c:f>
              <c:numCache>
                <c:formatCode>General</c:formatCode>
                <c:ptCount val="15"/>
                <c:pt idx="0" formatCode="0%">
                  <c:v>0.33333333333333331</c:v>
                </c:pt>
                <c:pt idx="2" formatCode="0%">
                  <c:v>0</c:v>
                </c:pt>
                <c:pt idx="3" formatCode="0%">
                  <c:v>0</c:v>
                </c:pt>
                <c:pt idx="6" formatCode="0%">
                  <c:v>1</c:v>
                </c:pt>
                <c:pt idx="7" formatCode="0%">
                  <c:v>0.16666666666666666</c:v>
                </c:pt>
                <c:pt idx="9" formatCode="0%">
                  <c:v>0.33333333333333331</c:v>
                </c:pt>
                <c:pt idx="10" formatCode="0%">
                  <c:v>0.70000000000000018</c:v>
                </c:pt>
                <c:pt idx="11" formatCode="0%">
                  <c:v>0</c:v>
                </c:pt>
                <c:pt idx="12" formatCode="0%">
                  <c:v>0.16666666666666666</c:v>
                </c:pt>
                <c:pt idx="14" formatCode="0%">
                  <c:v>0.37837837837837862</c:v>
                </c:pt>
              </c:numCache>
            </c:numRef>
          </c:val>
        </c:ser>
        <c:ser>
          <c:idx val="0"/>
          <c:order val="1"/>
          <c:tx>
            <c:strRef>
              <c:f>Compliance!$C$25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Compliance!$A$26:$A$40</c:f>
              <c:strCache>
                <c:ptCount val="15"/>
                <c:pt idx="0">
                  <c:v>Trent L3=15, L2=3</c:v>
                </c:pt>
                <c:pt idx="1">
                  <c:v>West Midlands L3=8, L2=0</c:v>
                </c:pt>
                <c:pt idx="2">
                  <c:v>North West L3=3, L2=1</c:v>
                </c:pt>
                <c:pt idx="3">
                  <c:v>Oxford L3=6, L2=1</c:v>
                </c:pt>
                <c:pt idx="4">
                  <c:v>Northern L3=8, L2=0</c:v>
                </c:pt>
                <c:pt idx="5">
                  <c:v>N. Ireland L3=5, L2=0</c:v>
                </c:pt>
                <c:pt idx="6">
                  <c:v>Wales L3=10, L2=3</c:v>
                </c:pt>
                <c:pt idx="7">
                  <c:v>Yorkshire L3=12, L2=6</c:v>
                </c:pt>
                <c:pt idx="8">
                  <c:v>Cheshire &amp; M'side L3=4, L2=0</c:v>
                </c:pt>
                <c:pt idx="9">
                  <c:v>South West L3=12, L2=3</c:v>
                </c:pt>
                <c:pt idx="10">
                  <c:v>South Thames L3=24, L2=10</c:v>
                </c:pt>
                <c:pt idx="11">
                  <c:v>North Thames L3=27, L2=4</c:v>
                </c:pt>
                <c:pt idx="12">
                  <c:v>Anglia L3=10, L2=6</c:v>
                </c:pt>
                <c:pt idx="13">
                  <c:v>Wessex L3=5, L2=0</c:v>
                </c:pt>
                <c:pt idx="14">
                  <c:v>National L3=149, L2=37</c:v>
                </c:pt>
              </c:strCache>
            </c:strRef>
          </c:cat>
          <c:val>
            <c:numRef>
              <c:f>Compliance!$C$26:$C$40</c:f>
              <c:numCache>
                <c:formatCode>0%</c:formatCode>
                <c:ptCount val="15"/>
                <c:pt idx="0">
                  <c:v>0.2</c:v>
                </c:pt>
                <c:pt idx="1">
                  <c:v>0.25</c:v>
                </c:pt>
                <c:pt idx="2">
                  <c:v>0.33333333333333331</c:v>
                </c:pt>
                <c:pt idx="3">
                  <c:v>0.33333333333333331</c:v>
                </c:pt>
                <c:pt idx="4">
                  <c:v>0.37500000000000011</c:v>
                </c:pt>
                <c:pt idx="5">
                  <c:v>0.4</c:v>
                </c:pt>
                <c:pt idx="6">
                  <c:v>0.4</c:v>
                </c:pt>
                <c:pt idx="7">
                  <c:v>0.41666666666666685</c:v>
                </c:pt>
                <c:pt idx="8">
                  <c:v>0.5</c:v>
                </c:pt>
                <c:pt idx="9">
                  <c:v>0.5</c:v>
                </c:pt>
                <c:pt idx="10">
                  <c:v>0.62500000000000022</c:v>
                </c:pt>
                <c:pt idx="11">
                  <c:v>0.62962962962962998</c:v>
                </c:pt>
                <c:pt idx="12">
                  <c:v>0.8</c:v>
                </c:pt>
                <c:pt idx="13">
                  <c:v>0.8</c:v>
                </c:pt>
                <c:pt idx="14">
                  <c:v>0.49664429530201365</c:v>
                </c:pt>
              </c:numCache>
            </c:numRef>
          </c:val>
        </c:ser>
        <c:gapWidth val="50"/>
        <c:axId val="66507520"/>
        <c:axId val="66509056"/>
      </c:barChart>
      <c:catAx>
        <c:axId val="66507520"/>
        <c:scaling>
          <c:orientation val="minMax"/>
        </c:scaling>
        <c:axPos val="l"/>
        <c:tickLblPos val="nextTo"/>
        <c:txPr>
          <a:bodyPr rot="0"/>
          <a:lstStyle/>
          <a:p>
            <a:pPr>
              <a:defRPr sz="1600"/>
            </a:pPr>
            <a:endParaRPr lang="en-US"/>
          </a:p>
        </c:txPr>
        <c:crossAx val="66509056"/>
        <c:crosses val="autoZero"/>
        <c:auto val="1"/>
        <c:lblAlgn val="ctr"/>
        <c:lblOffset val="100"/>
      </c:catAx>
      <c:valAx>
        <c:axId val="66509056"/>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6507520"/>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4.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'Care pathways'!$B$25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'Care pathways'!$A$26:$A$40</c:f>
              <c:strCache>
                <c:ptCount val="15"/>
                <c:pt idx="0">
                  <c:v>N. Ireland L3=5, L2=0</c:v>
                </c:pt>
                <c:pt idx="1">
                  <c:v>South West L3=12, L2=3</c:v>
                </c:pt>
                <c:pt idx="2">
                  <c:v>West Midlands L3=8, L2=0</c:v>
                </c:pt>
                <c:pt idx="3">
                  <c:v>Yorkshire L3=12, L2=6</c:v>
                </c:pt>
                <c:pt idx="4">
                  <c:v>North West L3=3, L2=1</c:v>
                </c:pt>
                <c:pt idx="5">
                  <c:v>Northern L3=8, L2=0</c:v>
                </c:pt>
                <c:pt idx="6">
                  <c:v>Anglia L3=10, L2=6</c:v>
                </c:pt>
                <c:pt idx="7">
                  <c:v>North Thames L3=27, L2=4</c:v>
                </c:pt>
                <c:pt idx="8">
                  <c:v>Cheshire &amp; M'side L3=4, L2=0</c:v>
                </c:pt>
                <c:pt idx="9">
                  <c:v>Trent L3=15, L2=3</c:v>
                </c:pt>
                <c:pt idx="10">
                  <c:v>Wales L3=10, L2=3</c:v>
                </c:pt>
                <c:pt idx="11">
                  <c:v>Wessex L3=5, L2=0</c:v>
                </c:pt>
                <c:pt idx="12">
                  <c:v>South Thames L3=24, L2=10</c:v>
                </c:pt>
                <c:pt idx="13">
                  <c:v>Oxford L3=6, L2=1</c:v>
                </c:pt>
                <c:pt idx="14">
                  <c:v>National L3=149, L2=37</c:v>
                </c:pt>
              </c:strCache>
            </c:strRef>
          </c:cat>
          <c:val>
            <c:numRef>
              <c:f>'Care pathways'!$B$26:$B$40</c:f>
              <c:numCache>
                <c:formatCode>0%</c:formatCode>
                <c:ptCount val="15"/>
                <c:pt idx="1">
                  <c:v>1</c:v>
                </c:pt>
                <c:pt idx="3">
                  <c:v>1</c:v>
                </c:pt>
                <c:pt idx="4">
                  <c:v>1</c:v>
                </c:pt>
                <c:pt idx="6">
                  <c:v>0.83333333333333359</c:v>
                </c:pt>
                <c:pt idx="7">
                  <c:v>1</c:v>
                </c:pt>
                <c:pt idx="9">
                  <c:v>1</c:v>
                </c:pt>
                <c:pt idx="10">
                  <c:v>0</c:v>
                </c:pt>
                <c:pt idx="12">
                  <c:v>1</c:v>
                </c:pt>
                <c:pt idx="13">
                  <c:v>1</c:v>
                </c:pt>
                <c:pt idx="14">
                  <c:v>0.89189189189189211</c:v>
                </c:pt>
              </c:numCache>
            </c:numRef>
          </c:val>
        </c:ser>
        <c:ser>
          <c:idx val="0"/>
          <c:order val="1"/>
          <c:tx>
            <c:strRef>
              <c:f>'Care pathways'!$C$25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'Care pathways'!$A$26:$A$40</c:f>
              <c:strCache>
                <c:ptCount val="15"/>
                <c:pt idx="0">
                  <c:v>N. Ireland L3=5, L2=0</c:v>
                </c:pt>
                <c:pt idx="1">
                  <c:v>South West L3=12, L2=3</c:v>
                </c:pt>
                <c:pt idx="2">
                  <c:v>West Midlands L3=8, L2=0</c:v>
                </c:pt>
                <c:pt idx="3">
                  <c:v>Yorkshire L3=12, L2=6</c:v>
                </c:pt>
                <c:pt idx="4">
                  <c:v>North West L3=3, L2=1</c:v>
                </c:pt>
                <c:pt idx="5">
                  <c:v>Northern L3=8, L2=0</c:v>
                </c:pt>
                <c:pt idx="6">
                  <c:v>Anglia L3=10, L2=6</c:v>
                </c:pt>
                <c:pt idx="7">
                  <c:v>North Thames L3=27, L2=4</c:v>
                </c:pt>
                <c:pt idx="8">
                  <c:v>Cheshire &amp; M'side L3=4, L2=0</c:v>
                </c:pt>
                <c:pt idx="9">
                  <c:v>Trent L3=15, L2=3</c:v>
                </c:pt>
                <c:pt idx="10">
                  <c:v>Wales L3=10, L2=3</c:v>
                </c:pt>
                <c:pt idx="11">
                  <c:v>Wessex L3=5, L2=0</c:v>
                </c:pt>
                <c:pt idx="12">
                  <c:v>South Thames L3=24, L2=10</c:v>
                </c:pt>
                <c:pt idx="13">
                  <c:v>Oxford L3=6, L2=1</c:v>
                </c:pt>
                <c:pt idx="14">
                  <c:v>National L3=149, L2=37</c:v>
                </c:pt>
              </c:strCache>
            </c:strRef>
          </c:cat>
          <c:val>
            <c:numRef>
              <c:f>'Care pathways'!$C$26:$C$40</c:f>
              <c:numCache>
                <c:formatCode>0%</c:formatCode>
                <c:ptCount val="15"/>
                <c:pt idx="0">
                  <c:v>0</c:v>
                </c:pt>
                <c:pt idx="1">
                  <c:v>0.25</c:v>
                </c:pt>
                <c:pt idx="2">
                  <c:v>0.25</c:v>
                </c:pt>
                <c:pt idx="3">
                  <c:v>0.25</c:v>
                </c:pt>
                <c:pt idx="4">
                  <c:v>0.33333333333333331</c:v>
                </c:pt>
                <c:pt idx="5">
                  <c:v>0.37500000000000011</c:v>
                </c:pt>
                <c:pt idx="6">
                  <c:v>0.4</c:v>
                </c:pt>
                <c:pt idx="7">
                  <c:v>0.40740740740740738</c:v>
                </c:pt>
                <c:pt idx="8">
                  <c:v>0.5</c:v>
                </c:pt>
                <c:pt idx="9">
                  <c:v>0.53333333333333333</c:v>
                </c:pt>
                <c:pt idx="10">
                  <c:v>0.6000000000000002</c:v>
                </c:pt>
                <c:pt idx="11">
                  <c:v>0.8</c:v>
                </c:pt>
                <c:pt idx="12">
                  <c:v>0.91666666666666652</c:v>
                </c:pt>
                <c:pt idx="13">
                  <c:v>1</c:v>
                </c:pt>
                <c:pt idx="14">
                  <c:v>0.50335570469798652</c:v>
                </c:pt>
              </c:numCache>
            </c:numRef>
          </c:val>
        </c:ser>
        <c:gapWidth val="50"/>
        <c:axId val="67059712"/>
        <c:axId val="67061248"/>
      </c:barChart>
      <c:catAx>
        <c:axId val="67059712"/>
        <c:scaling>
          <c:orientation val="minMax"/>
        </c:scaling>
        <c:axPos val="l"/>
        <c:tickLblPos val="nextTo"/>
        <c:txPr>
          <a:bodyPr rot="0"/>
          <a:lstStyle/>
          <a:p>
            <a:pPr>
              <a:defRPr sz="1600"/>
            </a:pPr>
            <a:endParaRPr lang="en-US"/>
          </a:p>
        </c:txPr>
        <c:crossAx val="67061248"/>
        <c:crosses val="autoZero"/>
        <c:auto val="1"/>
        <c:lblAlgn val="ctr"/>
        <c:lblOffset val="100"/>
      </c:catAx>
      <c:valAx>
        <c:axId val="67061248"/>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67059712"/>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5.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'Care pathways'!$K$25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'Care pathways'!$J$26:$J$40</c:f>
              <c:strCache>
                <c:ptCount val="15"/>
                <c:pt idx="0">
                  <c:v>South West L3=12, L2=3</c:v>
                </c:pt>
                <c:pt idx="1">
                  <c:v>North Thames L3=27, L2=4</c:v>
                </c:pt>
                <c:pt idx="2">
                  <c:v>Trent L3=15, L2=3</c:v>
                </c:pt>
                <c:pt idx="3">
                  <c:v>Yorkshire L3=12, L2=6</c:v>
                </c:pt>
                <c:pt idx="4">
                  <c:v>Anglia L3=10, L2=6</c:v>
                </c:pt>
                <c:pt idx="5">
                  <c:v>West Midlands L3=8, L2=0</c:v>
                </c:pt>
                <c:pt idx="6">
                  <c:v>Wales L3=10, L2=3</c:v>
                </c:pt>
                <c:pt idx="7">
                  <c:v>Cheshire &amp; M'side L3=4, L2=0</c:v>
                </c:pt>
                <c:pt idx="8">
                  <c:v>Northern L3=8, L2=0</c:v>
                </c:pt>
                <c:pt idx="9">
                  <c:v>N. Ireland L3=5, L2=0</c:v>
                </c:pt>
                <c:pt idx="10">
                  <c:v>Oxford L3=6, L2=1</c:v>
                </c:pt>
                <c:pt idx="11">
                  <c:v>South Thames L3=24, L2=10</c:v>
                </c:pt>
                <c:pt idx="12">
                  <c:v>North West L3=3, L2=1</c:v>
                </c:pt>
                <c:pt idx="13">
                  <c:v>Wessex L3=5, L2=0</c:v>
                </c:pt>
                <c:pt idx="14">
                  <c:v>National L3=149, L2=37</c:v>
                </c:pt>
              </c:strCache>
            </c:strRef>
          </c:cat>
          <c:val>
            <c:numRef>
              <c:f>'Care pathways'!$K$26:$K$40</c:f>
              <c:numCache>
                <c:formatCode>0%</c:formatCode>
                <c:ptCount val="15"/>
                <c:pt idx="0">
                  <c:v>1</c:v>
                </c:pt>
                <c:pt idx="1">
                  <c:v>0.5</c:v>
                </c:pt>
                <c:pt idx="2">
                  <c:v>0.66666666666666663</c:v>
                </c:pt>
                <c:pt idx="3">
                  <c:v>0.83333333333333359</c:v>
                </c:pt>
                <c:pt idx="4">
                  <c:v>0.66666666666666663</c:v>
                </c:pt>
                <c:pt idx="6">
                  <c:v>1</c:v>
                </c:pt>
                <c:pt idx="10">
                  <c:v>1</c:v>
                </c:pt>
                <c:pt idx="11">
                  <c:v>1</c:v>
                </c:pt>
                <c:pt idx="12">
                  <c:v>0</c:v>
                </c:pt>
                <c:pt idx="14">
                  <c:v>0.81081081081081108</c:v>
                </c:pt>
              </c:numCache>
            </c:numRef>
          </c:val>
        </c:ser>
        <c:ser>
          <c:idx val="0"/>
          <c:order val="1"/>
          <c:tx>
            <c:strRef>
              <c:f>'Care pathways'!$L$25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'Care pathways'!$J$26:$J$40</c:f>
              <c:strCache>
                <c:ptCount val="15"/>
                <c:pt idx="0">
                  <c:v>South West L3=12, L2=3</c:v>
                </c:pt>
                <c:pt idx="1">
                  <c:v>North Thames L3=27, L2=4</c:v>
                </c:pt>
                <c:pt idx="2">
                  <c:v>Trent L3=15, L2=3</c:v>
                </c:pt>
                <c:pt idx="3">
                  <c:v>Yorkshire L3=12, L2=6</c:v>
                </c:pt>
                <c:pt idx="4">
                  <c:v>Anglia L3=10, L2=6</c:v>
                </c:pt>
                <c:pt idx="5">
                  <c:v>West Midlands L3=8, L2=0</c:v>
                </c:pt>
                <c:pt idx="6">
                  <c:v>Wales L3=10, L2=3</c:v>
                </c:pt>
                <c:pt idx="7">
                  <c:v>Cheshire &amp; M'side L3=4, L2=0</c:v>
                </c:pt>
                <c:pt idx="8">
                  <c:v>Northern L3=8, L2=0</c:v>
                </c:pt>
                <c:pt idx="9">
                  <c:v>N. Ireland L3=5, L2=0</c:v>
                </c:pt>
                <c:pt idx="10">
                  <c:v>Oxford L3=6, L2=1</c:v>
                </c:pt>
                <c:pt idx="11">
                  <c:v>South Thames L3=24, L2=10</c:v>
                </c:pt>
                <c:pt idx="12">
                  <c:v>North West L3=3, L2=1</c:v>
                </c:pt>
                <c:pt idx="13">
                  <c:v>Wessex L3=5, L2=0</c:v>
                </c:pt>
                <c:pt idx="14">
                  <c:v>National L3=149, L2=37</c:v>
                </c:pt>
              </c:strCache>
            </c:strRef>
          </c:cat>
          <c:val>
            <c:numRef>
              <c:f>'Care pathways'!$L$26:$L$40</c:f>
              <c:numCache>
                <c:formatCode>0%</c:formatCode>
                <c:ptCount val="15"/>
                <c:pt idx="0">
                  <c:v>0.33333333333333331</c:v>
                </c:pt>
                <c:pt idx="1">
                  <c:v>0.40740740740740738</c:v>
                </c:pt>
                <c:pt idx="2">
                  <c:v>0.46666666666666684</c:v>
                </c:pt>
                <c:pt idx="3">
                  <c:v>0.58333333333333337</c:v>
                </c:pt>
                <c:pt idx="4">
                  <c:v>0.6000000000000002</c:v>
                </c:pt>
                <c:pt idx="5">
                  <c:v>0.62500000000000022</c:v>
                </c:pt>
                <c:pt idx="6">
                  <c:v>0.70000000000000018</c:v>
                </c:pt>
                <c:pt idx="7">
                  <c:v>0.75000000000000022</c:v>
                </c:pt>
                <c:pt idx="8">
                  <c:v>0.75000000000000022</c:v>
                </c:pt>
                <c:pt idx="9">
                  <c:v>0.8</c:v>
                </c:pt>
                <c:pt idx="10">
                  <c:v>0.83333333333333359</c:v>
                </c:pt>
                <c:pt idx="11">
                  <c:v>0.83333333333333359</c:v>
                </c:pt>
                <c:pt idx="12">
                  <c:v>1</c:v>
                </c:pt>
                <c:pt idx="13">
                  <c:v>1</c:v>
                </c:pt>
                <c:pt idx="14">
                  <c:v>0.62416107382550357</c:v>
                </c:pt>
              </c:numCache>
            </c:numRef>
          </c:val>
        </c:ser>
        <c:gapWidth val="50"/>
        <c:axId val="66980864"/>
        <c:axId val="67027712"/>
      </c:barChart>
      <c:catAx>
        <c:axId val="66980864"/>
        <c:scaling>
          <c:orientation val="minMax"/>
        </c:scaling>
        <c:axPos val="l"/>
        <c:tickLblPos val="nextTo"/>
        <c:txPr>
          <a:bodyPr rot="0"/>
          <a:lstStyle/>
          <a:p>
            <a:pPr>
              <a:defRPr sz="1600"/>
            </a:pPr>
            <a:endParaRPr lang="en-US"/>
          </a:p>
        </c:txPr>
        <c:crossAx val="67027712"/>
        <c:crosses val="autoZero"/>
        <c:auto val="1"/>
        <c:lblAlgn val="ctr"/>
        <c:lblOffset val="100"/>
      </c:catAx>
      <c:valAx>
        <c:axId val="67027712"/>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6980864"/>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6.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AnnualAudit!$B$25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AnnualAudit!$A$26:$A$40</c:f>
              <c:strCache>
                <c:ptCount val="15"/>
                <c:pt idx="0">
                  <c:v>Cheshire &amp; M'side L3=4, L2=0</c:v>
                </c:pt>
                <c:pt idx="1">
                  <c:v>N. Ireland L3=5, L2=0</c:v>
                </c:pt>
                <c:pt idx="2">
                  <c:v>South Thames L3=24, L2=10</c:v>
                </c:pt>
                <c:pt idx="3">
                  <c:v>Trent L3=15, L2=3</c:v>
                </c:pt>
                <c:pt idx="4">
                  <c:v>Northern L3=8, L2=0</c:v>
                </c:pt>
                <c:pt idx="5">
                  <c:v>Yorkshire L3=12, L2=6</c:v>
                </c:pt>
                <c:pt idx="6">
                  <c:v>Anglia L3=10, L2=6</c:v>
                </c:pt>
                <c:pt idx="7">
                  <c:v>North Thames L3=27, L2=4</c:v>
                </c:pt>
                <c:pt idx="8">
                  <c:v>North West L3=3, L2=1</c:v>
                </c:pt>
                <c:pt idx="9">
                  <c:v>Oxford L3=6, L2=1</c:v>
                </c:pt>
                <c:pt idx="10">
                  <c:v>South West L3=12, L2=3</c:v>
                </c:pt>
                <c:pt idx="11">
                  <c:v>Wales L3=10, L2=3</c:v>
                </c:pt>
                <c:pt idx="12">
                  <c:v>Wessex L3=5, L2=0</c:v>
                </c:pt>
                <c:pt idx="13">
                  <c:v>West Midlands L3=8, L2=0</c:v>
                </c:pt>
                <c:pt idx="14">
                  <c:v>National L3=149, L2=37</c:v>
                </c:pt>
              </c:strCache>
            </c:strRef>
          </c:cat>
          <c:val>
            <c:numRef>
              <c:f>AnnualAudit!$B$26:$B$40</c:f>
              <c:numCache>
                <c:formatCode>General</c:formatCode>
                <c:ptCount val="15"/>
                <c:pt idx="2" formatCode="0%">
                  <c:v>0.70000000000000018</c:v>
                </c:pt>
                <c:pt idx="3" formatCode="0%">
                  <c:v>0</c:v>
                </c:pt>
                <c:pt idx="5" formatCode="0%">
                  <c:v>0.33333333333333331</c:v>
                </c:pt>
                <c:pt idx="6" formatCode="0%">
                  <c:v>0.16666666666666666</c:v>
                </c:pt>
                <c:pt idx="7" formatCode="0%">
                  <c:v>0.5</c:v>
                </c:pt>
                <c:pt idx="8" formatCode="0%">
                  <c:v>0</c:v>
                </c:pt>
                <c:pt idx="9" formatCode="0%">
                  <c:v>1</c:v>
                </c:pt>
                <c:pt idx="10" formatCode="0%">
                  <c:v>0.66666666666666663</c:v>
                </c:pt>
                <c:pt idx="11" formatCode="0%">
                  <c:v>1</c:v>
                </c:pt>
                <c:pt idx="14" formatCode="0%">
                  <c:v>0.48648648648648662</c:v>
                </c:pt>
              </c:numCache>
            </c:numRef>
          </c:val>
        </c:ser>
        <c:ser>
          <c:idx val="0"/>
          <c:order val="1"/>
          <c:tx>
            <c:strRef>
              <c:f>AnnualAudit!$C$25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AnnualAudit!$A$26:$A$40</c:f>
              <c:strCache>
                <c:ptCount val="15"/>
                <c:pt idx="0">
                  <c:v>Cheshire &amp; M'side L3=4, L2=0</c:v>
                </c:pt>
                <c:pt idx="1">
                  <c:v>N. Ireland L3=5, L2=0</c:v>
                </c:pt>
                <c:pt idx="2">
                  <c:v>South Thames L3=24, L2=10</c:v>
                </c:pt>
                <c:pt idx="3">
                  <c:v>Trent L3=15, L2=3</c:v>
                </c:pt>
                <c:pt idx="4">
                  <c:v>Northern L3=8, L2=0</c:v>
                </c:pt>
                <c:pt idx="5">
                  <c:v>Yorkshire L3=12, L2=6</c:v>
                </c:pt>
                <c:pt idx="6">
                  <c:v>Anglia L3=10, L2=6</c:v>
                </c:pt>
                <c:pt idx="7">
                  <c:v>North Thames L3=27, L2=4</c:v>
                </c:pt>
                <c:pt idx="8">
                  <c:v>North West L3=3, L2=1</c:v>
                </c:pt>
                <c:pt idx="9">
                  <c:v>Oxford L3=6, L2=1</c:v>
                </c:pt>
                <c:pt idx="10">
                  <c:v>South West L3=12, L2=3</c:v>
                </c:pt>
                <c:pt idx="11">
                  <c:v>Wales L3=10, L2=3</c:v>
                </c:pt>
                <c:pt idx="12">
                  <c:v>Wessex L3=5, L2=0</c:v>
                </c:pt>
                <c:pt idx="13">
                  <c:v>West Midlands L3=8, L2=0</c:v>
                </c:pt>
                <c:pt idx="14">
                  <c:v>National L3=149, L2=37</c:v>
                </c:pt>
              </c:strCache>
            </c:strRef>
          </c:cat>
          <c:val>
            <c:numRef>
              <c:f>AnnualAudit!$C$26:$C$40</c:f>
              <c:numCache>
                <c:formatCode>0%</c:formatCode>
                <c:ptCount val="15"/>
                <c:pt idx="0">
                  <c:v>0.75000000000000022</c:v>
                </c:pt>
                <c:pt idx="1">
                  <c:v>0.8</c:v>
                </c:pt>
                <c:pt idx="2">
                  <c:v>0.83333333333333359</c:v>
                </c:pt>
                <c:pt idx="3">
                  <c:v>0.8666666666666667</c:v>
                </c:pt>
                <c:pt idx="4">
                  <c:v>0.87500000000000022</c:v>
                </c:pt>
                <c:pt idx="5">
                  <c:v>0.91666666666666652</c:v>
                </c:pt>
                <c:pt idx="6">
                  <c:v>1</c:v>
                </c:pt>
                <c:pt idx="7">
                  <c:v>1</c:v>
                </c:pt>
                <c:pt idx="8">
                  <c:v>1</c:v>
                </c:pt>
                <c:pt idx="9">
                  <c:v>1</c:v>
                </c:pt>
                <c:pt idx="10">
                  <c:v>1</c:v>
                </c:pt>
                <c:pt idx="11">
                  <c:v>1</c:v>
                </c:pt>
                <c:pt idx="12">
                  <c:v>1</c:v>
                </c:pt>
                <c:pt idx="13">
                  <c:v>1</c:v>
                </c:pt>
                <c:pt idx="14">
                  <c:v>0.93288590604026844</c:v>
                </c:pt>
              </c:numCache>
            </c:numRef>
          </c:val>
        </c:ser>
        <c:gapWidth val="50"/>
        <c:axId val="67143936"/>
        <c:axId val="67149824"/>
      </c:barChart>
      <c:catAx>
        <c:axId val="67143936"/>
        <c:scaling>
          <c:orientation val="minMax"/>
        </c:scaling>
        <c:axPos val="l"/>
        <c:tickLblPos val="nextTo"/>
        <c:txPr>
          <a:bodyPr rot="0"/>
          <a:lstStyle/>
          <a:p>
            <a:pPr>
              <a:defRPr sz="1600"/>
            </a:pPr>
            <a:endParaRPr lang="en-US"/>
          </a:p>
        </c:txPr>
        <c:crossAx val="67149824"/>
        <c:crosses val="autoZero"/>
        <c:auto val="1"/>
        <c:lblAlgn val="ctr"/>
        <c:lblOffset val="100"/>
      </c:catAx>
      <c:valAx>
        <c:axId val="67149824"/>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67143936"/>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7.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AuditPlan!$B$25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AuditPlan!$A$26:$A$40</c:f>
              <c:strCache>
                <c:ptCount val="15"/>
                <c:pt idx="0">
                  <c:v>North West L3=3, L2=1</c:v>
                </c:pt>
                <c:pt idx="1">
                  <c:v>N. Ireland L3=5, L2=0</c:v>
                </c:pt>
                <c:pt idx="2">
                  <c:v>Cheshire &amp; M'side L3=4, L2=0</c:v>
                </c:pt>
                <c:pt idx="3">
                  <c:v>Yorkshire L3=12, L2=6</c:v>
                </c:pt>
                <c:pt idx="4">
                  <c:v>South West L3=12, L2=3</c:v>
                </c:pt>
                <c:pt idx="5">
                  <c:v>Northern L3=8, L2=0</c:v>
                </c:pt>
                <c:pt idx="6">
                  <c:v>Oxford L3=6, L2=1</c:v>
                </c:pt>
                <c:pt idx="7">
                  <c:v>Trent L3=15, L2=3</c:v>
                </c:pt>
                <c:pt idx="8">
                  <c:v>South Thames L3=24, L2=10</c:v>
                </c:pt>
                <c:pt idx="9">
                  <c:v>Wales L3=10, L2=3</c:v>
                </c:pt>
                <c:pt idx="10">
                  <c:v>North Thames L3=27, L2=4</c:v>
                </c:pt>
                <c:pt idx="11">
                  <c:v>Anglia L3=10, L2=6</c:v>
                </c:pt>
                <c:pt idx="12">
                  <c:v>Wessex L3=5, L2=0</c:v>
                </c:pt>
                <c:pt idx="13">
                  <c:v>West Midlands L3=8, L2=0</c:v>
                </c:pt>
                <c:pt idx="14">
                  <c:v>National L3=149, L2=37</c:v>
                </c:pt>
              </c:strCache>
            </c:strRef>
          </c:cat>
          <c:val>
            <c:numRef>
              <c:f>AuditPlan!$B$26:$B$40</c:f>
              <c:numCache>
                <c:formatCode>General</c:formatCode>
                <c:ptCount val="15"/>
                <c:pt idx="0" formatCode="0%">
                  <c:v>1</c:v>
                </c:pt>
                <c:pt idx="3" formatCode="0%">
                  <c:v>0.16666666666666666</c:v>
                </c:pt>
                <c:pt idx="4" formatCode="0%">
                  <c:v>0</c:v>
                </c:pt>
                <c:pt idx="6" formatCode="0%">
                  <c:v>0</c:v>
                </c:pt>
                <c:pt idx="7" formatCode="0%">
                  <c:v>0.33333333333333331</c:v>
                </c:pt>
                <c:pt idx="8" formatCode="0%">
                  <c:v>0.70000000000000018</c:v>
                </c:pt>
                <c:pt idx="9" formatCode="0%">
                  <c:v>1</c:v>
                </c:pt>
                <c:pt idx="10" formatCode="0%">
                  <c:v>0.75000000000000022</c:v>
                </c:pt>
                <c:pt idx="11" formatCode="0%">
                  <c:v>0</c:v>
                </c:pt>
                <c:pt idx="13" formatCode="0%">
                  <c:v>0</c:v>
                </c:pt>
                <c:pt idx="14" formatCode="0%">
                  <c:v>0.43243243243243246</c:v>
                </c:pt>
              </c:numCache>
            </c:numRef>
          </c:val>
        </c:ser>
        <c:ser>
          <c:idx val="0"/>
          <c:order val="1"/>
          <c:tx>
            <c:strRef>
              <c:f>AuditPlan!$C$25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AuditPlan!$A$26:$A$40</c:f>
              <c:strCache>
                <c:ptCount val="15"/>
                <c:pt idx="0">
                  <c:v>North West L3=3, L2=1</c:v>
                </c:pt>
                <c:pt idx="1">
                  <c:v>N. Ireland L3=5, L2=0</c:v>
                </c:pt>
                <c:pt idx="2">
                  <c:v>Cheshire &amp; M'side L3=4, L2=0</c:v>
                </c:pt>
                <c:pt idx="3">
                  <c:v>Yorkshire L3=12, L2=6</c:v>
                </c:pt>
                <c:pt idx="4">
                  <c:v>South West L3=12, L2=3</c:v>
                </c:pt>
                <c:pt idx="5">
                  <c:v>Northern L3=8, L2=0</c:v>
                </c:pt>
                <c:pt idx="6">
                  <c:v>Oxford L3=6, L2=1</c:v>
                </c:pt>
                <c:pt idx="7">
                  <c:v>Trent L3=15, L2=3</c:v>
                </c:pt>
                <c:pt idx="8">
                  <c:v>South Thames L3=24, L2=10</c:v>
                </c:pt>
                <c:pt idx="9">
                  <c:v>Wales L3=10, L2=3</c:v>
                </c:pt>
                <c:pt idx="10">
                  <c:v>North Thames L3=27, L2=4</c:v>
                </c:pt>
                <c:pt idx="11">
                  <c:v>Anglia L3=10, L2=6</c:v>
                </c:pt>
                <c:pt idx="12">
                  <c:v>Wessex L3=5, L2=0</c:v>
                </c:pt>
                <c:pt idx="13">
                  <c:v>West Midlands L3=8, L2=0</c:v>
                </c:pt>
                <c:pt idx="14">
                  <c:v>National L3=149, L2=37</c:v>
                </c:pt>
              </c:strCache>
            </c:strRef>
          </c:cat>
          <c:val>
            <c:numRef>
              <c:f>AuditPlan!$C$26:$C$40</c:f>
              <c:numCache>
                <c:formatCode>0%</c:formatCode>
                <c:ptCount val="15"/>
                <c:pt idx="0">
                  <c:v>0.33333333333333331</c:v>
                </c:pt>
                <c:pt idx="1">
                  <c:v>0.4</c:v>
                </c:pt>
                <c:pt idx="2">
                  <c:v>0.5</c:v>
                </c:pt>
                <c:pt idx="3">
                  <c:v>0.5</c:v>
                </c:pt>
                <c:pt idx="4">
                  <c:v>0.58333333333333337</c:v>
                </c:pt>
                <c:pt idx="5">
                  <c:v>0.62500000000000022</c:v>
                </c:pt>
                <c:pt idx="6">
                  <c:v>0.66666666666666663</c:v>
                </c:pt>
                <c:pt idx="7">
                  <c:v>0.66666666666666663</c:v>
                </c:pt>
                <c:pt idx="8">
                  <c:v>0.83333333333333359</c:v>
                </c:pt>
                <c:pt idx="9">
                  <c:v>0.9</c:v>
                </c:pt>
                <c:pt idx="10">
                  <c:v>0.92592592592592571</c:v>
                </c:pt>
                <c:pt idx="11">
                  <c:v>1</c:v>
                </c:pt>
                <c:pt idx="12">
                  <c:v>1</c:v>
                </c:pt>
                <c:pt idx="13">
                  <c:v>1</c:v>
                </c:pt>
                <c:pt idx="14">
                  <c:v>0.7651006711409396</c:v>
                </c:pt>
              </c:numCache>
            </c:numRef>
          </c:val>
        </c:ser>
        <c:gapWidth val="50"/>
        <c:axId val="66717184"/>
        <c:axId val="66718720"/>
      </c:barChart>
      <c:catAx>
        <c:axId val="66717184"/>
        <c:scaling>
          <c:orientation val="minMax"/>
        </c:scaling>
        <c:axPos val="l"/>
        <c:tickLblPos val="nextTo"/>
        <c:txPr>
          <a:bodyPr rot="0"/>
          <a:lstStyle/>
          <a:p>
            <a:pPr>
              <a:defRPr sz="1600"/>
            </a:pPr>
            <a:endParaRPr lang="en-US"/>
          </a:p>
        </c:txPr>
        <c:crossAx val="66718720"/>
        <c:crosses val="autoZero"/>
        <c:auto val="1"/>
        <c:lblAlgn val="ctr"/>
        <c:lblOffset val="100"/>
      </c:catAx>
      <c:valAx>
        <c:axId val="66718720"/>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6717184"/>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8.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PPE!$B$25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PPE!$A$26:$A$40</c:f>
              <c:strCache>
                <c:ptCount val="15"/>
                <c:pt idx="0">
                  <c:v>N. Ireland L3=5, L2=0</c:v>
                </c:pt>
                <c:pt idx="1">
                  <c:v>North West L3=3, L2=1</c:v>
                </c:pt>
                <c:pt idx="2">
                  <c:v>Trent L3=15, L2=3</c:v>
                </c:pt>
                <c:pt idx="3">
                  <c:v>Cheshire &amp; M'side L3=4, L2=0</c:v>
                </c:pt>
                <c:pt idx="4">
                  <c:v>South West L3=12, L2=3</c:v>
                </c:pt>
                <c:pt idx="5">
                  <c:v>West Midlands L3=8, L2=0</c:v>
                </c:pt>
                <c:pt idx="6">
                  <c:v>Anglia L3=10, L2=6</c:v>
                </c:pt>
                <c:pt idx="7">
                  <c:v>Wales L3=10, L2=3</c:v>
                </c:pt>
                <c:pt idx="8">
                  <c:v>North Thames L3=27, L2=4</c:v>
                </c:pt>
                <c:pt idx="9">
                  <c:v>South Thames L3=24, L2=10</c:v>
                </c:pt>
                <c:pt idx="10">
                  <c:v>Yorkshire L3=12, L2=6</c:v>
                </c:pt>
                <c:pt idx="11">
                  <c:v>Oxford L3=6, L2=1</c:v>
                </c:pt>
                <c:pt idx="12">
                  <c:v>Northern L3=8, L2=0</c:v>
                </c:pt>
                <c:pt idx="13">
                  <c:v>Wessex L3=5, L2=0</c:v>
                </c:pt>
                <c:pt idx="14">
                  <c:v>National L3=149, L2=37</c:v>
                </c:pt>
              </c:strCache>
            </c:strRef>
          </c:cat>
          <c:val>
            <c:numRef>
              <c:f>PPE!$B$26:$B$40</c:f>
              <c:numCache>
                <c:formatCode>0%</c:formatCode>
                <c:ptCount val="15"/>
                <c:pt idx="1">
                  <c:v>1</c:v>
                </c:pt>
                <c:pt idx="2">
                  <c:v>1</c:v>
                </c:pt>
                <c:pt idx="4">
                  <c:v>0</c:v>
                </c:pt>
                <c:pt idx="6">
                  <c:v>0.16666666666666666</c:v>
                </c:pt>
                <c:pt idx="7">
                  <c:v>0</c:v>
                </c:pt>
                <c:pt idx="8">
                  <c:v>1</c:v>
                </c:pt>
                <c:pt idx="9">
                  <c:v>0.8</c:v>
                </c:pt>
                <c:pt idx="10">
                  <c:v>0.33333333333333331</c:v>
                </c:pt>
                <c:pt idx="11">
                  <c:v>1</c:v>
                </c:pt>
                <c:pt idx="14">
                  <c:v>0.54054054054054068</c:v>
                </c:pt>
              </c:numCache>
            </c:numRef>
          </c:val>
        </c:ser>
        <c:ser>
          <c:idx val="0"/>
          <c:order val="1"/>
          <c:tx>
            <c:strRef>
              <c:f>PPE!$C$25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PPE!$A$26:$A$40</c:f>
              <c:strCache>
                <c:ptCount val="15"/>
                <c:pt idx="0">
                  <c:v>N. Ireland L3=5, L2=0</c:v>
                </c:pt>
                <c:pt idx="1">
                  <c:v>North West L3=3, L2=1</c:v>
                </c:pt>
                <c:pt idx="2">
                  <c:v>Trent L3=15, L2=3</c:v>
                </c:pt>
                <c:pt idx="3">
                  <c:v>Cheshire &amp; M'side L3=4, L2=0</c:v>
                </c:pt>
                <c:pt idx="4">
                  <c:v>South West L3=12, L2=3</c:v>
                </c:pt>
                <c:pt idx="5">
                  <c:v>West Midlands L3=8, L2=0</c:v>
                </c:pt>
                <c:pt idx="6">
                  <c:v>Anglia L3=10, L2=6</c:v>
                </c:pt>
                <c:pt idx="7">
                  <c:v>Wales L3=10, L2=3</c:v>
                </c:pt>
                <c:pt idx="8">
                  <c:v>North Thames L3=27, L2=4</c:v>
                </c:pt>
                <c:pt idx="9">
                  <c:v>South Thames L3=24, L2=10</c:v>
                </c:pt>
                <c:pt idx="10">
                  <c:v>Yorkshire L3=12, L2=6</c:v>
                </c:pt>
                <c:pt idx="11">
                  <c:v>Oxford L3=6, L2=1</c:v>
                </c:pt>
                <c:pt idx="12">
                  <c:v>Northern L3=8, L2=0</c:v>
                </c:pt>
                <c:pt idx="13">
                  <c:v>Wessex L3=5, L2=0</c:v>
                </c:pt>
                <c:pt idx="14">
                  <c:v>National L3=149, L2=37</c:v>
                </c:pt>
              </c:strCache>
            </c:strRef>
          </c:cat>
          <c:val>
            <c:numRef>
              <c:f>PPE!$C$26:$C$40</c:f>
              <c:numCache>
                <c:formatCode>0%</c:formatCode>
                <c:ptCount val="15"/>
                <c:pt idx="0">
                  <c:v>0.2</c:v>
                </c:pt>
                <c:pt idx="1">
                  <c:v>0.33333333333333331</c:v>
                </c:pt>
                <c:pt idx="2">
                  <c:v>0.4</c:v>
                </c:pt>
                <c:pt idx="3">
                  <c:v>0.5</c:v>
                </c:pt>
                <c:pt idx="4">
                  <c:v>0.5</c:v>
                </c:pt>
                <c:pt idx="5">
                  <c:v>0.5</c:v>
                </c:pt>
                <c:pt idx="6">
                  <c:v>0.6000000000000002</c:v>
                </c:pt>
                <c:pt idx="7">
                  <c:v>0.6000000000000002</c:v>
                </c:pt>
                <c:pt idx="8">
                  <c:v>0.62962962962962998</c:v>
                </c:pt>
                <c:pt idx="9">
                  <c:v>0.70833333333333359</c:v>
                </c:pt>
                <c:pt idx="10">
                  <c:v>0.75000000000000022</c:v>
                </c:pt>
                <c:pt idx="11">
                  <c:v>0.83333333333333359</c:v>
                </c:pt>
                <c:pt idx="12">
                  <c:v>0.87500000000000022</c:v>
                </c:pt>
                <c:pt idx="13">
                  <c:v>1</c:v>
                </c:pt>
                <c:pt idx="14">
                  <c:v>0.61744966442953064</c:v>
                </c:pt>
              </c:numCache>
            </c:numRef>
          </c:val>
        </c:ser>
        <c:gapWidth val="50"/>
        <c:axId val="67273472"/>
        <c:axId val="67275008"/>
      </c:barChart>
      <c:catAx>
        <c:axId val="67273472"/>
        <c:scaling>
          <c:orientation val="minMax"/>
        </c:scaling>
        <c:axPos val="l"/>
        <c:tickLblPos val="nextTo"/>
        <c:txPr>
          <a:bodyPr rot="0"/>
          <a:lstStyle/>
          <a:p>
            <a:pPr>
              <a:defRPr sz="1600"/>
            </a:pPr>
            <a:endParaRPr lang="en-US"/>
          </a:p>
        </c:txPr>
        <c:crossAx val="67275008"/>
        <c:crosses val="autoZero"/>
        <c:auto val="1"/>
        <c:lblAlgn val="ctr"/>
        <c:lblOffset val="100"/>
      </c:catAx>
      <c:valAx>
        <c:axId val="67275008"/>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67273472"/>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19.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PPE!$K$25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PPE!$J$26:$J$40</c:f>
              <c:strCache>
                <c:ptCount val="15"/>
                <c:pt idx="0">
                  <c:v>N. Ireland L3=5, L2=0</c:v>
                </c:pt>
                <c:pt idx="1">
                  <c:v>North West L3=3, L2=1</c:v>
                </c:pt>
                <c:pt idx="2">
                  <c:v>Trent L3=15, L2=3</c:v>
                </c:pt>
                <c:pt idx="3">
                  <c:v>Anglia L3=10, L2=6</c:v>
                </c:pt>
                <c:pt idx="4">
                  <c:v>Cheshire &amp; M'side L3=4, L2=0</c:v>
                </c:pt>
                <c:pt idx="5">
                  <c:v>Wales L3=10, L2=3</c:v>
                </c:pt>
                <c:pt idx="6">
                  <c:v>South West L3=12, L2=3</c:v>
                </c:pt>
                <c:pt idx="7">
                  <c:v>Yorkshire L3=12, L2=6</c:v>
                </c:pt>
                <c:pt idx="8">
                  <c:v>West Midlands L3=8, L2=0</c:v>
                </c:pt>
                <c:pt idx="9">
                  <c:v>South Thames L3=24, L2=10</c:v>
                </c:pt>
                <c:pt idx="10">
                  <c:v>North Thames L3=27, L2=4</c:v>
                </c:pt>
                <c:pt idx="11">
                  <c:v>Oxford L3=6, L2=1</c:v>
                </c:pt>
                <c:pt idx="12">
                  <c:v>Northern L3=8, L2=0</c:v>
                </c:pt>
                <c:pt idx="13">
                  <c:v>Wessex L3=5, L2=0</c:v>
                </c:pt>
                <c:pt idx="14">
                  <c:v>National L3=149, L2=37</c:v>
                </c:pt>
              </c:strCache>
            </c:strRef>
          </c:cat>
          <c:val>
            <c:numRef>
              <c:f>PPE!$K$26:$K$40</c:f>
              <c:numCache>
                <c:formatCode>0%</c:formatCode>
                <c:ptCount val="15"/>
                <c:pt idx="1">
                  <c:v>1</c:v>
                </c:pt>
                <c:pt idx="2">
                  <c:v>1</c:v>
                </c:pt>
                <c:pt idx="3">
                  <c:v>0.16666666666666666</c:v>
                </c:pt>
                <c:pt idx="5">
                  <c:v>0</c:v>
                </c:pt>
                <c:pt idx="6">
                  <c:v>0</c:v>
                </c:pt>
                <c:pt idx="7">
                  <c:v>0.33333333333333331</c:v>
                </c:pt>
                <c:pt idx="9">
                  <c:v>0.8</c:v>
                </c:pt>
                <c:pt idx="10">
                  <c:v>1</c:v>
                </c:pt>
                <c:pt idx="11">
                  <c:v>1</c:v>
                </c:pt>
                <c:pt idx="14">
                  <c:v>0.54054054054054068</c:v>
                </c:pt>
              </c:numCache>
            </c:numRef>
          </c:val>
        </c:ser>
        <c:ser>
          <c:idx val="0"/>
          <c:order val="1"/>
          <c:tx>
            <c:strRef>
              <c:f>PPE!$L$25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PPE!$J$26:$J$40</c:f>
              <c:strCache>
                <c:ptCount val="15"/>
                <c:pt idx="0">
                  <c:v>N. Ireland L3=5, L2=0</c:v>
                </c:pt>
                <c:pt idx="1">
                  <c:v>North West L3=3, L2=1</c:v>
                </c:pt>
                <c:pt idx="2">
                  <c:v>Trent L3=15, L2=3</c:v>
                </c:pt>
                <c:pt idx="3">
                  <c:v>Anglia L3=10, L2=6</c:v>
                </c:pt>
                <c:pt idx="4">
                  <c:v>Cheshire &amp; M'side L3=4, L2=0</c:v>
                </c:pt>
                <c:pt idx="5">
                  <c:v>Wales L3=10, L2=3</c:v>
                </c:pt>
                <c:pt idx="6">
                  <c:v>South West L3=12, L2=3</c:v>
                </c:pt>
                <c:pt idx="7">
                  <c:v>Yorkshire L3=12, L2=6</c:v>
                </c:pt>
                <c:pt idx="8">
                  <c:v>West Midlands L3=8, L2=0</c:v>
                </c:pt>
                <c:pt idx="9">
                  <c:v>South Thames L3=24, L2=10</c:v>
                </c:pt>
                <c:pt idx="10">
                  <c:v>North Thames L3=27, L2=4</c:v>
                </c:pt>
                <c:pt idx="11">
                  <c:v>Oxford L3=6, L2=1</c:v>
                </c:pt>
                <c:pt idx="12">
                  <c:v>Northern L3=8, L2=0</c:v>
                </c:pt>
                <c:pt idx="13">
                  <c:v>Wessex L3=5, L2=0</c:v>
                </c:pt>
                <c:pt idx="14">
                  <c:v>National L3=149, L2=37</c:v>
                </c:pt>
              </c:strCache>
            </c:strRef>
          </c:cat>
          <c:val>
            <c:numRef>
              <c:f>PPE!$L$26:$L$40</c:f>
              <c:numCache>
                <c:formatCode>0%</c:formatCode>
                <c:ptCount val="15"/>
                <c:pt idx="0">
                  <c:v>0.2</c:v>
                </c:pt>
                <c:pt idx="1">
                  <c:v>0.33333333333333331</c:v>
                </c:pt>
                <c:pt idx="2">
                  <c:v>0.46666666666666684</c:v>
                </c:pt>
                <c:pt idx="3">
                  <c:v>0.5</c:v>
                </c:pt>
                <c:pt idx="4">
                  <c:v>0.5</c:v>
                </c:pt>
                <c:pt idx="5">
                  <c:v>0.5</c:v>
                </c:pt>
                <c:pt idx="6">
                  <c:v>0.58333333333333337</c:v>
                </c:pt>
                <c:pt idx="7">
                  <c:v>0.58333333333333337</c:v>
                </c:pt>
                <c:pt idx="8">
                  <c:v>0.62500000000000022</c:v>
                </c:pt>
                <c:pt idx="9">
                  <c:v>0.70833333333333359</c:v>
                </c:pt>
                <c:pt idx="10">
                  <c:v>0.7407407407407407</c:v>
                </c:pt>
                <c:pt idx="11">
                  <c:v>0.83333333333333359</c:v>
                </c:pt>
                <c:pt idx="12">
                  <c:v>0.87500000000000022</c:v>
                </c:pt>
                <c:pt idx="13">
                  <c:v>1</c:v>
                </c:pt>
                <c:pt idx="14">
                  <c:v>0.63087248322147682</c:v>
                </c:pt>
              </c:numCache>
            </c:numRef>
          </c:val>
        </c:ser>
        <c:gapWidth val="50"/>
        <c:axId val="67342336"/>
        <c:axId val="67343872"/>
      </c:barChart>
      <c:catAx>
        <c:axId val="67342336"/>
        <c:scaling>
          <c:orientation val="minMax"/>
        </c:scaling>
        <c:axPos val="l"/>
        <c:tickLblPos val="nextTo"/>
        <c:txPr>
          <a:bodyPr rot="0"/>
          <a:lstStyle/>
          <a:p>
            <a:pPr>
              <a:defRPr sz="1600"/>
            </a:pPr>
            <a:endParaRPr lang="en-US"/>
          </a:p>
        </c:txPr>
        <c:crossAx val="67343872"/>
        <c:crosses val="autoZero"/>
        <c:auto val="1"/>
        <c:lblAlgn val="ctr"/>
        <c:lblOffset val="100"/>
      </c:catAx>
      <c:valAx>
        <c:axId val="67343872"/>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General" sourceLinked="1"/>
        <c:tickLblPos val="nextTo"/>
        <c:txPr>
          <a:bodyPr/>
          <a:lstStyle/>
          <a:p>
            <a:pPr>
              <a:defRPr sz="1600"/>
            </a:pPr>
            <a:endParaRPr lang="en-US"/>
          </a:p>
        </c:txPr>
        <c:crossAx val="67342336"/>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20.xml><?xml version="1.0" encoding="utf-8"?>
<c:chartSpace xmlns:c="http://schemas.openxmlformats.org/drawingml/2006/chart" xmlns:a="http://schemas.openxmlformats.org/drawingml/2006/main" xmlns:r="http://schemas.openxmlformats.org/officeDocument/2006/relationships">
  <c:date1904 val="1"/>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PPE!$T$25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PPE!$S$26:$S$40</c:f>
              <c:strCache>
                <c:ptCount val="15"/>
                <c:pt idx="0">
                  <c:v>North West L3=3, L2=1</c:v>
                </c:pt>
                <c:pt idx="1">
                  <c:v>Anglia L3=10, L2=6</c:v>
                </c:pt>
                <c:pt idx="2">
                  <c:v>N. Ireland L3=5, L2=0</c:v>
                </c:pt>
                <c:pt idx="3">
                  <c:v>Cheshire &amp; M'side L3=4, L2=0</c:v>
                </c:pt>
                <c:pt idx="4">
                  <c:v>South West L3=12, L2=3</c:v>
                </c:pt>
                <c:pt idx="5">
                  <c:v>Trent L3=15, L2=3</c:v>
                </c:pt>
                <c:pt idx="6">
                  <c:v>Wales L3=10, L2=3</c:v>
                </c:pt>
                <c:pt idx="7">
                  <c:v>West Midlands L3=8, L2=0</c:v>
                </c:pt>
                <c:pt idx="8">
                  <c:v>South Thames L3=24, L2=10</c:v>
                </c:pt>
                <c:pt idx="9">
                  <c:v>North Thames L3=27, L2=4</c:v>
                </c:pt>
                <c:pt idx="10">
                  <c:v>Yorkshire L3=12, L2=6</c:v>
                </c:pt>
                <c:pt idx="11">
                  <c:v>Northern L3=8, L2=0</c:v>
                </c:pt>
                <c:pt idx="12">
                  <c:v>Oxford L3=6, L2=1</c:v>
                </c:pt>
                <c:pt idx="13">
                  <c:v>Wessex L3=5, L2=0</c:v>
                </c:pt>
                <c:pt idx="14">
                  <c:v>National L3=149, L2=37</c:v>
                </c:pt>
              </c:strCache>
            </c:strRef>
          </c:cat>
          <c:val>
            <c:numRef>
              <c:f>PPE!$T$26:$T$40</c:f>
              <c:numCache>
                <c:formatCode>0%</c:formatCode>
                <c:ptCount val="15"/>
                <c:pt idx="0">
                  <c:v>1</c:v>
                </c:pt>
                <c:pt idx="1">
                  <c:v>0.16666666666666666</c:v>
                </c:pt>
                <c:pt idx="4">
                  <c:v>0</c:v>
                </c:pt>
                <c:pt idx="5">
                  <c:v>0.66666666666666663</c:v>
                </c:pt>
                <c:pt idx="6">
                  <c:v>0</c:v>
                </c:pt>
                <c:pt idx="8">
                  <c:v>0.8</c:v>
                </c:pt>
                <c:pt idx="9">
                  <c:v>1</c:v>
                </c:pt>
                <c:pt idx="10">
                  <c:v>0.33333333333333331</c:v>
                </c:pt>
                <c:pt idx="12">
                  <c:v>1</c:v>
                </c:pt>
                <c:pt idx="14">
                  <c:v>0.5135135135135136</c:v>
                </c:pt>
              </c:numCache>
            </c:numRef>
          </c:val>
        </c:ser>
        <c:ser>
          <c:idx val="0"/>
          <c:order val="1"/>
          <c:tx>
            <c:strRef>
              <c:f>PPE!$U$25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PPE!$S$26:$S$40</c:f>
              <c:strCache>
                <c:ptCount val="15"/>
                <c:pt idx="0">
                  <c:v>North West L3=3, L2=1</c:v>
                </c:pt>
                <c:pt idx="1">
                  <c:v>Anglia L3=10, L2=6</c:v>
                </c:pt>
                <c:pt idx="2">
                  <c:v>N. Ireland L3=5, L2=0</c:v>
                </c:pt>
                <c:pt idx="3">
                  <c:v>Cheshire &amp; M'side L3=4, L2=0</c:v>
                </c:pt>
                <c:pt idx="4">
                  <c:v>South West L3=12, L2=3</c:v>
                </c:pt>
                <c:pt idx="5">
                  <c:v>Trent L3=15, L2=3</c:v>
                </c:pt>
                <c:pt idx="6">
                  <c:v>Wales L3=10, L2=3</c:v>
                </c:pt>
                <c:pt idx="7">
                  <c:v>West Midlands L3=8, L2=0</c:v>
                </c:pt>
                <c:pt idx="8">
                  <c:v>South Thames L3=24, L2=10</c:v>
                </c:pt>
                <c:pt idx="9">
                  <c:v>North Thames L3=27, L2=4</c:v>
                </c:pt>
                <c:pt idx="10">
                  <c:v>Yorkshire L3=12, L2=6</c:v>
                </c:pt>
                <c:pt idx="11">
                  <c:v>Northern L3=8, L2=0</c:v>
                </c:pt>
                <c:pt idx="12">
                  <c:v>Oxford L3=6, L2=1</c:v>
                </c:pt>
                <c:pt idx="13">
                  <c:v>Wessex L3=5, L2=0</c:v>
                </c:pt>
                <c:pt idx="14">
                  <c:v>National L3=149, L2=37</c:v>
                </c:pt>
              </c:strCache>
            </c:strRef>
          </c:cat>
          <c:val>
            <c:numRef>
              <c:f>PPE!$U$26:$U$40</c:f>
              <c:numCache>
                <c:formatCode>0%</c:formatCode>
                <c:ptCount val="15"/>
                <c:pt idx="0">
                  <c:v>0.33333333333333331</c:v>
                </c:pt>
                <c:pt idx="1">
                  <c:v>0.4</c:v>
                </c:pt>
                <c:pt idx="2">
                  <c:v>0.4</c:v>
                </c:pt>
                <c:pt idx="3">
                  <c:v>0.5</c:v>
                </c:pt>
                <c:pt idx="4">
                  <c:v>0.5</c:v>
                </c:pt>
                <c:pt idx="5">
                  <c:v>0.53333333333333333</c:v>
                </c:pt>
                <c:pt idx="6">
                  <c:v>0.6000000000000002</c:v>
                </c:pt>
                <c:pt idx="7">
                  <c:v>0.62500000000000022</c:v>
                </c:pt>
                <c:pt idx="8">
                  <c:v>0.70833333333333359</c:v>
                </c:pt>
                <c:pt idx="9">
                  <c:v>0.7407407407407407</c:v>
                </c:pt>
                <c:pt idx="10">
                  <c:v>0.75000000000000022</c:v>
                </c:pt>
                <c:pt idx="11">
                  <c:v>0.87500000000000022</c:v>
                </c:pt>
                <c:pt idx="12">
                  <c:v>1</c:v>
                </c:pt>
                <c:pt idx="13">
                  <c:v>1</c:v>
                </c:pt>
                <c:pt idx="14">
                  <c:v>0.65771812080536918</c:v>
                </c:pt>
              </c:numCache>
            </c:numRef>
          </c:val>
        </c:ser>
        <c:gapWidth val="50"/>
        <c:axId val="67369984"/>
        <c:axId val="67220224"/>
      </c:barChart>
      <c:catAx>
        <c:axId val="67369984"/>
        <c:scaling>
          <c:orientation val="minMax"/>
        </c:scaling>
        <c:axPos val="l"/>
        <c:tickLblPos val="nextTo"/>
        <c:txPr>
          <a:bodyPr rot="0"/>
          <a:lstStyle/>
          <a:p>
            <a:pPr>
              <a:defRPr sz="1600"/>
            </a:pPr>
            <a:endParaRPr lang="en-US"/>
          </a:p>
        </c:txPr>
        <c:crossAx val="67220224"/>
        <c:crosses val="autoZero"/>
        <c:auto val="1"/>
        <c:lblAlgn val="ctr"/>
        <c:lblOffset val="100"/>
      </c:catAx>
      <c:valAx>
        <c:axId val="67220224"/>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7369984"/>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21.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PPE!$AC$25</c:f>
              <c:strCache>
                <c:ptCount val="1"/>
                <c:pt idx="0">
                  <c:v>Level 2, n=37</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PPE!$AB$26:$AB$40</c:f>
              <c:strCache>
                <c:ptCount val="15"/>
                <c:pt idx="0">
                  <c:v>Anglia L3=10, L2=6</c:v>
                </c:pt>
                <c:pt idx="1">
                  <c:v>Wales L3=10, L2=3</c:v>
                </c:pt>
                <c:pt idx="2">
                  <c:v>North West L3=3, L2=1</c:v>
                </c:pt>
                <c:pt idx="3">
                  <c:v>N. Ireland L3=5, L2=0</c:v>
                </c:pt>
                <c:pt idx="4">
                  <c:v>Cheshire &amp; M'side L3=4, L2=0</c:v>
                </c:pt>
                <c:pt idx="5">
                  <c:v>South West L3=12, L2=3</c:v>
                </c:pt>
                <c:pt idx="6">
                  <c:v>West Midlands L3=8, L2=0</c:v>
                </c:pt>
                <c:pt idx="7">
                  <c:v>Trent L3=15, L2=3</c:v>
                </c:pt>
                <c:pt idx="8">
                  <c:v>Yorkshire L3=12, L2=6</c:v>
                </c:pt>
                <c:pt idx="9">
                  <c:v>South Thames L3=24, L2=10</c:v>
                </c:pt>
                <c:pt idx="10">
                  <c:v>North Thames L3=27, L2=4</c:v>
                </c:pt>
                <c:pt idx="11">
                  <c:v>Northern L3=8, L2=0</c:v>
                </c:pt>
                <c:pt idx="12">
                  <c:v>Oxford L3=6, L2=1</c:v>
                </c:pt>
                <c:pt idx="13">
                  <c:v>Wessex L3=5, L2=0</c:v>
                </c:pt>
                <c:pt idx="14">
                  <c:v>National L3=149, L2=37</c:v>
                </c:pt>
              </c:strCache>
            </c:strRef>
          </c:cat>
          <c:val>
            <c:numRef>
              <c:f>PPE!$AC$26:$AC$40</c:f>
              <c:numCache>
                <c:formatCode>0%</c:formatCode>
                <c:ptCount val="15"/>
                <c:pt idx="0">
                  <c:v>0.16666666666666666</c:v>
                </c:pt>
                <c:pt idx="1">
                  <c:v>0</c:v>
                </c:pt>
                <c:pt idx="2">
                  <c:v>1</c:v>
                </c:pt>
                <c:pt idx="5">
                  <c:v>0</c:v>
                </c:pt>
                <c:pt idx="7">
                  <c:v>0.66666666666666663</c:v>
                </c:pt>
                <c:pt idx="8">
                  <c:v>0.33333333333333331</c:v>
                </c:pt>
                <c:pt idx="9">
                  <c:v>0.8</c:v>
                </c:pt>
                <c:pt idx="10">
                  <c:v>1</c:v>
                </c:pt>
                <c:pt idx="12">
                  <c:v>1</c:v>
                </c:pt>
                <c:pt idx="14">
                  <c:v>0.5135135135135136</c:v>
                </c:pt>
              </c:numCache>
            </c:numRef>
          </c:val>
        </c:ser>
        <c:ser>
          <c:idx val="0"/>
          <c:order val="1"/>
          <c:tx>
            <c:strRef>
              <c:f>PPE!$AD$25</c:f>
              <c:strCache>
                <c:ptCount val="1"/>
                <c:pt idx="0">
                  <c:v>Level 3, n=149</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PPE!$AB$26:$AB$40</c:f>
              <c:strCache>
                <c:ptCount val="15"/>
                <c:pt idx="0">
                  <c:v>Anglia L3=10, L2=6</c:v>
                </c:pt>
                <c:pt idx="1">
                  <c:v>Wales L3=10, L2=3</c:v>
                </c:pt>
                <c:pt idx="2">
                  <c:v>North West L3=3, L2=1</c:v>
                </c:pt>
                <c:pt idx="3">
                  <c:v>N. Ireland L3=5, L2=0</c:v>
                </c:pt>
                <c:pt idx="4">
                  <c:v>Cheshire &amp; M'side L3=4, L2=0</c:v>
                </c:pt>
                <c:pt idx="5">
                  <c:v>South West L3=12, L2=3</c:v>
                </c:pt>
                <c:pt idx="6">
                  <c:v>West Midlands L3=8, L2=0</c:v>
                </c:pt>
                <c:pt idx="7">
                  <c:v>Trent L3=15, L2=3</c:v>
                </c:pt>
                <c:pt idx="8">
                  <c:v>Yorkshire L3=12, L2=6</c:v>
                </c:pt>
                <c:pt idx="9">
                  <c:v>South Thames L3=24, L2=10</c:v>
                </c:pt>
                <c:pt idx="10">
                  <c:v>North Thames L3=27, L2=4</c:v>
                </c:pt>
                <c:pt idx="11">
                  <c:v>Northern L3=8, L2=0</c:v>
                </c:pt>
                <c:pt idx="12">
                  <c:v>Oxford L3=6, L2=1</c:v>
                </c:pt>
                <c:pt idx="13">
                  <c:v>Wessex L3=5, L2=0</c:v>
                </c:pt>
                <c:pt idx="14">
                  <c:v>National L3=149, L2=37</c:v>
                </c:pt>
              </c:strCache>
            </c:strRef>
          </c:cat>
          <c:val>
            <c:numRef>
              <c:f>PPE!$AD$26:$AD$40</c:f>
              <c:numCache>
                <c:formatCode>0%</c:formatCode>
                <c:ptCount val="15"/>
                <c:pt idx="0">
                  <c:v>0.3000000000000001</c:v>
                </c:pt>
                <c:pt idx="1">
                  <c:v>0.3000000000000001</c:v>
                </c:pt>
                <c:pt idx="2">
                  <c:v>0.33333333333333331</c:v>
                </c:pt>
                <c:pt idx="3">
                  <c:v>0.4</c:v>
                </c:pt>
                <c:pt idx="4">
                  <c:v>0.5</c:v>
                </c:pt>
                <c:pt idx="5">
                  <c:v>0.5</c:v>
                </c:pt>
                <c:pt idx="6">
                  <c:v>0.5</c:v>
                </c:pt>
                <c:pt idx="7">
                  <c:v>0.53333333333333333</c:v>
                </c:pt>
                <c:pt idx="8">
                  <c:v>0.58333333333333337</c:v>
                </c:pt>
                <c:pt idx="9">
                  <c:v>0.62500000000000022</c:v>
                </c:pt>
                <c:pt idx="10">
                  <c:v>0.66666666666666663</c:v>
                </c:pt>
                <c:pt idx="11">
                  <c:v>0.75000000000000022</c:v>
                </c:pt>
                <c:pt idx="12">
                  <c:v>1</c:v>
                </c:pt>
                <c:pt idx="13">
                  <c:v>1</c:v>
                </c:pt>
                <c:pt idx="14">
                  <c:v>0.57718120805369155</c:v>
                </c:pt>
              </c:numCache>
            </c:numRef>
          </c:val>
        </c:ser>
        <c:gapWidth val="50"/>
        <c:axId val="67235200"/>
        <c:axId val="67407872"/>
      </c:barChart>
      <c:catAx>
        <c:axId val="67235200"/>
        <c:scaling>
          <c:orientation val="minMax"/>
        </c:scaling>
        <c:axPos val="l"/>
        <c:tickLblPos val="nextTo"/>
        <c:txPr>
          <a:bodyPr rot="0"/>
          <a:lstStyle/>
          <a:p>
            <a:pPr>
              <a:defRPr sz="1600"/>
            </a:pPr>
            <a:endParaRPr lang="en-US"/>
          </a:p>
        </c:txPr>
        <c:crossAx val="67407872"/>
        <c:crosses val="autoZero"/>
        <c:auto val="1"/>
        <c:lblAlgn val="ctr"/>
        <c:lblOffset val="100"/>
      </c:catAx>
      <c:valAx>
        <c:axId val="67407872"/>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t>Percentage of clinics meeting Standard</a:t>
                </a:r>
                <a:endParaRPr lang="en-GB" sz="1800" b="1" i="0" baseline="0" dirty="0" smtClean="0"/>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7235200"/>
        <c:crosses val="autoZero"/>
        <c:crossBetween val="between"/>
        <c:majorUnit val="0.2"/>
        <c:minorUnit val="4.0000000000000022E-2"/>
      </c:valAx>
    </c:plotArea>
    <c:legend>
      <c:legendPos val="r"/>
      <c:layout>
        <c:manualLayout>
          <c:xMode val="edge"/>
          <c:yMode val="edge"/>
          <c:x val="8.0708661417322868E-3"/>
          <c:y val="0.87259430071241062"/>
          <c:w val="0.20145830455403618"/>
          <c:h val="0.11311998500187473"/>
        </c:manualLayout>
      </c:layout>
      <c:spPr>
        <a:ln>
          <a:solidFill>
            <a:srgbClr val="4F81BD"/>
          </a:solidFill>
        </a:ln>
      </c:spPr>
      <c:txPr>
        <a:bodyPr/>
        <a:lstStyle/>
        <a:p>
          <a:pPr>
            <a:defRPr sz="1800" b="1"/>
          </a:pPr>
          <a:endParaRPr lang="en-US"/>
        </a:p>
      </c:txPr>
    </c:legend>
    <c:plotVisOnly val="1"/>
  </c:chart>
  <c:externalData r:id="rId2"/>
</c:chartSpace>
</file>

<file path=ppt/charts/chart22.xml><?xml version="1.0" encoding="utf-8"?>
<c:chartSpace xmlns:c="http://schemas.openxmlformats.org/drawingml/2006/chart" xmlns:a="http://schemas.openxmlformats.org/drawingml/2006/main" xmlns:r="http://schemas.openxmlformats.org/officeDocument/2006/relationships">
  <c:lang val="en-GB"/>
  <c:clrMapOvr bg1="lt1" tx1="dk1" bg2="lt2" tx2="dk2" accent1="accent1" accent2="accent2" accent3="accent3" accent4="accent4" accent5="accent5" accent6="accent6" hlink="hlink" folHlink="folHlink"/>
  <c:chart>
    <c:plotArea>
      <c:layout>
        <c:manualLayout>
          <c:layoutTarget val="inner"/>
          <c:xMode val="edge"/>
          <c:yMode val="edge"/>
          <c:x val="0.31009266933738666"/>
          <c:y val="1.5133451628405643E-2"/>
          <c:w val="0.90673308928489194"/>
          <c:h val="0.82884514435695533"/>
        </c:manualLayout>
      </c:layout>
      <c:barChart>
        <c:barDir val="bar"/>
        <c:grouping val="clustered"/>
        <c:ser>
          <c:idx val="1"/>
          <c:order val="0"/>
          <c:tx>
            <c:strRef>
              <c:f>Summary!$C$2</c:f>
              <c:strCache>
                <c:ptCount val="1"/>
                <c:pt idx="0">
                  <c:v>Level 2</c:v>
                </c:pt>
              </c:strCache>
            </c:strRef>
          </c:tx>
          <c:spPr>
            <a:solidFill>
              <a:srgbClr val="F79646"/>
            </a:solidFill>
            <a:scene3d>
              <a:camera prst="orthographicFront"/>
              <a:lightRig rig="threePt" dir="t"/>
            </a:scene3d>
            <a:sp3d>
              <a:bevelT/>
            </a:sp3d>
          </c:spPr>
          <c:dLbls>
            <c:txPr>
              <a:bodyPr/>
              <a:lstStyle/>
              <a:p>
                <a:pPr>
                  <a:defRPr sz="1400"/>
                </a:pPr>
                <a:endParaRPr lang="en-US"/>
              </a:p>
            </c:txPr>
            <c:showVal val="1"/>
          </c:dLbls>
          <c:cat>
            <c:strRef>
              <c:f>Summary!$B$3:$B$21</c:f>
              <c:strCache>
                <c:ptCount val="19"/>
                <c:pt idx="0">
                  <c:v>Results received by clincians within 7 days</c:v>
                </c:pt>
                <c:pt idx="1">
                  <c:v>Staff competency documentation</c:v>
                </c:pt>
                <c:pt idx="2">
                  <c:v>PN index-reported 0.6 (outside London)</c:v>
                </c:pt>
                <c:pt idx="3">
                  <c:v>Information governance</c:v>
                </c:pt>
                <c:pt idx="4">
                  <c:v>HIV test offer</c:v>
                </c:pt>
                <c:pt idx="5">
                  <c:v>Care pathways</c:v>
                </c:pt>
                <c:pt idx="6">
                  <c:v>Staff updating documentation</c:v>
                </c:pt>
                <c:pt idx="7">
                  <c:v>STI/HIV risk assessment</c:v>
                </c:pt>
                <c:pt idx="8">
                  <c:v>PPE response to patient feedback</c:v>
                </c:pt>
                <c:pt idx="9">
                  <c:v>PPE plan</c:v>
                </c:pt>
                <c:pt idx="10">
                  <c:v>Level 3 leadership</c:v>
                </c:pt>
                <c:pt idx="11">
                  <c:v>PPE implementation</c:v>
                </c:pt>
                <c:pt idx="12">
                  <c:v>PPE patient feedback</c:v>
                </c:pt>
                <c:pt idx="13">
                  <c:v>Sexual history</c:v>
                </c:pt>
                <c:pt idx="14">
                  <c:v>Audit plan</c:v>
                </c:pt>
                <c:pt idx="15">
                  <c:v>PN index-reported 0.4 (London)</c:v>
                </c:pt>
                <c:pt idx="16">
                  <c:v>48 hour access</c:v>
                </c:pt>
                <c:pt idx="17">
                  <c:v>Audit participation</c:v>
                </c:pt>
                <c:pt idx="18">
                  <c:v>HIV test uptake</c:v>
                </c:pt>
              </c:strCache>
            </c:strRef>
          </c:cat>
          <c:val>
            <c:numRef>
              <c:f>Summary!$C$3:$C$21</c:f>
              <c:numCache>
                <c:formatCode>0%</c:formatCode>
                <c:ptCount val="19"/>
                <c:pt idx="0">
                  <c:v>0.56756756756756732</c:v>
                </c:pt>
                <c:pt idx="1">
                  <c:v>0.62000000000000022</c:v>
                </c:pt>
                <c:pt idx="2">
                  <c:v>0.39000000000000012</c:v>
                </c:pt>
                <c:pt idx="3">
                  <c:v>0.38000000000000012</c:v>
                </c:pt>
                <c:pt idx="4">
                  <c:v>0.4300000000000001</c:v>
                </c:pt>
                <c:pt idx="5">
                  <c:v>0.89189189189189211</c:v>
                </c:pt>
                <c:pt idx="6">
                  <c:v>0.65000000000000024</c:v>
                </c:pt>
                <c:pt idx="7">
                  <c:v>0.4300000000000001</c:v>
                </c:pt>
                <c:pt idx="8">
                  <c:v>0.51</c:v>
                </c:pt>
                <c:pt idx="9">
                  <c:v>0.54054054054054068</c:v>
                </c:pt>
                <c:pt idx="10">
                  <c:v>0.81</c:v>
                </c:pt>
                <c:pt idx="11">
                  <c:v>0.54054054054054068</c:v>
                </c:pt>
                <c:pt idx="12">
                  <c:v>0.5135135135135136</c:v>
                </c:pt>
                <c:pt idx="13">
                  <c:v>0.59459459459459463</c:v>
                </c:pt>
                <c:pt idx="14">
                  <c:v>0.4300000000000001</c:v>
                </c:pt>
                <c:pt idx="15">
                  <c:v>0.4300000000000001</c:v>
                </c:pt>
                <c:pt idx="16">
                  <c:v>0.51</c:v>
                </c:pt>
                <c:pt idx="17">
                  <c:v>0.48648648648648712</c:v>
                </c:pt>
                <c:pt idx="18">
                  <c:v>0.70000000000000018</c:v>
                </c:pt>
              </c:numCache>
            </c:numRef>
          </c:val>
        </c:ser>
        <c:ser>
          <c:idx val="0"/>
          <c:order val="1"/>
          <c:tx>
            <c:strRef>
              <c:f>Summary!$D$2</c:f>
              <c:strCache>
                <c:ptCount val="1"/>
                <c:pt idx="0">
                  <c:v>Level 3</c:v>
                </c:pt>
              </c:strCache>
            </c:strRef>
          </c:tx>
          <c:spPr>
            <a:solidFill>
              <a:srgbClr val="00B0F0"/>
            </a:solidFill>
            <a:scene3d>
              <a:camera prst="orthographicFront"/>
              <a:lightRig rig="threePt" dir="t"/>
            </a:scene3d>
            <a:sp3d>
              <a:bevelT/>
            </a:sp3d>
          </c:spPr>
          <c:dLbls>
            <c:txPr>
              <a:bodyPr/>
              <a:lstStyle/>
              <a:p>
                <a:pPr>
                  <a:defRPr sz="1400"/>
                </a:pPr>
                <a:endParaRPr lang="en-US"/>
              </a:p>
            </c:txPr>
            <c:showVal val="1"/>
          </c:dLbls>
          <c:cat>
            <c:strRef>
              <c:f>Summary!$B$3:$B$21</c:f>
              <c:strCache>
                <c:ptCount val="19"/>
                <c:pt idx="0">
                  <c:v>Results received by clincians within 7 days</c:v>
                </c:pt>
                <c:pt idx="1">
                  <c:v>Staff competency documentation</c:v>
                </c:pt>
                <c:pt idx="2">
                  <c:v>PN index-reported 0.6 (outside London)</c:v>
                </c:pt>
                <c:pt idx="3">
                  <c:v>Information governance</c:v>
                </c:pt>
                <c:pt idx="4">
                  <c:v>HIV test offer</c:v>
                </c:pt>
                <c:pt idx="5">
                  <c:v>Care pathways</c:v>
                </c:pt>
                <c:pt idx="6">
                  <c:v>Staff updating documentation</c:v>
                </c:pt>
                <c:pt idx="7">
                  <c:v>STI/HIV risk assessment</c:v>
                </c:pt>
                <c:pt idx="8">
                  <c:v>PPE response to patient feedback</c:v>
                </c:pt>
                <c:pt idx="9">
                  <c:v>PPE plan</c:v>
                </c:pt>
                <c:pt idx="10">
                  <c:v>Level 3 leadership</c:v>
                </c:pt>
                <c:pt idx="11">
                  <c:v>PPE implementation</c:v>
                </c:pt>
                <c:pt idx="12">
                  <c:v>PPE patient feedback</c:v>
                </c:pt>
                <c:pt idx="13">
                  <c:v>Sexual history</c:v>
                </c:pt>
                <c:pt idx="14">
                  <c:v>Audit plan</c:v>
                </c:pt>
                <c:pt idx="15">
                  <c:v>PN index-reported 0.4 (London)</c:v>
                </c:pt>
                <c:pt idx="16">
                  <c:v>48 hour access</c:v>
                </c:pt>
                <c:pt idx="17">
                  <c:v>Audit participation</c:v>
                </c:pt>
                <c:pt idx="18">
                  <c:v>HIV test uptake</c:v>
                </c:pt>
              </c:strCache>
            </c:strRef>
          </c:cat>
          <c:val>
            <c:numRef>
              <c:f>Summary!$D$3:$D$21</c:f>
              <c:numCache>
                <c:formatCode>0%</c:formatCode>
                <c:ptCount val="19"/>
                <c:pt idx="0">
                  <c:v>0.39000000000000012</c:v>
                </c:pt>
                <c:pt idx="1">
                  <c:v>0.4</c:v>
                </c:pt>
                <c:pt idx="2">
                  <c:v>0.4300000000000001</c:v>
                </c:pt>
                <c:pt idx="3">
                  <c:v>0.5</c:v>
                </c:pt>
                <c:pt idx="4">
                  <c:v>0.5</c:v>
                </c:pt>
                <c:pt idx="5">
                  <c:v>0.5</c:v>
                </c:pt>
                <c:pt idx="6">
                  <c:v>0.54</c:v>
                </c:pt>
                <c:pt idx="7">
                  <c:v>0.56097560975609762</c:v>
                </c:pt>
                <c:pt idx="8">
                  <c:v>0.58000000000000007</c:v>
                </c:pt>
                <c:pt idx="9">
                  <c:v>0.62000000000000022</c:v>
                </c:pt>
                <c:pt idx="10">
                  <c:v>0.62000000000000022</c:v>
                </c:pt>
                <c:pt idx="11">
                  <c:v>0.63000000000000023</c:v>
                </c:pt>
                <c:pt idx="12">
                  <c:v>0.66000000000000025</c:v>
                </c:pt>
                <c:pt idx="13">
                  <c:v>0.77000000000000024</c:v>
                </c:pt>
                <c:pt idx="14">
                  <c:v>0.77000000000000024</c:v>
                </c:pt>
                <c:pt idx="15">
                  <c:v>0.8500000000000002</c:v>
                </c:pt>
                <c:pt idx="16">
                  <c:v>0.86000000000000021</c:v>
                </c:pt>
                <c:pt idx="17">
                  <c:v>0.93292682926829273</c:v>
                </c:pt>
                <c:pt idx="18">
                  <c:v>0.94000000000000017</c:v>
                </c:pt>
              </c:numCache>
            </c:numRef>
          </c:val>
        </c:ser>
        <c:gapWidth val="50"/>
        <c:axId val="67577344"/>
        <c:axId val="67579264"/>
      </c:barChart>
      <c:catAx>
        <c:axId val="67577344"/>
        <c:scaling>
          <c:orientation val="minMax"/>
        </c:scaling>
        <c:axPos val="l"/>
        <c:title>
          <c:tx>
            <c:rich>
              <a:bodyPr rot="0" vert="horz"/>
              <a:lstStyle/>
              <a:p>
                <a:pPr>
                  <a:defRPr/>
                </a:pPr>
                <a:r>
                  <a:rPr lang="en-GB" sz="2400" dirty="0" smtClean="0"/>
                  <a:t>KPIs</a:t>
                </a:r>
                <a:endParaRPr lang="en-GB" sz="2400" dirty="0"/>
              </a:p>
            </c:rich>
          </c:tx>
          <c:layout>
            <c:manualLayout>
              <c:xMode val="edge"/>
              <c:yMode val="edge"/>
              <c:x val="0"/>
              <c:y val="0.37191167076337689"/>
            </c:manualLayout>
          </c:layout>
        </c:title>
        <c:tickLblPos val="nextTo"/>
        <c:txPr>
          <a:bodyPr rot="0"/>
          <a:lstStyle/>
          <a:p>
            <a:pPr>
              <a:defRPr sz="1600"/>
            </a:pPr>
            <a:endParaRPr lang="en-US"/>
          </a:p>
        </c:txPr>
        <c:crossAx val="67579264"/>
        <c:crosses val="autoZero"/>
        <c:auto val="1"/>
        <c:lblAlgn val="ctr"/>
        <c:lblOffset val="100"/>
      </c:catAx>
      <c:valAx>
        <c:axId val="67579264"/>
        <c:scaling>
          <c:orientation val="minMax"/>
          <c:max val="1"/>
          <c:min val="0"/>
        </c:scaling>
        <c:axPos val="b"/>
        <c:majorGridlines/>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prstClr val="black"/>
                    </a:solidFill>
                    <a:latin typeface="+mn-lt"/>
                    <a:ea typeface="+mn-ea"/>
                    <a:cs typeface="+mn-cs"/>
                  </a:defRPr>
                </a:pPr>
                <a:r>
                  <a:rPr lang="en-US" sz="1800" b="1" i="0" baseline="0" dirty="0" smtClean="0">
                    <a:latin typeface="+mn-lt"/>
                  </a:rPr>
                  <a:t>Percentage of clinics meeting KPI standard</a:t>
                </a:r>
                <a:endParaRPr lang="en-US" sz="1800" b="1" i="0" baseline="0" dirty="0">
                  <a:latin typeface="+mn-lt"/>
                </a:endParaRPr>
              </a:p>
            </c:rich>
          </c:tx>
          <c:layout>
            <c:manualLayout>
              <c:xMode val="edge"/>
              <c:yMode val="edge"/>
              <c:x val="0.46090643274853799"/>
              <c:y val="0.93684608173978268"/>
            </c:manualLayout>
          </c:layout>
        </c:title>
        <c:numFmt formatCode="0%" sourceLinked="1"/>
        <c:tickLblPos val="nextTo"/>
        <c:txPr>
          <a:bodyPr/>
          <a:lstStyle/>
          <a:p>
            <a:pPr>
              <a:defRPr sz="1600"/>
            </a:pPr>
            <a:endParaRPr lang="en-US"/>
          </a:p>
        </c:txPr>
        <c:crossAx val="67577344"/>
        <c:crosses val="autoZero"/>
        <c:crossBetween val="between"/>
        <c:majorUnit val="0.2"/>
        <c:minorUnit val="4.0000000000000022E-2"/>
      </c:valAx>
    </c:plotArea>
    <c:legend>
      <c:legendPos val="r"/>
      <c:layout>
        <c:manualLayout>
          <c:xMode val="edge"/>
          <c:yMode val="edge"/>
          <c:x val="8.0708661417322868E-3"/>
          <c:y val="0.92843625700137999"/>
          <c:w val="0.29809481195936677"/>
          <c:h val="5.7278052872256957E-2"/>
        </c:manualLayout>
      </c:layout>
      <c:spPr>
        <a:ln>
          <a:solidFill>
            <a:srgbClr val="4F81BD"/>
          </a:solidFill>
        </a:ln>
      </c:spPr>
      <c:txPr>
        <a:bodyPr/>
        <a:lstStyle/>
        <a:p>
          <a:pPr>
            <a:defRPr sz="1800" b="1"/>
          </a:pPr>
          <a:endParaRPr lang="en-US"/>
        </a:p>
      </c:txPr>
    </c:legend>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D8FB25A-8A79-46CE-A470-2A6966B68022}" type="datetimeFigureOut">
              <a:rPr lang="en-US" smtClean="0"/>
              <a:pPr/>
              <a:t>9/21/2011</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E943C76-CA0B-4A00-9E1D-12775F3552F5}" type="slidenum">
              <a:rPr lang="en-GB" smtClean="0"/>
              <a:pPr/>
              <a:t>‹#›</a:t>
            </a:fld>
            <a:endParaRPr lang="en-GB"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3E5F5C-A3C7-44D9-B9A7-53E59069EB16}" type="datetimeFigureOut">
              <a:rPr lang="en-GB" smtClean="0"/>
              <a:pPr/>
              <a:t>21/09/2011</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C2CBDD-07B8-4529-BF86-4532E43C8841}" type="slidenum">
              <a:rPr lang="en-GB" smtClean="0"/>
              <a:pPr/>
              <a:t>‹#›</a:t>
            </a:fld>
            <a:endParaRPr lang="en-GB"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ic.nhs.uk/services/medical-research-information-service/the-application-process/use-of-patient-identifiable-data-without-subjects-consent" TargetMode="External"/><Relationship Id="rId2" Type="http://schemas.openxmlformats.org/officeDocument/2006/relationships/slide" Target="../slides/slide38.xml"/><Relationship Id="rId1" Type="http://schemas.openxmlformats.org/officeDocument/2006/relationships/notesMaster" Target="../notesMasters/notesMaster1.xml"/><Relationship Id="rId6" Type="http://schemas.openxmlformats.org/officeDocument/2006/relationships/hyperlink" Target="http://www.nigb.nhs.uk/" TargetMode="External"/><Relationship Id="rId5" Type="http://schemas.openxmlformats.org/officeDocument/2006/relationships/hyperlink" Target="http://www.nigb.nhs.uk/s251/registerapp" TargetMode="External"/><Relationship Id="rId4" Type="http://schemas.openxmlformats.org/officeDocument/2006/relationships/hyperlink" Target="http://www.nigb.nhs.uk/ecc"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ti.bmj.com/content/87/2/152.abstract"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base"/>
            <a:r>
              <a:rPr lang="en-GB" sz="800" b="1" i="0" kern="1200" dirty="0" smtClean="0">
                <a:solidFill>
                  <a:schemeClr val="tx1"/>
                </a:solidFill>
                <a:latin typeface="+mn-lt"/>
                <a:ea typeface="+mn-ea"/>
                <a:cs typeface="+mn-cs"/>
              </a:rPr>
              <a:t>Section 251 of the NHS Act 2006 </a:t>
            </a:r>
            <a:r>
              <a:rPr lang="en-GB" sz="800" dirty="0" smtClean="0">
                <a:hlinkClick r:id="rId3"/>
              </a:rPr>
              <a:t>http://www.ic.nhs.uk/services/medical-research-information-service/the-application-process/use-of-patient-identifiable-data-without-subjects-consent</a:t>
            </a:r>
            <a:endParaRPr lang="en-GB" sz="800" b="1" i="0" kern="1200" dirty="0" smtClean="0">
              <a:solidFill>
                <a:schemeClr val="tx1"/>
              </a:solidFill>
              <a:latin typeface="+mn-lt"/>
              <a:ea typeface="+mn-ea"/>
              <a:cs typeface="+mn-cs"/>
            </a:endParaRPr>
          </a:p>
          <a:p>
            <a:pPr fontAlgn="base"/>
            <a:r>
              <a:rPr lang="en-GB" sz="800" b="0" i="0" kern="1200" dirty="0" smtClean="0">
                <a:solidFill>
                  <a:schemeClr val="tx1"/>
                </a:solidFill>
                <a:latin typeface="+mn-lt"/>
                <a:ea typeface="+mn-ea"/>
                <a:cs typeface="+mn-cs"/>
              </a:rPr>
              <a:t>Section 251 of the NHS Act 2006 replaces Section 60 of the Health and Social Care Act 2001. It provides relief from the common law duty of confidentiality which requires that patient identifiable data is only used with consent. Section 251 powers can only be used for medical purposes, where it can be shown that identifiable patient data is necessary and consent is not practicable.</a:t>
            </a:r>
          </a:p>
          <a:p>
            <a:pPr fontAlgn="base"/>
            <a:r>
              <a:rPr lang="en-GB" sz="800" b="0" i="0" kern="1200" dirty="0" smtClean="0">
                <a:solidFill>
                  <a:schemeClr val="tx1"/>
                </a:solidFill>
                <a:latin typeface="+mn-lt"/>
                <a:ea typeface="+mn-ea"/>
                <a:cs typeface="+mn-cs"/>
              </a:rPr>
              <a:t>If your study will use patient identifiable data from The NHS Information Centre, without the study subjects' consent, you will need to apply to the National Information Governance Board for Health and Social Care (NIGB) for approval. This could extend the application process.</a:t>
            </a:r>
          </a:p>
          <a:p>
            <a:pPr fontAlgn="base"/>
            <a:r>
              <a:rPr lang="en-GB" sz="800" b="0" i="0" kern="1200" dirty="0" smtClean="0">
                <a:solidFill>
                  <a:schemeClr val="tx1"/>
                </a:solidFill>
                <a:latin typeface="+mn-lt"/>
                <a:ea typeface="+mn-ea"/>
                <a:cs typeface="+mn-cs"/>
              </a:rPr>
              <a:t>The Health &amp; Social Care Act 2008 establishes the National Information Governance Board for Health and Social Care (NIGB) as a statutory body with powers under the Secretary of State for health. They provide advice on the use of patient information and to oversee arrangements created under the NHS Act 2006. They assess applications for use of patient information, to make sure that it is in the interests of patients and wider public.</a:t>
            </a:r>
          </a:p>
          <a:p>
            <a:pPr fontAlgn="base"/>
            <a:r>
              <a:rPr lang="en-GB" sz="800" b="1" i="0" kern="1200" dirty="0" smtClean="0">
                <a:solidFill>
                  <a:schemeClr val="tx1"/>
                </a:solidFill>
                <a:latin typeface="+mn-lt"/>
                <a:ea typeface="+mn-ea"/>
                <a:cs typeface="+mn-cs"/>
              </a:rPr>
              <a:t>How to apply for S251 Support</a:t>
            </a:r>
          </a:p>
          <a:p>
            <a:pPr fontAlgn="base"/>
            <a:r>
              <a:rPr lang="en-GB" sz="800" b="0" i="0" kern="1200" dirty="0" smtClean="0">
                <a:solidFill>
                  <a:schemeClr val="tx1"/>
                </a:solidFill>
                <a:latin typeface="+mn-lt"/>
                <a:ea typeface="+mn-ea"/>
                <a:cs typeface="+mn-cs"/>
              </a:rPr>
              <a:t>Please make an application to the </a:t>
            </a:r>
            <a:r>
              <a:rPr lang="en-GB" sz="800" b="0" i="0" u="none" strike="noStrike" kern="1200" dirty="0" smtClean="0">
                <a:solidFill>
                  <a:schemeClr val="tx1"/>
                </a:solidFill>
                <a:latin typeface="+mn-lt"/>
                <a:ea typeface="+mn-ea"/>
                <a:cs typeface="+mn-cs"/>
                <a:hlinkClick r:id="rId4" tooltip="www.nigb.nhs.uk/ecc"/>
              </a:rPr>
              <a:t>NIGB Ethics and Confidentiality Committee </a:t>
            </a:r>
            <a:r>
              <a:rPr lang="en-GB" sz="800" b="0" i="0" kern="1200" dirty="0" smtClean="0">
                <a:solidFill>
                  <a:schemeClr val="tx1"/>
                </a:solidFill>
                <a:latin typeface="+mn-lt"/>
                <a:ea typeface="+mn-ea"/>
                <a:cs typeface="+mn-cs"/>
              </a:rPr>
              <a:t>(ECC).</a:t>
            </a:r>
          </a:p>
          <a:p>
            <a:pPr fontAlgn="base"/>
            <a:r>
              <a:rPr lang="en-GB" sz="800" b="0" i="0" kern="1200" dirty="0" smtClean="0">
                <a:solidFill>
                  <a:schemeClr val="tx1"/>
                </a:solidFill>
                <a:latin typeface="+mn-lt"/>
                <a:ea typeface="+mn-ea"/>
                <a:cs typeface="+mn-cs"/>
              </a:rPr>
              <a:t>Information on Studies which have been given S251 NHS Act support will be placed on NIGB's publically available </a:t>
            </a:r>
            <a:r>
              <a:rPr lang="en-GB" sz="800" b="0" i="0" u="none" strike="noStrike" kern="1200" dirty="0" smtClean="0">
                <a:solidFill>
                  <a:schemeClr val="tx1"/>
                </a:solidFill>
                <a:latin typeface="+mn-lt"/>
                <a:ea typeface="+mn-ea"/>
                <a:cs typeface="+mn-cs"/>
                <a:hlinkClick r:id="rId5" tooltip="www.nigb.nhs.uk/s251/registerapp"/>
              </a:rPr>
              <a:t>register of approved applications</a:t>
            </a:r>
            <a:r>
              <a:rPr lang="en-GB" sz="800" b="0" i="0" kern="1200" dirty="0" smtClean="0">
                <a:solidFill>
                  <a:schemeClr val="tx1"/>
                </a:solidFill>
                <a:latin typeface="+mn-lt"/>
                <a:ea typeface="+mn-ea"/>
                <a:cs typeface="+mn-cs"/>
              </a:rPr>
              <a:t>.</a:t>
            </a:r>
          </a:p>
          <a:p>
            <a:pPr fontAlgn="base"/>
            <a:r>
              <a:rPr lang="en-GB" sz="800" b="0" i="0" kern="1200" dirty="0" smtClean="0">
                <a:solidFill>
                  <a:schemeClr val="tx1"/>
                </a:solidFill>
                <a:latin typeface="+mn-lt"/>
                <a:ea typeface="+mn-ea"/>
                <a:cs typeface="+mn-cs"/>
              </a:rPr>
              <a:t>For more information on S251 NHS Act support please contact the </a:t>
            </a:r>
            <a:r>
              <a:rPr lang="en-GB" sz="800" b="0" i="0" u="none" strike="noStrike" kern="1200" dirty="0" smtClean="0">
                <a:solidFill>
                  <a:schemeClr val="tx1"/>
                </a:solidFill>
                <a:latin typeface="+mn-lt"/>
                <a:ea typeface="+mn-ea"/>
                <a:cs typeface="+mn-cs"/>
                <a:hlinkClick r:id="rId6" tooltip="www.nigb.nhs.uk/"/>
              </a:rPr>
              <a:t>NIGB Office</a:t>
            </a:r>
            <a:r>
              <a:rPr lang="en-GB" sz="800" b="0" i="0" kern="1200" dirty="0" smtClean="0">
                <a:solidFill>
                  <a:schemeClr val="tx1"/>
                </a:solidFill>
                <a:latin typeface="+mn-lt"/>
                <a:ea typeface="+mn-ea"/>
                <a:cs typeface="+mn-cs"/>
              </a:rPr>
              <a:t>.</a:t>
            </a:r>
          </a:p>
          <a:p>
            <a:endParaRPr lang="en-GB" sz="800" dirty="0"/>
          </a:p>
        </p:txBody>
      </p:sp>
      <p:sp>
        <p:nvSpPr>
          <p:cNvPr id="4" name="Slide Number Placeholder 3"/>
          <p:cNvSpPr>
            <a:spLocks noGrp="1"/>
          </p:cNvSpPr>
          <p:nvPr>
            <p:ph type="sldNum" sz="quarter" idx="10"/>
          </p:nvPr>
        </p:nvSpPr>
        <p:spPr/>
        <p:txBody>
          <a:bodyPr/>
          <a:lstStyle/>
          <a:p>
            <a:fld id="{42C2CBDD-07B8-4529-BF86-4532E43C8841}" type="slidenum">
              <a:rPr lang="en-GB" smtClean="0"/>
              <a:pPr/>
              <a:t>38</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800" b="1" i="1" kern="1200" dirty="0" smtClean="0">
                <a:solidFill>
                  <a:schemeClr val="tx1"/>
                </a:solidFill>
                <a:latin typeface="+mn-lt"/>
                <a:ea typeface="+mn-ea"/>
                <a:cs typeface="+mn-cs"/>
              </a:rPr>
              <a:t>ePN (electronic Partner Notification) </a:t>
            </a:r>
            <a:endParaRPr lang="en-GB" sz="800" kern="1200" dirty="0" smtClean="0">
              <a:solidFill>
                <a:schemeClr val="tx1"/>
              </a:solidFill>
              <a:latin typeface="+mn-lt"/>
              <a:ea typeface="+mn-ea"/>
              <a:cs typeface="+mn-cs"/>
            </a:endParaRPr>
          </a:p>
          <a:p>
            <a:r>
              <a:rPr lang="en-GB" sz="800" kern="1200" dirty="0" smtClean="0">
                <a:solidFill>
                  <a:schemeClr val="tx1"/>
                </a:solidFill>
                <a:latin typeface="+mn-lt"/>
                <a:ea typeface="+mn-ea"/>
                <a:cs typeface="+mn-cs"/>
              </a:rPr>
              <a:t>There is evidence that structured data recording in electronic patient records (EPR) improves PN (See </a:t>
            </a:r>
            <a:r>
              <a:rPr lang="en-GB" sz="800" u="sng" kern="1200" dirty="0" smtClean="0">
                <a:solidFill>
                  <a:schemeClr val="tx1"/>
                </a:solidFill>
                <a:latin typeface="+mn-lt"/>
                <a:ea typeface="+mn-ea"/>
                <a:cs typeface="+mn-cs"/>
                <a:hlinkClick r:id="rId3"/>
              </a:rPr>
              <a:t>http://sti.bmj.com/content/87/2/152.abstract</a:t>
            </a:r>
            <a:r>
              <a:rPr lang="en-GB" sz="800" kern="1200" dirty="0" smtClean="0">
                <a:solidFill>
                  <a:schemeClr val="tx1"/>
                </a:solidFill>
                <a:latin typeface="+mn-lt"/>
                <a:ea typeface="+mn-ea"/>
                <a:cs typeface="+mn-cs"/>
              </a:rPr>
              <a:t>). However, use of EPR is variable and </a:t>
            </a:r>
            <a:r>
              <a:rPr lang="en-GB" sz="800" i="1" kern="1200" dirty="0" smtClean="0">
                <a:solidFill>
                  <a:schemeClr val="tx1"/>
                </a:solidFill>
                <a:latin typeface="+mn-lt"/>
                <a:ea typeface="+mn-ea"/>
                <a:cs typeface="+mn-cs"/>
              </a:rPr>
              <a:t>ePN</a:t>
            </a:r>
            <a:r>
              <a:rPr lang="en-GB" sz="800" kern="1200" dirty="0" smtClean="0">
                <a:solidFill>
                  <a:schemeClr val="tx1"/>
                </a:solidFill>
                <a:latin typeface="+mn-lt"/>
                <a:ea typeface="+mn-ea"/>
                <a:cs typeface="+mn-cs"/>
              </a:rPr>
              <a:t> allows patients, while in the clinic, to start the partner notification process, independent of legacy EPR systems, by entering one (or more) partner's mobile phone number into a secure database (N3 protected) via a secure Internet (HTTPS) web-service.  </a:t>
            </a:r>
            <a:r>
              <a:rPr lang="en-GB" sz="800" i="1" kern="1200" dirty="0" smtClean="0">
                <a:solidFill>
                  <a:schemeClr val="tx1"/>
                </a:solidFill>
                <a:latin typeface="+mn-lt"/>
                <a:ea typeface="+mn-ea"/>
                <a:cs typeface="+mn-cs"/>
              </a:rPr>
              <a:t>ePN</a:t>
            </a:r>
            <a:r>
              <a:rPr lang="en-GB" sz="800" kern="1200" dirty="0" smtClean="0">
                <a:solidFill>
                  <a:schemeClr val="tx1"/>
                </a:solidFill>
                <a:latin typeface="+mn-lt"/>
                <a:ea typeface="+mn-ea"/>
                <a:cs typeface="+mn-cs"/>
              </a:rPr>
              <a:t> then (optionally) sends out pre-defined text messages to the numbers entered and automatically tracks and records whether the contacted parties attend a clinic for treatment, thereby providing auditable results against the published standards.  It should also be noted that, the “patient” part is optional.  Even without active patient involvement, the securely held data will allow clinics – regardless of their in-house systems or even if they are still paper-based  – to associate, link and report on index/partner cases. </a:t>
            </a:r>
          </a:p>
          <a:p>
            <a:endParaRPr lang="en-GB" sz="800" dirty="0"/>
          </a:p>
        </p:txBody>
      </p:sp>
      <p:sp>
        <p:nvSpPr>
          <p:cNvPr id="4" name="Slide Number Placeholder 3"/>
          <p:cNvSpPr>
            <a:spLocks noGrp="1"/>
          </p:cNvSpPr>
          <p:nvPr>
            <p:ph type="sldNum" sz="quarter" idx="10"/>
          </p:nvPr>
        </p:nvSpPr>
        <p:spPr/>
        <p:txBody>
          <a:bodyPr/>
          <a:lstStyle/>
          <a:p>
            <a:fld id="{42C2CBDD-07B8-4529-BF86-4532E43C8841}" type="slidenum">
              <a:rPr lang="en-GB" smtClean="0"/>
              <a:pPr/>
              <a:t>54</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0574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dirty="0" smtClean="0"/>
              <a:t> </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j-lt"/>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371600"/>
            <a:ext cx="8229600" cy="4906963"/>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0574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dirty="0" smtClean="0"/>
              <a:t> </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a:xfrm>
            <a:off x="457200" y="6356350"/>
            <a:ext cx="20574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US" smtClean="0"/>
              <a:t> </a:t>
            </a:r>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209800"/>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a:xfrm>
            <a:off x="457200" y="6356350"/>
            <a:ext cx="2057400" cy="365125"/>
          </a:xfrm>
          <a:prstGeom prst="rect">
            <a:avLst/>
          </a:prstGeom>
        </p:spPr>
        <p:txBody>
          <a:bodyPr/>
          <a:lstStyle/>
          <a:p>
            <a:endParaRPr lang="en-US" dirty="0"/>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r>
              <a:rPr lang="en-US" dirty="0" smtClean="0"/>
              <a:t> </a:t>
            </a:r>
            <a:endParaRPr lang="en-US" dirty="0"/>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71500" y="111690"/>
            <a:ext cx="8001000" cy="878910"/>
          </a:xfrm>
        </p:spPr>
        <p:txBody>
          <a:bodyPr>
            <a:normAutofit/>
          </a:bodyPr>
          <a:lstStyle>
            <a:lvl1pPr>
              <a:defRPr sz="3200">
                <a:latin typeface="Calibri" pitchFamily="34" charset="0"/>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r>
              <a:rPr lang="en-US" dirty="0" smtClean="0"/>
              <a:t> </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US" smtClean="0"/>
              <a:t> </a:t>
            </a:r>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0574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US" smtClean="0"/>
              <a:t> </a:t>
            </a:r>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457200" y="6356350"/>
            <a:ext cx="20574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smtClean="0"/>
              <a:t> </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0574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smtClean="0"/>
              <a:t> </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28600"/>
            <a:ext cx="8229600" cy="762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219200"/>
            <a:ext cx="8229600" cy="4906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170"/>
          <p:cNvPicPr>
            <a:picLocks noChangeAspect="1" noChangeArrowheads="1"/>
          </p:cNvPicPr>
          <p:nvPr/>
        </p:nvPicPr>
        <p:blipFill>
          <a:blip r:embed="rId12" cstate="print"/>
          <a:srcRect l="29893" t="35294" r="58023" b="53621"/>
          <a:stretch>
            <a:fillRect/>
          </a:stretch>
        </p:blipFill>
        <p:spPr bwMode="auto">
          <a:xfrm>
            <a:off x="8187781" y="6096000"/>
            <a:ext cx="865530" cy="692146"/>
          </a:xfrm>
          <a:prstGeom prst="rect">
            <a:avLst/>
          </a:prstGeom>
          <a:noFill/>
          <a:ln w="9525">
            <a:noFill/>
            <a:miter lim="800000"/>
            <a:headEnd/>
            <a:tailEnd/>
          </a:ln>
        </p:spPr>
      </p:pic>
      <p:sp>
        <p:nvSpPr>
          <p:cNvPr id="5" name="TextBox 4"/>
          <p:cNvSpPr txBox="1"/>
          <p:nvPr userDrawn="1"/>
        </p:nvSpPr>
        <p:spPr>
          <a:xfrm>
            <a:off x="-30481" y="6609026"/>
            <a:ext cx="1371600" cy="252000"/>
          </a:xfrm>
          <a:prstGeom prst="rect">
            <a:avLst/>
          </a:prstGeom>
          <a:noFill/>
        </p:spPr>
        <p:txBody>
          <a:bodyPr wrap="square" rtlCol="0">
            <a:spAutoFit/>
          </a:bodyPr>
          <a:lstStyle/>
          <a:p>
            <a:r>
              <a:rPr lang="en-GB" sz="1400" dirty="0" smtClean="0"/>
              <a:t>Slide </a:t>
            </a:r>
            <a:fld id="{923CEC52-0755-4203-ACAB-72ACBD558777}" type="slidenum">
              <a:rPr lang="en-GB" sz="1400" smtClean="0"/>
              <a:pPr/>
              <a:t>‹#›</a:t>
            </a:fld>
            <a:r>
              <a:rPr lang="en-GB" sz="1400" dirty="0" smtClean="0"/>
              <a:t> of 59</a:t>
            </a:r>
            <a:endParaRPr lang="en-GB" sz="14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Lst>
  <p:hf hdr="0" ftr="0" dt="0"/>
  <p:txStyles>
    <p:titleStyle>
      <a:lvl1pPr algn="ctr" defTabSz="914400" rtl="0" eaLnBrk="1" latinLnBrk="0" hangingPunct="1">
        <a:spcBef>
          <a:spcPct val="0"/>
        </a:spcBef>
        <a:buNone/>
        <a:defRPr sz="32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old.rcplondon.ac.uk/clinical-standards/ceeu/Documents/Local-clinical-audit-handbook-for-physicians-August-2010.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2011 Audit against the Key Performance Indicators (KPIs) in the  BASHH MedFASH STI Management Standards (STIMS)</a:t>
            </a:r>
            <a:br>
              <a:rPr lang="en-GB" dirty="0" smtClean="0"/>
            </a:br>
            <a:r>
              <a:rPr lang="en-GB" dirty="0" smtClean="0"/>
              <a:t>Updated presentation 20 Sept 2011</a:t>
            </a:r>
            <a:endParaRPr lang="en-GB" dirty="0"/>
          </a:p>
        </p:txBody>
      </p:sp>
      <p:sp>
        <p:nvSpPr>
          <p:cNvPr id="3" name="Subtitle 2"/>
          <p:cNvSpPr>
            <a:spLocks noGrp="1"/>
          </p:cNvSpPr>
          <p:nvPr>
            <p:ph type="subTitle" idx="1"/>
          </p:nvPr>
        </p:nvSpPr>
        <p:spPr/>
        <p:txBody>
          <a:bodyPr/>
          <a:lstStyle/>
          <a:p>
            <a:r>
              <a:rPr lang="en-GB" dirty="0" smtClean="0"/>
              <a:t>Hugo McClean</a:t>
            </a:r>
          </a:p>
          <a:p>
            <a:r>
              <a:rPr lang="en-GB" dirty="0" smtClean="0"/>
              <a:t>On behalf of the BASHH National Audit Group</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2011 STIMS Audit- presentation scheme</a:t>
            </a:r>
            <a:endParaRPr lang="en-GB" dirty="0"/>
          </a:p>
        </p:txBody>
      </p:sp>
      <p:sp>
        <p:nvSpPr>
          <p:cNvPr id="3" name="Content Placeholder 2"/>
          <p:cNvSpPr>
            <a:spLocks noGrp="1"/>
          </p:cNvSpPr>
          <p:nvPr>
            <p:ph idx="1"/>
          </p:nvPr>
        </p:nvSpPr>
        <p:spPr/>
        <p:txBody>
          <a:bodyPr/>
          <a:lstStyle/>
          <a:p>
            <a:r>
              <a:rPr lang="en-GB" dirty="0" smtClean="0"/>
              <a:t>STIMS Key Performance Indicators (KPIs)</a:t>
            </a:r>
          </a:p>
          <a:p>
            <a:r>
              <a:rPr lang="en-GB" dirty="0" smtClean="0"/>
              <a:t>Methods</a:t>
            </a:r>
          </a:p>
          <a:p>
            <a:r>
              <a:rPr lang="en-GB" dirty="0" smtClean="0"/>
              <a:t>Results</a:t>
            </a:r>
          </a:p>
          <a:p>
            <a:r>
              <a:rPr lang="en-GB" dirty="0" smtClean="0"/>
              <a:t>Key messages</a:t>
            </a:r>
          </a:p>
          <a:p>
            <a:r>
              <a:rPr lang="en-GB" dirty="0" smtClean="0"/>
              <a:t>Areas for improvement</a:t>
            </a:r>
          </a:p>
          <a:p>
            <a:r>
              <a:rPr lang="en-GB" dirty="0" smtClean="0"/>
              <a:t>Use of STIMS Audit findings</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smtClean="0"/>
              <a:t>2011 Audit against the BASHH MedFASH</a:t>
            </a:r>
            <a:br>
              <a:rPr lang="en-GB" sz="3200" dirty="0" smtClean="0"/>
            </a:br>
            <a:r>
              <a:rPr lang="en-GB" sz="3200" dirty="0" smtClean="0"/>
              <a:t> STI Management Standards (STIMS)</a:t>
            </a:r>
            <a:endParaRPr lang="en-GB" sz="3200" dirty="0"/>
          </a:p>
        </p:txBody>
      </p:sp>
      <p:sp>
        <p:nvSpPr>
          <p:cNvPr id="3" name="Content Placeholder 2"/>
          <p:cNvSpPr>
            <a:spLocks noGrp="1"/>
          </p:cNvSpPr>
          <p:nvPr>
            <p:ph idx="1"/>
          </p:nvPr>
        </p:nvSpPr>
        <p:spPr>
          <a:xfrm>
            <a:off x="457200" y="1600200"/>
            <a:ext cx="4572000" cy="4648200"/>
          </a:xfrm>
        </p:spPr>
        <p:txBody>
          <a:bodyPr>
            <a:normAutofit/>
          </a:bodyPr>
          <a:lstStyle/>
          <a:p>
            <a:r>
              <a:rPr lang="en-GB" sz="2400" dirty="0" smtClean="0"/>
              <a:t>Standards:</a:t>
            </a:r>
          </a:p>
          <a:p>
            <a:r>
              <a:rPr lang="en-GB" sz="2400" i="1" dirty="0" smtClean="0"/>
              <a:t>Standards for the management of sexually transmitted infections</a:t>
            </a:r>
          </a:p>
          <a:p>
            <a:r>
              <a:rPr lang="en-GB" sz="2400" dirty="0" smtClean="0"/>
              <a:t>Posted on BASHH and MedFASH websites Jan 2010</a:t>
            </a:r>
          </a:p>
          <a:p>
            <a:r>
              <a:rPr lang="en-GB" sz="2400" dirty="0" smtClean="0"/>
              <a:t>Aims: “to support the </a:t>
            </a:r>
            <a:r>
              <a:rPr lang="en-GB" sz="2400" u="sng" dirty="0" smtClean="0"/>
              <a:t>commissioning</a:t>
            </a:r>
            <a:r>
              <a:rPr lang="en-GB" sz="2400" dirty="0" smtClean="0"/>
              <a:t> and provision of </a:t>
            </a:r>
            <a:r>
              <a:rPr lang="en-GB" sz="2400" u="sng" dirty="0" smtClean="0"/>
              <a:t>high quality</a:t>
            </a:r>
            <a:r>
              <a:rPr lang="en-GB" sz="2400" dirty="0" smtClean="0"/>
              <a:t> care for STIs across </a:t>
            </a:r>
            <a:r>
              <a:rPr lang="en-GB" sz="2400" u="sng" dirty="0" smtClean="0"/>
              <a:t>all settings</a:t>
            </a:r>
            <a:r>
              <a:rPr lang="en-GB" sz="2400" dirty="0" smtClean="0"/>
              <a:t>”</a:t>
            </a:r>
            <a:endParaRPr lang="en-GB" sz="2400" dirty="0"/>
          </a:p>
        </p:txBody>
      </p:sp>
      <p:pic>
        <p:nvPicPr>
          <p:cNvPr id="1026" name="Picture 2"/>
          <p:cNvPicPr>
            <a:picLocks noChangeAspect="1" noChangeArrowheads="1"/>
          </p:cNvPicPr>
          <p:nvPr/>
        </p:nvPicPr>
        <p:blipFill>
          <a:blip r:embed="rId2" cstate="print"/>
          <a:srcRect l="33351" t="7879" r="31463" b="29588"/>
          <a:stretch>
            <a:fillRect/>
          </a:stretch>
        </p:blipFill>
        <p:spPr bwMode="auto">
          <a:xfrm>
            <a:off x="5715000" y="1447800"/>
            <a:ext cx="3084824" cy="4385907"/>
          </a:xfrm>
          <a:prstGeom prst="rect">
            <a:avLst/>
          </a:prstGeom>
          <a:noFill/>
          <a:ln w="9525">
            <a:solidFill>
              <a:schemeClr val="accent1"/>
            </a:solidFill>
            <a:miter lim="800000"/>
            <a:headEnd/>
            <a:tailEnd/>
          </a:ln>
          <a:effectLst>
            <a:outerShdw blurRad="254000" dist="50800" dir="21540000" algn="ctr" rotWithShape="0">
              <a:schemeClr val="tx2">
                <a:lumMod val="60000"/>
                <a:lumOff val="40000"/>
                <a:alpha val="65000"/>
              </a:scheme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500" fill="hold"/>
                                        <p:tgtEl>
                                          <p:spTgt spid="10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STIMS  KPIs</a:t>
            </a:r>
            <a:endParaRPr lang="en-GB" dirty="0"/>
          </a:p>
        </p:txBody>
      </p:sp>
      <p:sp>
        <p:nvSpPr>
          <p:cNvPr id="3" name="Content Placeholder 2"/>
          <p:cNvSpPr>
            <a:spLocks noGrp="1"/>
          </p:cNvSpPr>
          <p:nvPr>
            <p:ph idx="1"/>
          </p:nvPr>
        </p:nvSpPr>
        <p:spPr>
          <a:xfrm>
            <a:off x="95533" y="1371600"/>
            <a:ext cx="8993875" cy="4906963"/>
          </a:xfrm>
        </p:spPr>
        <p:txBody>
          <a:bodyPr/>
          <a:lstStyle/>
          <a:p>
            <a:r>
              <a:rPr lang="en-GB" dirty="0" smtClean="0"/>
              <a:t>Practice in 9 patient management and policy areas</a:t>
            </a:r>
          </a:p>
          <a:p>
            <a:r>
              <a:rPr lang="en-GB" dirty="0" smtClean="0"/>
              <a:t>Many required further definition to allow auditing</a:t>
            </a:r>
          </a:p>
          <a:p>
            <a:r>
              <a:rPr lang="en-GB" dirty="0" smtClean="0"/>
              <a:t>(Continuing role of BASHH Clinical Standards Unit, Dr Immy Ahmed)</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815618" cy="762000"/>
          </a:xfrm>
        </p:spPr>
        <p:txBody>
          <a:bodyPr>
            <a:normAutofit fontScale="90000"/>
          </a:bodyPr>
          <a:lstStyle/>
          <a:p>
            <a:r>
              <a:rPr lang="en-GB" sz="3600" dirty="0" smtClean="0"/>
              <a:t>STIMS  KPIs</a:t>
            </a:r>
            <a:r>
              <a:rPr lang="en-GB" dirty="0" smtClean="0"/>
              <a:t/>
            </a:r>
            <a:br>
              <a:rPr lang="en-GB" dirty="0" smtClean="0"/>
            </a:br>
            <a:r>
              <a:rPr lang="en-GB" sz="3100" dirty="0" smtClean="0"/>
              <a:t>Patient management: data from case notes</a:t>
            </a:r>
            <a:endParaRPr lang="en-GB" sz="3100" dirty="0"/>
          </a:p>
        </p:txBody>
      </p:sp>
      <p:graphicFrame>
        <p:nvGraphicFramePr>
          <p:cNvPr id="4" name="Table 3"/>
          <p:cNvGraphicFramePr>
            <a:graphicFrameLocks noGrp="1"/>
          </p:cNvGraphicFramePr>
          <p:nvPr/>
        </p:nvGraphicFramePr>
        <p:xfrm>
          <a:off x="457200" y="1460309"/>
          <a:ext cx="8382000" cy="3566160"/>
        </p:xfrm>
        <a:graphic>
          <a:graphicData uri="http://schemas.openxmlformats.org/drawingml/2006/table">
            <a:tbl>
              <a:tblPr firstRow="1" bandRow="1">
                <a:tableStyleId>{3B4B98B0-60AC-42C2-AFA5-B58CD77FA1E5}</a:tableStyleId>
              </a:tblPr>
              <a:tblGrid>
                <a:gridCol w="1117600"/>
                <a:gridCol w="4673600"/>
                <a:gridCol w="2590800"/>
              </a:tblGrid>
              <a:tr h="352736">
                <a:tc>
                  <a:txBody>
                    <a:bodyPr/>
                    <a:lstStyle/>
                    <a:p>
                      <a:pPr algn="ctr"/>
                      <a:r>
                        <a:rPr lang="en-GB" sz="2400" dirty="0" smtClean="0"/>
                        <a:t>KPI</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r>
                        <a:rPr lang="en-GB" sz="2400" dirty="0" smtClean="0"/>
                        <a:t>Summary</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algn="ctr"/>
                      <a:r>
                        <a:rPr lang="en-GB" sz="2400" dirty="0" smtClean="0"/>
                        <a:t>Further definition</a:t>
                      </a:r>
                      <a:r>
                        <a:rPr lang="en-GB" sz="2400" baseline="0" dirty="0" smtClean="0"/>
                        <a:t> needed</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dirty="0" smtClean="0"/>
                        <a:t>1.4.1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dirty="0" smtClean="0"/>
                        <a:t>48 hour access (patient</a:t>
                      </a:r>
                      <a:r>
                        <a:rPr lang="en-GB" sz="2400" b="0" baseline="0" dirty="0" smtClean="0"/>
                        <a:t> registers</a:t>
                      </a:r>
                      <a:r>
                        <a:rPr lang="en-GB" sz="2400" b="0" dirty="0" smtClean="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32000">
                <a:tc>
                  <a:txBody>
                    <a:bodyPr/>
                    <a:lstStyle/>
                    <a:p>
                      <a:r>
                        <a:rPr lang="en-GB" sz="2400" b="0" dirty="0" smtClean="0"/>
                        <a:t>3.4.1</a:t>
                      </a:r>
                      <a:endParaRPr lang="en-GB" sz="2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r>
                        <a:rPr lang="en-GB" sz="2400" b="0" kern="1200" dirty="0" smtClean="0">
                          <a:solidFill>
                            <a:schemeClr val="tx1"/>
                          </a:solidFill>
                          <a:latin typeface="+mn-lt"/>
                          <a:ea typeface="+mn-ea"/>
                          <a:cs typeface="+mn-cs"/>
                        </a:rPr>
                        <a:t>Sexual history</a:t>
                      </a:r>
                      <a:endParaRPr lang="en-GB" sz="2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algn="ctr"/>
                      <a:r>
                        <a:rPr lang="en-GB" sz="2400" b="0" dirty="0" smtClean="0"/>
                        <a:t>Yes</a:t>
                      </a:r>
                      <a:endParaRPr lang="en-GB" sz="2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dirty="0" smtClean="0"/>
                        <a:t>3.4.1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STI/HIV risk assessment</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3.4.2</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dirty="0" smtClean="0"/>
                        <a:t>HIV testing &amp; uptake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4.4.1</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Test</a:t>
                      </a:r>
                      <a:r>
                        <a:rPr lang="en-GB" sz="2400" b="0" kern="1200" baseline="0" dirty="0" smtClean="0">
                          <a:solidFill>
                            <a:schemeClr val="tx1"/>
                          </a:solidFill>
                          <a:latin typeface="+mn-lt"/>
                          <a:ea typeface="+mn-ea"/>
                          <a:cs typeface="+mn-cs"/>
                        </a:rPr>
                        <a:t> r</a:t>
                      </a:r>
                      <a:r>
                        <a:rPr lang="en-GB" sz="2400" b="0" kern="1200" dirty="0" smtClean="0">
                          <a:solidFill>
                            <a:schemeClr val="tx1"/>
                          </a:solidFill>
                          <a:latin typeface="+mn-lt"/>
                          <a:ea typeface="+mn-ea"/>
                          <a:cs typeface="+mn-cs"/>
                        </a:rPr>
                        <a:t>esults within 7 working days</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3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5.4.1 </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dirty="0" smtClean="0"/>
                        <a:t>Partner notification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STIMS  KPIs</a:t>
            </a:r>
            <a:r>
              <a:rPr lang="en-GB" dirty="0" smtClean="0"/>
              <a:t/>
            </a:r>
            <a:br>
              <a:rPr lang="en-GB" dirty="0" smtClean="0"/>
            </a:br>
            <a:r>
              <a:rPr lang="en-GB" sz="3100" dirty="0" smtClean="0"/>
              <a:t>Clinic policies</a:t>
            </a:r>
            <a:endParaRPr lang="en-GB" sz="3100" dirty="0"/>
          </a:p>
        </p:txBody>
      </p:sp>
      <p:graphicFrame>
        <p:nvGraphicFramePr>
          <p:cNvPr id="4" name="Table 3"/>
          <p:cNvGraphicFramePr>
            <a:graphicFrameLocks noGrp="1"/>
          </p:cNvGraphicFramePr>
          <p:nvPr/>
        </p:nvGraphicFramePr>
        <p:xfrm>
          <a:off x="457200" y="1460311"/>
          <a:ext cx="8382000" cy="3108960"/>
        </p:xfrm>
        <a:graphic>
          <a:graphicData uri="http://schemas.openxmlformats.org/drawingml/2006/table">
            <a:tbl>
              <a:tblPr firstRow="1" bandRow="1">
                <a:tableStyleId>{3B4B98B0-60AC-42C2-AFA5-B58CD77FA1E5}</a:tableStyleId>
              </a:tblPr>
              <a:tblGrid>
                <a:gridCol w="922614"/>
                <a:gridCol w="4977888"/>
                <a:gridCol w="2481498"/>
              </a:tblGrid>
              <a:tr h="481588">
                <a:tc>
                  <a:txBody>
                    <a:bodyPr/>
                    <a:lstStyle/>
                    <a:p>
                      <a:pPr algn="ctr"/>
                      <a:r>
                        <a:rPr lang="en-GB" sz="2400" dirty="0" smtClean="0"/>
                        <a:t>KPI</a:t>
                      </a:r>
                      <a:endParaRPr lang="en-GB" sz="2400" dirty="0"/>
                    </a:p>
                  </a:txBody>
                  <a:tcPr>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r>
                        <a:rPr lang="en-GB" sz="2400" dirty="0" smtClean="0"/>
                        <a:t>Summary</a:t>
                      </a:r>
                      <a:endParaRPr lang="en-GB"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dirty="0" smtClean="0"/>
                        <a:t>Further definition</a:t>
                      </a:r>
                      <a:r>
                        <a:rPr lang="en-GB" sz="2400" baseline="0" dirty="0" smtClean="0"/>
                        <a:t> needed</a:t>
                      </a:r>
                      <a:endParaRPr lang="en-GB" sz="2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57200">
                <a:tc>
                  <a:txBody>
                    <a:bodyPr/>
                    <a:lstStyle/>
                    <a:p>
                      <a:r>
                        <a:rPr lang="en-GB" sz="2400" b="0" dirty="0" smtClean="0"/>
                        <a:t>2.4.1</a:t>
                      </a:r>
                      <a:endParaRPr lang="en-GB" sz="2400" b="0" dirty="0"/>
                    </a:p>
                  </a:txBody>
                  <a:tcPr>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r>
                        <a:rPr lang="en-GB" sz="2400" b="0" dirty="0" smtClean="0"/>
                        <a:t>Staff </a:t>
                      </a:r>
                      <a:r>
                        <a:rPr lang="en-GB" sz="2400" b="0" baseline="0" dirty="0" smtClean="0"/>
                        <a:t>competency/updating</a:t>
                      </a:r>
                      <a:endParaRPr lang="en-GB" sz="2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algn="ctr"/>
                      <a:r>
                        <a:rPr lang="en-GB" sz="2400" b="0" dirty="0" smtClean="0"/>
                        <a:t>Yes</a:t>
                      </a:r>
                      <a:endParaRPr lang="en-GB" sz="2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57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kern="1200" dirty="0" smtClean="0">
                          <a:solidFill>
                            <a:schemeClr val="tx1"/>
                          </a:solidFill>
                          <a:latin typeface="+mn-lt"/>
                          <a:ea typeface="+mn-ea"/>
                          <a:cs typeface="+mn-cs"/>
                        </a:rPr>
                        <a:t>6.4.1 </a:t>
                      </a:r>
                      <a:endParaRPr lang="en-GB" sz="2400" b="0" dirty="0" smtClean="0"/>
                    </a:p>
                  </a:txBody>
                  <a:tcPr>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Information governance</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57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7.4.1 </a:t>
                      </a:r>
                      <a:endParaRPr lang="en-GB" sz="2400" b="0" dirty="0" smtClean="0"/>
                    </a:p>
                  </a:txBody>
                  <a:tcPr>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Care pathways to Level 3 services</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57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8.4.1 </a:t>
                      </a:r>
                      <a:endParaRPr lang="en-GB" sz="2400" b="0" dirty="0" smtClean="0"/>
                    </a:p>
                  </a:txBody>
                  <a:tcPr>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Audit participation</a:t>
                      </a:r>
                      <a:r>
                        <a:rPr lang="en-GB" sz="2400" b="0" kern="1200" baseline="0" dirty="0" smtClean="0">
                          <a:solidFill>
                            <a:schemeClr val="tx1"/>
                          </a:solidFill>
                          <a:latin typeface="+mn-lt"/>
                          <a:ea typeface="+mn-ea"/>
                          <a:cs typeface="+mn-cs"/>
                        </a:rPr>
                        <a:t> and planning</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r h="457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9.4.1 </a:t>
                      </a:r>
                      <a:endParaRPr lang="en-GB" sz="2400" b="0" dirty="0" smtClean="0"/>
                    </a:p>
                  </a:txBody>
                  <a:tcPr>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b="0" kern="1200" dirty="0" smtClean="0">
                          <a:solidFill>
                            <a:schemeClr val="tx1"/>
                          </a:solidFill>
                          <a:latin typeface="+mn-lt"/>
                          <a:ea typeface="+mn-ea"/>
                          <a:cs typeface="+mn-cs"/>
                        </a:rPr>
                        <a:t>Patient and Public Engagement plan</a:t>
                      </a:r>
                      <a:endParaRPr lang="en-GB" sz="2400" b="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0" dirty="0" smtClean="0"/>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cell3D prstMaterial="dkEdge">
                      <a:bevel prst="artDeco"/>
                      <a:lightRig rig="flood" dir="t"/>
                    </a:cell3D>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Methods- eligible services</a:t>
            </a:r>
            <a:endParaRPr lang="en-GB" dirty="0"/>
          </a:p>
        </p:txBody>
      </p:sp>
      <p:sp>
        <p:nvSpPr>
          <p:cNvPr id="3" name="Content Placeholder 2"/>
          <p:cNvSpPr>
            <a:spLocks noGrp="1"/>
          </p:cNvSpPr>
          <p:nvPr>
            <p:ph idx="1"/>
          </p:nvPr>
        </p:nvSpPr>
        <p:spPr>
          <a:xfrm>
            <a:off x="381000" y="1219200"/>
            <a:ext cx="8610600" cy="4602163"/>
          </a:xfrm>
        </p:spPr>
        <p:txBody>
          <a:bodyPr>
            <a:noAutofit/>
          </a:bodyPr>
          <a:lstStyle/>
          <a:p>
            <a:pPr>
              <a:spcBef>
                <a:spcPts val="600"/>
              </a:spcBef>
              <a:spcAft>
                <a:spcPts val="600"/>
              </a:spcAft>
            </a:pPr>
            <a:r>
              <a:rPr lang="en-GB" sz="2800" dirty="0" smtClean="0"/>
              <a:t>Eligible services:</a:t>
            </a:r>
          </a:p>
          <a:p>
            <a:pPr lvl="1">
              <a:spcBef>
                <a:spcPts val="600"/>
              </a:spcBef>
              <a:spcAft>
                <a:spcPts val="600"/>
              </a:spcAft>
            </a:pPr>
            <a:r>
              <a:rPr lang="en-GB" sz="2000" dirty="0" smtClean="0"/>
              <a:t>All UK Nations</a:t>
            </a:r>
          </a:p>
          <a:p>
            <a:pPr lvl="1">
              <a:spcBef>
                <a:spcPts val="600"/>
              </a:spcBef>
              <a:spcAft>
                <a:spcPts val="600"/>
              </a:spcAft>
            </a:pPr>
            <a:r>
              <a:rPr lang="en-GB" sz="2000" dirty="0" smtClean="0"/>
              <a:t>Genitourinary medicine clinics</a:t>
            </a:r>
          </a:p>
          <a:p>
            <a:pPr lvl="1">
              <a:spcBef>
                <a:spcPts val="600"/>
              </a:spcBef>
              <a:spcAft>
                <a:spcPts val="600"/>
              </a:spcAft>
            </a:pPr>
            <a:r>
              <a:rPr lang="en-GB" sz="2000" dirty="0" smtClean="0"/>
              <a:t>Services providing STI management at either level 2 or 3 defined in the BASHH MedFASH STIMS Project definitions in STIMS Appendix B</a:t>
            </a:r>
          </a:p>
          <a:p>
            <a:pPr lvl="2">
              <a:spcBef>
                <a:spcPts val="600"/>
              </a:spcBef>
              <a:spcAft>
                <a:spcPts val="600"/>
              </a:spcAft>
            </a:pPr>
            <a:r>
              <a:rPr lang="en-GB" sz="1800" dirty="0" smtClean="0"/>
              <a:t>Faculty of Sexual &amp; Reproductive Healthcare consultant-led services </a:t>
            </a:r>
          </a:p>
          <a:p>
            <a:pPr lvl="2">
              <a:spcBef>
                <a:spcPts val="600"/>
              </a:spcBef>
              <a:spcAft>
                <a:spcPts val="600"/>
              </a:spcAft>
            </a:pPr>
            <a:r>
              <a:rPr lang="en-GB" sz="1800" dirty="0" smtClean="0"/>
              <a:t>Primary Care practitioner-led services at level 2</a:t>
            </a:r>
          </a:p>
          <a:p>
            <a:pPr lvl="2">
              <a:spcBef>
                <a:spcPts val="600"/>
              </a:spcBef>
              <a:spcAft>
                <a:spcPts val="600"/>
              </a:spcAft>
            </a:pPr>
            <a:r>
              <a:rPr lang="en-GB" sz="1800" dirty="0" smtClean="0"/>
              <a:t>Commissioned by PCTs to be provided by the independent or third sectors</a:t>
            </a:r>
          </a:p>
          <a:p>
            <a:pPr>
              <a:spcBef>
                <a:spcPts val="0"/>
              </a:spcBef>
            </a:pPr>
            <a:r>
              <a:rPr lang="en-GB" sz="2800" dirty="0" smtClean="0"/>
              <a:t>Not included:</a:t>
            </a:r>
          </a:p>
          <a:p>
            <a:pPr lvl="1">
              <a:spcBef>
                <a:spcPts val="0"/>
              </a:spcBef>
            </a:pPr>
            <a:r>
              <a:rPr lang="en-GB" sz="2000" dirty="0" smtClean="0"/>
              <a:t>Pharmacy-based services</a:t>
            </a:r>
          </a:p>
          <a:p>
            <a:pPr lvl="1">
              <a:spcBef>
                <a:spcPts val="0"/>
              </a:spcBef>
            </a:pPr>
            <a:r>
              <a:rPr lang="en-GB" sz="2000" dirty="0" smtClean="0"/>
              <a:t>National Chlamydial Screening Programme services</a:t>
            </a:r>
          </a:p>
          <a:p>
            <a:pPr lvl="1">
              <a:spcBef>
                <a:spcPts val="0"/>
              </a:spcBef>
            </a:pPr>
            <a:r>
              <a:rPr lang="en-GB" sz="2000" dirty="0" smtClean="0"/>
              <a:t>Non PCT-commissioned independent or third sector services</a:t>
            </a:r>
          </a:p>
          <a:p>
            <a:pPr lvl="1"/>
            <a:endParaRPr lang="en-GB" sz="1400" dirty="0" smtClean="0"/>
          </a:p>
          <a:p>
            <a:pPr lvl="1"/>
            <a:endParaRPr lang="en-GB" sz="1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Methods- principles</a:t>
            </a:r>
            <a:endParaRPr lang="en-GB" dirty="0"/>
          </a:p>
        </p:txBody>
      </p:sp>
      <p:sp>
        <p:nvSpPr>
          <p:cNvPr id="3" name="Content Placeholder 2"/>
          <p:cNvSpPr>
            <a:spLocks noGrp="1"/>
          </p:cNvSpPr>
          <p:nvPr>
            <p:ph idx="1"/>
          </p:nvPr>
        </p:nvSpPr>
        <p:spPr/>
        <p:txBody>
          <a:bodyPr/>
          <a:lstStyle/>
          <a:p>
            <a:r>
              <a:rPr lang="en-GB" dirty="0" smtClean="0"/>
              <a:t>Clinics seeing smaller numbers of cases</a:t>
            </a:r>
          </a:p>
          <a:p>
            <a:r>
              <a:rPr lang="en-GB" dirty="0" smtClean="0"/>
              <a:t>Senior clinical staff asked to assist with data collection</a:t>
            </a:r>
          </a:p>
          <a:p>
            <a:r>
              <a:rPr lang="en-GB" dirty="0" smtClean="0"/>
              <a:t>Asked to seek help from managers for information governance questions</a:t>
            </a:r>
          </a:p>
          <a:p>
            <a:r>
              <a:rPr lang="en-GB" dirty="0" smtClean="0"/>
              <a:t>Informed of planned re-audit in 2014</a:t>
            </a:r>
          </a:p>
          <a:p>
            <a:r>
              <a:rPr lang="en-GB" dirty="0" smtClean="0"/>
              <a:t>Case note data returned at clinic level</a:t>
            </a:r>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Methods: data collection- 1</a:t>
            </a:r>
            <a:endParaRPr lang="en-GB" dirty="0"/>
          </a:p>
        </p:txBody>
      </p:sp>
      <p:sp>
        <p:nvSpPr>
          <p:cNvPr id="3" name="Content Placeholder 2"/>
          <p:cNvSpPr>
            <a:spLocks noGrp="1"/>
          </p:cNvSpPr>
          <p:nvPr>
            <p:ph idx="1"/>
          </p:nvPr>
        </p:nvSpPr>
        <p:spPr>
          <a:xfrm>
            <a:off x="191069" y="1371600"/>
            <a:ext cx="8802805" cy="4906963"/>
          </a:xfrm>
        </p:spPr>
        <p:txBody>
          <a:bodyPr>
            <a:normAutofit fontScale="77500" lnSpcReduction="20000"/>
          </a:bodyPr>
          <a:lstStyle/>
          <a:p>
            <a:r>
              <a:rPr lang="en-GB" dirty="0" smtClean="0"/>
              <a:t>Audit interval:</a:t>
            </a:r>
          </a:p>
          <a:p>
            <a:pPr lvl="1"/>
            <a:r>
              <a:rPr lang="en-GB" dirty="0" smtClean="0"/>
              <a:t>Clinic policies: as of 31 December 2010</a:t>
            </a:r>
          </a:p>
          <a:p>
            <a:pPr lvl="1"/>
            <a:r>
              <a:rPr lang="en-GB" dirty="0" smtClean="0"/>
              <a:t>Cases seen 1 October to 31 December 2010</a:t>
            </a:r>
          </a:p>
          <a:p>
            <a:r>
              <a:rPr lang="en-GB" dirty="0" smtClean="0"/>
              <a:t>Data collection</a:t>
            </a:r>
          </a:p>
          <a:p>
            <a:pPr lvl="1"/>
            <a:r>
              <a:rPr lang="en-GB" dirty="0" smtClean="0"/>
              <a:t>Launched 6 Jan 2011</a:t>
            </a:r>
          </a:p>
          <a:p>
            <a:pPr lvl="1"/>
            <a:r>
              <a:rPr lang="en-GB" dirty="0" smtClean="0"/>
              <a:t>Closed 30 April 2011</a:t>
            </a:r>
          </a:p>
          <a:p>
            <a:pPr lvl="1"/>
            <a:r>
              <a:rPr lang="en-GB" dirty="0" smtClean="0"/>
              <a:t>Complete data set presented</a:t>
            </a:r>
          </a:p>
          <a:p>
            <a:r>
              <a:rPr lang="en-GB" dirty="0" smtClean="0"/>
              <a:t>Participation:</a:t>
            </a:r>
          </a:p>
          <a:p>
            <a:pPr lvl="1"/>
            <a:r>
              <a:rPr lang="en-GB" dirty="0" smtClean="0"/>
              <a:t>Level 2 services: PCT Sexual Health Leads via Andrea Duncan          (DH Sexual Health &amp; HIV Programme Manager)</a:t>
            </a:r>
          </a:p>
          <a:p>
            <a:pPr lvl="1"/>
            <a:r>
              <a:rPr lang="en-GB" dirty="0" smtClean="0"/>
              <a:t>Level 3 services: BASHH NAG Regional Chairs network</a:t>
            </a:r>
          </a:p>
          <a:p>
            <a:pPr lvl="1"/>
            <a:r>
              <a:rPr lang="en-GB" dirty="0" smtClean="0"/>
              <a:t>BASHH website</a:t>
            </a:r>
          </a:p>
          <a:p>
            <a:r>
              <a:rPr lang="en-GB" dirty="0" smtClean="0"/>
              <a:t>Comments in free text boxes for each question: BASHH website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collection- 2</a:t>
            </a:r>
            <a:endParaRPr lang="en-GB" dirty="0"/>
          </a:p>
        </p:txBody>
      </p:sp>
      <p:sp>
        <p:nvSpPr>
          <p:cNvPr id="3" name="Content Placeholder 2"/>
          <p:cNvSpPr>
            <a:spLocks noGrp="1"/>
          </p:cNvSpPr>
          <p:nvPr>
            <p:ph idx="1"/>
          </p:nvPr>
        </p:nvSpPr>
        <p:spPr/>
        <p:txBody>
          <a:bodyPr/>
          <a:lstStyle/>
          <a:p>
            <a:r>
              <a:rPr lang="en-GB" dirty="0" smtClean="0"/>
              <a:t>Data collected by clinics in an Excel workbook</a:t>
            </a:r>
          </a:p>
          <a:p>
            <a:r>
              <a:rPr lang="en-GB" dirty="0" smtClean="0"/>
              <a:t>Data submitted using an online form</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collection- 3</a:t>
            </a:r>
            <a:endParaRPr lang="en-GB" dirty="0"/>
          </a:p>
        </p:txBody>
      </p:sp>
      <p:sp>
        <p:nvSpPr>
          <p:cNvPr id="3" name="Content Placeholder 2"/>
          <p:cNvSpPr>
            <a:spLocks noGrp="1"/>
          </p:cNvSpPr>
          <p:nvPr>
            <p:ph idx="1"/>
          </p:nvPr>
        </p:nvSpPr>
        <p:spPr>
          <a:xfrm>
            <a:off x="136478" y="1600200"/>
            <a:ext cx="4232776" cy="2743200"/>
          </a:xfrm>
        </p:spPr>
        <p:txBody>
          <a:bodyPr>
            <a:noAutofit/>
          </a:bodyPr>
          <a:lstStyle/>
          <a:p>
            <a:pPr marL="355600" indent="-355600"/>
            <a:r>
              <a:rPr lang="en-GB" sz="2800" dirty="0" smtClean="0"/>
              <a:t>Clinic policy data</a:t>
            </a:r>
          </a:p>
          <a:p>
            <a:pPr marL="355600" indent="-355600"/>
            <a:r>
              <a:rPr lang="en-GB" sz="2800" dirty="0" smtClean="0"/>
              <a:t>Case note data: </a:t>
            </a:r>
          </a:p>
          <a:p>
            <a:pPr marL="755650" lvl="1" indent="-355600"/>
            <a:r>
              <a:rPr lang="en-GB" sz="2000" dirty="0" smtClean="0"/>
              <a:t>Up to consecutive 40 cases*</a:t>
            </a:r>
          </a:p>
          <a:p>
            <a:pPr marL="755650" lvl="1" indent="-355600"/>
            <a:r>
              <a:rPr lang="en-GB" sz="2000" dirty="0" smtClean="0"/>
              <a:t>Clinic level performance computed: no individual patient data</a:t>
            </a:r>
          </a:p>
          <a:p>
            <a:pPr marL="355600" indent="-355600"/>
            <a:r>
              <a:rPr lang="en-GB" sz="2400" dirty="0" smtClean="0"/>
              <a:t>Free text comments</a:t>
            </a:r>
          </a:p>
          <a:p>
            <a:pPr marL="531813" lvl="1" indent="-176213"/>
            <a:endParaRPr lang="en-GB" dirty="0" smtClean="0"/>
          </a:p>
          <a:p>
            <a:pPr lvl="1">
              <a:buNone/>
            </a:pPr>
            <a:endParaRPr lang="en-GB" dirty="0" smtClean="0"/>
          </a:p>
          <a:p>
            <a:pPr lvl="1">
              <a:buNone/>
            </a:pPr>
            <a:endParaRPr lang="en-GB" dirty="0" smtClean="0"/>
          </a:p>
          <a:p>
            <a:pPr lvl="1"/>
            <a:endParaRPr lang="en-GB" sz="2000" dirty="0" smtClean="0"/>
          </a:p>
          <a:p>
            <a:pPr lvl="1"/>
            <a:endParaRPr lang="en-GB" sz="2000" dirty="0" smtClean="0"/>
          </a:p>
          <a:p>
            <a:pPr>
              <a:buNone/>
            </a:pPr>
            <a:r>
              <a:rPr lang="en-GB" sz="2800" dirty="0" smtClean="0"/>
              <a:t>	</a:t>
            </a:r>
            <a:endParaRPr lang="en-GB" sz="2000" dirty="0" smtClean="0"/>
          </a:p>
          <a:p>
            <a:pPr lvl="1">
              <a:buNone/>
            </a:pPr>
            <a:endParaRPr lang="en-GB" sz="2000" dirty="0" smtClean="0"/>
          </a:p>
        </p:txBody>
      </p:sp>
      <p:sp>
        <p:nvSpPr>
          <p:cNvPr id="19" name="TextBox 18"/>
          <p:cNvSpPr txBox="1"/>
          <p:nvPr/>
        </p:nvSpPr>
        <p:spPr>
          <a:xfrm>
            <a:off x="152400" y="5852624"/>
            <a:ext cx="3733800" cy="954107"/>
          </a:xfrm>
          <a:prstGeom prst="rect">
            <a:avLst/>
          </a:prstGeom>
          <a:noFill/>
        </p:spPr>
        <p:txBody>
          <a:bodyPr wrap="square" rtlCol="0">
            <a:spAutoFit/>
          </a:bodyPr>
          <a:lstStyle/>
          <a:p>
            <a:pPr>
              <a:buNone/>
            </a:pPr>
            <a:r>
              <a:rPr lang="en-GB" sz="1400" dirty="0" smtClean="0"/>
              <a:t>*RCP Local Clinical Audit: handbook for physicians: </a:t>
            </a:r>
            <a:r>
              <a:rPr lang="en-GB" sz="1400" dirty="0" smtClean="0">
                <a:hlinkClick r:id="rId2"/>
              </a:rPr>
              <a:t>http://old.rcplondon.ac.uk/clinical-standards/ceeu/Documents/Local-clinical-audit-handbook-for-physicians-August-2010.pdf</a:t>
            </a:r>
            <a:r>
              <a:rPr lang="en-GB" sz="1400" dirty="0" smtClean="0"/>
              <a:t> </a:t>
            </a:r>
          </a:p>
        </p:txBody>
      </p:sp>
      <p:grpSp>
        <p:nvGrpSpPr>
          <p:cNvPr id="33" name="Group 32"/>
          <p:cNvGrpSpPr/>
          <p:nvPr/>
        </p:nvGrpSpPr>
        <p:grpSpPr>
          <a:xfrm>
            <a:off x="2438400" y="914399"/>
            <a:ext cx="5867400" cy="5868537"/>
            <a:chOff x="2438400" y="914399"/>
            <a:chExt cx="5867400" cy="5868537"/>
          </a:xfrm>
        </p:grpSpPr>
        <p:grpSp>
          <p:nvGrpSpPr>
            <p:cNvPr id="12" name="Group 11"/>
            <p:cNvGrpSpPr/>
            <p:nvPr/>
          </p:nvGrpSpPr>
          <p:grpSpPr>
            <a:xfrm>
              <a:off x="4495800" y="914399"/>
              <a:ext cx="3810000" cy="5868537"/>
              <a:chOff x="6019800" y="228600"/>
              <a:chExt cx="2362200" cy="5943600"/>
            </a:xfrm>
            <a:effectLst>
              <a:outerShdw blurRad="266700" dist="50800" dir="5400000" algn="ctr" rotWithShape="0">
                <a:srgbClr val="000000">
                  <a:alpha val="65000"/>
                </a:srgbClr>
              </a:outerShdw>
            </a:effectLst>
          </p:grpSpPr>
          <p:pic>
            <p:nvPicPr>
              <p:cNvPr id="3076" name="Picture 4"/>
              <p:cNvPicPr>
                <a:picLocks noChangeAspect="1" noChangeArrowheads="1"/>
              </p:cNvPicPr>
              <p:nvPr/>
            </p:nvPicPr>
            <p:blipFill>
              <a:blip r:embed="rId3" cstate="print"/>
              <a:srcRect l="49628" t="15625" r="27832" b="9309"/>
              <a:stretch>
                <a:fillRect/>
              </a:stretch>
            </p:blipFill>
            <p:spPr bwMode="auto">
              <a:xfrm>
                <a:off x="6019800" y="228600"/>
                <a:ext cx="2230825" cy="5943600"/>
              </a:xfrm>
              <a:prstGeom prst="rect">
                <a:avLst/>
              </a:prstGeom>
              <a:noFill/>
              <a:ln w="9525">
                <a:noFill/>
                <a:miter lim="800000"/>
                <a:headEnd/>
                <a:tailEnd/>
              </a:ln>
            </p:spPr>
          </p:pic>
          <p:sp>
            <p:nvSpPr>
              <p:cNvPr id="8" name="Oval 7"/>
              <p:cNvSpPr/>
              <p:nvPr/>
            </p:nvSpPr>
            <p:spPr>
              <a:xfrm>
                <a:off x="6172200" y="5591175"/>
                <a:ext cx="2209800" cy="3048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30" name="Curved Connector 29"/>
            <p:cNvCxnSpPr/>
            <p:nvPr/>
          </p:nvCxnSpPr>
          <p:spPr>
            <a:xfrm rot="16200000" flipH="1">
              <a:off x="2400300" y="3771900"/>
              <a:ext cx="2514600" cy="2438400"/>
            </a:xfrm>
            <a:prstGeom prst="curvedConnector3">
              <a:avLst>
                <a:gd name="adj1" fmla="val 50000"/>
              </a:avLst>
            </a:prstGeom>
            <a:ln w="28575">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1" name="Curved Connector 30"/>
            <p:cNvCxnSpPr/>
            <p:nvPr/>
          </p:nvCxnSpPr>
          <p:spPr>
            <a:xfrm rot="16200000" flipH="1">
              <a:off x="3467100" y="3162300"/>
              <a:ext cx="1371600" cy="838200"/>
            </a:xfrm>
            <a:prstGeom prst="curvedConnector3">
              <a:avLst>
                <a:gd name="adj1" fmla="val 50000"/>
              </a:avLst>
            </a:prstGeom>
            <a:ln w="28575">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collection- 4</a:t>
            </a:r>
            <a:endParaRPr lang="en-GB" dirty="0"/>
          </a:p>
        </p:txBody>
      </p:sp>
      <p:sp>
        <p:nvSpPr>
          <p:cNvPr id="3" name="Content Placeholder 2"/>
          <p:cNvSpPr>
            <a:spLocks noGrp="1"/>
          </p:cNvSpPr>
          <p:nvPr>
            <p:ph idx="1"/>
          </p:nvPr>
        </p:nvSpPr>
        <p:spPr>
          <a:xfrm>
            <a:off x="304800" y="1600200"/>
            <a:ext cx="3962400" cy="4648200"/>
          </a:xfrm>
        </p:spPr>
        <p:txBody>
          <a:bodyPr>
            <a:normAutofit/>
          </a:bodyPr>
          <a:lstStyle/>
          <a:p>
            <a:pPr marL="177800" indent="-177800"/>
            <a:r>
              <a:rPr lang="en-GB" sz="2400" dirty="0" smtClean="0"/>
              <a:t>Data transcribed and submitted using an online form:</a:t>
            </a:r>
          </a:p>
        </p:txBody>
      </p:sp>
      <p:pic>
        <p:nvPicPr>
          <p:cNvPr id="2051" name="Picture 3"/>
          <p:cNvPicPr>
            <a:picLocks noChangeAspect="1" noChangeArrowheads="1"/>
          </p:cNvPicPr>
          <p:nvPr/>
        </p:nvPicPr>
        <p:blipFill>
          <a:blip r:embed="rId2" cstate="print"/>
          <a:srcRect r="25714" b="2902"/>
          <a:stretch>
            <a:fillRect/>
          </a:stretch>
        </p:blipFill>
        <p:spPr bwMode="auto">
          <a:xfrm>
            <a:off x="4191000" y="1142999"/>
            <a:ext cx="4800600" cy="5019857"/>
          </a:xfrm>
          <a:prstGeom prst="rect">
            <a:avLst/>
          </a:prstGeom>
          <a:noFill/>
          <a:ln w="9525">
            <a:noFill/>
            <a:miter lim="800000"/>
            <a:headEnd/>
            <a:tailEnd/>
          </a:ln>
          <a:effectLst>
            <a:outerShdw blurRad="266700" dir="5400000" algn="ctr" rotWithShape="0">
              <a:srgbClr val="000000">
                <a:alpha val="65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Results- clinic level data</a:t>
            </a:r>
            <a:endParaRPr lang="en-GB" sz="3600" dirty="0"/>
          </a:p>
        </p:txBody>
      </p:sp>
      <p:sp>
        <p:nvSpPr>
          <p:cNvPr id="5" name="Content Placeholder 4"/>
          <p:cNvSpPr>
            <a:spLocks noGrp="1"/>
          </p:cNvSpPr>
          <p:nvPr>
            <p:ph idx="1"/>
          </p:nvPr>
        </p:nvSpPr>
        <p:spPr/>
        <p:txBody>
          <a:bodyPr/>
          <a:lstStyle/>
          <a:p>
            <a:pPr lvl="0"/>
            <a:r>
              <a:rPr lang="en-GB" dirty="0" smtClean="0"/>
              <a:t>Clinic level data</a:t>
            </a:r>
          </a:p>
          <a:p>
            <a:pPr lvl="0"/>
            <a:r>
              <a:rPr lang="en-GB" dirty="0" smtClean="0"/>
              <a:t>Percentage of clinics in each BASHH Region meeting KPI performance target</a:t>
            </a:r>
          </a:p>
          <a:p>
            <a:pPr lvl="0"/>
            <a:r>
              <a:rPr lang="en-GB" dirty="0" smtClean="0"/>
              <a:t>Overall national performance</a:t>
            </a:r>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lstStyle/>
          <a:p>
            <a:r>
              <a:rPr lang="en-GB" dirty="0" smtClean="0"/>
              <a:t>Number (%) of clinics participating, by Region</a:t>
            </a:r>
            <a:endParaRPr lang="en-GB" dirty="0"/>
          </a:p>
        </p:txBody>
      </p:sp>
      <p:graphicFrame>
        <p:nvGraphicFramePr>
          <p:cNvPr id="6" name="Table 5"/>
          <p:cNvGraphicFramePr>
            <a:graphicFrameLocks noGrp="1"/>
          </p:cNvGraphicFramePr>
          <p:nvPr/>
        </p:nvGraphicFramePr>
        <p:xfrm>
          <a:off x="457196" y="1066804"/>
          <a:ext cx="8382006" cy="5055418"/>
        </p:xfrm>
        <a:graphic>
          <a:graphicData uri="http://schemas.openxmlformats.org/drawingml/2006/table">
            <a:tbl>
              <a:tblPr firstRow="1" bandRow="1">
                <a:effectLst/>
                <a:tableStyleId>{3B4B98B0-60AC-42C2-AFA5-B58CD77FA1E5}</a:tableStyleId>
              </a:tblPr>
              <a:tblGrid>
                <a:gridCol w="3223851"/>
                <a:gridCol w="1719385"/>
                <a:gridCol w="1719385"/>
                <a:gridCol w="1719385"/>
              </a:tblGrid>
              <a:tr h="327434">
                <a:tc>
                  <a:txBody>
                    <a:bodyPr/>
                    <a:lstStyle/>
                    <a:p>
                      <a:pPr algn="l" fontAlgn="b"/>
                      <a:r>
                        <a:rPr lang="en-GB" sz="1900" b="1" u="none" strike="noStrike" dirty="0" smtClean="0">
                          <a:solidFill>
                            <a:schemeClr val="bg1"/>
                          </a:solidFill>
                          <a:latin typeface="+mn-lt"/>
                        </a:rPr>
                        <a:t>BASHH Audit Group</a:t>
                      </a:r>
                      <a:r>
                        <a:rPr lang="en-GB" sz="1900" b="1" u="none" strike="noStrike" baseline="0" dirty="0" smtClean="0">
                          <a:solidFill>
                            <a:schemeClr val="bg1"/>
                          </a:solidFill>
                          <a:latin typeface="+mn-lt"/>
                        </a:rPr>
                        <a:t> Region</a:t>
                      </a:r>
                      <a:endParaRPr lang="en-GB" sz="1900" b="1" i="0" u="none" strike="noStrike" dirty="0">
                        <a:solidFill>
                          <a:schemeClr val="bg1"/>
                        </a:solidFill>
                        <a:latin typeface="+mn-lt"/>
                      </a:endParaRPr>
                    </a:p>
                  </a:txBody>
                  <a:tcPr marL="180000" marR="9525" marT="9525" marB="0" anchor="ctr">
                    <a:cell3D prstMaterial="dkEdge">
                      <a:bevel prst="artDeco"/>
                      <a:lightRig rig="flood" dir="t"/>
                    </a:cell3D>
                    <a:solidFill>
                      <a:schemeClr val="tx2">
                        <a:lumMod val="40000"/>
                        <a:lumOff val="60000"/>
                      </a:schemeClr>
                    </a:solidFill>
                  </a:tcPr>
                </a:tc>
                <a:tc>
                  <a:txBody>
                    <a:bodyPr/>
                    <a:lstStyle/>
                    <a:p>
                      <a:pPr algn="ctr" fontAlgn="b"/>
                      <a:r>
                        <a:rPr lang="en-GB" sz="1900" b="1" u="none" strike="noStrike" dirty="0">
                          <a:solidFill>
                            <a:schemeClr val="bg1"/>
                          </a:solidFill>
                          <a:latin typeface="+mn-lt"/>
                        </a:rPr>
                        <a:t>Level </a:t>
                      </a:r>
                      <a:r>
                        <a:rPr lang="en-GB" sz="1900" b="1" u="none" strike="noStrike" dirty="0" smtClean="0">
                          <a:solidFill>
                            <a:schemeClr val="bg1"/>
                          </a:solidFill>
                          <a:latin typeface="+mn-lt"/>
                        </a:rPr>
                        <a:t>3 (%) </a:t>
                      </a:r>
                    </a:p>
                  </a:txBody>
                  <a:tcPr marL="9525" marR="180000" marT="9525" marB="0" anchor="ctr">
                    <a:cell3D prstMaterial="dkEdge">
                      <a:bevel prst="artDeco"/>
                      <a:lightRig rig="flood" dir="t"/>
                    </a:cell3D>
                    <a:solidFill>
                      <a:schemeClr val="tx2">
                        <a:lumMod val="40000"/>
                        <a:lumOff val="60000"/>
                      </a:schemeClr>
                    </a:solidFill>
                  </a:tcPr>
                </a:tc>
                <a:tc>
                  <a:txBody>
                    <a:bodyPr/>
                    <a:lstStyle/>
                    <a:p>
                      <a:pPr algn="ctr" fontAlgn="b"/>
                      <a:r>
                        <a:rPr lang="en-GB" sz="1900" b="1" u="none" strike="noStrike" dirty="0">
                          <a:solidFill>
                            <a:schemeClr val="bg1"/>
                          </a:solidFill>
                          <a:latin typeface="+mn-lt"/>
                        </a:rPr>
                        <a:t>Level </a:t>
                      </a:r>
                      <a:r>
                        <a:rPr lang="en-GB" sz="1900" b="1" u="none" strike="noStrike" dirty="0" smtClean="0">
                          <a:solidFill>
                            <a:schemeClr val="bg1"/>
                          </a:solidFill>
                          <a:latin typeface="+mn-lt"/>
                        </a:rPr>
                        <a:t>2 (%) </a:t>
                      </a:r>
                      <a:endParaRPr lang="en-GB" sz="1900" b="1" i="0" u="none" strike="noStrike" dirty="0">
                        <a:solidFill>
                          <a:schemeClr val="bg1"/>
                        </a:solidFill>
                        <a:latin typeface="+mn-lt"/>
                      </a:endParaRPr>
                    </a:p>
                  </a:txBody>
                  <a:tcPr marL="9525" marR="180000" marT="9525" marB="0" anchor="ctr">
                    <a:cell3D prstMaterial="dkEdge">
                      <a:bevel prst="artDeco"/>
                      <a:lightRig rig="flood" dir="t"/>
                    </a:cell3D>
                    <a:solidFill>
                      <a:schemeClr val="tx2">
                        <a:lumMod val="40000"/>
                        <a:lumOff val="60000"/>
                      </a:schemeClr>
                    </a:solidFill>
                  </a:tcPr>
                </a:tc>
                <a:tc>
                  <a:txBody>
                    <a:bodyPr/>
                    <a:lstStyle/>
                    <a:p>
                      <a:pPr algn="ctr" fontAlgn="b"/>
                      <a:r>
                        <a:rPr lang="en-GB" sz="1900" b="1" u="none" strike="noStrike" dirty="0" smtClean="0">
                          <a:solidFill>
                            <a:schemeClr val="bg1"/>
                          </a:solidFill>
                          <a:latin typeface="+mn-lt"/>
                        </a:rPr>
                        <a:t>Total (%) </a:t>
                      </a:r>
                      <a:endParaRPr lang="en-GB" sz="1900" b="1" i="0" u="none" strike="noStrike" dirty="0">
                        <a:solidFill>
                          <a:schemeClr val="bg1"/>
                        </a:solidFill>
                        <a:latin typeface="+mn-lt"/>
                      </a:endParaRPr>
                    </a:p>
                  </a:txBody>
                  <a:tcPr marL="9525" marR="180000" marT="9525" marB="0" anchor="ctr">
                    <a:cell3D prstMaterial="dkEdge">
                      <a:bevel prst="artDeco"/>
                      <a:lightRig rig="flood" dir="t"/>
                    </a:cell3D>
                    <a:solidFill>
                      <a:schemeClr val="tx2">
                        <a:lumMod val="40000"/>
                        <a:lumOff val="60000"/>
                      </a:schemeClr>
                    </a:solidFill>
                  </a:tcPr>
                </a:tc>
              </a:tr>
              <a:tr h="301566">
                <a:tc>
                  <a:txBody>
                    <a:bodyPr/>
                    <a:lstStyle/>
                    <a:p>
                      <a:pPr algn="l" fontAlgn="b"/>
                      <a:r>
                        <a:rPr lang="en-GB" sz="2000" b="0" i="0" u="none" strike="noStrike" dirty="0">
                          <a:solidFill>
                            <a:srgbClr val="000000"/>
                          </a:solidFill>
                          <a:latin typeface="Calibri"/>
                        </a:rPr>
                        <a:t>North Thames</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27 (18%)</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4 (11%)</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31 (17%)</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South Thames</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24 (16%)</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10 (27%)</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34 (18%)</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Trent</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15 (10%)</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3 (8%)</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18 (10%)</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South West</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12 (8%)</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3 (8%)</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15 (8%)</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Yorkshire</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12 (8%)</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6 (16%)</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18 (10%)</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Anglia</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10 (7%)</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6 (16%)</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16 (9%)</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Wales</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10 (7%)</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3 (8%)</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13 (7%)</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Northern</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8 (5%)</a:t>
                      </a:r>
                    </a:p>
                  </a:txBody>
                  <a:tcPr marL="9525" marR="9525" marT="9525" marB="0" anchor="b">
                    <a:cell3D prstMaterial="dkEdge">
                      <a:bevel prst="artDeco"/>
                      <a:lightRig rig="flood" dir="t"/>
                    </a:cell3D>
                  </a:tcPr>
                </a:tc>
                <a:tc>
                  <a:txBody>
                    <a:bodyPr/>
                    <a:lstStyle/>
                    <a:p>
                      <a:pPr algn="ctr" fontAlgn="b"/>
                      <a:r>
                        <a:rPr lang="en-GB" sz="2000" b="0" i="0" u="none" strike="noStrike" dirty="0" smtClean="0">
                          <a:solidFill>
                            <a:srgbClr val="000000"/>
                          </a:solidFill>
                          <a:latin typeface="Calibri"/>
                        </a:rPr>
                        <a:t>None</a:t>
                      </a:r>
                      <a:endParaRPr lang="en-GB" sz="2000" b="0" i="0" u="none" strike="noStrike" dirty="0">
                        <a:solidFill>
                          <a:srgbClr val="000000"/>
                        </a:solidFill>
                        <a:latin typeface="Calibri"/>
                      </a:endParaRP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8 (4%)</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West Midlands</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8 (5%)</a:t>
                      </a:r>
                    </a:p>
                  </a:txBody>
                  <a:tcPr marL="9525" marR="9525" marT="9525" marB="0" anchor="b">
                    <a:cell3D prstMaterial="dkEdge">
                      <a:bevel prst="artDeco"/>
                      <a:lightRig rig="flood" dir="t"/>
                    </a:cell3D>
                  </a:tcPr>
                </a:tc>
                <a:tc>
                  <a:txBody>
                    <a:bodyPr/>
                    <a:lstStyle/>
                    <a:p>
                      <a:pPr algn="ctr" fontAlgn="b"/>
                      <a:r>
                        <a:rPr lang="en-GB" sz="2000" b="0" i="0" u="none" strike="noStrike" dirty="0" smtClean="0">
                          <a:solidFill>
                            <a:srgbClr val="000000"/>
                          </a:solidFill>
                          <a:latin typeface="+mn-lt"/>
                        </a:rPr>
                        <a:t>None</a:t>
                      </a:r>
                      <a:endParaRPr lang="en-GB" sz="2000" b="0" i="0" u="none" strike="noStrike" dirty="0">
                        <a:solidFill>
                          <a:srgbClr val="000000"/>
                        </a:solidFill>
                        <a:latin typeface="+mn-lt"/>
                      </a:endParaRP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8 (4%)</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Oxford</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6 (4%)</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 (3%)</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7 (4%)</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Northern Ireland</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5 (3%)</a:t>
                      </a:r>
                    </a:p>
                  </a:txBody>
                  <a:tcPr marL="9525" marR="9525" marT="9525" marB="0" anchor="b">
                    <a:cell3D prstMaterial="dkEdge">
                      <a:bevel prst="artDeco"/>
                      <a:lightRig rig="flood" dir="t"/>
                    </a:cell3D>
                  </a:tcPr>
                </a:tc>
                <a:tc>
                  <a:txBody>
                    <a:bodyPr/>
                    <a:lstStyle/>
                    <a:p>
                      <a:pPr algn="ctr" fontAlgn="b"/>
                      <a:r>
                        <a:rPr lang="en-GB" sz="2000" b="0" i="0" u="none" strike="noStrike" dirty="0" smtClean="0">
                          <a:solidFill>
                            <a:srgbClr val="000000"/>
                          </a:solidFill>
                          <a:latin typeface="+mn-lt"/>
                        </a:rPr>
                        <a:t>None</a:t>
                      </a:r>
                      <a:endParaRPr lang="en-GB" sz="2000" b="0" i="0" u="none" strike="noStrike" dirty="0">
                        <a:solidFill>
                          <a:srgbClr val="000000"/>
                        </a:solidFill>
                        <a:latin typeface="+mn-lt"/>
                      </a:endParaRP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5 (3%)</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Wessex</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5 (3%)</a:t>
                      </a:r>
                    </a:p>
                  </a:txBody>
                  <a:tcPr marL="9525" marR="9525" marT="9525" marB="0" anchor="b">
                    <a:cell3D prstMaterial="dkEdge">
                      <a:bevel prst="artDeco"/>
                      <a:lightRig rig="flood" dir="t"/>
                    </a:cell3D>
                  </a:tcPr>
                </a:tc>
                <a:tc>
                  <a:txBody>
                    <a:bodyPr/>
                    <a:lstStyle/>
                    <a:p>
                      <a:pPr algn="ctr" fontAlgn="b"/>
                      <a:r>
                        <a:rPr lang="en-GB" sz="2000" b="0" i="0" u="none" strike="noStrike" dirty="0" smtClean="0">
                          <a:solidFill>
                            <a:srgbClr val="000000"/>
                          </a:solidFill>
                          <a:latin typeface="+mn-lt"/>
                        </a:rPr>
                        <a:t>None</a:t>
                      </a:r>
                      <a:endParaRPr lang="en-GB" sz="2000" b="0" i="0" u="none" strike="noStrike" dirty="0">
                        <a:solidFill>
                          <a:srgbClr val="000000"/>
                        </a:solidFill>
                        <a:latin typeface="+mn-lt"/>
                      </a:endParaRP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5 (3%)</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Cheshire and Merseyside</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4 (3%)</a:t>
                      </a:r>
                    </a:p>
                  </a:txBody>
                  <a:tcPr marL="9525" marR="9525" marT="9525" marB="0" anchor="b">
                    <a:cell3D prstMaterial="dkEdge">
                      <a:bevel prst="artDeco"/>
                      <a:lightRig rig="flood" dir="t"/>
                    </a:cell3D>
                  </a:tcPr>
                </a:tc>
                <a:tc>
                  <a:txBody>
                    <a:bodyPr/>
                    <a:lstStyle/>
                    <a:p>
                      <a:pPr algn="ctr" fontAlgn="b"/>
                      <a:r>
                        <a:rPr lang="en-GB" sz="2000" b="0" i="0" u="none" strike="noStrike" dirty="0" smtClean="0">
                          <a:solidFill>
                            <a:srgbClr val="000000"/>
                          </a:solidFill>
                          <a:latin typeface="+mn-lt"/>
                        </a:rPr>
                        <a:t>None</a:t>
                      </a:r>
                      <a:endParaRPr lang="en-GB" sz="2000" b="0" i="0" u="none" strike="noStrike" dirty="0">
                        <a:solidFill>
                          <a:srgbClr val="000000"/>
                        </a:solidFill>
                        <a:latin typeface="+mn-lt"/>
                      </a:endParaRP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4 (2%)</a:t>
                      </a:r>
                    </a:p>
                  </a:txBody>
                  <a:tcPr marL="9525" marR="9525" marT="9525" marB="0" anchor="b">
                    <a:cell3D prstMaterial="dkEdge">
                      <a:bevel prst="artDeco"/>
                      <a:lightRig rig="flood" dir="t"/>
                    </a:cell3D>
                  </a:tcPr>
                </a:tc>
              </a:tr>
              <a:tr h="301566">
                <a:tc>
                  <a:txBody>
                    <a:bodyPr/>
                    <a:lstStyle/>
                    <a:p>
                      <a:pPr algn="l" fontAlgn="b"/>
                      <a:r>
                        <a:rPr lang="en-GB" sz="2000" b="0" i="0" u="none" strike="noStrike" dirty="0">
                          <a:solidFill>
                            <a:srgbClr val="000000"/>
                          </a:solidFill>
                          <a:latin typeface="Calibri"/>
                        </a:rPr>
                        <a:t>North West</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3 (2%)</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1 (3%)</a:t>
                      </a:r>
                    </a:p>
                  </a:txBody>
                  <a:tcPr marL="9525" marR="9525" marT="9525" marB="0" anchor="b">
                    <a:cell3D prstMaterial="dkEdge">
                      <a:bevel prst="artDeco"/>
                      <a:lightRig rig="flood" dir="t"/>
                    </a:cell3D>
                  </a:tcPr>
                </a:tc>
                <a:tc>
                  <a:txBody>
                    <a:bodyPr/>
                    <a:lstStyle/>
                    <a:p>
                      <a:pPr algn="ctr" fontAlgn="b"/>
                      <a:r>
                        <a:rPr lang="en-GB" sz="2000" b="0" i="0" u="none" strike="noStrike" dirty="0">
                          <a:solidFill>
                            <a:srgbClr val="000000"/>
                          </a:solidFill>
                          <a:latin typeface="Calibri"/>
                        </a:rPr>
                        <a:t>4 (2%)</a:t>
                      </a:r>
                    </a:p>
                  </a:txBody>
                  <a:tcPr marL="9525" marR="9525" marT="9525" marB="0" anchor="b">
                    <a:cell3D prstMaterial="dkEdge">
                      <a:bevel prst="artDeco"/>
                      <a:lightRig rig="flood" dir="t"/>
                    </a:cell3D>
                  </a:tcPr>
                </a:tc>
              </a:tr>
              <a:tr h="327434">
                <a:tc>
                  <a:txBody>
                    <a:bodyPr/>
                    <a:lstStyle/>
                    <a:p>
                      <a:pPr algn="l" fontAlgn="b"/>
                      <a:r>
                        <a:rPr lang="en-GB" sz="2000" b="1" i="0" u="none" strike="noStrike" dirty="0">
                          <a:solidFill>
                            <a:schemeClr val="bg1"/>
                          </a:solidFill>
                          <a:latin typeface="Calibri"/>
                        </a:rPr>
                        <a:t>National (%)</a:t>
                      </a:r>
                    </a:p>
                  </a:txBody>
                  <a:tcPr marL="9525" marR="9525" marT="9525" marB="0" anchor="b">
                    <a:cell3D prstMaterial="dkEdge">
                      <a:bevel prst="artDeco"/>
                      <a:lightRig rig="flood" dir="t"/>
                    </a:cell3D>
                    <a:solidFill>
                      <a:schemeClr val="tx2">
                        <a:lumMod val="60000"/>
                        <a:lumOff val="40000"/>
                      </a:schemeClr>
                    </a:solidFill>
                  </a:tcPr>
                </a:tc>
                <a:tc>
                  <a:txBody>
                    <a:bodyPr/>
                    <a:lstStyle/>
                    <a:p>
                      <a:pPr algn="ctr" fontAlgn="b"/>
                      <a:r>
                        <a:rPr lang="en-GB" sz="2000" b="1" i="0" u="none" strike="noStrike" dirty="0">
                          <a:solidFill>
                            <a:schemeClr val="bg1"/>
                          </a:solidFill>
                          <a:latin typeface="Calibri"/>
                        </a:rPr>
                        <a:t>149 (100%)</a:t>
                      </a:r>
                    </a:p>
                  </a:txBody>
                  <a:tcPr marL="9525" marR="9525" marT="9525" marB="0" anchor="b">
                    <a:cell3D prstMaterial="dkEdge">
                      <a:bevel prst="artDeco"/>
                      <a:lightRig rig="flood" dir="t"/>
                    </a:cell3D>
                    <a:solidFill>
                      <a:schemeClr val="tx2">
                        <a:lumMod val="60000"/>
                        <a:lumOff val="40000"/>
                      </a:schemeClr>
                    </a:solidFill>
                  </a:tcPr>
                </a:tc>
                <a:tc>
                  <a:txBody>
                    <a:bodyPr/>
                    <a:lstStyle/>
                    <a:p>
                      <a:pPr algn="ctr" fontAlgn="b"/>
                      <a:r>
                        <a:rPr lang="en-GB" sz="2000" b="1" i="0" u="none" strike="noStrike" dirty="0">
                          <a:solidFill>
                            <a:schemeClr val="bg1"/>
                          </a:solidFill>
                          <a:latin typeface="Calibri"/>
                        </a:rPr>
                        <a:t>37 (100%)</a:t>
                      </a:r>
                    </a:p>
                  </a:txBody>
                  <a:tcPr marL="9525" marR="9525" marT="9525" marB="0" anchor="b">
                    <a:cell3D prstMaterial="dkEdge">
                      <a:bevel prst="artDeco"/>
                      <a:lightRig rig="flood" dir="t"/>
                    </a:cell3D>
                    <a:solidFill>
                      <a:schemeClr val="tx2">
                        <a:lumMod val="60000"/>
                        <a:lumOff val="40000"/>
                      </a:schemeClr>
                    </a:solidFill>
                  </a:tcPr>
                </a:tc>
                <a:tc>
                  <a:txBody>
                    <a:bodyPr/>
                    <a:lstStyle/>
                    <a:p>
                      <a:pPr algn="ctr" fontAlgn="b"/>
                      <a:r>
                        <a:rPr lang="en-GB" sz="2000" b="1" i="0" u="none" strike="noStrike" dirty="0">
                          <a:solidFill>
                            <a:schemeClr val="bg1"/>
                          </a:solidFill>
                          <a:latin typeface="Calibri"/>
                        </a:rPr>
                        <a:t>186 (100%)</a:t>
                      </a:r>
                    </a:p>
                  </a:txBody>
                  <a:tcPr marL="9525" marR="9525" marT="9525" marB="0" anchor="b">
                    <a:cell3D prstMaterial="dkEdge">
                      <a:bevel prst="artDeco"/>
                      <a:lightRig rig="flood" dir="t"/>
                    </a:cell3D>
                    <a:solidFill>
                      <a:schemeClr val="tx2">
                        <a:lumMod val="60000"/>
                        <a:lumOff val="40000"/>
                      </a:schemeClr>
                    </a:solid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KPI  1. 48 hour access</a:t>
            </a:r>
            <a:endParaRPr lang="en-GB" dirty="0"/>
          </a:p>
        </p:txBody>
      </p:sp>
      <p:sp>
        <p:nvSpPr>
          <p:cNvPr id="3" name="Content Placeholder 2"/>
          <p:cNvSpPr>
            <a:spLocks noGrp="1"/>
          </p:cNvSpPr>
          <p:nvPr>
            <p:ph idx="1"/>
          </p:nvPr>
        </p:nvSpPr>
        <p:spPr/>
        <p:txBody>
          <a:bodyPr/>
          <a:lstStyle/>
          <a:p>
            <a:r>
              <a:rPr lang="en-GB" dirty="0" smtClean="0"/>
              <a:t>Percentage of people offered an appointment, or seen by a healthcare worker on walking-in, within 48 hours of contacting an STI provider</a:t>
            </a:r>
          </a:p>
          <a:p>
            <a:r>
              <a:rPr lang="en-GB" dirty="0" smtClean="0"/>
              <a:t>Standard 98%</a:t>
            </a:r>
          </a:p>
          <a:p>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5"/>
          <p:cNvSpPr>
            <a:spLocks noGrp="1"/>
          </p:cNvSpPr>
          <p:nvPr>
            <p:ph type="title"/>
          </p:nvPr>
        </p:nvSpPr>
        <p:spPr>
          <a:xfrm>
            <a:off x="228600" y="111690"/>
            <a:ext cx="8728553" cy="878910"/>
          </a:xfrm>
        </p:spPr>
        <p:txBody>
          <a:bodyPr>
            <a:normAutofit fontScale="90000"/>
          </a:bodyPr>
          <a:lstStyle/>
          <a:p>
            <a:r>
              <a:rPr lang="en-GB" dirty="0" smtClean="0"/>
              <a:t>KPI  1. Percentage of clinics in each Region with ≥98% </a:t>
            </a:r>
            <a:br>
              <a:rPr lang="en-GB" dirty="0" smtClean="0"/>
            </a:br>
            <a:r>
              <a:rPr lang="en-GB" dirty="0" smtClean="0"/>
              <a:t>48 hour access</a:t>
            </a:r>
            <a:endParaRPr lang="en-GB" dirty="0"/>
          </a:p>
        </p:txBody>
      </p:sp>
      <p:graphicFrame>
        <p:nvGraphicFramePr>
          <p:cNvPr id="10" name="Chart 9"/>
          <p:cNvGraphicFramePr/>
          <p:nvPr/>
        </p:nvGraphicFramePr>
        <p:xfrm>
          <a:off x="228600" y="1295400"/>
          <a:ext cx="8686800" cy="5410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KPI  2. Staff competency</a:t>
            </a:r>
            <a:endParaRPr lang="en-GB" dirty="0"/>
          </a:p>
        </p:txBody>
      </p:sp>
      <p:sp>
        <p:nvSpPr>
          <p:cNvPr id="3" name="Content Placeholder 2"/>
          <p:cNvSpPr>
            <a:spLocks noGrp="1"/>
          </p:cNvSpPr>
          <p:nvPr>
            <p:ph idx="1"/>
          </p:nvPr>
        </p:nvSpPr>
        <p:spPr/>
        <p:txBody>
          <a:bodyPr>
            <a:normAutofit fontScale="92500" lnSpcReduction="20000"/>
          </a:bodyPr>
          <a:lstStyle/>
          <a:p>
            <a:pPr>
              <a:lnSpc>
                <a:spcPct val="120000"/>
              </a:lnSpc>
              <a:spcBef>
                <a:spcPts val="600"/>
              </a:spcBef>
            </a:pPr>
            <a:r>
              <a:rPr lang="en-GB" dirty="0" smtClean="0"/>
              <a:t>Percentage of staff who have completed competency-based training</a:t>
            </a:r>
          </a:p>
          <a:p>
            <a:pPr>
              <a:lnSpc>
                <a:spcPct val="120000"/>
              </a:lnSpc>
              <a:spcBef>
                <a:spcPts val="600"/>
              </a:spcBef>
            </a:pPr>
            <a:r>
              <a:rPr lang="en-GB" dirty="0" smtClean="0"/>
              <a:t>No nationally agreed standards for competency for some clinical staff groups</a:t>
            </a:r>
          </a:p>
          <a:p>
            <a:pPr>
              <a:lnSpc>
                <a:spcPct val="120000"/>
              </a:lnSpc>
              <a:spcBef>
                <a:spcPts val="600"/>
              </a:spcBef>
            </a:pPr>
            <a:r>
              <a:rPr lang="en-GB" i="1" dirty="0" smtClean="0"/>
              <a:t>Percentage of staff with </a:t>
            </a:r>
            <a:r>
              <a:rPr lang="en-GB" i="1" u="sng" dirty="0" smtClean="0"/>
              <a:t>documentation</a:t>
            </a:r>
            <a:r>
              <a:rPr lang="en-GB" i="1" dirty="0" smtClean="0"/>
              <a:t> of competency</a:t>
            </a:r>
          </a:p>
          <a:p>
            <a:pPr>
              <a:lnSpc>
                <a:spcPct val="120000"/>
              </a:lnSpc>
              <a:spcBef>
                <a:spcPts val="600"/>
              </a:spcBef>
            </a:pPr>
            <a:r>
              <a:rPr lang="en-GB" dirty="0" smtClean="0"/>
              <a:t>Question: no justification of how competency was achieved, only whether it was documented</a:t>
            </a:r>
          </a:p>
          <a:p>
            <a:pPr>
              <a:lnSpc>
                <a:spcPct val="120000"/>
              </a:lnSpc>
              <a:spcBef>
                <a:spcPts val="600"/>
              </a:spcBef>
            </a:pPr>
            <a:r>
              <a:rPr lang="en-GB" dirty="0" smtClean="0"/>
              <a:t>Standard 100%</a:t>
            </a:r>
          </a:p>
          <a:p>
            <a:pPr>
              <a:lnSpc>
                <a:spcPct val="120000"/>
              </a:lnSpc>
              <a:spcBef>
                <a:spcPts val="600"/>
              </a:spcBef>
            </a:pPr>
            <a:endParaRPr lang="en-GB" dirty="0" smtClean="0"/>
          </a:p>
          <a:p>
            <a:pPr>
              <a:lnSpc>
                <a:spcPct val="120000"/>
              </a:lnSpc>
              <a:spcBef>
                <a:spcPts val="600"/>
              </a:spcBef>
            </a:pPr>
            <a:endParaRPr lang="en-GB" dirty="0" smtClean="0"/>
          </a:p>
          <a:p>
            <a:pPr>
              <a:lnSpc>
                <a:spcPct val="120000"/>
              </a:lnSpc>
              <a:spcBef>
                <a:spcPts val="600"/>
              </a:spcBef>
            </a:pP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228600" y="228600"/>
            <a:ext cx="8686800" cy="1143000"/>
          </a:xfrm>
        </p:spPr>
        <p:txBody>
          <a:bodyPr>
            <a:normAutofit/>
          </a:bodyPr>
          <a:lstStyle/>
          <a:p>
            <a:r>
              <a:rPr lang="en-GB" sz="2800" dirty="0" smtClean="0"/>
              <a:t>KPI  2. Percentage of clinics in each Region with </a:t>
            </a:r>
            <a:r>
              <a:rPr lang="en-GB" sz="2800" dirty="0" smtClean="0">
                <a:solidFill>
                  <a:srgbClr val="FF0000"/>
                </a:solidFill>
              </a:rPr>
              <a:t>100%</a:t>
            </a:r>
            <a:r>
              <a:rPr lang="en-GB" sz="2800" dirty="0" smtClean="0"/>
              <a:t> staff with competency documented</a:t>
            </a:r>
            <a:endParaRPr lang="en-GB" sz="2800" dirty="0"/>
          </a:p>
        </p:txBody>
      </p:sp>
      <p:sp>
        <p:nvSpPr>
          <p:cNvPr id="7" name="TextBox 6"/>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graphicFrame>
        <p:nvGraphicFramePr>
          <p:cNvPr id="8" name="Chart 7"/>
          <p:cNvGraphicFramePr/>
          <p:nvPr/>
        </p:nvGraphicFramePr>
        <p:xfrm>
          <a:off x="228600" y="1295400"/>
          <a:ext cx="8686800" cy="5257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KPI  2. Staff updating</a:t>
            </a:r>
            <a:endParaRPr lang="en-GB" dirty="0"/>
          </a:p>
        </p:txBody>
      </p:sp>
      <p:sp>
        <p:nvSpPr>
          <p:cNvPr id="3" name="Content Placeholder 2"/>
          <p:cNvSpPr>
            <a:spLocks noGrp="1"/>
          </p:cNvSpPr>
          <p:nvPr>
            <p:ph idx="1"/>
          </p:nvPr>
        </p:nvSpPr>
        <p:spPr/>
        <p:txBody>
          <a:bodyPr>
            <a:noAutofit/>
          </a:bodyPr>
          <a:lstStyle/>
          <a:p>
            <a:pPr>
              <a:spcBef>
                <a:spcPts val="600"/>
              </a:spcBef>
            </a:pPr>
            <a:r>
              <a:rPr lang="en-GB" sz="2700" dirty="0" smtClean="0"/>
              <a:t>Percentage of staff who have fulfilled update requirements</a:t>
            </a:r>
          </a:p>
          <a:p>
            <a:pPr>
              <a:spcBef>
                <a:spcPts val="600"/>
              </a:spcBef>
            </a:pPr>
            <a:r>
              <a:rPr lang="en-GB" sz="2700" dirty="0" smtClean="0"/>
              <a:t>No nationally agreed standards for update requirements</a:t>
            </a:r>
          </a:p>
          <a:p>
            <a:pPr>
              <a:spcBef>
                <a:spcPts val="600"/>
              </a:spcBef>
            </a:pPr>
            <a:r>
              <a:rPr lang="en-GB" sz="2700" i="1" dirty="0" smtClean="0"/>
              <a:t>Percentage of staff with </a:t>
            </a:r>
            <a:r>
              <a:rPr lang="en-GB" sz="2700" i="1" u="sng" dirty="0" smtClean="0"/>
              <a:t>documentation</a:t>
            </a:r>
            <a:r>
              <a:rPr lang="en-GB" sz="2700" i="1" dirty="0" smtClean="0"/>
              <a:t> of updating</a:t>
            </a:r>
          </a:p>
          <a:p>
            <a:pPr>
              <a:spcBef>
                <a:spcPts val="600"/>
              </a:spcBef>
            </a:pPr>
            <a:r>
              <a:rPr lang="en-GB" sz="2700" dirty="0" smtClean="0"/>
              <a:t>Question: no justification of how updating was achieved, only whether it was documented</a:t>
            </a:r>
          </a:p>
          <a:p>
            <a:pPr fontAlgn="t">
              <a:spcBef>
                <a:spcPts val="600"/>
              </a:spcBef>
            </a:pPr>
            <a:r>
              <a:rPr lang="en-GB" sz="2700" dirty="0" smtClean="0"/>
              <a:t>Standard 100%</a:t>
            </a:r>
          </a:p>
          <a:p>
            <a:pPr>
              <a:spcBef>
                <a:spcPts val="600"/>
              </a:spcBef>
            </a:pPr>
            <a:endParaRPr lang="en-GB" sz="2700" dirty="0" smtClean="0"/>
          </a:p>
          <a:p>
            <a:pPr>
              <a:spcBef>
                <a:spcPts val="600"/>
              </a:spcBef>
            </a:pPr>
            <a:endParaRPr lang="en-GB" sz="27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3"/>
          <p:cNvSpPr>
            <a:spLocks noGrp="1"/>
          </p:cNvSpPr>
          <p:nvPr>
            <p:ph type="title"/>
          </p:nvPr>
        </p:nvSpPr>
        <p:spPr>
          <a:xfrm>
            <a:off x="136478" y="228600"/>
            <a:ext cx="8884692" cy="1143000"/>
          </a:xfrm>
        </p:spPr>
        <p:txBody>
          <a:bodyPr>
            <a:normAutofit/>
          </a:bodyPr>
          <a:lstStyle/>
          <a:p>
            <a:r>
              <a:rPr lang="en-GB" sz="2800" dirty="0" smtClean="0"/>
              <a:t>KPI  2. Percentage of clinics in each Region with </a:t>
            </a:r>
            <a:r>
              <a:rPr lang="en-GB" sz="2800" dirty="0" smtClean="0">
                <a:solidFill>
                  <a:srgbClr val="FF0000"/>
                </a:solidFill>
              </a:rPr>
              <a:t>100%</a:t>
            </a:r>
            <a:r>
              <a:rPr lang="en-GB" sz="2800" dirty="0" smtClean="0"/>
              <a:t> staff with updating documented</a:t>
            </a:r>
            <a:endParaRPr lang="en-GB" sz="2800" dirty="0"/>
          </a:p>
        </p:txBody>
      </p:sp>
      <p:graphicFrame>
        <p:nvGraphicFramePr>
          <p:cNvPr id="7" name="Chart 6"/>
          <p:cNvGraphicFramePr/>
          <p:nvPr/>
        </p:nvGraphicFramePr>
        <p:xfrm>
          <a:off x="228600" y="1295400"/>
          <a:ext cx="8686800" cy="5334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KPI  3. Sexual history</a:t>
            </a:r>
            <a:endParaRPr lang="en-GB" sz="3200" dirty="0"/>
          </a:p>
        </p:txBody>
      </p:sp>
      <p:sp>
        <p:nvSpPr>
          <p:cNvPr id="5" name="Content Placeholder 4"/>
          <p:cNvSpPr>
            <a:spLocks noGrp="1"/>
          </p:cNvSpPr>
          <p:nvPr>
            <p:ph idx="1"/>
          </p:nvPr>
        </p:nvSpPr>
        <p:spPr>
          <a:xfrm>
            <a:off x="152400" y="1295400"/>
            <a:ext cx="8763000" cy="4983163"/>
          </a:xfrm>
        </p:spPr>
        <p:txBody>
          <a:bodyPr>
            <a:normAutofit fontScale="32500" lnSpcReduction="20000"/>
          </a:bodyPr>
          <a:lstStyle/>
          <a:p>
            <a:pPr marL="177800" indent="-177800"/>
            <a:r>
              <a:rPr lang="en-GB" sz="6200" dirty="0" smtClean="0"/>
              <a:t>KPI: “Percentage of individuals with STI concerns who had a sexual history taken. Standard 100%”</a:t>
            </a:r>
          </a:p>
          <a:p>
            <a:pPr marL="177800" indent="-177800"/>
            <a:r>
              <a:rPr lang="en-GB" sz="6200" dirty="0" smtClean="0"/>
              <a:t>Case definition: eligible for STI screening because of concern about STIs spontaneously expressed, or elicited during the visit to a service (either verbally or indicated on a triage or similar form) </a:t>
            </a:r>
          </a:p>
          <a:p>
            <a:pPr marL="177800" indent="-177800"/>
            <a:r>
              <a:rPr lang="en-GB" sz="6200" dirty="0" smtClean="0"/>
              <a:t>Scoring system based on data elements from:</a:t>
            </a:r>
          </a:p>
          <a:p>
            <a:pPr marL="531813" lvl="1" indent="-258763"/>
            <a:r>
              <a:rPr lang="en-GB" sz="5500" dirty="0" smtClean="0"/>
              <a:t>BASHH 2006 </a:t>
            </a:r>
            <a:r>
              <a:rPr lang="en-GB" sz="5500" i="1" dirty="0" smtClean="0"/>
              <a:t>National guidelines on undertaking consultations requiring sexual history taking*</a:t>
            </a:r>
          </a:p>
          <a:p>
            <a:pPr marL="1255713" lvl="2" indent="-355600"/>
            <a:r>
              <a:rPr lang="en-GB" sz="5500" dirty="0" smtClean="0"/>
              <a:t>Competency (if age &lt;16 years)</a:t>
            </a:r>
          </a:p>
          <a:p>
            <a:pPr marL="1255713" lvl="2" indent="-355600"/>
            <a:r>
              <a:rPr lang="en-GB" sz="5500" dirty="0" smtClean="0"/>
              <a:t>Symptoms</a:t>
            </a:r>
          </a:p>
          <a:p>
            <a:pPr marL="1255713" lvl="2" indent="-355600"/>
            <a:r>
              <a:rPr lang="en-GB" sz="5500" dirty="0" smtClean="0"/>
              <a:t>Reason for attendance</a:t>
            </a:r>
          </a:p>
          <a:p>
            <a:pPr marL="1255713" lvl="2" indent="-355600"/>
            <a:r>
              <a:rPr lang="en-GB" sz="5500" dirty="0" smtClean="0"/>
              <a:t>Sexual contact details</a:t>
            </a:r>
          </a:p>
          <a:p>
            <a:pPr marL="1255713" lvl="2" indent="-355600"/>
            <a:r>
              <a:rPr lang="en-GB" sz="5500" dirty="0" smtClean="0"/>
              <a:t>Previous STIs</a:t>
            </a:r>
          </a:p>
          <a:p>
            <a:pPr marL="1255713" lvl="2" indent="-355600"/>
            <a:r>
              <a:rPr lang="en-GB" sz="5500" dirty="0" smtClean="0"/>
              <a:t>First day of last menses, or documentation about vaginal bleeding (women)</a:t>
            </a:r>
          </a:p>
          <a:p>
            <a:pPr marL="1255713" lvl="2" indent="-355600"/>
            <a:r>
              <a:rPr lang="en-GB" sz="5500" dirty="0" smtClean="0"/>
              <a:t>Contraception (women)</a:t>
            </a:r>
          </a:p>
          <a:p>
            <a:pPr marL="1255713" lvl="2" indent="-355600"/>
            <a:r>
              <a:rPr lang="en-GB" sz="5500" dirty="0" smtClean="0"/>
              <a:t>Cervical cytology (women age &gt;=25 years)</a:t>
            </a:r>
          </a:p>
          <a:p>
            <a:pPr lvl="1"/>
            <a:r>
              <a:rPr lang="en-GB" sz="5500" dirty="0" smtClean="0"/>
              <a:t> Score weighting based on gender and age</a:t>
            </a:r>
          </a:p>
          <a:p>
            <a:r>
              <a:rPr lang="en-GB" sz="6200" dirty="0" smtClean="0"/>
              <a:t>Standard: 75% documentation based on questions</a:t>
            </a:r>
            <a:endParaRPr lang="en-GB" sz="62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3"/>
          <p:cNvSpPr>
            <a:spLocks noGrp="1"/>
          </p:cNvSpPr>
          <p:nvPr>
            <p:ph type="title"/>
          </p:nvPr>
        </p:nvSpPr>
        <p:spPr>
          <a:xfrm>
            <a:off x="956153" y="111690"/>
            <a:ext cx="8001000" cy="878910"/>
          </a:xfrm>
        </p:spPr>
        <p:txBody>
          <a:bodyPr>
            <a:normAutofit fontScale="90000"/>
          </a:bodyPr>
          <a:lstStyle/>
          <a:p>
            <a:r>
              <a:rPr lang="en-GB" dirty="0" smtClean="0"/>
              <a:t>KPI  3. Percentage of clinics in each Region with </a:t>
            </a:r>
            <a:r>
              <a:rPr lang="en-GB" dirty="0" smtClean="0">
                <a:solidFill>
                  <a:srgbClr val="FF0000"/>
                </a:solidFill>
              </a:rPr>
              <a:t>≥75% </a:t>
            </a:r>
            <a:r>
              <a:rPr lang="en-GB" u="sng" dirty="0" smtClean="0"/>
              <a:t>sexual history</a:t>
            </a:r>
            <a:r>
              <a:rPr lang="en-GB" dirty="0" smtClean="0"/>
              <a:t> documentation</a:t>
            </a:r>
            <a:endParaRPr lang="en-GB" dirty="0"/>
          </a:p>
        </p:txBody>
      </p:sp>
      <p:graphicFrame>
        <p:nvGraphicFramePr>
          <p:cNvPr id="7" name="Chart 6"/>
          <p:cNvGraphicFramePr/>
          <p:nvPr/>
        </p:nvGraphicFramePr>
        <p:xfrm>
          <a:off x="228600" y="1295400"/>
          <a:ext cx="8686800" cy="5334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KPI  3. </a:t>
            </a:r>
            <a:r>
              <a:rPr lang="en-GB" dirty="0" smtClean="0"/>
              <a:t>STI/HIV risk assessment</a:t>
            </a:r>
            <a:endParaRPr lang="en-GB" sz="3200" dirty="0"/>
          </a:p>
        </p:txBody>
      </p:sp>
      <p:sp>
        <p:nvSpPr>
          <p:cNvPr id="5" name="Content Placeholder 4"/>
          <p:cNvSpPr>
            <a:spLocks noGrp="1"/>
          </p:cNvSpPr>
          <p:nvPr>
            <p:ph idx="1"/>
          </p:nvPr>
        </p:nvSpPr>
        <p:spPr>
          <a:xfrm>
            <a:off x="152400" y="1371600"/>
            <a:ext cx="8763000" cy="4906963"/>
          </a:xfrm>
        </p:spPr>
        <p:txBody>
          <a:bodyPr>
            <a:normAutofit fontScale="77500" lnSpcReduction="20000"/>
          </a:bodyPr>
          <a:lstStyle/>
          <a:p>
            <a:pPr marL="177800" indent="-177800"/>
            <a:r>
              <a:rPr lang="en-GB" sz="2800" dirty="0" smtClean="0"/>
              <a:t>KPI: Percentage of individuals with STI concerns who had a STI/HIV risk assessment made. Standard 100%</a:t>
            </a:r>
          </a:p>
          <a:p>
            <a:pPr marL="177800" indent="-177800"/>
            <a:r>
              <a:rPr lang="en-GB" sz="2800" dirty="0" smtClean="0"/>
              <a:t>Case definition: eligible for STI screening because of concern about STIs spontaneously expressed, or elicited during the visit to a service </a:t>
            </a:r>
          </a:p>
          <a:p>
            <a:pPr marL="177800" indent="-177800"/>
            <a:r>
              <a:rPr lang="en-GB" sz="2800" dirty="0" smtClean="0"/>
              <a:t>Scoring system based on data elements from:</a:t>
            </a:r>
          </a:p>
          <a:p>
            <a:pPr marL="531813" lvl="1" indent="-258763"/>
            <a:r>
              <a:rPr lang="en-GB" sz="2600" dirty="0" smtClean="0"/>
              <a:t>BASHH 2006 </a:t>
            </a:r>
            <a:r>
              <a:rPr lang="en-GB" sz="2600" i="1" dirty="0" smtClean="0"/>
              <a:t>National guidelines on undertaking consultations requiring sexual history taking*</a:t>
            </a:r>
          </a:p>
          <a:p>
            <a:pPr marL="1255713" lvl="2" indent="-355600"/>
            <a:r>
              <a:rPr lang="en-GB" dirty="0" smtClean="0"/>
              <a:t>Lifetime injecting drug use</a:t>
            </a:r>
          </a:p>
          <a:p>
            <a:pPr marL="1255713" lvl="2" indent="-355600"/>
            <a:r>
              <a:rPr lang="en-GB" dirty="0" smtClean="0"/>
              <a:t>Sex abroad</a:t>
            </a:r>
          </a:p>
          <a:p>
            <a:pPr marL="1255713" lvl="2" indent="-355600"/>
            <a:r>
              <a:rPr lang="en-GB" dirty="0" smtClean="0"/>
              <a:t>Risk factors for hepatitis B </a:t>
            </a:r>
          </a:p>
          <a:p>
            <a:pPr marL="1255713" lvl="2" indent="-355600"/>
            <a:r>
              <a:rPr lang="en-GB" dirty="0" smtClean="0"/>
              <a:t>Medical treatment abroad </a:t>
            </a:r>
          </a:p>
          <a:p>
            <a:pPr marL="1255713" lvl="2" indent="-355600"/>
            <a:r>
              <a:rPr lang="en-GB" dirty="0" smtClean="0"/>
              <a:t>HIV testing history </a:t>
            </a:r>
          </a:p>
          <a:p>
            <a:pPr marL="1255713" lvl="2" indent="-355600"/>
            <a:r>
              <a:rPr lang="en-GB" dirty="0" smtClean="0"/>
              <a:t>Lifetime sexual contact with another man (men)</a:t>
            </a:r>
          </a:p>
          <a:p>
            <a:pPr lvl="1"/>
            <a:r>
              <a:rPr lang="en-GB" dirty="0" smtClean="0"/>
              <a:t> Score weighting based on gender</a:t>
            </a:r>
          </a:p>
          <a:p>
            <a:r>
              <a:rPr lang="en-GB" sz="2800" dirty="0" smtClean="0"/>
              <a:t>Standard: 75% documentation based on questions</a:t>
            </a:r>
          </a:p>
          <a:p>
            <a:pPr lvl="1"/>
            <a:endParaRPr lang="en-GB"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228600" y="111690"/>
            <a:ext cx="8728553" cy="878910"/>
          </a:xfrm>
        </p:spPr>
        <p:txBody>
          <a:bodyPr>
            <a:normAutofit fontScale="90000"/>
          </a:bodyPr>
          <a:lstStyle/>
          <a:p>
            <a:r>
              <a:rPr lang="en-GB" sz="3200" dirty="0" smtClean="0"/>
              <a:t>KPI  3. </a:t>
            </a:r>
            <a:r>
              <a:rPr lang="en-GB" dirty="0" smtClean="0"/>
              <a:t>Percentage of clinics in each Region with </a:t>
            </a:r>
            <a:r>
              <a:rPr lang="en-GB" dirty="0" smtClean="0">
                <a:solidFill>
                  <a:srgbClr val="FF0000"/>
                </a:solidFill>
              </a:rPr>
              <a:t>≥75%</a:t>
            </a:r>
            <a:r>
              <a:rPr lang="en-GB" dirty="0" smtClean="0"/>
              <a:t> </a:t>
            </a:r>
            <a:r>
              <a:rPr lang="en-GB" u="sng" dirty="0" smtClean="0"/>
              <a:t>STI/HIV risk assessment</a:t>
            </a:r>
            <a:r>
              <a:rPr lang="en-GB" dirty="0" smtClean="0"/>
              <a:t> documentation</a:t>
            </a:r>
            <a:endParaRPr lang="en-GB" sz="3200" dirty="0"/>
          </a:p>
        </p:txBody>
      </p:sp>
      <p:graphicFrame>
        <p:nvGraphicFramePr>
          <p:cNvPr id="7" name="Chart 6"/>
          <p:cNvGraphicFramePr/>
          <p:nvPr/>
        </p:nvGraphicFramePr>
        <p:xfrm>
          <a:off x="228600" y="1295400"/>
          <a:ext cx="8686800" cy="5410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KPI  3. </a:t>
            </a:r>
            <a:r>
              <a:rPr lang="en-GB" dirty="0" smtClean="0"/>
              <a:t>HIV testing &amp; uptake</a:t>
            </a:r>
            <a:endParaRPr lang="en-GB" sz="3200" dirty="0"/>
          </a:p>
        </p:txBody>
      </p:sp>
      <p:sp>
        <p:nvSpPr>
          <p:cNvPr id="5" name="Content Placeholder 4"/>
          <p:cNvSpPr>
            <a:spLocks noGrp="1"/>
          </p:cNvSpPr>
          <p:nvPr>
            <p:ph idx="1"/>
          </p:nvPr>
        </p:nvSpPr>
        <p:spPr>
          <a:xfrm>
            <a:off x="152400" y="1371600"/>
            <a:ext cx="8763000" cy="4906963"/>
          </a:xfrm>
        </p:spPr>
        <p:txBody>
          <a:bodyPr>
            <a:normAutofit/>
          </a:bodyPr>
          <a:lstStyle/>
          <a:p>
            <a:pPr marL="177800" indent="-177800"/>
            <a:r>
              <a:rPr lang="en-GB" sz="2800" dirty="0" smtClean="0"/>
              <a:t>Case definition: eligible for STI screening because of concern about STIs spontaneously expressed, or elicited during the visit to a service </a:t>
            </a:r>
          </a:p>
          <a:p>
            <a:pPr marL="177800" indent="-177800"/>
            <a:r>
              <a:rPr lang="en-GB" sz="2800" dirty="0" smtClean="0"/>
              <a:t>Standards:</a:t>
            </a:r>
          </a:p>
          <a:p>
            <a:pPr marL="577850" lvl="1" indent="-177800"/>
            <a:r>
              <a:rPr lang="en-GB" sz="2400" dirty="0" smtClean="0"/>
              <a:t>Offer 100%</a:t>
            </a:r>
          </a:p>
          <a:p>
            <a:pPr marL="577850" lvl="1" indent="-177800"/>
            <a:r>
              <a:rPr lang="en-GB" sz="2400" dirty="0" smtClean="0"/>
              <a:t>Uptake, by those offered, 60%</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571500" y="111690"/>
            <a:ext cx="8001000" cy="878910"/>
          </a:xfrm>
        </p:spPr>
        <p:txBody>
          <a:bodyPr>
            <a:normAutofit fontScale="90000"/>
          </a:bodyPr>
          <a:lstStyle/>
          <a:p>
            <a:r>
              <a:rPr lang="en-GB" sz="3200" dirty="0" smtClean="0"/>
              <a:t>KPI  3. </a:t>
            </a:r>
            <a:r>
              <a:rPr lang="en-GB" dirty="0" smtClean="0"/>
              <a:t>Percentage of clinics in each Region with </a:t>
            </a:r>
            <a:r>
              <a:rPr lang="en-GB" dirty="0" smtClean="0">
                <a:solidFill>
                  <a:srgbClr val="FF0000"/>
                </a:solidFill>
              </a:rPr>
              <a:t>100% </a:t>
            </a:r>
            <a:r>
              <a:rPr lang="en-GB" sz="3200" dirty="0" smtClean="0"/>
              <a:t>HIV test offer</a:t>
            </a:r>
            <a:endParaRPr lang="en-GB" sz="3200" dirty="0"/>
          </a:p>
        </p:txBody>
      </p:sp>
      <p:graphicFrame>
        <p:nvGraphicFramePr>
          <p:cNvPr id="7" name="Chart 6"/>
          <p:cNvGraphicFramePr/>
          <p:nvPr/>
        </p:nvGraphicFramePr>
        <p:xfrm>
          <a:off x="304800" y="1295400"/>
          <a:ext cx="8610600" cy="5334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09182" y="111690"/>
            <a:ext cx="8898340" cy="878910"/>
          </a:xfrm>
        </p:spPr>
        <p:txBody>
          <a:bodyPr>
            <a:normAutofit fontScale="90000"/>
          </a:bodyPr>
          <a:lstStyle/>
          <a:p>
            <a:r>
              <a:rPr lang="en-GB" sz="3200" dirty="0" smtClean="0"/>
              <a:t>KPI  3</a:t>
            </a:r>
            <a:r>
              <a:rPr lang="en-GB" dirty="0" smtClean="0"/>
              <a:t>. Percentage of clinics in each Region with </a:t>
            </a:r>
            <a:r>
              <a:rPr lang="en-GB" dirty="0" smtClean="0">
                <a:solidFill>
                  <a:srgbClr val="FF0000"/>
                </a:solidFill>
              </a:rPr>
              <a:t>≥60%</a:t>
            </a:r>
            <a:r>
              <a:rPr lang="en-GB" dirty="0" smtClean="0"/>
              <a:t> </a:t>
            </a:r>
            <a:r>
              <a:rPr lang="en-GB" sz="3200" dirty="0" smtClean="0"/>
              <a:t>HIV test uptake</a:t>
            </a:r>
            <a:r>
              <a:rPr lang="en-GB" dirty="0" smtClean="0"/>
              <a:t> (of those offered)</a:t>
            </a:r>
            <a:endParaRPr lang="en-GB" sz="3200" dirty="0"/>
          </a:p>
        </p:txBody>
      </p:sp>
      <p:graphicFrame>
        <p:nvGraphicFramePr>
          <p:cNvPr id="7" name="Chart 6"/>
          <p:cNvGraphicFramePr/>
          <p:nvPr/>
        </p:nvGraphicFramePr>
        <p:xfrm>
          <a:off x="228600" y="1295400"/>
          <a:ext cx="8686800" cy="5410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KPI  4. Test results within 7 days</a:t>
            </a:r>
            <a:endParaRPr lang="en-GB" sz="3200" dirty="0"/>
          </a:p>
        </p:txBody>
      </p:sp>
      <p:sp>
        <p:nvSpPr>
          <p:cNvPr id="6" name="Content Placeholder 5"/>
          <p:cNvSpPr>
            <a:spLocks noGrp="1"/>
          </p:cNvSpPr>
          <p:nvPr>
            <p:ph idx="1"/>
          </p:nvPr>
        </p:nvSpPr>
        <p:spPr/>
        <p:txBody>
          <a:bodyPr>
            <a:normAutofit fontScale="92500" lnSpcReduction="10000"/>
          </a:bodyPr>
          <a:lstStyle/>
          <a:p>
            <a:pPr lvl="0">
              <a:defRPr/>
            </a:pPr>
            <a:r>
              <a:rPr lang="en-GB" dirty="0" smtClean="0">
                <a:latin typeface="+mn-lt"/>
              </a:rPr>
              <a:t>Standard</a:t>
            </a:r>
          </a:p>
          <a:p>
            <a:pPr lvl="1">
              <a:defRPr/>
            </a:pPr>
            <a:r>
              <a:rPr lang="en-GB" dirty="0" smtClean="0">
                <a:latin typeface="+mn-lt"/>
              </a:rPr>
              <a:t>“Percentage of reports (or preliminary reports) that are </a:t>
            </a:r>
            <a:r>
              <a:rPr lang="en-GB" u="sng" dirty="0" smtClean="0">
                <a:latin typeface="+mn-lt"/>
              </a:rPr>
              <a:t>received</a:t>
            </a:r>
            <a:r>
              <a:rPr lang="en-GB" dirty="0" smtClean="0">
                <a:latin typeface="+mn-lt"/>
              </a:rPr>
              <a:t> by clinicians within 7 working days of a specimen being taken”</a:t>
            </a:r>
          </a:p>
          <a:p>
            <a:pPr>
              <a:defRPr/>
            </a:pPr>
            <a:r>
              <a:rPr lang="en-GB" dirty="0" smtClean="0">
                <a:latin typeface="+mn-lt"/>
              </a:rPr>
              <a:t>Further definition:</a:t>
            </a:r>
          </a:p>
          <a:p>
            <a:pPr lvl="1">
              <a:defRPr/>
            </a:pPr>
            <a:r>
              <a:rPr lang="en-GB" dirty="0" smtClean="0"/>
              <a:t>Chlamydial test results chosen</a:t>
            </a:r>
            <a:endParaRPr lang="en-GB" dirty="0" smtClean="0">
              <a:latin typeface="+mn-lt"/>
            </a:endParaRPr>
          </a:p>
          <a:p>
            <a:pPr lvl="1">
              <a:defRPr/>
            </a:pPr>
            <a:r>
              <a:rPr lang="en-GB" dirty="0" smtClean="0">
                <a:latin typeface="+mn-lt"/>
              </a:rPr>
              <a:t>'Received' = date report </a:t>
            </a:r>
            <a:r>
              <a:rPr lang="en-GB" u="sng" dirty="0" smtClean="0">
                <a:latin typeface="+mn-lt"/>
              </a:rPr>
              <a:t>accessible</a:t>
            </a:r>
            <a:r>
              <a:rPr lang="en-GB" dirty="0" smtClean="0">
                <a:latin typeface="+mn-lt"/>
              </a:rPr>
              <a:t> to a relevant clinician, either paper report, or electronically. </a:t>
            </a:r>
          </a:p>
          <a:p>
            <a:pPr lvl="1">
              <a:defRPr/>
            </a:pPr>
            <a:r>
              <a:rPr lang="en-GB" dirty="0" smtClean="0">
                <a:latin typeface="+mn-lt"/>
              </a:rPr>
              <a:t>Paper reports- date stamped on the report </a:t>
            </a:r>
          </a:p>
          <a:p>
            <a:pPr lvl="1">
              <a:defRPr/>
            </a:pPr>
            <a:r>
              <a:rPr lang="en-GB" dirty="0" smtClean="0">
                <a:latin typeface="+mn-lt"/>
              </a:rPr>
              <a:t>Electronic reports- date report electronically posted by laboratory</a:t>
            </a:r>
          </a:p>
          <a:p>
            <a:pPr lvl="1">
              <a:defRPr/>
            </a:pPr>
            <a:endParaRPr lang="en-GB" dirty="0" smtClean="0">
              <a:latin typeface="+mn-lt"/>
            </a:endParaRPr>
          </a:p>
          <a:p>
            <a:endParaRPr lang="en-GB" dirty="0">
              <a:latin typeface="+mn-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22830" y="111690"/>
            <a:ext cx="8925636" cy="878910"/>
          </a:xfrm>
        </p:spPr>
        <p:txBody>
          <a:bodyPr>
            <a:noAutofit/>
          </a:bodyPr>
          <a:lstStyle/>
          <a:p>
            <a:r>
              <a:rPr lang="en-GB" sz="2800" dirty="0" smtClean="0"/>
              <a:t>KPI  4. Percentage of clinics in each Region with </a:t>
            </a:r>
            <a:r>
              <a:rPr lang="en-GB" sz="2800" dirty="0" smtClean="0">
                <a:solidFill>
                  <a:srgbClr val="FF0000"/>
                </a:solidFill>
              </a:rPr>
              <a:t>100% </a:t>
            </a:r>
            <a:r>
              <a:rPr lang="en-GB" sz="2800" dirty="0" smtClean="0"/>
              <a:t>positive chlamydia test results within 7 days</a:t>
            </a:r>
            <a:endParaRPr lang="en-GB" sz="2800" dirty="0"/>
          </a:p>
        </p:txBody>
      </p:sp>
      <p:graphicFrame>
        <p:nvGraphicFramePr>
          <p:cNvPr id="7" name="Chart 6"/>
          <p:cNvGraphicFramePr/>
          <p:nvPr/>
        </p:nvGraphicFramePr>
        <p:xfrm>
          <a:off x="304800" y="1295400"/>
          <a:ext cx="8610600" cy="5410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KPI  5. </a:t>
            </a:r>
            <a:r>
              <a:rPr lang="en-GB" dirty="0" smtClean="0"/>
              <a:t>Partner notification</a:t>
            </a:r>
            <a:endParaRPr lang="en-GB" sz="3200" dirty="0"/>
          </a:p>
        </p:txBody>
      </p:sp>
      <p:sp>
        <p:nvSpPr>
          <p:cNvPr id="5" name="Content Placeholder 4"/>
          <p:cNvSpPr txBox="1">
            <a:spLocks/>
          </p:cNvSpPr>
          <p:nvPr/>
        </p:nvSpPr>
        <p:spPr>
          <a:xfrm>
            <a:off x="152400" y="1295400"/>
            <a:ext cx="8841475" cy="4983163"/>
          </a:xfrm>
          <a:prstGeom prst="rect">
            <a:avLst/>
          </a:prstGeom>
        </p:spPr>
        <p:txBody>
          <a:bodyPr>
            <a:normAutofit fontScale="55000" lnSpcReduction="20000"/>
          </a:bodyPr>
          <a:lstStyle/>
          <a:p>
            <a:pPr marL="342900" marR="0" lvl="0" indent="-342900" algn="l" defTabSz="914400" rtl="0" eaLnBrk="1" fontAlgn="auto" latinLnBrk="0" hangingPunct="1">
              <a:lnSpc>
                <a:spcPct val="120000"/>
              </a:lnSpc>
              <a:spcBef>
                <a:spcPts val="600"/>
              </a:spcBef>
              <a:spcAft>
                <a:spcPts val="600"/>
              </a:spcAft>
              <a:buClrTx/>
              <a:buSzTx/>
              <a:buFont typeface="Arial" pitchFamily="34" charset="0"/>
              <a:buChar char="•"/>
              <a:tabLst/>
              <a:defRPr/>
            </a:pPr>
            <a:r>
              <a:rPr kumimoji="0" lang="en-GB" sz="3800" b="0" i="0" u="none" strike="noStrike" kern="1200" cap="none" spc="0" normalizeH="0" baseline="0" noProof="0" dirty="0" smtClean="0">
                <a:ln>
                  <a:noFill/>
                </a:ln>
                <a:solidFill>
                  <a:schemeClr val="tx1"/>
                </a:solidFill>
                <a:effectLst/>
                <a:uLnTx/>
                <a:uFillTx/>
                <a:ea typeface="+mn-ea"/>
                <a:cs typeface="+mn-cs"/>
              </a:rPr>
              <a:t>Standard</a:t>
            </a:r>
          </a:p>
          <a:p>
            <a:pPr marL="742950" marR="0" lvl="1" indent="-285750" algn="l" defTabSz="914400" rtl="0" eaLnBrk="1" fontAlgn="auto" latinLnBrk="0" hangingPunct="1">
              <a:lnSpc>
                <a:spcPct val="120000"/>
              </a:lnSpc>
              <a:spcBef>
                <a:spcPts val="300"/>
              </a:spcBef>
              <a:spcAft>
                <a:spcPts val="300"/>
              </a:spcAft>
              <a:buClrTx/>
              <a:buSzTx/>
              <a:buFont typeface="Arial" pitchFamily="34" charset="0"/>
              <a:buChar char="–"/>
              <a:tabLst/>
              <a:defRPr/>
            </a:pPr>
            <a:r>
              <a:rPr kumimoji="0" lang="en-GB" sz="3000" b="0" i="0" u="none" strike="noStrike" kern="1200" cap="none" spc="0" normalizeH="0" baseline="0" noProof="0" dirty="0" smtClean="0">
                <a:ln>
                  <a:noFill/>
                </a:ln>
                <a:solidFill>
                  <a:schemeClr val="tx1"/>
                </a:solidFill>
                <a:effectLst/>
                <a:uLnTx/>
                <a:uFillTx/>
                <a:ea typeface="+mn-ea"/>
                <a:cs typeface="+mn-cs"/>
              </a:rPr>
              <a:t>“Rate of partner notification for chlamydia and gonorrhoea for each STI provider”</a:t>
            </a:r>
          </a:p>
          <a:p>
            <a:pPr marL="742950" lvl="1" indent="-285750">
              <a:lnSpc>
                <a:spcPct val="120000"/>
              </a:lnSpc>
              <a:spcBef>
                <a:spcPts val="300"/>
              </a:spcBef>
              <a:spcAft>
                <a:spcPts val="300"/>
              </a:spcAft>
              <a:buFont typeface="Arial" pitchFamily="34" charset="0"/>
              <a:buChar char="–"/>
              <a:defRPr/>
            </a:pPr>
            <a:r>
              <a:rPr kumimoji="0" lang="en-GB" sz="3000" b="0" i="0" u="none" strike="noStrike" kern="1200" cap="none" spc="0" normalizeH="0" baseline="0" noProof="0" dirty="0" smtClean="0">
                <a:ln>
                  <a:noFill/>
                </a:ln>
                <a:solidFill>
                  <a:schemeClr val="tx1"/>
                </a:solidFill>
                <a:effectLst/>
                <a:uLnTx/>
                <a:uFillTx/>
                <a:ea typeface="+mn-ea"/>
                <a:cs typeface="+mn-cs"/>
              </a:rPr>
              <a:t>Standard: </a:t>
            </a:r>
          </a:p>
          <a:p>
            <a:pPr marL="1200150" lvl="2" indent="-285750">
              <a:lnSpc>
                <a:spcPct val="120000"/>
              </a:lnSpc>
              <a:spcBef>
                <a:spcPts val="300"/>
              </a:spcBef>
              <a:spcAft>
                <a:spcPts val="300"/>
              </a:spcAft>
              <a:buFont typeface="Arial" pitchFamily="34" charset="0"/>
              <a:buChar char="–"/>
              <a:defRPr/>
            </a:pPr>
            <a:r>
              <a:rPr kumimoji="0" lang="en-GB" sz="3000" b="0" i="0" u="none" strike="noStrike" kern="1200" cap="none" spc="0" normalizeH="0" baseline="0" noProof="0" dirty="0" smtClean="0">
                <a:ln>
                  <a:noFill/>
                </a:ln>
                <a:solidFill>
                  <a:schemeClr val="tx1"/>
                </a:solidFill>
                <a:effectLst/>
                <a:uLnTx/>
                <a:uFillTx/>
                <a:ea typeface="+mn-ea"/>
                <a:cs typeface="+mn-cs"/>
              </a:rPr>
              <a:t>At least 0.4 contacts per index cases in large conurbations, 0.6 elsewhere </a:t>
            </a:r>
          </a:p>
          <a:p>
            <a:pPr marL="1200150" lvl="2" indent="-285750">
              <a:lnSpc>
                <a:spcPct val="120000"/>
              </a:lnSpc>
              <a:spcBef>
                <a:spcPts val="300"/>
              </a:spcBef>
              <a:spcAft>
                <a:spcPts val="300"/>
              </a:spcAft>
              <a:buFont typeface="Arial" pitchFamily="34" charset="0"/>
              <a:buChar char="–"/>
              <a:defRPr/>
            </a:pPr>
            <a:r>
              <a:rPr kumimoji="0" lang="en-GB" sz="3000" b="0" i="0" u="none" strike="noStrike" kern="1200" cap="none" spc="0" normalizeH="0" baseline="0" noProof="0" dirty="0" smtClean="0">
                <a:ln>
                  <a:noFill/>
                </a:ln>
                <a:solidFill>
                  <a:schemeClr val="tx1"/>
                </a:solidFill>
                <a:effectLst/>
                <a:uLnTx/>
                <a:uFillTx/>
                <a:ea typeface="+mn-ea"/>
                <a:cs typeface="+mn-cs"/>
              </a:rPr>
              <a:t>Within four weeks</a:t>
            </a:r>
          </a:p>
          <a:p>
            <a:pPr marL="285750" indent="-285750">
              <a:lnSpc>
                <a:spcPct val="120000"/>
              </a:lnSpc>
              <a:spcBef>
                <a:spcPts val="600"/>
              </a:spcBef>
              <a:spcAft>
                <a:spcPts val="600"/>
              </a:spcAft>
              <a:buFont typeface="Arial" pitchFamily="34" charset="0"/>
              <a:buChar char="•"/>
              <a:defRPr/>
            </a:pPr>
            <a:r>
              <a:rPr lang="en-GB" sz="3800" dirty="0" smtClean="0"/>
              <a:t>Measured for chlamydial infection</a:t>
            </a:r>
            <a:endParaRPr kumimoji="0" lang="en-GB"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800" b="0" i="0" u="none" strike="noStrike" kern="1200" cap="none" spc="0" normalizeH="0" baseline="0" noProof="0" dirty="0" smtClean="0">
                <a:ln>
                  <a:noFill/>
                </a:ln>
                <a:solidFill>
                  <a:schemeClr val="tx1"/>
                </a:solidFill>
                <a:effectLst/>
                <a:uLnTx/>
                <a:uFillTx/>
                <a:ea typeface="+mn-ea"/>
                <a:cs typeface="+mn-cs"/>
              </a:rPr>
              <a:t>Further definition:</a:t>
            </a:r>
            <a:endParaRPr lang="en-GB" sz="3800" dirty="0" smtClean="0"/>
          </a:p>
          <a:p>
            <a:pPr marL="742950" lvl="1" indent="-285750">
              <a:lnSpc>
                <a:spcPct val="120000"/>
              </a:lnSpc>
              <a:spcBef>
                <a:spcPts val="300"/>
              </a:spcBef>
              <a:spcAft>
                <a:spcPts val="300"/>
              </a:spcAft>
              <a:buFont typeface="Arial" pitchFamily="34" charset="0"/>
              <a:buChar char="–"/>
              <a:defRPr/>
            </a:pPr>
            <a:r>
              <a:rPr lang="en-GB" sz="3000" dirty="0" smtClean="0"/>
              <a:t>Contact event = seen for management </a:t>
            </a:r>
          </a:p>
          <a:p>
            <a:pPr marL="742950" lvl="1" indent="-285750">
              <a:lnSpc>
                <a:spcPct val="120000"/>
              </a:lnSpc>
              <a:spcBef>
                <a:spcPts val="300"/>
              </a:spcBef>
              <a:spcAft>
                <a:spcPts val="300"/>
              </a:spcAft>
              <a:buFont typeface="Arial" pitchFamily="34" charset="0"/>
              <a:buChar char="–"/>
              <a:defRPr/>
            </a:pPr>
            <a:r>
              <a:rPr lang="en-GB" sz="3000" dirty="0" smtClean="0"/>
              <a:t>Resolution: both verified by a healthcare worker AND reported by an index case</a:t>
            </a:r>
          </a:p>
          <a:p>
            <a:pPr marL="742950" lvl="1" indent="-285750">
              <a:lnSpc>
                <a:spcPct val="120000"/>
              </a:lnSpc>
              <a:spcBef>
                <a:spcPts val="300"/>
              </a:spcBef>
              <a:spcAft>
                <a:spcPts val="300"/>
              </a:spcAft>
              <a:buFont typeface="Arial" pitchFamily="34" charset="0"/>
              <a:buChar char="–"/>
              <a:defRPr/>
            </a:pPr>
            <a:r>
              <a:rPr lang="en-GB" sz="3000" dirty="0" smtClean="0"/>
              <a:t>Verified = contacting another agency if necessary</a:t>
            </a:r>
          </a:p>
          <a:p>
            <a:pPr marL="742950" lvl="1" indent="-285750">
              <a:lnSpc>
                <a:spcPct val="120000"/>
              </a:lnSpc>
              <a:spcBef>
                <a:spcPts val="300"/>
              </a:spcBef>
              <a:spcAft>
                <a:spcPts val="300"/>
              </a:spcAft>
              <a:buFont typeface="Arial" pitchFamily="34" charset="0"/>
              <a:buChar char="–"/>
              <a:defRPr/>
            </a:pPr>
            <a:r>
              <a:rPr kumimoji="0" lang="en-GB" sz="3000" b="0" i="0" u="none" strike="noStrike" kern="1200" cap="none" spc="0" normalizeH="0" baseline="0" noProof="0" dirty="0" smtClean="0">
                <a:ln>
                  <a:noFill/>
                </a:ln>
                <a:solidFill>
                  <a:schemeClr val="tx1"/>
                </a:solidFill>
                <a:effectLst/>
                <a:uLnTx/>
                <a:uFillTx/>
                <a:ea typeface="+mn-ea"/>
                <a:cs typeface="+mn-cs"/>
              </a:rPr>
              <a:t>Four weeks start = from date of first PN interview </a:t>
            </a:r>
          </a:p>
          <a:p>
            <a:pPr marL="285750" indent="-285750">
              <a:lnSpc>
                <a:spcPct val="120000"/>
              </a:lnSpc>
              <a:spcBef>
                <a:spcPts val="300"/>
              </a:spcBef>
              <a:spcAft>
                <a:spcPts val="300"/>
              </a:spcAft>
              <a:buFont typeface="Arial" pitchFamily="34" charset="0"/>
              <a:buChar char="•"/>
              <a:defRPr/>
            </a:pPr>
            <a:r>
              <a:rPr lang="en-GB" sz="3800" dirty="0" smtClean="0"/>
              <a:t>See slide 52 for London and outside-London PN performance</a:t>
            </a:r>
            <a:endParaRPr kumimoji="0" lang="en-GB" sz="3800" b="0" i="0" u="none" strike="noStrike" kern="1200" cap="none" spc="0" normalizeH="0" baseline="0" noProof="0" dirty="0" smtClean="0">
              <a:ln>
                <a:noFill/>
              </a:ln>
              <a:solidFill>
                <a:schemeClr val="tx1"/>
              </a:solidFill>
              <a:effectLst/>
              <a:uLnTx/>
              <a:uFillTx/>
              <a:ea typeface="+mn-ea"/>
              <a:cs typeface="+mn-cs"/>
            </a:endParaRPr>
          </a:p>
          <a:p>
            <a:pPr marL="285750" indent="-285750">
              <a:lnSpc>
                <a:spcPct val="120000"/>
              </a:lnSpc>
              <a:spcBef>
                <a:spcPts val="300"/>
              </a:spcBef>
              <a:spcAft>
                <a:spcPts val="300"/>
              </a:spcAft>
              <a:defRPr/>
            </a:pPr>
            <a:endParaRPr kumimoji="0" lang="en-GB" sz="3000" b="0" i="0" u="none" strike="noStrike" kern="1200" cap="none" spc="0" normalizeH="0" baseline="0" noProof="0" dirty="0" smtClean="0">
              <a:ln>
                <a:noFill/>
              </a:ln>
              <a:solidFill>
                <a:schemeClr val="tx1"/>
              </a:solidFill>
              <a:effectLst/>
              <a:uLnTx/>
              <a:uFillTx/>
              <a:ea typeface="+mn-ea"/>
              <a:cs typeface="+mn-cs"/>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09182" y="111690"/>
            <a:ext cx="8882417" cy="878910"/>
          </a:xfrm>
        </p:spPr>
        <p:txBody>
          <a:bodyPr>
            <a:noAutofit/>
          </a:bodyPr>
          <a:lstStyle/>
          <a:p>
            <a:r>
              <a:rPr lang="en-GB" sz="2800" dirty="0" smtClean="0"/>
              <a:t>KPI  5. Percentage of clinics in each Region with </a:t>
            </a:r>
            <a:r>
              <a:rPr lang="en-GB" sz="2800" dirty="0" smtClean="0">
                <a:solidFill>
                  <a:srgbClr val="FF0000"/>
                </a:solidFill>
              </a:rPr>
              <a:t>≥0.4</a:t>
            </a:r>
            <a:r>
              <a:rPr lang="en-GB" sz="2800" dirty="0" smtClean="0"/>
              <a:t> chlamydial contacts </a:t>
            </a:r>
            <a:r>
              <a:rPr lang="en-GB" sz="2800" u="sng" dirty="0" smtClean="0"/>
              <a:t>verified</a:t>
            </a:r>
            <a:r>
              <a:rPr lang="en-GB" sz="2800" dirty="0" smtClean="0"/>
              <a:t> by a healthcare worker</a:t>
            </a:r>
            <a:endParaRPr lang="en-GB" sz="2800" dirty="0"/>
          </a:p>
        </p:txBody>
      </p:sp>
      <p:graphicFrame>
        <p:nvGraphicFramePr>
          <p:cNvPr id="7" name="Chart 6"/>
          <p:cNvGraphicFramePr/>
          <p:nvPr/>
        </p:nvGraphicFramePr>
        <p:xfrm>
          <a:off x="304800" y="1295400"/>
          <a:ext cx="8610600" cy="5029200"/>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p:cNvSpPr txBox="1"/>
          <p:nvPr/>
        </p:nvSpPr>
        <p:spPr>
          <a:xfrm>
            <a:off x="369627" y="4727694"/>
            <a:ext cx="2454320" cy="504000"/>
          </a:xfrm>
          <a:prstGeom prst="rect">
            <a:avLst/>
          </a:prstGeom>
          <a:solidFill>
            <a:schemeClr val="accent5">
              <a:lumMod val="60000"/>
              <a:lumOff val="40000"/>
              <a:alpha val="40000"/>
            </a:schemeClr>
          </a:solidFill>
        </p:spPr>
        <p:txBody>
          <a:bodyPr wrap="square" rtlCol="0">
            <a:spAutoFit/>
          </a:bodyPr>
          <a:lstStyle/>
          <a:p>
            <a:endParaRPr lang="en-GB" dirty="0"/>
          </a:p>
        </p:txBody>
      </p:sp>
      <p:sp>
        <p:nvSpPr>
          <p:cNvPr id="9" name="Date Placeholder 2"/>
          <p:cNvSpPr txBox="1">
            <a:spLocks/>
          </p:cNvSpPr>
          <p:nvPr/>
        </p:nvSpPr>
        <p:spPr>
          <a:xfrm>
            <a:off x="376311" y="6412621"/>
            <a:ext cx="3967089"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Null returns: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2</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0" i="0" u="none" strike="noStrike" kern="1200" cap="none" spc="0" normalizeH="0" baseline="0" noProof="0" dirty="0" smtClean="0">
                <a:ln>
                  <a:noFill/>
                </a:ln>
                <a:solidFill>
                  <a:srgbClr val="FF0000"/>
                </a:solidFill>
                <a:effectLst/>
                <a:uLnTx/>
                <a:uFillTx/>
                <a:latin typeface="+mn-lt"/>
                <a:ea typeface="+mn-ea"/>
                <a:cs typeface="+mn-cs"/>
              </a:rPr>
              <a:t>49%</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3</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7% </a:t>
            </a: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111690"/>
            <a:ext cx="8001000" cy="878910"/>
          </a:xfrm>
        </p:spPr>
        <p:txBody>
          <a:bodyPr>
            <a:normAutofit fontScale="90000"/>
          </a:bodyPr>
          <a:lstStyle/>
          <a:p>
            <a:r>
              <a:rPr lang="en-GB" dirty="0" smtClean="0"/>
              <a:t>KPI  5. Percentage of clinics in each Region with </a:t>
            </a:r>
            <a:r>
              <a:rPr lang="en-GB" dirty="0" smtClean="0">
                <a:solidFill>
                  <a:srgbClr val="FF0000"/>
                </a:solidFill>
              </a:rPr>
              <a:t>≥0.6</a:t>
            </a:r>
            <a:r>
              <a:rPr lang="en-GB" dirty="0" smtClean="0"/>
              <a:t> chlamydial contacts </a:t>
            </a:r>
            <a:r>
              <a:rPr lang="en-GB" u="sng" dirty="0" smtClean="0"/>
              <a:t>verified</a:t>
            </a:r>
            <a:r>
              <a:rPr lang="en-GB" dirty="0" smtClean="0"/>
              <a:t> by healthcare workers</a:t>
            </a:r>
            <a:endParaRPr lang="en-GB" dirty="0"/>
          </a:p>
        </p:txBody>
      </p:sp>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graphicFrame>
        <p:nvGraphicFramePr>
          <p:cNvPr id="6" name="Chart 5"/>
          <p:cNvGraphicFramePr/>
          <p:nvPr/>
        </p:nvGraphicFramePr>
        <p:xfrm>
          <a:off x="228600" y="1295400"/>
          <a:ext cx="8686800" cy="510540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381000" y="5029200"/>
            <a:ext cx="2454320" cy="252000"/>
          </a:xfrm>
          <a:prstGeom prst="rect">
            <a:avLst/>
          </a:prstGeom>
          <a:solidFill>
            <a:schemeClr val="accent5">
              <a:lumMod val="60000"/>
              <a:lumOff val="40000"/>
              <a:alpha val="40000"/>
            </a:schemeClr>
          </a:solidFill>
        </p:spPr>
        <p:txBody>
          <a:bodyPr wrap="square" rtlCol="0">
            <a:spAutoFit/>
          </a:bodyPr>
          <a:lstStyle/>
          <a:p>
            <a:endParaRPr lang="en-GB" dirty="0"/>
          </a:p>
        </p:txBody>
      </p:sp>
      <p:sp>
        <p:nvSpPr>
          <p:cNvPr id="8" name="TextBox 7"/>
          <p:cNvSpPr txBox="1"/>
          <p:nvPr/>
        </p:nvSpPr>
        <p:spPr>
          <a:xfrm>
            <a:off x="381000" y="4495800"/>
            <a:ext cx="2454320" cy="252000"/>
          </a:xfrm>
          <a:prstGeom prst="rect">
            <a:avLst/>
          </a:prstGeom>
          <a:solidFill>
            <a:schemeClr val="accent5">
              <a:lumMod val="60000"/>
              <a:lumOff val="40000"/>
              <a:alpha val="40000"/>
            </a:schemeClr>
          </a:solidFill>
        </p:spPr>
        <p:txBody>
          <a:bodyPr wrap="square" rtlCol="0">
            <a:spAutoFit/>
          </a:bodyPr>
          <a:lstStyle/>
          <a:p>
            <a:endParaRPr lang="en-GB" dirty="0"/>
          </a:p>
        </p:txBody>
      </p:sp>
      <p:sp>
        <p:nvSpPr>
          <p:cNvPr id="9" name="Date Placeholder 2"/>
          <p:cNvSpPr txBox="1">
            <a:spLocks/>
          </p:cNvSpPr>
          <p:nvPr/>
        </p:nvSpPr>
        <p:spPr>
          <a:xfrm>
            <a:off x="376311" y="6412621"/>
            <a:ext cx="3967089"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Null returns: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2</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0" i="0" u="none" strike="noStrike" kern="1200" cap="none" spc="0" normalizeH="0" baseline="0" noProof="0" dirty="0" smtClean="0">
                <a:ln>
                  <a:noFill/>
                </a:ln>
                <a:solidFill>
                  <a:srgbClr val="FF0000"/>
                </a:solidFill>
                <a:effectLst/>
                <a:uLnTx/>
                <a:uFillTx/>
                <a:latin typeface="+mn-lt"/>
                <a:ea typeface="+mn-ea"/>
                <a:cs typeface="+mn-cs"/>
              </a:rPr>
              <a:t>49%</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3</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7% </a:t>
            </a: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09182" y="111690"/>
            <a:ext cx="8882418" cy="878910"/>
          </a:xfrm>
        </p:spPr>
        <p:txBody>
          <a:bodyPr>
            <a:noAutofit/>
          </a:bodyPr>
          <a:lstStyle/>
          <a:p>
            <a:r>
              <a:rPr lang="en-GB" sz="2900" dirty="0" smtClean="0"/>
              <a:t>KPI  5. Percentage of clinics in each Region with </a:t>
            </a:r>
            <a:r>
              <a:rPr lang="en-GB" sz="2900" dirty="0" smtClean="0">
                <a:solidFill>
                  <a:srgbClr val="FF0000"/>
                </a:solidFill>
              </a:rPr>
              <a:t>≥0.4</a:t>
            </a:r>
            <a:r>
              <a:rPr lang="en-GB" sz="2900" dirty="0" smtClean="0"/>
              <a:t> chlamydial contacts </a:t>
            </a:r>
            <a:r>
              <a:rPr lang="en-GB" sz="2900" u="sng" dirty="0" smtClean="0"/>
              <a:t>reported</a:t>
            </a:r>
            <a:r>
              <a:rPr lang="en-GB" sz="2900" dirty="0" smtClean="0"/>
              <a:t> by index cases</a:t>
            </a:r>
            <a:endParaRPr lang="en-GB" sz="2900" dirty="0"/>
          </a:p>
        </p:txBody>
      </p:sp>
      <p:graphicFrame>
        <p:nvGraphicFramePr>
          <p:cNvPr id="7" name="Chart 6"/>
          <p:cNvGraphicFramePr/>
          <p:nvPr/>
        </p:nvGraphicFramePr>
        <p:xfrm>
          <a:off x="304800" y="1295400"/>
          <a:ext cx="8610600" cy="5029200"/>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p:cNvSpPr txBox="1"/>
          <p:nvPr/>
        </p:nvSpPr>
        <p:spPr>
          <a:xfrm>
            <a:off x="381000" y="1696268"/>
            <a:ext cx="2454320" cy="252000"/>
          </a:xfrm>
          <a:prstGeom prst="rect">
            <a:avLst/>
          </a:prstGeom>
          <a:solidFill>
            <a:schemeClr val="accent5">
              <a:lumMod val="60000"/>
              <a:lumOff val="40000"/>
              <a:alpha val="40000"/>
            </a:schemeClr>
          </a:solidFill>
        </p:spPr>
        <p:txBody>
          <a:bodyPr wrap="square" rtlCol="0">
            <a:spAutoFit/>
          </a:bodyPr>
          <a:lstStyle/>
          <a:p>
            <a:endParaRPr lang="en-GB" dirty="0"/>
          </a:p>
        </p:txBody>
      </p:sp>
      <p:sp>
        <p:nvSpPr>
          <p:cNvPr id="9" name="TextBox 8"/>
          <p:cNvSpPr txBox="1"/>
          <p:nvPr/>
        </p:nvSpPr>
        <p:spPr>
          <a:xfrm>
            <a:off x="378652" y="2200368"/>
            <a:ext cx="2454320" cy="252000"/>
          </a:xfrm>
          <a:prstGeom prst="rect">
            <a:avLst/>
          </a:prstGeom>
          <a:solidFill>
            <a:schemeClr val="accent5">
              <a:lumMod val="60000"/>
              <a:lumOff val="40000"/>
              <a:alpha val="40000"/>
            </a:schemeClr>
          </a:solidFill>
        </p:spPr>
        <p:txBody>
          <a:bodyPr wrap="square" rtlCol="0">
            <a:spAutoFit/>
          </a:bodyPr>
          <a:lstStyle/>
          <a:p>
            <a:endParaRPr lang="en-GB" dirty="0"/>
          </a:p>
        </p:txBody>
      </p:sp>
      <p:sp>
        <p:nvSpPr>
          <p:cNvPr id="10" name="Date Placeholder 2"/>
          <p:cNvSpPr txBox="1">
            <a:spLocks/>
          </p:cNvSpPr>
          <p:nvPr/>
        </p:nvSpPr>
        <p:spPr>
          <a:xfrm>
            <a:off x="376311" y="6412621"/>
            <a:ext cx="3967089"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Null returns: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2</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0" i="0" u="none" strike="noStrike" kern="1200" cap="none" spc="0" normalizeH="0" baseline="0" noProof="0" dirty="0" smtClean="0">
                <a:ln>
                  <a:noFill/>
                </a:ln>
                <a:solidFill>
                  <a:srgbClr val="FF0000"/>
                </a:solidFill>
                <a:effectLst/>
                <a:uLnTx/>
                <a:uFillTx/>
                <a:latin typeface="+mn-lt"/>
                <a:ea typeface="+mn-ea"/>
                <a:cs typeface="+mn-cs"/>
              </a:rPr>
              <a:t>41%</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3</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5% </a:t>
            </a: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36478" y="111690"/>
            <a:ext cx="8884692" cy="878910"/>
          </a:xfrm>
        </p:spPr>
        <p:txBody>
          <a:bodyPr>
            <a:normAutofit fontScale="90000"/>
          </a:bodyPr>
          <a:lstStyle/>
          <a:p>
            <a:r>
              <a:rPr lang="en-GB" sz="3200" dirty="0" smtClean="0"/>
              <a:t>KPI  5. </a:t>
            </a:r>
            <a:r>
              <a:rPr lang="en-GB" dirty="0" smtClean="0"/>
              <a:t>Percentage of clinics in each Region with </a:t>
            </a:r>
            <a:r>
              <a:rPr lang="en-GB" dirty="0" smtClean="0">
                <a:solidFill>
                  <a:srgbClr val="FF0000"/>
                </a:solidFill>
              </a:rPr>
              <a:t>≥0.6</a:t>
            </a:r>
            <a:r>
              <a:rPr lang="en-GB" dirty="0" smtClean="0"/>
              <a:t> chlamydial contacts </a:t>
            </a:r>
            <a:r>
              <a:rPr lang="en-GB" u="sng" dirty="0" smtClean="0"/>
              <a:t>reported</a:t>
            </a:r>
            <a:r>
              <a:rPr lang="en-GB" dirty="0" smtClean="0"/>
              <a:t> by index cases</a:t>
            </a:r>
            <a:endParaRPr lang="en-GB" sz="3200" dirty="0"/>
          </a:p>
        </p:txBody>
      </p:sp>
      <p:graphicFrame>
        <p:nvGraphicFramePr>
          <p:cNvPr id="8" name="Chart 7"/>
          <p:cNvGraphicFramePr/>
          <p:nvPr/>
        </p:nvGraphicFramePr>
        <p:xfrm>
          <a:off x="228600" y="1219200"/>
          <a:ext cx="8686800" cy="5181600"/>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10"/>
          <p:cNvSpPr txBox="1"/>
          <p:nvPr/>
        </p:nvSpPr>
        <p:spPr>
          <a:xfrm>
            <a:off x="381000" y="1905000"/>
            <a:ext cx="2454369" cy="504027"/>
          </a:xfrm>
          <a:prstGeom prst="rect">
            <a:avLst/>
          </a:prstGeom>
          <a:solidFill>
            <a:srgbClr val="4BACC6">
              <a:lumMod val="60000"/>
              <a:lumOff val="40000"/>
              <a:alpha val="40000"/>
            </a:srgbClr>
          </a:solid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GB" dirty="0"/>
          </a:p>
        </p:txBody>
      </p:sp>
      <p:sp>
        <p:nvSpPr>
          <p:cNvPr id="10" name="Date Placeholder 2"/>
          <p:cNvSpPr txBox="1">
            <a:spLocks/>
          </p:cNvSpPr>
          <p:nvPr/>
        </p:nvSpPr>
        <p:spPr>
          <a:xfrm>
            <a:off x="376311" y="6412621"/>
            <a:ext cx="3967089"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Null returns: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2</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0" i="0" u="none" strike="noStrike" kern="1200" cap="none" spc="0" normalizeH="0" baseline="0" noProof="0" dirty="0" smtClean="0">
                <a:ln>
                  <a:noFill/>
                </a:ln>
                <a:solidFill>
                  <a:srgbClr val="FF0000"/>
                </a:solidFill>
                <a:effectLst/>
                <a:uLnTx/>
                <a:uFillTx/>
                <a:latin typeface="+mn-lt"/>
                <a:ea typeface="+mn-ea"/>
                <a:cs typeface="+mn-cs"/>
              </a:rPr>
              <a:t>41%</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1800" b="1" i="0" u="none" strike="noStrike" kern="1200" cap="none" spc="0" normalizeH="0" baseline="0" noProof="0" dirty="0" smtClean="0">
                <a:ln>
                  <a:noFill/>
                </a:ln>
                <a:solidFill>
                  <a:schemeClr val="tx1"/>
                </a:solidFill>
                <a:effectLst/>
                <a:uLnTx/>
                <a:uFillTx/>
                <a:latin typeface="+mn-lt"/>
                <a:ea typeface="+mn-ea"/>
                <a:cs typeface="+mn-cs"/>
              </a:rPr>
              <a:t>Level 3</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5% </a:t>
            </a: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182" y="111690"/>
            <a:ext cx="8898340" cy="878910"/>
          </a:xfrm>
        </p:spPr>
        <p:txBody>
          <a:bodyPr>
            <a:normAutofit fontScale="90000"/>
          </a:bodyPr>
          <a:lstStyle/>
          <a:p>
            <a:r>
              <a:rPr lang="en-GB" dirty="0" smtClean="0">
                <a:solidFill>
                  <a:srgbClr val="000000"/>
                </a:solidFill>
                <a:latin typeface="Calibri"/>
              </a:rPr>
              <a:t>National PN performance: percentage of clinics with </a:t>
            </a:r>
            <a:br>
              <a:rPr lang="en-GB" dirty="0" smtClean="0">
                <a:solidFill>
                  <a:srgbClr val="000000"/>
                </a:solidFill>
                <a:latin typeface="Calibri"/>
              </a:rPr>
            </a:br>
            <a:r>
              <a:rPr lang="en-GB" dirty="0" smtClean="0">
                <a:solidFill>
                  <a:srgbClr val="FF0000"/>
                </a:solidFill>
              </a:rPr>
              <a:t>≥0.4 &amp; ≥0.6 </a:t>
            </a:r>
            <a:r>
              <a:rPr lang="en-GB" dirty="0" smtClean="0">
                <a:solidFill>
                  <a:srgbClr val="000000"/>
                </a:solidFill>
                <a:latin typeface="Calibri"/>
              </a:rPr>
              <a:t>performance levels</a:t>
            </a:r>
            <a:endParaRPr lang="en-GB" dirty="0"/>
          </a:p>
        </p:txBody>
      </p:sp>
      <p:graphicFrame>
        <p:nvGraphicFramePr>
          <p:cNvPr id="5" name="Table 4"/>
          <p:cNvGraphicFramePr>
            <a:graphicFrameLocks noGrp="1"/>
          </p:cNvGraphicFramePr>
          <p:nvPr/>
        </p:nvGraphicFramePr>
        <p:xfrm>
          <a:off x="228600" y="1524000"/>
          <a:ext cx="8610600" cy="3657600"/>
        </p:xfrm>
        <a:graphic>
          <a:graphicData uri="http://schemas.openxmlformats.org/drawingml/2006/table">
            <a:tbl>
              <a:tblPr firstRow="1" bandRow="1">
                <a:tableStyleId>{BC89EF96-8CEA-46FF-86C4-4CE0E7609802}</a:tableStyleId>
              </a:tblPr>
              <a:tblGrid>
                <a:gridCol w="1752600"/>
                <a:gridCol w="2819400"/>
                <a:gridCol w="2514600"/>
                <a:gridCol w="1524000"/>
              </a:tblGrid>
              <a:tr h="190500">
                <a:tc rowSpan="3">
                  <a:txBody>
                    <a:bodyPr/>
                    <a:lstStyle/>
                    <a:p>
                      <a:pPr algn="ctr" fontAlgn="b"/>
                      <a:r>
                        <a:rPr lang="en-GB" sz="2400" u="none" strike="noStrike" dirty="0" smtClean="0"/>
                        <a:t>Service level</a:t>
                      </a:r>
                      <a:endParaRPr lang="en-GB" sz="2400" b="1" i="0" u="none" strike="noStrike" dirty="0">
                        <a:solidFill>
                          <a:srgbClr val="000000"/>
                        </a:solidFill>
                        <a:latin typeface="+mn-lt"/>
                      </a:endParaRPr>
                    </a:p>
                  </a:txBody>
                  <a:tcPr marL="180000" marR="180000" marT="0" marB="0" anchor="ctr"/>
                </a:tc>
                <a:tc rowSpan="3">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GB" sz="2400" b="0" i="0" u="none" strike="noStrike" dirty="0" smtClean="0">
                          <a:solidFill>
                            <a:srgbClr val="000000"/>
                          </a:solidFill>
                          <a:latin typeface="+mn-lt"/>
                        </a:rPr>
                        <a:t>Verified/reported</a:t>
                      </a:r>
                    </a:p>
                    <a:p>
                      <a:pPr algn="l" fontAlgn="b"/>
                      <a:endParaRPr lang="en-GB" sz="2400" b="0" i="0" u="none" strike="noStrike" dirty="0">
                        <a:solidFill>
                          <a:srgbClr val="000000"/>
                        </a:solidFill>
                        <a:latin typeface="+mn-lt"/>
                      </a:endParaRPr>
                    </a:p>
                  </a:txBody>
                  <a:tcPr marL="180000" marR="180000" marT="0" marB="0" anchor="ctr"/>
                </a:tc>
                <a:tc gridSpan="2">
                  <a:txBody>
                    <a:bodyPr/>
                    <a:lstStyle/>
                    <a:p>
                      <a:pPr algn="ctr"/>
                      <a:r>
                        <a:rPr lang="en-GB" sz="2400" dirty="0" smtClean="0"/>
                        <a:t>Performance level:</a:t>
                      </a:r>
                      <a:r>
                        <a:rPr lang="en-GB" sz="2400" baseline="0" dirty="0" smtClean="0"/>
                        <a:t> contacts seen/index cases</a:t>
                      </a:r>
                      <a:endParaRPr lang="en-GB" sz="2400" b="1" dirty="0"/>
                    </a:p>
                  </a:txBody>
                  <a:tcPr marL="180000" marR="180000" marT="0" marB="0" anchor="b"/>
                </a:tc>
                <a:tc hMerge="1">
                  <a:txBody>
                    <a:bodyPr/>
                    <a:lstStyle/>
                    <a:p>
                      <a:endParaRPr lang="en-GB"/>
                    </a:p>
                  </a:txBody>
                  <a:tcPr/>
                </a:tc>
              </a:tr>
              <a:tr h="190500">
                <a:tc vMerge="1">
                  <a:txBody>
                    <a:bodyPr/>
                    <a:lstStyle/>
                    <a:p>
                      <a:pPr algn="l" fontAlgn="b"/>
                      <a:endParaRPr lang="en-GB" sz="2400" b="0" i="0" u="none" strike="noStrike" dirty="0">
                        <a:solidFill>
                          <a:srgbClr val="000000"/>
                        </a:solidFill>
                        <a:latin typeface="+mn-lt"/>
                      </a:endParaRPr>
                    </a:p>
                  </a:txBody>
                  <a:tcPr marL="180000" marR="180000" marT="0" marB="0" anchor="b"/>
                </a:tc>
                <a:tc vMerge="1">
                  <a:txBody>
                    <a:bodyPr/>
                    <a:lstStyle/>
                    <a:p>
                      <a:pPr algn="l" fontAlgn="b"/>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a:solidFill>
                            <a:srgbClr val="FF0000"/>
                          </a:solidFill>
                        </a:rPr>
                        <a:t>≥0.4</a:t>
                      </a:r>
                      <a:endParaRPr lang="en-GB" sz="2400" b="0" i="0" u="none" strike="noStrike" dirty="0">
                        <a:solidFill>
                          <a:srgbClr val="FF0000"/>
                        </a:solidFill>
                        <a:latin typeface="+mn-lt"/>
                      </a:endParaRPr>
                    </a:p>
                  </a:txBody>
                  <a:tcPr marL="180000" marR="180000" marT="0" marB="0" anchor="b"/>
                </a:tc>
                <a:tc>
                  <a:txBody>
                    <a:bodyPr/>
                    <a:lstStyle/>
                    <a:p>
                      <a:pPr algn="r" fontAlgn="b"/>
                      <a:r>
                        <a:rPr lang="en-GB" sz="2400" u="none" strike="noStrike" dirty="0">
                          <a:solidFill>
                            <a:srgbClr val="FF0000"/>
                          </a:solidFill>
                        </a:rPr>
                        <a:t>≥0.6</a:t>
                      </a:r>
                      <a:endParaRPr lang="en-GB" sz="2400" b="0" i="0" u="none" strike="noStrike" dirty="0">
                        <a:solidFill>
                          <a:srgbClr val="FF0000"/>
                        </a:solidFill>
                        <a:latin typeface="+mn-lt"/>
                      </a:endParaRPr>
                    </a:p>
                  </a:txBody>
                  <a:tcPr marL="180000" marR="180000" marT="0" marB="0" anchor="b"/>
                </a:tc>
              </a:tr>
              <a:tr h="190500">
                <a:tc vMerge="1">
                  <a:txBody>
                    <a:bodyPr/>
                    <a:lstStyle/>
                    <a:p>
                      <a:pPr algn="l" fontAlgn="b"/>
                      <a:endParaRPr lang="en-GB" sz="2400" b="0" i="0" u="none" strike="noStrike" dirty="0">
                        <a:solidFill>
                          <a:srgbClr val="000000"/>
                        </a:solidFill>
                        <a:latin typeface="+mn-lt"/>
                      </a:endParaRPr>
                    </a:p>
                  </a:txBody>
                  <a:tcPr marL="180000" marR="180000" marT="0" marB="0" anchor="b"/>
                </a:tc>
                <a:tc vMerge="1">
                  <a:txBody>
                    <a:bodyPr/>
                    <a:lstStyle/>
                    <a:p>
                      <a:pPr algn="l" fontAlgn="b"/>
                      <a:endParaRPr lang="en-GB" sz="2400" b="0" i="0" u="none" strike="noStrike" dirty="0">
                        <a:solidFill>
                          <a:srgbClr val="000000"/>
                        </a:solidFill>
                        <a:latin typeface="+mn-lt"/>
                      </a:endParaRPr>
                    </a:p>
                  </a:txBody>
                  <a:tcPr marL="180000" marR="180000" marT="0" marB="0" anchor="b"/>
                </a:tc>
                <a:tc grid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400" u="none" strike="noStrike" dirty="0" smtClean="0"/>
                        <a:t>%</a:t>
                      </a:r>
                      <a:r>
                        <a:rPr lang="en-GB" sz="2400" u="none" strike="noStrike" baseline="0" dirty="0" smtClean="0"/>
                        <a:t> Clinics with this level of performance:</a:t>
                      </a:r>
                      <a:endParaRPr lang="en-GB" sz="2400" b="0" i="0" u="none" strike="noStrike" dirty="0" smtClean="0">
                        <a:solidFill>
                          <a:srgbClr val="000000"/>
                        </a:solidFill>
                        <a:latin typeface="+mn-lt"/>
                      </a:endParaRPr>
                    </a:p>
                  </a:txBody>
                  <a:tcPr marL="180000" marR="180000" marT="0" marB="0" anchor="ctr"/>
                </a:tc>
                <a:tc hMerge="1">
                  <a:txBody>
                    <a:bodyPr/>
                    <a:lstStyle/>
                    <a:p>
                      <a:endParaRPr lang="en-GB"/>
                    </a:p>
                  </a:txBody>
                  <a:tcPr/>
                </a:tc>
              </a:tr>
              <a:tr h="19050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u="none" strike="noStrike" dirty="0" smtClean="0"/>
                        <a:t>Level 3, n=164</a:t>
                      </a:r>
                      <a:endParaRPr lang="en-GB" sz="2400" b="0" i="0" u="none" strike="noStrike" dirty="0" smtClean="0">
                        <a:solidFill>
                          <a:srgbClr val="000000"/>
                        </a:solidFill>
                        <a:latin typeface="+mn-lt"/>
                      </a:endParaRPr>
                    </a:p>
                  </a:txBody>
                  <a:tcPr marL="180000" marR="180000" marT="0" marB="0" anchor="b">
                    <a:solidFill>
                      <a:schemeClr val="bg1">
                        <a:alpha val="20000"/>
                      </a:schemeClr>
                    </a:solidFill>
                  </a:tcPr>
                </a:tc>
                <a:tc>
                  <a:txBody>
                    <a:bodyPr/>
                    <a:lstStyle/>
                    <a:p>
                      <a:pPr algn="l" fontAlgn="b"/>
                      <a:r>
                        <a:rPr lang="en-GB" sz="2400" u="none" strike="noStrike" dirty="0"/>
                        <a:t>Verified</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63%</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38%</a:t>
                      </a:r>
                      <a:endParaRPr lang="en-GB" sz="2400" b="0" i="0" u="none" strike="noStrike" dirty="0">
                        <a:solidFill>
                          <a:srgbClr val="000000"/>
                        </a:solidFill>
                        <a:latin typeface="+mn-lt"/>
                      </a:endParaRPr>
                    </a:p>
                  </a:txBody>
                  <a:tcPr marL="180000" marR="180000" marT="0" marB="0" anchor="b"/>
                </a:tc>
              </a:tr>
              <a:tr h="190500">
                <a:tc vMerge="1">
                  <a:txBody>
                    <a:bodyPr/>
                    <a:lstStyle/>
                    <a:p>
                      <a:endParaRPr lang="en-GB" sz="2400" dirty="0"/>
                    </a:p>
                  </a:txBody>
                  <a:tcPr marL="180000" marR="180000" marT="0" marB="0" anchor="b"/>
                </a:tc>
                <a:tc>
                  <a:txBody>
                    <a:bodyPr/>
                    <a:lstStyle/>
                    <a:p>
                      <a:pPr algn="l" fontAlgn="b"/>
                      <a:r>
                        <a:rPr lang="en-GB" sz="2400" u="none" strike="noStrike" dirty="0"/>
                        <a:t>Reported</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70%</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52%</a:t>
                      </a:r>
                      <a:endParaRPr lang="en-GB" sz="2400" b="0" i="0" u="none" strike="noStrike" dirty="0">
                        <a:solidFill>
                          <a:srgbClr val="000000"/>
                        </a:solidFill>
                        <a:latin typeface="+mn-lt"/>
                      </a:endParaRPr>
                    </a:p>
                  </a:txBody>
                  <a:tcPr marL="180000" marR="180000" marT="0" marB="0" anchor="b"/>
                </a:tc>
              </a:tr>
              <a:tr h="190500">
                <a:tc>
                  <a:txBody>
                    <a:bodyPr/>
                    <a:lstStyle/>
                    <a:p>
                      <a:pPr algn="l" fontAlgn="b"/>
                      <a:endParaRPr lang="en-GB" sz="2400" b="0" i="0" u="none" strike="noStrike" dirty="0">
                        <a:solidFill>
                          <a:srgbClr val="000000"/>
                        </a:solidFill>
                        <a:latin typeface="+mn-lt"/>
                      </a:endParaRPr>
                    </a:p>
                  </a:txBody>
                  <a:tcPr marL="180000" marR="180000" marT="0" marB="0" anchor="b">
                    <a:solidFill>
                      <a:schemeClr val="tx2">
                        <a:lumMod val="60000"/>
                        <a:lumOff val="40000"/>
                        <a:alpha val="20000"/>
                      </a:schemeClr>
                    </a:solidFill>
                  </a:tcPr>
                </a:tc>
                <a:tc>
                  <a:txBody>
                    <a:bodyPr/>
                    <a:lstStyle/>
                    <a:p>
                      <a:pPr algn="l" fontAlgn="b"/>
                      <a:endParaRPr lang="en-GB" sz="2400" b="0" i="0" u="none" strike="noStrike" dirty="0">
                        <a:solidFill>
                          <a:srgbClr val="000000"/>
                        </a:solidFill>
                        <a:latin typeface="+mn-lt"/>
                      </a:endParaRPr>
                    </a:p>
                  </a:txBody>
                  <a:tcPr marL="180000" marR="180000" marT="0" marB="0" anchor="b"/>
                </a:tc>
                <a:tc>
                  <a:txBody>
                    <a:bodyPr/>
                    <a:lstStyle/>
                    <a:p>
                      <a:endParaRPr lang="en-GB" sz="2400" dirty="0"/>
                    </a:p>
                  </a:txBody>
                  <a:tcPr marL="180000" marR="180000" marT="0" marB="0" anchor="b"/>
                </a:tc>
                <a:tc>
                  <a:txBody>
                    <a:bodyPr/>
                    <a:lstStyle/>
                    <a:p>
                      <a:endParaRPr lang="en-GB" sz="2400" dirty="0"/>
                    </a:p>
                  </a:txBody>
                  <a:tcPr marL="180000" marR="180000" marT="0" marB="0" anchor="b"/>
                </a:tc>
              </a:tr>
              <a:tr h="19050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u="none" strike="noStrike" dirty="0" smtClean="0"/>
                        <a:t>Level 2, n=37</a:t>
                      </a:r>
                      <a:endParaRPr lang="en-GB" sz="2400" b="0" i="0" u="none" strike="noStrike" dirty="0" smtClean="0">
                        <a:solidFill>
                          <a:srgbClr val="000000"/>
                        </a:solidFill>
                        <a:latin typeface="+mn-lt"/>
                      </a:endParaRPr>
                    </a:p>
                  </a:txBody>
                  <a:tcPr marL="180000" marR="180000" marT="0" marB="0" anchor="b"/>
                </a:tc>
                <a:tc>
                  <a:txBody>
                    <a:bodyPr/>
                    <a:lstStyle/>
                    <a:p>
                      <a:pPr algn="l" fontAlgn="b"/>
                      <a:r>
                        <a:rPr lang="en-GB" sz="2400" u="none" strike="noStrike" dirty="0"/>
                        <a:t>Verified</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41%</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35%</a:t>
                      </a:r>
                      <a:endParaRPr lang="en-GB" sz="2400" b="0" i="0" u="none" strike="noStrike" dirty="0">
                        <a:solidFill>
                          <a:srgbClr val="000000"/>
                        </a:solidFill>
                        <a:latin typeface="+mn-lt"/>
                      </a:endParaRPr>
                    </a:p>
                  </a:txBody>
                  <a:tcPr marL="180000" marR="180000" marT="0" marB="0" anchor="b"/>
                </a:tc>
              </a:tr>
              <a:tr h="190500">
                <a:tc vMerge="1">
                  <a:txBody>
                    <a:bodyPr/>
                    <a:lstStyle/>
                    <a:p>
                      <a:endParaRPr lang="en-GB" sz="2400" dirty="0"/>
                    </a:p>
                  </a:txBody>
                  <a:tcPr marL="180000" marR="180000" marT="0" marB="0" anchor="b"/>
                </a:tc>
                <a:tc>
                  <a:txBody>
                    <a:bodyPr/>
                    <a:lstStyle/>
                    <a:p>
                      <a:pPr algn="l" fontAlgn="b"/>
                      <a:r>
                        <a:rPr lang="en-GB" sz="2400" u="none" strike="noStrike" dirty="0"/>
                        <a:t>Reported</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43%</a:t>
                      </a:r>
                      <a:endParaRPr lang="en-GB" sz="2400" b="0" i="0" u="none" strike="noStrike" dirty="0">
                        <a:solidFill>
                          <a:srgbClr val="000000"/>
                        </a:solidFill>
                        <a:latin typeface="+mn-lt"/>
                      </a:endParaRPr>
                    </a:p>
                  </a:txBody>
                  <a:tcPr marL="180000" marR="180000" marT="0" marB="0" anchor="b"/>
                </a:tc>
                <a:tc>
                  <a:txBody>
                    <a:bodyPr/>
                    <a:lstStyle/>
                    <a:p>
                      <a:pPr algn="r" fontAlgn="b"/>
                      <a:r>
                        <a:rPr lang="en-GB" sz="2400" u="none" strike="noStrike" dirty="0" smtClean="0"/>
                        <a:t>41%</a:t>
                      </a:r>
                      <a:endParaRPr lang="en-GB" sz="2400" b="0" i="0" u="none" strike="noStrike" dirty="0">
                        <a:solidFill>
                          <a:srgbClr val="000000"/>
                        </a:solidFill>
                        <a:latin typeface="+mn-lt"/>
                      </a:endParaRPr>
                    </a:p>
                  </a:txBody>
                  <a:tcPr marL="180000" marR="180000" marT="0" marB="0" anchor="b"/>
                </a:tc>
              </a:tr>
            </a:tbl>
          </a:graphicData>
        </a:graphic>
      </p:graphicFrame>
      <p:sp>
        <p:nvSpPr>
          <p:cNvPr id="6" name="Oval 5"/>
          <p:cNvSpPr/>
          <p:nvPr/>
        </p:nvSpPr>
        <p:spPr>
          <a:xfrm>
            <a:off x="7620000" y="3124200"/>
            <a:ext cx="1219200" cy="1066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Level 3 PN performance: 2011 vs 2007</a:t>
            </a:r>
            <a:endParaRPr lang="en-GB" dirty="0"/>
          </a:p>
        </p:txBody>
      </p:sp>
      <p:graphicFrame>
        <p:nvGraphicFramePr>
          <p:cNvPr id="5" name="Table 4"/>
          <p:cNvGraphicFramePr>
            <a:graphicFrameLocks noGrp="1"/>
          </p:cNvGraphicFramePr>
          <p:nvPr/>
        </p:nvGraphicFramePr>
        <p:xfrm>
          <a:off x="152400" y="1524000"/>
          <a:ext cx="8739808" cy="4069080"/>
        </p:xfrm>
        <a:graphic>
          <a:graphicData uri="http://schemas.openxmlformats.org/drawingml/2006/table">
            <a:tbl>
              <a:tblPr bandRow="1">
                <a:tableStyleId>{3B4B98B0-60AC-42C2-AFA5-B58CD77FA1E5}</a:tableStyleId>
              </a:tblPr>
              <a:tblGrid>
                <a:gridCol w="2590800"/>
                <a:gridCol w="1537252"/>
                <a:gridCol w="1537252"/>
                <a:gridCol w="1537252"/>
                <a:gridCol w="1537252"/>
              </a:tblGrid>
              <a:tr h="685800">
                <a:tc>
                  <a:txBody>
                    <a:bodyPr/>
                    <a:lstStyle/>
                    <a:p>
                      <a:pPr algn="l" fontAlgn="b"/>
                      <a:endParaRPr lang="en-GB" sz="2400" b="0" i="0" u="none" strike="noStrike" dirty="0">
                        <a:solidFill>
                          <a:srgbClr val="000000"/>
                        </a:solidFill>
                        <a:latin typeface="Calibri"/>
                      </a:endParaRPr>
                    </a:p>
                  </a:txBody>
                  <a:tcPr marL="180000" marR="180000" marT="0" marB="0" anchor="b"/>
                </a:tc>
                <a:tc gridSpan="4">
                  <a:txBody>
                    <a:bodyPr/>
                    <a:lstStyle/>
                    <a:p>
                      <a:pPr algn="ctr"/>
                      <a:r>
                        <a:rPr lang="en-GB" sz="2400" dirty="0" smtClean="0"/>
                        <a:t>Performance level:</a:t>
                      </a:r>
                      <a:r>
                        <a:rPr lang="en-GB" sz="2400" baseline="0" dirty="0" smtClean="0"/>
                        <a:t> contacts/index cases</a:t>
                      </a:r>
                      <a:endParaRPr lang="en-GB" sz="2400" b="1" dirty="0"/>
                    </a:p>
                  </a:txBody>
                  <a:tcPr marL="180000" marR="180000" marT="0" marB="0" anchor="b"/>
                </a:tc>
                <a:tc hMerge="1">
                  <a:txBody>
                    <a:bodyPr/>
                    <a:lstStyle/>
                    <a:p>
                      <a:endParaRPr lang="en-GB"/>
                    </a:p>
                  </a:txBody>
                  <a:tcPr/>
                </a:tc>
                <a:tc hMerge="1">
                  <a:txBody>
                    <a:bodyPr/>
                    <a:lstStyle/>
                    <a:p>
                      <a:endParaRPr lang="en-GB"/>
                    </a:p>
                  </a:txBody>
                  <a:tcPr/>
                </a:tc>
                <a:tc hMerge="1">
                  <a:txBody>
                    <a:bodyPr/>
                    <a:lstStyle/>
                    <a:p>
                      <a:endParaRPr lang="en-GB"/>
                    </a:p>
                  </a:txBody>
                  <a:tcPr/>
                </a:tc>
              </a:tr>
              <a:tr h="381000">
                <a:tc>
                  <a:txBody>
                    <a:bodyPr/>
                    <a:lstStyle/>
                    <a:p>
                      <a:pPr algn="l" fontAlgn="b"/>
                      <a:endParaRPr lang="en-GB" sz="2400" b="0" i="0" u="none" strike="noStrike" dirty="0">
                        <a:solidFill>
                          <a:srgbClr val="000000"/>
                        </a:solidFill>
                        <a:latin typeface="Calibri"/>
                      </a:endParaRPr>
                    </a:p>
                  </a:txBody>
                  <a:tcPr marL="180000" marR="180000" marT="0" marB="0" anchor="b"/>
                </a:tc>
                <a:tc gridSpan="2">
                  <a:txBody>
                    <a:bodyPr/>
                    <a:lstStyle/>
                    <a:p>
                      <a:pPr algn="ctr" fontAlgn="b"/>
                      <a:r>
                        <a:rPr lang="en-GB" sz="2400" u="none" strike="noStrike" dirty="0"/>
                        <a:t>≥0.4</a:t>
                      </a:r>
                      <a:endParaRPr lang="en-GB" sz="2400" b="0" i="0" u="none" strike="noStrike" dirty="0">
                        <a:solidFill>
                          <a:srgbClr val="000000"/>
                        </a:solidFill>
                        <a:latin typeface="Calibri"/>
                      </a:endParaRPr>
                    </a:p>
                  </a:txBody>
                  <a:tcPr marL="180000" marR="180000" marT="0" marB="0" anchor="b">
                    <a:lnR w="12700" cap="flat" cmpd="sng" algn="ctr">
                      <a:solidFill>
                        <a:schemeClr val="tx1"/>
                      </a:solidFill>
                      <a:prstDash val="solid"/>
                      <a:round/>
                      <a:headEnd type="none" w="med" len="med"/>
                      <a:tailEnd type="none" w="med" len="med"/>
                    </a:lnR>
                  </a:tcPr>
                </a:tc>
                <a:tc hMerge="1">
                  <a:txBody>
                    <a:bodyPr/>
                    <a:lstStyle/>
                    <a:p>
                      <a:pPr algn="l" fontAlgn="b"/>
                      <a:endParaRPr lang="en-GB" sz="2400" b="0" i="0" u="none" strike="noStrike" dirty="0">
                        <a:solidFill>
                          <a:srgbClr val="000000"/>
                        </a:solidFill>
                        <a:latin typeface="Calibri"/>
                      </a:endParaRPr>
                    </a:p>
                  </a:txBody>
                  <a:tcPr marL="180000" marR="180000" marT="0" marB="0" anchor="b"/>
                </a:tc>
                <a:tc gridSpan="2">
                  <a:txBody>
                    <a:bodyPr/>
                    <a:lstStyle/>
                    <a:p>
                      <a:pPr algn="ctr" fontAlgn="b"/>
                      <a:r>
                        <a:rPr lang="en-GB" sz="2400" u="none" strike="noStrike" dirty="0"/>
                        <a:t>≥0.6</a:t>
                      </a:r>
                      <a:endParaRPr lang="en-GB" sz="2400" b="0" i="0" u="none" strike="noStrike" dirty="0">
                        <a:solidFill>
                          <a:srgbClr val="000000"/>
                        </a:solidFill>
                        <a:latin typeface="Calibri"/>
                      </a:endParaRPr>
                    </a:p>
                  </a:txBody>
                  <a:tcPr marL="180000" marR="180000" marT="0" marB="0" anchor="b">
                    <a:lnL w="12700" cap="flat" cmpd="sng" algn="ctr">
                      <a:solidFill>
                        <a:schemeClr val="tx1"/>
                      </a:solidFill>
                      <a:prstDash val="solid"/>
                      <a:round/>
                      <a:headEnd type="none" w="med" len="med"/>
                      <a:tailEnd type="none" w="med" len="med"/>
                    </a:lnL>
                  </a:tcPr>
                </a:tc>
                <a:tc hMerge="1">
                  <a:txBody>
                    <a:bodyPr/>
                    <a:lstStyle/>
                    <a:p>
                      <a:pPr algn="l" fontAlgn="b"/>
                      <a:endParaRPr lang="en-GB" sz="2400" b="0" i="0" u="none" strike="noStrike" dirty="0">
                        <a:solidFill>
                          <a:srgbClr val="000000"/>
                        </a:solidFill>
                        <a:latin typeface="Calibri"/>
                      </a:endParaRPr>
                    </a:p>
                  </a:txBody>
                  <a:tcPr marL="180000" marR="180000" marT="0" marB="0" anchor="b"/>
                </a:tc>
              </a:tr>
              <a:tr h="457200">
                <a:tc>
                  <a:txBody>
                    <a:bodyPr/>
                    <a:lstStyle/>
                    <a:p>
                      <a:pPr algn="l" fontAlgn="b"/>
                      <a:r>
                        <a:rPr lang="en-GB" sz="2400" b="0" i="0" u="none" strike="noStrike" dirty="0" smtClean="0">
                          <a:solidFill>
                            <a:srgbClr val="000000"/>
                          </a:solidFill>
                          <a:latin typeface="Calibri"/>
                        </a:rPr>
                        <a:t>Audit</a:t>
                      </a:r>
                      <a:endParaRPr lang="en-GB" sz="2400" b="0" i="0" u="none" strike="noStrike" dirty="0">
                        <a:solidFill>
                          <a:srgbClr val="000000"/>
                        </a:solidFill>
                        <a:latin typeface="Calibri"/>
                      </a:endParaRPr>
                    </a:p>
                  </a:txBody>
                  <a:tcPr marL="180000" marR="180000" marT="0" marB="0" anchor="b"/>
                </a:tc>
                <a:tc>
                  <a:txBody>
                    <a:bodyPr/>
                    <a:lstStyle/>
                    <a:p>
                      <a:pPr algn="ctr" fontAlgn="b"/>
                      <a:r>
                        <a:rPr lang="en-GB" sz="2400" u="none" strike="noStrike" dirty="0"/>
                        <a:t>Verified</a:t>
                      </a:r>
                      <a:endParaRPr lang="en-GB" sz="2400" b="0" i="0" u="none" strike="noStrike" dirty="0">
                        <a:solidFill>
                          <a:srgbClr val="000000"/>
                        </a:solidFill>
                        <a:latin typeface="Calibri"/>
                      </a:endParaRPr>
                    </a:p>
                  </a:txBody>
                  <a:tcPr marL="180000" marR="180000" marT="0" marB="0" anchor="b"/>
                </a:tc>
                <a:tc>
                  <a:txBody>
                    <a:bodyPr/>
                    <a:lstStyle/>
                    <a:p>
                      <a:pPr algn="ctr" fontAlgn="b"/>
                      <a:r>
                        <a:rPr lang="en-GB" sz="2400" u="none" strike="noStrike" dirty="0"/>
                        <a:t>Reported</a:t>
                      </a:r>
                      <a:endParaRPr lang="en-GB" sz="2400" b="0" i="0" u="none" strike="noStrike" dirty="0">
                        <a:solidFill>
                          <a:srgbClr val="000000"/>
                        </a:solidFill>
                        <a:latin typeface="Calibri"/>
                      </a:endParaRPr>
                    </a:p>
                  </a:txBody>
                  <a:tcPr marL="180000" marR="180000" marT="0" marB="0" anchor="b">
                    <a:lnR w="12700" cap="flat" cmpd="sng" algn="ctr">
                      <a:solidFill>
                        <a:schemeClr val="tx1"/>
                      </a:solidFill>
                      <a:prstDash val="solid"/>
                      <a:round/>
                      <a:headEnd type="none" w="med" len="med"/>
                      <a:tailEnd type="none" w="med" len="med"/>
                    </a:lnR>
                  </a:tcPr>
                </a:tc>
                <a:tc>
                  <a:txBody>
                    <a:bodyPr/>
                    <a:lstStyle/>
                    <a:p>
                      <a:pPr algn="ctr" fontAlgn="b"/>
                      <a:r>
                        <a:rPr lang="en-GB" sz="2400" u="none" strike="noStrike" dirty="0"/>
                        <a:t>Verified</a:t>
                      </a:r>
                      <a:endParaRPr lang="en-GB" sz="2400" b="0" i="0" u="none" strike="noStrike" dirty="0">
                        <a:solidFill>
                          <a:srgbClr val="000000"/>
                        </a:solidFill>
                        <a:latin typeface="Calibri"/>
                      </a:endParaRPr>
                    </a:p>
                  </a:txBody>
                  <a:tcPr marL="180000" marR="180000" marT="0" marB="0" anchor="b">
                    <a:lnL w="12700" cap="flat" cmpd="sng" algn="ctr">
                      <a:solidFill>
                        <a:schemeClr val="tx1"/>
                      </a:solidFill>
                      <a:prstDash val="solid"/>
                      <a:round/>
                      <a:headEnd type="none" w="med" len="med"/>
                      <a:tailEnd type="none" w="med" len="med"/>
                    </a:lnL>
                  </a:tcPr>
                </a:tc>
                <a:tc>
                  <a:txBody>
                    <a:bodyPr/>
                    <a:lstStyle/>
                    <a:p>
                      <a:pPr algn="ctr" fontAlgn="b"/>
                      <a:r>
                        <a:rPr lang="en-GB" sz="2400" u="none" strike="noStrike" dirty="0"/>
                        <a:t>Reported</a:t>
                      </a:r>
                      <a:endParaRPr lang="en-GB" sz="2400" b="0" i="0" u="none" strike="noStrike" dirty="0">
                        <a:solidFill>
                          <a:srgbClr val="000000"/>
                        </a:solidFill>
                        <a:latin typeface="Calibri"/>
                      </a:endParaRPr>
                    </a:p>
                  </a:txBody>
                  <a:tcPr marL="180000" marR="180000" marT="0" marB="0" anchor="b"/>
                </a:tc>
              </a:tr>
              <a:tr h="533400">
                <a:tc>
                  <a:txBody>
                    <a:bodyPr/>
                    <a:lstStyle/>
                    <a:p>
                      <a:pPr algn="l" fontAlgn="b"/>
                      <a:endParaRPr lang="en-GB" sz="2400" b="0" i="0" u="none" strike="noStrike" dirty="0">
                        <a:solidFill>
                          <a:srgbClr val="000000"/>
                        </a:solidFill>
                        <a:latin typeface="Calibri"/>
                      </a:endParaRPr>
                    </a:p>
                  </a:txBody>
                  <a:tcPr marL="180000" marR="180000" marT="0" marB="0" anchor="b"/>
                </a:tc>
                <a:tc gridSpan="4">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2400" u="none" strike="noStrike" dirty="0" smtClean="0"/>
                        <a:t>%</a:t>
                      </a:r>
                      <a:r>
                        <a:rPr lang="en-GB" sz="2400" u="none" strike="noStrike" baseline="0" dirty="0" smtClean="0"/>
                        <a:t> Clinics with this level of performance:</a:t>
                      </a:r>
                      <a:endParaRPr lang="en-GB" sz="2400" b="0" i="0" u="none" strike="noStrike" dirty="0" smtClean="0">
                        <a:solidFill>
                          <a:srgbClr val="000000"/>
                        </a:solidFill>
                        <a:latin typeface="+mn-lt"/>
                      </a:endParaRPr>
                    </a:p>
                  </a:txBody>
                  <a:tcPr marL="180000" marR="180000" marT="0" marB="0" anchor="ctr"/>
                </a:tc>
                <a:tc hMerge="1">
                  <a:txBody>
                    <a:bodyPr/>
                    <a:lstStyle/>
                    <a:p>
                      <a:pPr algn="r" fontAlgn="b"/>
                      <a:endParaRPr lang="en-GB" sz="2400" b="0" i="0" u="none" strike="noStrike" dirty="0">
                        <a:solidFill>
                          <a:srgbClr val="000000"/>
                        </a:solidFill>
                        <a:latin typeface="Calibri"/>
                      </a:endParaRPr>
                    </a:p>
                  </a:txBody>
                  <a:tcPr marL="180000" marR="180000" marT="0" marB="0" anchor="ctr">
                    <a:lnR w="12700" cap="flat" cmpd="sng" algn="ctr">
                      <a:solidFill>
                        <a:schemeClr val="tx1"/>
                      </a:solidFill>
                      <a:prstDash val="solid"/>
                      <a:round/>
                      <a:headEnd type="none" w="med" len="med"/>
                      <a:tailEnd type="none" w="med" len="med"/>
                    </a:lnR>
                  </a:tcPr>
                </a:tc>
                <a:tc hMerge="1">
                  <a:txBody>
                    <a:bodyPr/>
                    <a:lstStyle/>
                    <a:p>
                      <a:endParaRPr lang="en-GB"/>
                    </a:p>
                  </a:txBody>
                  <a:tcPr/>
                </a:tc>
                <a:tc hMerge="1">
                  <a:txBody>
                    <a:bodyPr/>
                    <a:lstStyle/>
                    <a:p>
                      <a:pPr algn="r" fontAlgn="b"/>
                      <a:endParaRPr lang="en-GB" sz="2400" b="0" i="0" u="none" strike="noStrike" dirty="0">
                        <a:solidFill>
                          <a:srgbClr val="000000"/>
                        </a:solidFill>
                        <a:latin typeface="Calibri"/>
                      </a:endParaRPr>
                    </a:p>
                  </a:txBody>
                  <a:tcPr marL="180000" marR="180000" marT="0" marB="0" anchor="ctr"/>
                </a:tc>
              </a:tr>
              <a:tr h="685800">
                <a:tc>
                  <a:txBody>
                    <a:bodyPr/>
                    <a:lstStyle/>
                    <a:p>
                      <a:pPr algn="l" fontAlgn="b"/>
                      <a:r>
                        <a:rPr lang="en-GB" sz="2400" u="none" strike="noStrike" dirty="0" smtClean="0"/>
                        <a:t>2011 Standards Audit</a:t>
                      </a:r>
                    </a:p>
                    <a:p>
                      <a:pPr algn="l" fontAlgn="b"/>
                      <a:r>
                        <a:rPr lang="en-GB" sz="1800" u="none" strike="noStrike" baseline="0" dirty="0" smtClean="0"/>
                        <a:t>(contacts seen)</a:t>
                      </a:r>
                      <a:endParaRPr lang="en-GB" sz="1800" b="0" i="0" u="none" strike="noStrike" dirty="0">
                        <a:solidFill>
                          <a:srgbClr val="000000"/>
                        </a:solidFill>
                        <a:latin typeface="Calibri"/>
                      </a:endParaRPr>
                    </a:p>
                  </a:txBody>
                  <a:tcPr marL="180000" marR="180000" marT="0" marB="0" anchor="b"/>
                </a:tc>
                <a:tc>
                  <a:txBody>
                    <a:bodyPr/>
                    <a:lstStyle/>
                    <a:p>
                      <a:pPr algn="r" fontAlgn="b"/>
                      <a:r>
                        <a:rPr lang="en-GB" sz="2400" u="none" strike="noStrike" dirty="0" smtClean="0"/>
                        <a:t>63%</a:t>
                      </a:r>
                      <a:endParaRPr lang="en-GB" sz="2400" b="0" i="0" u="none" strike="noStrike" dirty="0">
                        <a:solidFill>
                          <a:srgbClr val="000000"/>
                        </a:solidFill>
                        <a:latin typeface="Calibri"/>
                      </a:endParaRPr>
                    </a:p>
                  </a:txBody>
                  <a:tcPr marL="180000" marR="180000" marT="0" marB="0" anchor="ctr"/>
                </a:tc>
                <a:tc>
                  <a:txBody>
                    <a:bodyPr/>
                    <a:lstStyle/>
                    <a:p>
                      <a:pPr algn="r" fontAlgn="b"/>
                      <a:r>
                        <a:rPr lang="en-GB" sz="2400" u="none" strike="noStrike" dirty="0" smtClean="0"/>
                        <a:t>70%</a:t>
                      </a:r>
                      <a:endParaRPr lang="en-GB" sz="2400" b="0" i="0" u="none" strike="noStrike" dirty="0">
                        <a:solidFill>
                          <a:srgbClr val="000000"/>
                        </a:solidFill>
                        <a:latin typeface="Calibri"/>
                      </a:endParaRPr>
                    </a:p>
                  </a:txBody>
                  <a:tcPr marL="180000" marR="180000" marT="0" marB="0" anchor="ctr">
                    <a:lnR w="12700" cap="flat" cmpd="sng" algn="ctr">
                      <a:solidFill>
                        <a:schemeClr val="tx1"/>
                      </a:solidFill>
                      <a:prstDash val="solid"/>
                      <a:round/>
                      <a:headEnd type="none" w="med" len="med"/>
                      <a:tailEnd type="none" w="med" len="med"/>
                    </a:lnR>
                  </a:tcPr>
                </a:tc>
                <a:tc>
                  <a:txBody>
                    <a:bodyPr/>
                    <a:lstStyle/>
                    <a:p>
                      <a:pPr algn="r" fontAlgn="b"/>
                      <a:r>
                        <a:rPr lang="en-GB" sz="2400" u="none" strike="noStrike" dirty="0" smtClean="0"/>
                        <a:t>38%</a:t>
                      </a:r>
                      <a:endParaRPr lang="en-GB" sz="2400" b="0" i="0" u="none" strike="noStrike" dirty="0">
                        <a:solidFill>
                          <a:srgbClr val="000000"/>
                        </a:solidFill>
                        <a:latin typeface="Calibri"/>
                      </a:endParaRPr>
                    </a:p>
                  </a:txBody>
                  <a:tcPr marL="180000" marR="180000" marT="0" marB="0" anchor="ctr">
                    <a:lnL w="12700" cap="flat" cmpd="sng" algn="ctr">
                      <a:solidFill>
                        <a:schemeClr val="tx1"/>
                      </a:solidFill>
                      <a:prstDash val="solid"/>
                      <a:round/>
                      <a:headEnd type="none" w="med" len="med"/>
                      <a:tailEnd type="none" w="med" len="med"/>
                    </a:lnL>
                  </a:tcPr>
                </a:tc>
                <a:tc>
                  <a:txBody>
                    <a:bodyPr/>
                    <a:lstStyle/>
                    <a:p>
                      <a:pPr algn="r" fontAlgn="b"/>
                      <a:r>
                        <a:rPr lang="en-GB" sz="2400" u="none" strike="noStrike" dirty="0" smtClean="0"/>
                        <a:t>52%</a:t>
                      </a:r>
                      <a:endParaRPr lang="en-GB" sz="2400" b="0" i="0" u="none" strike="noStrike" dirty="0">
                        <a:solidFill>
                          <a:srgbClr val="000000"/>
                        </a:solidFill>
                        <a:latin typeface="Calibri"/>
                      </a:endParaRPr>
                    </a:p>
                  </a:txBody>
                  <a:tcPr marL="180000" marR="180000" marT="0" marB="0" anchor="ctr"/>
                </a:tc>
              </a:tr>
              <a:tr h="685800">
                <a:tc>
                  <a:txBody>
                    <a:bodyPr/>
                    <a:lstStyle/>
                    <a:p>
                      <a:pPr algn="l" fontAlgn="b"/>
                      <a:r>
                        <a:rPr lang="en-GB" sz="2400" u="none" strike="noStrike" dirty="0" smtClean="0"/>
                        <a:t>2007 BASHH Chlamydia</a:t>
                      </a:r>
                      <a:r>
                        <a:rPr lang="en-GB" sz="2400" u="none" strike="noStrike" baseline="0" dirty="0" smtClean="0"/>
                        <a:t> Audit </a:t>
                      </a:r>
                      <a:r>
                        <a:rPr lang="en-GB" sz="1800" u="none" strike="noStrike" baseline="0" dirty="0" smtClean="0"/>
                        <a:t>(contacts screened)</a:t>
                      </a:r>
                      <a:endParaRPr lang="en-GB" sz="1800" b="0" i="0" u="none" strike="noStrike" dirty="0">
                        <a:solidFill>
                          <a:srgbClr val="000000"/>
                        </a:solidFill>
                        <a:latin typeface="Calibri"/>
                      </a:endParaRPr>
                    </a:p>
                  </a:txBody>
                  <a:tcPr marL="180000" marR="180000" marT="0" marB="0" anchor="b"/>
                </a:tc>
                <a:tc>
                  <a:txBody>
                    <a:bodyPr/>
                    <a:lstStyle/>
                    <a:p>
                      <a:pPr algn="r" fontAlgn="b"/>
                      <a:r>
                        <a:rPr lang="en-GB" sz="2400" u="none" strike="noStrike" dirty="0"/>
                        <a:t>55%</a:t>
                      </a:r>
                      <a:endParaRPr lang="en-GB" sz="2400" b="0" i="0" u="none" strike="noStrike" dirty="0">
                        <a:solidFill>
                          <a:srgbClr val="000000"/>
                        </a:solidFill>
                        <a:latin typeface="Calibri"/>
                      </a:endParaRPr>
                    </a:p>
                  </a:txBody>
                  <a:tcPr marL="180000" marR="180000" marT="0" marB="0" anchor="ctr"/>
                </a:tc>
                <a:tc>
                  <a:txBody>
                    <a:bodyPr/>
                    <a:lstStyle/>
                    <a:p>
                      <a:pPr algn="r" fontAlgn="b"/>
                      <a:r>
                        <a:rPr lang="en-GB" sz="2400" u="none" strike="noStrike" dirty="0"/>
                        <a:t>52%</a:t>
                      </a:r>
                      <a:endParaRPr lang="en-GB" sz="2400" b="0" i="0" u="none" strike="noStrike" dirty="0">
                        <a:solidFill>
                          <a:srgbClr val="000000"/>
                        </a:solidFill>
                        <a:latin typeface="Calibri"/>
                      </a:endParaRPr>
                    </a:p>
                  </a:txBody>
                  <a:tcPr marL="180000" marR="180000" marT="0" marB="0" anchor="ctr">
                    <a:lnR w="12700" cap="flat" cmpd="sng" algn="ctr">
                      <a:solidFill>
                        <a:schemeClr val="tx1"/>
                      </a:solidFill>
                      <a:prstDash val="solid"/>
                      <a:round/>
                      <a:headEnd type="none" w="med" len="med"/>
                      <a:tailEnd type="none" w="med" len="med"/>
                    </a:lnR>
                  </a:tcPr>
                </a:tc>
                <a:tc>
                  <a:txBody>
                    <a:bodyPr/>
                    <a:lstStyle/>
                    <a:p>
                      <a:pPr algn="r" fontAlgn="b"/>
                      <a:r>
                        <a:rPr lang="en-GB" sz="2400" u="none" strike="noStrike" dirty="0"/>
                        <a:t>31%</a:t>
                      </a:r>
                      <a:endParaRPr lang="en-GB" sz="2400" b="0" i="0" u="none" strike="noStrike" dirty="0">
                        <a:solidFill>
                          <a:srgbClr val="000000"/>
                        </a:solidFill>
                        <a:latin typeface="Calibri"/>
                      </a:endParaRPr>
                    </a:p>
                  </a:txBody>
                  <a:tcPr marL="180000" marR="180000" marT="0" marB="0" anchor="ctr">
                    <a:lnL w="12700" cap="flat" cmpd="sng" algn="ctr">
                      <a:solidFill>
                        <a:schemeClr val="tx1"/>
                      </a:solidFill>
                      <a:prstDash val="solid"/>
                      <a:round/>
                      <a:headEnd type="none" w="med" len="med"/>
                      <a:tailEnd type="none" w="med" len="med"/>
                    </a:lnL>
                  </a:tcPr>
                </a:tc>
                <a:tc>
                  <a:txBody>
                    <a:bodyPr/>
                    <a:lstStyle/>
                    <a:p>
                      <a:pPr algn="r" fontAlgn="b"/>
                      <a:r>
                        <a:rPr lang="en-GB" sz="2400" u="none" strike="noStrike" dirty="0"/>
                        <a:t>25%</a:t>
                      </a:r>
                      <a:endParaRPr lang="en-GB" sz="2400" b="0" i="0" u="none" strike="noStrike" dirty="0">
                        <a:solidFill>
                          <a:srgbClr val="000000"/>
                        </a:solidFill>
                        <a:latin typeface="Calibri"/>
                      </a:endParaRPr>
                    </a:p>
                  </a:txBody>
                  <a:tcPr marL="180000" marR="180000" marT="0" marB="0" anchor="ctr"/>
                </a:tc>
              </a:tr>
            </a:tbl>
          </a:graphicData>
        </a:graphic>
      </p:graphicFrame>
      <p:sp>
        <p:nvSpPr>
          <p:cNvPr id="6" name="Oval 5"/>
          <p:cNvSpPr/>
          <p:nvPr/>
        </p:nvSpPr>
        <p:spPr>
          <a:xfrm>
            <a:off x="7748516" y="3630304"/>
            <a:ext cx="1219200" cy="1905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KPI  6. Information governance</a:t>
            </a:r>
            <a:endParaRPr lang="en-GB" dirty="0"/>
          </a:p>
        </p:txBody>
      </p:sp>
      <p:sp>
        <p:nvSpPr>
          <p:cNvPr id="5" name="Content Placeholder 4"/>
          <p:cNvSpPr txBox="1">
            <a:spLocks/>
          </p:cNvSpPr>
          <p:nvPr/>
        </p:nvSpPr>
        <p:spPr>
          <a:xfrm>
            <a:off x="304800" y="1676400"/>
            <a:ext cx="8305800" cy="990600"/>
          </a:xfrm>
          <a:prstGeom prst="rect">
            <a:avLst/>
          </a:prstGeom>
          <a:noFill/>
        </p:spPr>
        <p:txBody>
          <a:bodyPr>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smtClean="0">
                <a:ln>
                  <a:noFill/>
                </a:ln>
                <a:solidFill>
                  <a:schemeClr val="tx1"/>
                </a:solidFill>
                <a:effectLst/>
                <a:uLnTx/>
                <a:uFillTx/>
                <a:ea typeface="+mn-ea"/>
                <a:cs typeface="+mn-cs"/>
              </a:rPr>
              <a:t>BASHH Standards: “Provision of data by all providers of services managing STIs complies with national and local reporting requirements”</a:t>
            </a:r>
          </a:p>
          <a:p>
            <a:pPr marL="342900" lvl="0" indent="-342900">
              <a:spcBef>
                <a:spcPct val="20000"/>
              </a:spcBef>
              <a:buFont typeface="Arial" pitchFamily="34" charset="0"/>
              <a:buChar char="•"/>
              <a:defRPr/>
            </a:pPr>
            <a:r>
              <a:rPr lang="en-GB" sz="2800" dirty="0" smtClean="0"/>
              <a:t>Please check with your service manager and/or senior clinical staff to help answer these questions!</a:t>
            </a:r>
            <a:endParaRPr kumimoji="0" lang="en-GB"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800" b="0" i="0" u="none" strike="noStrike" kern="1200" cap="none" spc="0" normalizeH="0" baseline="0" noProof="0" dirty="0" smtClean="0">
                <a:ln>
                  <a:noFill/>
                </a:ln>
                <a:solidFill>
                  <a:schemeClr val="tx1"/>
                </a:solidFill>
                <a:effectLst/>
                <a:uLnTx/>
                <a:uFillTx/>
                <a:ea typeface="+mn-ea"/>
                <a:cs typeface="+mn-cs"/>
              </a:rPr>
              <a:t>Scoring system based on 22 information governance </a:t>
            </a:r>
            <a:r>
              <a:rPr lang="en-GB" sz="2800" dirty="0" smtClean="0"/>
              <a:t>components</a:t>
            </a:r>
            <a:endParaRPr kumimoji="0" lang="en-GB"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GB" sz="2800" dirty="0" smtClean="0"/>
              <a:t>Standard 100%</a:t>
            </a:r>
            <a:endParaRPr kumimoji="0" lang="en-GB"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2800" b="0" i="0" u="none" strike="noStrike" kern="1200" cap="none" spc="0" normalizeH="0" baseline="0" noProof="0" dirty="0" smtClean="0">
              <a:ln>
                <a:noFill/>
              </a:ln>
              <a:solidFill>
                <a:schemeClr val="tx1"/>
              </a:solidFill>
              <a:effectLst/>
              <a:uLnTx/>
              <a:uFillTx/>
              <a:latin typeface="Comic Sans MS" pitchFamily="66" charset="0"/>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28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KPI  6. Information governance- questions</a:t>
            </a:r>
            <a:endParaRPr lang="en-GB" dirty="0"/>
          </a:p>
        </p:txBody>
      </p:sp>
      <p:pic>
        <p:nvPicPr>
          <p:cNvPr id="1027" name="Picture 3"/>
          <p:cNvPicPr>
            <a:picLocks noChangeAspect="1" noChangeArrowheads="1"/>
          </p:cNvPicPr>
          <p:nvPr/>
        </p:nvPicPr>
        <p:blipFill>
          <a:blip r:embed="rId3" cstate="print"/>
          <a:srcRect l="13398" t="34563" r="20273" b="9187"/>
          <a:stretch>
            <a:fillRect/>
          </a:stretch>
        </p:blipFill>
        <p:spPr bwMode="auto">
          <a:xfrm>
            <a:off x="133420" y="893572"/>
            <a:ext cx="8942341" cy="527862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3"/>
          <p:cNvSpPr>
            <a:spLocks noGrp="1"/>
          </p:cNvSpPr>
          <p:nvPr>
            <p:ph type="title"/>
          </p:nvPr>
        </p:nvSpPr>
        <p:spPr>
          <a:xfrm>
            <a:off x="136478" y="111690"/>
            <a:ext cx="8911988" cy="878910"/>
          </a:xfrm>
        </p:spPr>
        <p:txBody>
          <a:bodyPr>
            <a:normAutofit fontScale="90000"/>
          </a:bodyPr>
          <a:lstStyle/>
          <a:p>
            <a:r>
              <a:rPr lang="en-GB" dirty="0" smtClean="0"/>
              <a:t>KPI  6. Percentage of clinics in each Region with </a:t>
            </a:r>
            <a:r>
              <a:rPr lang="en-GB" dirty="0" smtClean="0">
                <a:solidFill>
                  <a:srgbClr val="FF0000"/>
                </a:solidFill>
              </a:rPr>
              <a:t>100% </a:t>
            </a:r>
            <a:r>
              <a:rPr lang="en-GB" dirty="0" smtClean="0"/>
              <a:t>information governance score (22/22)</a:t>
            </a:r>
            <a:endParaRPr lang="en-GB" dirty="0"/>
          </a:p>
        </p:txBody>
      </p:sp>
      <p:graphicFrame>
        <p:nvGraphicFramePr>
          <p:cNvPr id="7" name="Chart 6"/>
          <p:cNvGraphicFramePr/>
          <p:nvPr/>
        </p:nvGraphicFramePr>
        <p:xfrm>
          <a:off x="228600" y="1295400"/>
          <a:ext cx="8686800" cy="5410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KPI  7. </a:t>
            </a:r>
            <a:r>
              <a:rPr lang="en-GB" dirty="0" smtClean="0"/>
              <a:t>Care pathways to Level 3 services</a:t>
            </a:r>
            <a:endParaRPr lang="en-GB" sz="3200" dirty="0"/>
          </a:p>
        </p:txBody>
      </p:sp>
      <p:sp>
        <p:nvSpPr>
          <p:cNvPr id="5" name="Content Placeholder 4"/>
          <p:cNvSpPr>
            <a:spLocks noGrp="1"/>
          </p:cNvSpPr>
          <p:nvPr>
            <p:ph idx="1"/>
          </p:nvPr>
        </p:nvSpPr>
        <p:spPr/>
        <p:txBody>
          <a:bodyPr>
            <a:normAutofit/>
          </a:bodyPr>
          <a:lstStyle/>
          <a:p>
            <a:r>
              <a:rPr lang="en-GB" dirty="0" smtClean="0"/>
              <a:t>2 elements, documented evidence of explicit:</a:t>
            </a:r>
          </a:p>
          <a:p>
            <a:pPr marL="971550" lvl="1" indent="-514350">
              <a:buFont typeface="+mj-lt"/>
              <a:buAutoNum type="arabicPeriod"/>
            </a:pPr>
            <a:r>
              <a:rPr lang="en-GB" dirty="0" smtClean="0"/>
              <a:t>Agreed care pathways linking all providers of services managing STIs in your area with Level 3 services</a:t>
            </a:r>
          </a:p>
          <a:p>
            <a:pPr marL="971550" lvl="1" indent="-514350">
              <a:buFont typeface="+mj-lt"/>
              <a:buAutoNum type="arabicPeriod"/>
            </a:pPr>
            <a:r>
              <a:rPr lang="en-GB" dirty="0" smtClean="0"/>
              <a:t>Level 3 leadership role for your area</a:t>
            </a:r>
            <a:endParaRPr lang="en-GB"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43148"/>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5"/>
          <p:cNvSpPr>
            <a:spLocks noGrp="1"/>
          </p:cNvSpPr>
          <p:nvPr>
            <p:ph type="title"/>
          </p:nvPr>
        </p:nvSpPr>
        <p:spPr>
          <a:xfrm>
            <a:off x="136478" y="111690"/>
            <a:ext cx="8820675" cy="878910"/>
          </a:xfrm>
        </p:spPr>
        <p:txBody>
          <a:bodyPr>
            <a:normAutofit fontScale="90000"/>
          </a:bodyPr>
          <a:lstStyle/>
          <a:p>
            <a:r>
              <a:rPr lang="en-GB" dirty="0" smtClean="0"/>
              <a:t>KPI 7. Percentage of clinics in each Region with care pathways to Level 3 services documented</a:t>
            </a:r>
            <a:endParaRPr lang="en-GB" dirty="0"/>
          </a:p>
        </p:txBody>
      </p:sp>
      <p:graphicFrame>
        <p:nvGraphicFramePr>
          <p:cNvPr id="7" name="Chart 6"/>
          <p:cNvGraphicFramePr/>
          <p:nvPr/>
        </p:nvGraphicFramePr>
        <p:xfrm>
          <a:off x="228600" y="1295400"/>
          <a:ext cx="8686800" cy="5029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5"/>
          <p:cNvSpPr>
            <a:spLocks noGrp="1"/>
          </p:cNvSpPr>
          <p:nvPr>
            <p:ph type="title"/>
          </p:nvPr>
        </p:nvSpPr>
        <p:spPr>
          <a:xfrm>
            <a:off x="122830" y="111690"/>
            <a:ext cx="8898340" cy="878910"/>
          </a:xfrm>
        </p:spPr>
        <p:txBody>
          <a:bodyPr>
            <a:normAutofit fontScale="90000"/>
          </a:bodyPr>
          <a:lstStyle/>
          <a:p>
            <a:r>
              <a:rPr lang="en-GB" dirty="0" smtClean="0"/>
              <a:t>KPI  7. Percentage of clinics in each Region with Level 3 leadership documented</a:t>
            </a:r>
            <a:endParaRPr lang="en-GB" dirty="0"/>
          </a:p>
        </p:txBody>
      </p:sp>
      <p:graphicFrame>
        <p:nvGraphicFramePr>
          <p:cNvPr id="7" name="Chart 6"/>
          <p:cNvGraphicFramePr/>
          <p:nvPr/>
        </p:nvGraphicFramePr>
        <p:xfrm>
          <a:off x="304800" y="1295400"/>
          <a:ext cx="8610600" cy="5334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KPI  8. A</a:t>
            </a:r>
            <a:r>
              <a:rPr lang="en-GB" dirty="0" smtClean="0"/>
              <a:t>udit: annual  participation &amp; plan</a:t>
            </a:r>
            <a:endParaRPr lang="en-GB" sz="3200" dirty="0"/>
          </a:p>
        </p:txBody>
      </p:sp>
      <p:sp>
        <p:nvSpPr>
          <p:cNvPr id="5" name="Content Placeholder 4"/>
          <p:cNvSpPr>
            <a:spLocks noGrp="1"/>
          </p:cNvSpPr>
          <p:nvPr>
            <p:ph idx="1"/>
          </p:nvPr>
        </p:nvSpPr>
        <p:spPr/>
        <p:txBody>
          <a:bodyPr/>
          <a:lstStyle/>
          <a:p>
            <a:r>
              <a:rPr lang="en-GB" dirty="0" smtClean="0"/>
              <a:t>2 elements, annual:</a:t>
            </a:r>
          </a:p>
          <a:p>
            <a:pPr lvl="1"/>
            <a:r>
              <a:rPr lang="en-GB" dirty="0" smtClean="0"/>
              <a:t>Participation in a regional or national audit</a:t>
            </a:r>
          </a:p>
          <a:p>
            <a:pPr lvl="1"/>
            <a:r>
              <a:rPr lang="en-GB" dirty="0" smtClean="0"/>
              <a:t>Completion of an audit plan</a:t>
            </a:r>
          </a:p>
          <a:p>
            <a:pPr lvl="1"/>
            <a:endParaRPr lang="en-GB"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36478" y="111690"/>
            <a:ext cx="8857397" cy="878910"/>
          </a:xfrm>
        </p:spPr>
        <p:txBody>
          <a:bodyPr>
            <a:normAutofit fontScale="90000"/>
          </a:bodyPr>
          <a:lstStyle/>
          <a:p>
            <a:r>
              <a:rPr lang="en-GB" sz="3200" dirty="0" smtClean="0"/>
              <a:t>KPI  8. </a:t>
            </a:r>
            <a:r>
              <a:rPr lang="en-GB" dirty="0" smtClean="0"/>
              <a:t>Percentage of clinics in each Region with evidence of </a:t>
            </a:r>
            <a:r>
              <a:rPr lang="en-GB" sz="3200" dirty="0" smtClean="0"/>
              <a:t>annual </a:t>
            </a:r>
            <a:r>
              <a:rPr lang="en-GB" sz="3200" u="sng" dirty="0" smtClean="0"/>
              <a:t>participation</a:t>
            </a:r>
            <a:r>
              <a:rPr lang="en-GB" sz="3200" dirty="0" smtClean="0"/>
              <a:t> in audit</a:t>
            </a:r>
            <a:endParaRPr lang="en-GB" sz="3200" dirty="0"/>
          </a:p>
        </p:txBody>
      </p:sp>
      <p:graphicFrame>
        <p:nvGraphicFramePr>
          <p:cNvPr id="7" name="Chart 6"/>
          <p:cNvGraphicFramePr/>
          <p:nvPr/>
        </p:nvGraphicFramePr>
        <p:xfrm>
          <a:off x="228600" y="1295400"/>
          <a:ext cx="8686800" cy="5410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63773" y="111690"/>
            <a:ext cx="8793380" cy="878910"/>
          </a:xfrm>
        </p:spPr>
        <p:txBody>
          <a:bodyPr>
            <a:normAutofit fontScale="90000"/>
          </a:bodyPr>
          <a:lstStyle/>
          <a:p>
            <a:r>
              <a:rPr lang="en-GB" sz="3200" dirty="0" smtClean="0"/>
              <a:t>KPI  8. </a:t>
            </a:r>
            <a:r>
              <a:rPr lang="en-GB" dirty="0" smtClean="0"/>
              <a:t>Percentage of clinics in each Region with evidence of completion of annual </a:t>
            </a:r>
            <a:r>
              <a:rPr lang="en-GB" u="sng" dirty="0" smtClean="0"/>
              <a:t>audit plans</a:t>
            </a:r>
            <a:endParaRPr lang="en-GB" sz="3200" u="sng" dirty="0"/>
          </a:p>
        </p:txBody>
      </p:sp>
      <p:graphicFrame>
        <p:nvGraphicFramePr>
          <p:cNvPr id="7" name="Chart 6"/>
          <p:cNvGraphicFramePr/>
          <p:nvPr/>
        </p:nvGraphicFramePr>
        <p:xfrm>
          <a:off x="228600" y="1295400"/>
          <a:ext cx="8686800" cy="5366657"/>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125" y="228600"/>
            <a:ext cx="8830102" cy="762000"/>
          </a:xfrm>
        </p:spPr>
        <p:txBody>
          <a:bodyPr>
            <a:normAutofit/>
          </a:bodyPr>
          <a:lstStyle/>
          <a:p>
            <a:r>
              <a:rPr lang="en-GB" sz="3200" dirty="0" smtClean="0"/>
              <a:t>KPI  9. Patient and Public Engagement (PPE) plan</a:t>
            </a:r>
            <a:endParaRPr lang="en-GB" sz="3200" dirty="0"/>
          </a:p>
        </p:txBody>
      </p:sp>
      <p:sp>
        <p:nvSpPr>
          <p:cNvPr id="5" name="Content Placeholder 4"/>
          <p:cNvSpPr>
            <a:spLocks noGrp="1"/>
          </p:cNvSpPr>
          <p:nvPr>
            <p:ph idx="1"/>
          </p:nvPr>
        </p:nvSpPr>
        <p:spPr>
          <a:xfrm>
            <a:off x="152400" y="1371600"/>
            <a:ext cx="8839200" cy="4906963"/>
          </a:xfrm>
        </p:spPr>
        <p:txBody>
          <a:bodyPr>
            <a:normAutofit lnSpcReduction="10000"/>
          </a:bodyPr>
          <a:lstStyle/>
          <a:p>
            <a:r>
              <a:rPr lang="en-GB" dirty="0" smtClean="0"/>
              <a:t>4 components:</a:t>
            </a:r>
          </a:p>
          <a:p>
            <a:pPr marL="971550" lvl="1" indent="-514350">
              <a:buFont typeface="+mj-lt"/>
              <a:buAutoNum type="arabicPeriod"/>
            </a:pPr>
            <a:r>
              <a:rPr lang="en-GB" dirty="0" smtClean="0"/>
              <a:t>Documented PPE plan for 2010</a:t>
            </a:r>
          </a:p>
          <a:p>
            <a:pPr marL="1371600" lvl="2" indent="-457200"/>
            <a:r>
              <a:rPr lang="en-GB" dirty="0" smtClean="0"/>
              <a:t>Engagement with </a:t>
            </a:r>
            <a:r>
              <a:rPr lang="en-GB" u="sng" dirty="0" smtClean="0"/>
              <a:t>service users</a:t>
            </a:r>
            <a:r>
              <a:rPr lang="en-GB" dirty="0" smtClean="0"/>
              <a:t> about services used, and services they wished to attend</a:t>
            </a:r>
          </a:p>
          <a:p>
            <a:pPr marL="1371600" lvl="2" indent="-457200"/>
            <a:r>
              <a:rPr lang="en-GB" dirty="0" smtClean="0"/>
              <a:t>Engagement with the </a:t>
            </a:r>
            <a:r>
              <a:rPr lang="en-GB" u="sng" dirty="0" smtClean="0"/>
              <a:t>public</a:t>
            </a:r>
            <a:r>
              <a:rPr lang="en-GB" dirty="0" smtClean="0"/>
              <a:t>, including non-users of STI services, when</a:t>
            </a:r>
          </a:p>
          <a:p>
            <a:pPr marL="1828800" lvl="3" indent="-457200"/>
            <a:r>
              <a:rPr lang="en-GB" dirty="0" smtClean="0"/>
              <a:t>Any redesign or major service development is planned</a:t>
            </a:r>
          </a:p>
          <a:p>
            <a:pPr marL="1828800" lvl="3" indent="-457200"/>
            <a:r>
              <a:rPr lang="en-GB" dirty="0" smtClean="0"/>
              <a:t>Finding out why some groups don’t use services</a:t>
            </a:r>
          </a:p>
          <a:p>
            <a:pPr marL="971550" lvl="1" indent="-514350">
              <a:buFont typeface="+mj-lt"/>
              <a:buAutoNum type="arabicPeriod"/>
            </a:pPr>
            <a:r>
              <a:rPr lang="en-GB" dirty="0" smtClean="0"/>
              <a:t> Implementation, any part of PPE plan</a:t>
            </a:r>
          </a:p>
          <a:p>
            <a:pPr marL="971550" lvl="1" indent="-514350">
              <a:buFont typeface="+mj-lt"/>
              <a:buAutoNum type="arabicPeriod"/>
            </a:pPr>
            <a:r>
              <a:rPr lang="en-GB" dirty="0" smtClean="0"/>
              <a:t>Service user feedback arising from implementation</a:t>
            </a:r>
          </a:p>
          <a:p>
            <a:pPr marL="971550" lvl="1" indent="-514350">
              <a:buFont typeface="+mj-lt"/>
              <a:buAutoNum type="arabicPeriod"/>
            </a:pPr>
            <a:r>
              <a:rPr lang="en-GB" dirty="0" smtClean="0"/>
              <a:t>Response to service user feedback</a:t>
            </a:r>
          </a:p>
          <a:p>
            <a:pPr lvl="1"/>
            <a:endParaRPr lang="en-GB" dirty="0" smtClean="0"/>
          </a:p>
          <a:p>
            <a:pPr lvl="1"/>
            <a:endParaRPr lang="en-GB" dirty="0" smtClean="0"/>
          </a:p>
          <a:p>
            <a:endParaRPr lang="en-GB"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09182" y="228600"/>
            <a:ext cx="8925636" cy="838200"/>
          </a:xfrm>
        </p:spPr>
        <p:txBody>
          <a:bodyPr>
            <a:normAutofit fontScale="90000"/>
          </a:bodyPr>
          <a:lstStyle/>
          <a:p>
            <a:r>
              <a:rPr lang="en-GB" sz="3200" dirty="0" smtClean="0"/>
              <a:t>KPI  9: </a:t>
            </a:r>
            <a:r>
              <a:rPr lang="en-GB" dirty="0" smtClean="0"/>
              <a:t>Percentage of clinics in each Region</a:t>
            </a:r>
            <a:r>
              <a:rPr lang="en-GB" sz="3200" dirty="0" smtClean="0"/>
              <a:t> with a d</a:t>
            </a:r>
            <a:r>
              <a:rPr lang="en-GB" dirty="0" smtClean="0"/>
              <a:t>ocumented </a:t>
            </a:r>
            <a:r>
              <a:rPr lang="en-GB" u="sng" dirty="0" smtClean="0"/>
              <a:t>plan</a:t>
            </a:r>
            <a:r>
              <a:rPr lang="en-GB" dirty="0" smtClean="0"/>
              <a:t> for PPE  for 2010</a:t>
            </a:r>
            <a:endParaRPr lang="en-GB" sz="3200" dirty="0"/>
          </a:p>
        </p:txBody>
      </p:sp>
      <p:graphicFrame>
        <p:nvGraphicFramePr>
          <p:cNvPr id="7" name="Chart 6"/>
          <p:cNvGraphicFramePr/>
          <p:nvPr/>
        </p:nvGraphicFramePr>
        <p:xfrm>
          <a:off x="228600" y="1295400"/>
          <a:ext cx="8686800" cy="5366657"/>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09182" y="228600"/>
            <a:ext cx="8925636" cy="838200"/>
          </a:xfrm>
        </p:spPr>
        <p:txBody>
          <a:bodyPr>
            <a:normAutofit fontScale="90000"/>
          </a:bodyPr>
          <a:lstStyle/>
          <a:p>
            <a:r>
              <a:rPr lang="en-GB" sz="3200" dirty="0" smtClean="0"/>
              <a:t>KPI  9. </a:t>
            </a:r>
            <a:r>
              <a:rPr lang="en-GB" dirty="0" smtClean="0"/>
              <a:t>Percentage of clinics in each Region with </a:t>
            </a:r>
            <a:r>
              <a:rPr lang="en-GB" u="sng" dirty="0" smtClean="0"/>
              <a:t>implementation</a:t>
            </a:r>
            <a:r>
              <a:rPr lang="en-GB" dirty="0" smtClean="0"/>
              <a:t> of PPE plans </a:t>
            </a:r>
            <a:endParaRPr lang="en-GB" sz="3200" dirty="0"/>
          </a:p>
        </p:txBody>
      </p:sp>
      <p:graphicFrame>
        <p:nvGraphicFramePr>
          <p:cNvPr id="7" name="Chart 6"/>
          <p:cNvGraphicFramePr/>
          <p:nvPr/>
        </p:nvGraphicFramePr>
        <p:xfrm>
          <a:off x="248194" y="1240971"/>
          <a:ext cx="8647612" cy="543414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09182" y="228600"/>
            <a:ext cx="8925636" cy="838200"/>
          </a:xfrm>
        </p:spPr>
        <p:txBody>
          <a:bodyPr>
            <a:noAutofit/>
          </a:bodyPr>
          <a:lstStyle/>
          <a:p>
            <a:pPr lvl="1" algn="ctr" rtl="0">
              <a:spcBef>
                <a:spcPct val="0"/>
              </a:spcBef>
            </a:pPr>
            <a:r>
              <a:rPr lang="en-GB" sz="2900" dirty="0" smtClean="0">
                <a:latin typeface="+mn-lt"/>
              </a:rPr>
              <a:t>KPI 9. Percentage of clinics in each Region with evidence of </a:t>
            </a:r>
            <a:r>
              <a:rPr lang="en-GB" sz="2900" u="sng" dirty="0" smtClean="0">
                <a:latin typeface="+mn-lt"/>
              </a:rPr>
              <a:t>service user feedback</a:t>
            </a:r>
            <a:r>
              <a:rPr lang="en-GB" sz="2900" dirty="0" smtClean="0">
                <a:latin typeface="+mn-lt"/>
              </a:rPr>
              <a:t> arising from implementation</a:t>
            </a:r>
            <a:endParaRPr lang="en-GB" sz="2900" dirty="0">
              <a:latin typeface="+mn-lt"/>
            </a:endParaRPr>
          </a:p>
        </p:txBody>
      </p:sp>
      <p:graphicFrame>
        <p:nvGraphicFramePr>
          <p:cNvPr id="7" name="Chart 6"/>
          <p:cNvGraphicFramePr/>
          <p:nvPr/>
        </p:nvGraphicFramePr>
        <p:xfrm>
          <a:off x="228600" y="1267097"/>
          <a:ext cx="8686800" cy="536230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295400"/>
            <a:ext cx="8305800" cy="369332"/>
          </a:xfrm>
          <a:prstGeom prst="rect">
            <a:avLst/>
          </a:prstGeom>
          <a:solidFill>
            <a:srgbClr val="FFFF00">
              <a:alpha val="40000"/>
            </a:srgbClr>
          </a:solidFill>
        </p:spPr>
        <p:txBody>
          <a:bodyPr wrap="square" rtlCol="0">
            <a:spAutoFit/>
          </a:bodyPr>
          <a:lstStyle/>
          <a:p>
            <a:endParaRPr lang="en-GB" dirty="0"/>
          </a:p>
        </p:txBody>
      </p:sp>
      <p:sp>
        <p:nvSpPr>
          <p:cNvPr id="6" name="Title 1"/>
          <p:cNvSpPr>
            <a:spLocks noGrp="1"/>
          </p:cNvSpPr>
          <p:nvPr>
            <p:ph type="title"/>
          </p:nvPr>
        </p:nvSpPr>
        <p:spPr>
          <a:xfrm>
            <a:off x="109182" y="228600"/>
            <a:ext cx="8925636" cy="838200"/>
          </a:xfrm>
        </p:spPr>
        <p:txBody>
          <a:bodyPr>
            <a:noAutofit/>
          </a:bodyPr>
          <a:lstStyle/>
          <a:p>
            <a:pPr lvl="1" algn="ctr" rtl="0">
              <a:spcBef>
                <a:spcPct val="0"/>
              </a:spcBef>
            </a:pPr>
            <a:r>
              <a:rPr lang="en-GB" sz="2900" dirty="0" smtClean="0">
                <a:latin typeface="+mn-lt"/>
              </a:rPr>
              <a:t>KPI  9. Percentage of clinics in each Region with evidence of </a:t>
            </a:r>
            <a:r>
              <a:rPr lang="en-GB" sz="2900" u="sng" dirty="0" smtClean="0">
                <a:latin typeface="+mn-lt"/>
              </a:rPr>
              <a:t>response</a:t>
            </a:r>
            <a:r>
              <a:rPr lang="en-GB" sz="2900" dirty="0" smtClean="0">
                <a:latin typeface="+mn-lt"/>
              </a:rPr>
              <a:t> to service user feedback</a:t>
            </a:r>
            <a:endParaRPr lang="en-GB" sz="2900" dirty="0">
              <a:latin typeface="+mn-lt"/>
            </a:endParaRPr>
          </a:p>
        </p:txBody>
      </p:sp>
      <p:graphicFrame>
        <p:nvGraphicFramePr>
          <p:cNvPr id="8" name="Chart 7"/>
          <p:cNvGraphicFramePr/>
          <p:nvPr/>
        </p:nvGraphicFramePr>
        <p:xfrm>
          <a:off x="261257" y="1254034"/>
          <a:ext cx="8621485" cy="542108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Weaknesses</a:t>
            </a:r>
            <a:endParaRPr lang="en-GB" dirty="0"/>
          </a:p>
        </p:txBody>
      </p:sp>
      <p:sp>
        <p:nvSpPr>
          <p:cNvPr id="5" name="Content Placeholder 4"/>
          <p:cNvSpPr>
            <a:spLocks noGrp="1"/>
          </p:cNvSpPr>
          <p:nvPr>
            <p:ph idx="1"/>
          </p:nvPr>
        </p:nvSpPr>
        <p:spPr>
          <a:xfrm>
            <a:off x="457200" y="1371600"/>
            <a:ext cx="8382000" cy="4906963"/>
          </a:xfrm>
        </p:spPr>
        <p:txBody>
          <a:bodyPr/>
          <a:lstStyle/>
          <a:p>
            <a:r>
              <a:rPr lang="en-GB" dirty="0" smtClean="0"/>
              <a:t>Definitions</a:t>
            </a:r>
          </a:p>
          <a:p>
            <a:r>
              <a:rPr lang="en-GB" dirty="0" smtClean="0"/>
              <a:t>Validation of questions used for data collection</a:t>
            </a:r>
          </a:p>
          <a:p>
            <a:r>
              <a:rPr lang="en-GB" dirty="0" smtClean="0"/>
              <a:t>Under-representation of Level 2 services</a:t>
            </a:r>
          </a:p>
          <a:p>
            <a:r>
              <a:rPr lang="en-GB" dirty="0" smtClean="0"/>
              <a:t>Reporting bias</a:t>
            </a:r>
          </a:p>
          <a:p>
            <a:r>
              <a:rPr lang="en-GB" dirty="0" smtClean="0"/>
              <a:t>Representation of smaller services</a:t>
            </a:r>
            <a:endParaRPr lang="en-GB"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0" y="0"/>
            <a:ext cx="8792570" cy="878910"/>
          </a:xfrm>
        </p:spPr>
        <p:txBody>
          <a:bodyPr>
            <a:normAutofit/>
          </a:bodyPr>
          <a:lstStyle/>
          <a:p>
            <a:r>
              <a:rPr lang="en-GB" sz="2400" dirty="0" smtClean="0"/>
              <a:t>Summary National Performance, ranked by Level 3 KPI performance</a:t>
            </a:r>
            <a:endParaRPr lang="en-GB" sz="2400" dirty="0"/>
          </a:p>
        </p:txBody>
      </p:sp>
      <p:graphicFrame>
        <p:nvGraphicFramePr>
          <p:cNvPr id="6" name="Chart 5"/>
          <p:cNvGraphicFramePr/>
          <p:nvPr/>
        </p:nvGraphicFramePr>
        <p:xfrm>
          <a:off x="235131" y="914400"/>
          <a:ext cx="8673737" cy="5760720"/>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p:cNvSpPr txBox="1"/>
          <p:nvPr/>
        </p:nvSpPr>
        <p:spPr>
          <a:xfrm>
            <a:off x="228600" y="914400"/>
            <a:ext cx="3571800" cy="1332000"/>
          </a:xfrm>
          <a:prstGeom prst="rect">
            <a:avLst/>
          </a:prstGeom>
          <a:solidFill>
            <a:srgbClr val="FFFF00">
              <a:alpha val="40000"/>
            </a:srgbClr>
          </a:solidFill>
        </p:spPr>
        <p:txBody>
          <a:bodyPr wrap="square" rtlCol="0">
            <a:spAutoFit/>
          </a:bodyPr>
          <a:lstStyle/>
          <a:p>
            <a:endParaRPr lang="en-GB" dirty="0"/>
          </a:p>
        </p:txBody>
      </p:sp>
      <p:sp>
        <p:nvSpPr>
          <p:cNvPr id="7" name="TextBox 6"/>
          <p:cNvSpPr txBox="1"/>
          <p:nvPr/>
        </p:nvSpPr>
        <p:spPr>
          <a:xfrm>
            <a:off x="228600" y="4534989"/>
            <a:ext cx="3571800" cy="1332000"/>
          </a:xfrm>
          <a:prstGeom prst="rect">
            <a:avLst/>
          </a:prstGeom>
          <a:solidFill>
            <a:srgbClr val="FFFF00">
              <a:alpha val="40000"/>
            </a:srgbClr>
          </a:solidFill>
        </p:spPr>
        <p:txBody>
          <a:bodyPr wrap="square" rtlCol="0">
            <a:spAutoFit/>
          </a:bodyPr>
          <a:lstStyle/>
          <a:p>
            <a:endParaRPr lang="en-GB"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Key messages</a:t>
            </a:r>
            <a:endParaRPr lang="en-GB" sz="3600" dirty="0"/>
          </a:p>
        </p:txBody>
      </p:sp>
      <p:sp>
        <p:nvSpPr>
          <p:cNvPr id="5" name="Content Placeholder 4"/>
          <p:cNvSpPr>
            <a:spLocks noGrp="1"/>
          </p:cNvSpPr>
          <p:nvPr>
            <p:ph idx="1"/>
          </p:nvPr>
        </p:nvSpPr>
        <p:spPr/>
        <p:txBody>
          <a:bodyPr/>
          <a:lstStyle/>
          <a:p>
            <a:r>
              <a:rPr lang="en-GB" dirty="0" smtClean="0"/>
              <a:t>BASHH KPIs required further definition to allow auditing</a:t>
            </a:r>
          </a:p>
          <a:p>
            <a:pPr lvl="1">
              <a:buNone/>
            </a:pPr>
            <a:r>
              <a:rPr lang="en-GB" dirty="0" smtClean="0"/>
              <a:t>→BASHH Clinical Standards Unit </a:t>
            </a:r>
          </a:p>
          <a:p>
            <a:r>
              <a:rPr lang="en-GB" dirty="0" smtClean="0"/>
              <a:t>KPIs are achievable by both Level 2 &amp; Level 3 services</a:t>
            </a:r>
          </a:p>
          <a:p>
            <a:r>
              <a:rPr lang="en-GB" dirty="0" smtClean="0"/>
              <a:t>Variable performance against all KPIs across regions</a:t>
            </a:r>
          </a:p>
          <a:p>
            <a:r>
              <a:rPr lang="en-GB" dirty="0" smtClean="0"/>
              <a:t>Areas for improvement</a:t>
            </a:r>
            <a:endParaRPr lang="en-GB"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Areas for improvement</a:t>
            </a:r>
            <a:endParaRPr lang="en-GB" sz="3600" dirty="0"/>
          </a:p>
        </p:txBody>
      </p:sp>
      <p:sp>
        <p:nvSpPr>
          <p:cNvPr id="5" name="Content Placeholder 4"/>
          <p:cNvSpPr>
            <a:spLocks noGrp="1"/>
          </p:cNvSpPr>
          <p:nvPr>
            <p:ph idx="1"/>
          </p:nvPr>
        </p:nvSpPr>
        <p:spPr>
          <a:xfrm>
            <a:off x="457200" y="1371600"/>
            <a:ext cx="8382000" cy="4906963"/>
          </a:xfrm>
        </p:spPr>
        <p:txBody>
          <a:bodyPr>
            <a:normAutofit fontScale="92500" lnSpcReduction="20000"/>
          </a:bodyPr>
          <a:lstStyle/>
          <a:p>
            <a:r>
              <a:rPr lang="en-GB" dirty="0" smtClean="0"/>
              <a:t>Information governance</a:t>
            </a:r>
          </a:p>
          <a:p>
            <a:pPr lvl="1"/>
            <a:r>
              <a:rPr lang="en-GB" dirty="0" smtClean="0"/>
              <a:t>Training</a:t>
            </a:r>
          </a:p>
          <a:p>
            <a:pPr lvl="1"/>
            <a:r>
              <a:rPr lang="en-GB" dirty="0" smtClean="0"/>
              <a:t>Policies</a:t>
            </a:r>
          </a:p>
          <a:p>
            <a:r>
              <a:rPr lang="en-GB" dirty="0" smtClean="0"/>
              <a:t>Time to test results</a:t>
            </a:r>
          </a:p>
          <a:p>
            <a:pPr lvl="1"/>
            <a:r>
              <a:rPr lang="en-GB" dirty="0" smtClean="0"/>
              <a:t>Laboratories/clinic systems</a:t>
            </a:r>
          </a:p>
          <a:p>
            <a:r>
              <a:rPr lang="en-GB" dirty="0" smtClean="0"/>
              <a:t>Documentation of staff competency</a:t>
            </a:r>
          </a:p>
          <a:p>
            <a:pPr lvl="1"/>
            <a:r>
              <a:rPr lang="en-GB" dirty="0" smtClean="0"/>
              <a:t>Further national work in progress to describe competencies</a:t>
            </a:r>
          </a:p>
          <a:p>
            <a:r>
              <a:rPr lang="en-GB" dirty="0" smtClean="0"/>
              <a:t>PN at 0.6 level (verification)</a:t>
            </a:r>
          </a:p>
          <a:p>
            <a:pPr lvl="1"/>
            <a:r>
              <a:rPr lang="en-GB" dirty="0" smtClean="0"/>
              <a:t>“Dedicated ” PN time</a:t>
            </a:r>
          </a:p>
          <a:p>
            <a:pPr lvl="1"/>
            <a:r>
              <a:rPr lang="en-GB" dirty="0" smtClean="0"/>
              <a:t>ePN (Ann Sullivan)</a:t>
            </a:r>
          </a:p>
          <a:p>
            <a:pPr lvl="1"/>
            <a:endParaRPr lang="en-GB" dirty="0" smtClean="0"/>
          </a:p>
          <a:p>
            <a:pPr lvl="1"/>
            <a:endParaRPr lang="en-GB" dirty="0" smtClean="0"/>
          </a:p>
          <a:p>
            <a:pPr lvl="1"/>
            <a:endParaRPr lang="en-GB" dirty="0" smtClean="0"/>
          </a:p>
          <a:p>
            <a:endParaRPr lang="en-GB" dirty="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the best use of audit results- 1</a:t>
            </a:r>
            <a:endParaRPr lang="en-GB" dirty="0"/>
          </a:p>
        </p:txBody>
      </p:sp>
      <p:sp>
        <p:nvSpPr>
          <p:cNvPr id="3" name="Content Placeholder 2"/>
          <p:cNvSpPr>
            <a:spLocks noGrp="1"/>
          </p:cNvSpPr>
          <p:nvPr>
            <p:ph idx="1"/>
          </p:nvPr>
        </p:nvSpPr>
        <p:spPr>
          <a:xfrm>
            <a:off x="109182" y="1066800"/>
            <a:ext cx="8882418" cy="5105400"/>
          </a:xfrm>
        </p:spPr>
        <p:txBody>
          <a:bodyPr>
            <a:noAutofit/>
          </a:bodyPr>
          <a:lstStyle/>
          <a:p>
            <a:pPr lvl="0">
              <a:spcBef>
                <a:spcPts val="0"/>
              </a:spcBef>
            </a:pPr>
            <a:r>
              <a:rPr lang="en-GB" dirty="0" smtClean="0"/>
              <a:t>Presenting/discussing in clinical meetings</a:t>
            </a:r>
          </a:p>
          <a:p>
            <a:pPr lvl="1">
              <a:spcBef>
                <a:spcPts val="300"/>
              </a:spcBef>
            </a:pPr>
            <a:r>
              <a:rPr lang="en-GB" sz="2400" dirty="0" smtClean="0"/>
              <a:t>Interventions needed to improve practice</a:t>
            </a:r>
          </a:p>
          <a:p>
            <a:pPr lvl="1">
              <a:spcBef>
                <a:spcPts val="300"/>
              </a:spcBef>
            </a:pPr>
            <a:r>
              <a:rPr lang="en-GB" sz="2400" dirty="0" smtClean="0"/>
              <a:t>Implementation</a:t>
            </a:r>
          </a:p>
          <a:p>
            <a:pPr lvl="0">
              <a:spcBef>
                <a:spcPts val="0"/>
              </a:spcBef>
            </a:pPr>
            <a:r>
              <a:rPr lang="en-GB" dirty="0" smtClean="0"/>
              <a:t>Relating change to individual and team practice </a:t>
            </a:r>
          </a:p>
          <a:p>
            <a:pPr lvl="1">
              <a:spcBef>
                <a:spcPts val="300"/>
              </a:spcBef>
            </a:pPr>
            <a:r>
              <a:rPr lang="en-GB" sz="2400" dirty="0" smtClean="0"/>
              <a:t>Recording staff competency and updating</a:t>
            </a:r>
          </a:p>
          <a:p>
            <a:pPr lvl="1">
              <a:spcBef>
                <a:spcPts val="300"/>
              </a:spcBef>
            </a:pPr>
            <a:r>
              <a:rPr lang="en-GB" sz="2400" dirty="0" smtClean="0"/>
              <a:t>Structures and processes to follow up and document partner notification outcomes</a:t>
            </a:r>
          </a:p>
          <a:p>
            <a:pPr lvl="1">
              <a:spcBef>
                <a:spcPts val="300"/>
              </a:spcBef>
            </a:pPr>
            <a:r>
              <a:rPr lang="en-GB" sz="2400" dirty="0" smtClean="0"/>
              <a:t>Re-design of case note or EPR recording</a:t>
            </a:r>
          </a:p>
          <a:p>
            <a:pPr lvl="1">
              <a:spcBef>
                <a:spcPts val="300"/>
              </a:spcBef>
            </a:pPr>
            <a:r>
              <a:rPr lang="en-GB" sz="2400" dirty="0" smtClean="0"/>
              <a:t>Improve uptake of HIV testing</a:t>
            </a:r>
          </a:p>
          <a:p>
            <a:pPr lvl="1">
              <a:spcBef>
                <a:spcPts val="300"/>
              </a:spcBef>
            </a:pPr>
            <a:r>
              <a:rPr lang="en-GB" sz="2400" dirty="0" smtClean="0"/>
              <a:t>Improve access to test results</a:t>
            </a:r>
          </a:p>
          <a:p>
            <a:pPr lvl="1">
              <a:spcBef>
                <a:spcPts val="300"/>
              </a:spcBef>
            </a:pPr>
            <a:r>
              <a:rPr lang="en-GB" sz="2400" dirty="0" smtClean="0"/>
              <a:t>Care pathways to connect all STI management providers to Level 3 services</a:t>
            </a:r>
          </a:p>
          <a:p>
            <a:pPr lvl="1">
              <a:spcBef>
                <a:spcPts val="300"/>
              </a:spcBef>
            </a:pPr>
            <a:r>
              <a:rPr lang="en-GB" sz="2400" dirty="0" smtClean="0"/>
              <a:t>Planning ahead for audit work </a:t>
            </a:r>
          </a:p>
          <a:p>
            <a:pPr>
              <a:buNone/>
            </a:pPr>
            <a:endParaRPr lang="en-GB"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the best use of audit results- 2</a:t>
            </a:r>
            <a:endParaRPr lang="en-GB" dirty="0"/>
          </a:p>
        </p:txBody>
      </p:sp>
      <p:sp>
        <p:nvSpPr>
          <p:cNvPr id="3" name="Content Placeholder 2"/>
          <p:cNvSpPr>
            <a:spLocks noGrp="1"/>
          </p:cNvSpPr>
          <p:nvPr>
            <p:ph idx="1"/>
          </p:nvPr>
        </p:nvSpPr>
        <p:spPr>
          <a:xfrm>
            <a:off x="109182" y="1066800"/>
            <a:ext cx="8882418" cy="5105400"/>
          </a:xfrm>
        </p:spPr>
        <p:txBody>
          <a:bodyPr>
            <a:noAutofit/>
          </a:bodyPr>
          <a:lstStyle/>
          <a:p>
            <a:pPr lvl="0"/>
            <a:r>
              <a:rPr lang="en-GB" dirty="0" smtClean="0"/>
              <a:t>Planning change management </a:t>
            </a:r>
          </a:p>
          <a:p>
            <a:pPr lvl="1">
              <a:spcBef>
                <a:spcPts val="300"/>
              </a:spcBef>
            </a:pPr>
            <a:r>
              <a:rPr lang="en-GB" sz="2400" dirty="0" smtClean="0"/>
              <a:t>Managers </a:t>
            </a:r>
          </a:p>
          <a:p>
            <a:pPr lvl="1">
              <a:spcBef>
                <a:spcPts val="300"/>
              </a:spcBef>
            </a:pPr>
            <a:r>
              <a:rPr lang="en-GB" sz="2400" dirty="0" smtClean="0"/>
              <a:t>Commissioners </a:t>
            </a:r>
          </a:p>
          <a:p>
            <a:pPr lvl="1">
              <a:spcBef>
                <a:spcPts val="300"/>
              </a:spcBef>
            </a:pPr>
            <a:r>
              <a:rPr lang="en-GB" sz="2400" dirty="0" smtClean="0"/>
              <a:t>Meetings: clinical, operational, clinical governance, staff meetings, meetings</a:t>
            </a:r>
          </a:p>
          <a:p>
            <a:pPr lvl="0"/>
            <a:r>
              <a:rPr lang="en-GB" dirty="0" smtClean="0"/>
              <a:t>Patients involvement in change management</a:t>
            </a:r>
          </a:p>
          <a:p>
            <a:pPr lvl="0"/>
            <a:r>
              <a:rPr lang="en-GB" dirty="0" smtClean="0"/>
              <a:t>Using the audit exercise for appraisal, revalidation and performance review</a:t>
            </a:r>
          </a:p>
          <a:p>
            <a:pPr>
              <a:buNone/>
            </a:pPr>
            <a:endParaRPr lang="en-GB"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Change Champions</a:t>
            </a:r>
            <a:endParaRPr lang="en-GB" dirty="0"/>
          </a:p>
        </p:txBody>
      </p:sp>
      <p:sp>
        <p:nvSpPr>
          <p:cNvPr id="3" name="Content Placeholder 2"/>
          <p:cNvSpPr>
            <a:spLocks noGrp="1"/>
          </p:cNvSpPr>
          <p:nvPr>
            <p:ph idx="1"/>
          </p:nvPr>
        </p:nvSpPr>
        <p:spPr/>
        <p:txBody>
          <a:bodyPr/>
          <a:lstStyle/>
          <a:p>
            <a:r>
              <a:rPr lang="en-GB" dirty="0" smtClean="0"/>
              <a:t>Collect examples from clinics where the STIMS Audit data was used</a:t>
            </a:r>
          </a:p>
          <a:p>
            <a:pPr lvl="1"/>
            <a:r>
              <a:rPr lang="en-GB" dirty="0" smtClean="0"/>
              <a:t>To improve practice</a:t>
            </a:r>
          </a:p>
          <a:p>
            <a:pPr lvl="1"/>
            <a:r>
              <a:rPr lang="en-GB" dirty="0" smtClean="0"/>
              <a:t>How this was achieved</a:t>
            </a:r>
          </a:p>
          <a:p>
            <a:pPr lvl="1"/>
            <a:r>
              <a:rPr lang="en-GB" dirty="0" smtClean="0"/>
              <a:t>Share learning with other clinics, whose patients might also benefit</a:t>
            </a:r>
          </a:p>
          <a:p>
            <a:endParaRPr lang="en-GB"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Acknowledgements</a:t>
            </a:r>
            <a:endParaRPr lang="en-GB" dirty="0"/>
          </a:p>
        </p:txBody>
      </p:sp>
      <p:sp>
        <p:nvSpPr>
          <p:cNvPr id="6" name="Content Placeholder 5"/>
          <p:cNvSpPr>
            <a:spLocks noGrp="1"/>
          </p:cNvSpPr>
          <p:nvPr>
            <p:ph idx="1"/>
          </p:nvPr>
        </p:nvSpPr>
        <p:spPr>
          <a:xfrm>
            <a:off x="457200" y="1371600"/>
            <a:ext cx="8382000" cy="4906963"/>
          </a:xfrm>
        </p:spPr>
        <p:txBody>
          <a:bodyPr>
            <a:normAutofit fontScale="92500" lnSpcReduction="10000"/>
          </a:bodyPr>
          <a:lstStyle/>
          <a:p>
            <a:r>
              <a:rPr lang="en-GB" dirty="0" smtClean="0"/>
              <a:t>Funding: Sexual Health and HIV, Department of Health</a:t>
            </a:r>
          </a:p>
          <a:p>
            <a:r>
              <a:rPr lang="en-GB" dirty="0" smtClean="0"/>
              <a:t>Planning: BASHH National Audit Group</a:t>
            </a:r>
          </a:p>
          <a:p>
            <a:r>
              <a:rPr lang="en-GB" dirty="0" smtClean="0"/>
              <a:t>Participation: </a:t>
            </a:r>
          </a:p>
          <a:p>
            <a:pPr lvl="1"/>
            <a:r>
              <a:rPr lang="en-GB" dirty="0" smtClean="0"/>
              <a:t>Level 2 services: Andrea Duncan Sexual Health and HIV Programme Manager, Department of Health</a:t>
            </a:r>
          </a:p>
          <a:p>
            <a:pPr lvl="1"/>
            <a:r>
              <a:rPr lang="en-GB" dirty="0" smtClean="0"/>
              <a:t>Level 3 services: BASHH Regional Audit Chairs</a:t>
            </a:r>
          </a:p>
          <a:p>
            <a:pPr lvl="1"/>
            <a:r>
              <a:rPr lang="en-GB" dirty="0" smtClean="0"/>
              <a:t>All clinics</a:t>
            </a:r>
          </a:p>
          <a:p>
            <a:pPr lvl="1"/>
            <a:r>
              <a:rPr lang="en-GB" dirty="0" smtClean="0"/>
              <a:t>Service managers</a:t>
            </a:r>
          </a:p>
          <a:p>
            <a:r>
              <a:rPr lang="en-GB" dirty="0" smtClean="0"/>
              <a:t>Data collection and aggregation: Hilary Curtis</a:t>
            </a:r>
            <a:endParaRPr lang="en-GB"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Acknowledgements: BASHH Regional Audit Chairs &amp; Members</a:t>
            </a:r>
            <a:endParaRPr lang="en-GB" dirty="0"/>
          </a:p>
        </p:txBody>
      </p:sp>
      <p:sp>
        <p:nvSpPr>
          <p:cNvPr id="3" name="Content Placeholder 2"/>
          <p:cNvSpPr>
            <a:spLocks noGrp="1"/>
          </p:cNvSpPr>
          <p:nvPr>
            <p:ph sz="half" idx="1"/>
          </p:nvPr>
        </p:nvSpPr>
        <p:spPr>
          <a:xfrm>
            <a:off x="150125" y="1143000"/>
            <a:ext cx="4345675" cy="4906963"/>
          </a:xfrm>
        </p:spPr>
        <p:txBody>
          <a:bodyPr>
            <a:noAutofit/>
          </a:bodyPr>
          <a:lstStyle/>
          <a:p>
            <a:pPr marL="0" indent="0">
              <a:spcBef>
                <a:spcPts val="600"/>
              </a:spcBef>
              <a:buNone/>
            </a:pPr>
            <a:r>
              <a:rPr lang="en-GB" sz="2000" b="1" dirty="0" smtClean="0"/>
              <a:t>Chair</a:t>
            </a:r>
            <a:r>
              <a:rPr lang="en-GB" sz="2000" dirty="0" smtClean="0"/>
              <a:t> Hugo McClean</a:t>
            </a:r>
            <a:br>
              <a:rPr lang="en-GB" sz="2000" dirty="0" smtClean="0"/>
            </a:br>
            <a:r>
              <a:rPr lang="en-GB" sz="2000" b="1" dirty="0" smtClean="0"/>
              <a:t>Vice Chair</a:t>
            </a:r>
            <a:r>
              <a:rPr lang="en-GB" sz="2000" dirty="0" smtClean="0"/>
              <a:t> Chris Carne</a:t>
            </a:r>
            <a:br>
              <a:rPr lang="en-GB" sz="2000" dirty="0" smtClean="0"/>
            </a:br>
            <a:r>
              <a:rPr lang="en-GB" sz="2000" b="1" dirty="0" smtClean="0"/>
              <a:t>Hon Sec</a:t>
            </a:r>
            <a:r>
              <a:rPr lang="en-GB" sz="2000" dirty="0" smtClean="0"/>
              <a:t> Ann Sullivan</a:t>
            </a:r>
            <a:br>
              <a:rPr lang="en-GB" sz="2000" dirty="0" smtClean="0"/>
            </a:br>
            <a:r>
              <a:rPr lang="en-GB" sz="2000" b="1" dirty="0" smtClean="0"/>
              <a:t>Director of Development</a:t>
            </a:r>
            <a:r>
              <a:rPr lang="en-GB" sz="2000" dirty="0" smtClean="0"/>
              <a:t> Anatole Menon-Johansson</a:t>
            </a:r>
            <a:br>
              <a:rPr lang="en-GB" sz="2000" dirty="0" smtClean="0"/>
            </a:br>
            <a:r>
              <a:rPr lang="en-GB" sz="2000" b="1" dirty="0" smtClean="0"/>
              <a:t>BCCG Representative</a:t>
            </a:r>
            <a:r>
              <a:rPr lang="en-GB" sz="2000" dirty="0" smtClean="0"/>
              <a:t> Phil Kell</a:t>
            </a:r>
            <a:br>
              <a:rPr lang="en-GB" sz="2000" dirty="0" smtClean="0"/>
            </a:br>
            <a:r>
              <a:rPr lang="en-GB" sz="2000" b="1" dirty="0" smtClean="0"/>
              <a:t>BHIVA Representative</a:t>
            </a:r>
            <a:r>
              <a:rPr lang="en-GB" sz="2000" dirty="0" smtClean="0"/>
              <a:t> Alison Rodger, Ed Wilkins</a:t>
            </a:r>
            <a:br>
              <a:rPr lang="en-GB" sz="2000" dirty="0" smtClean="0"/>
            </a:br>
            <a:r>
              <a:rPr lang="en-GB" sz="2000" b="1" dirty="0" smtClean="0"/>
              <a:t>Scotland</a:t>
            </a:r>
            <a:r>
              <a:rPr lang="en-GB" sz="2000" dirty="0" smtClean="0"/>
              <a:t> Daniel Clutterbuck</a:t>
            </a:r>
            <a:br>
              <a:rPr lang="en-GB" sz="2000" dirty="0" smtClean="0"/>
            </a:br>
            <a:r>
              <a:rPr lang="en-GB" sz="2000" b="1" dirty="0" smtClean="0"/>
              <a:t>Wales</a:t>
            </a:r>
            <a:r>
              <a:rPr lang="en-GB" sz="2000" dirty="0" smtClean="0"/>
              <a:t> Helen Baley, Sarah McAndrew, Carys Knapper</a:t>
            </a:r>
            <a:br>
              <a:rPr lang="en-GB" sz="2000" dirty="0" smtClean="0"/>
            </a:br>
            <a:r>
              <a:rPr lang="en-GB" sz="2000" b="1" dirty="0" smtClean="0"/>
              <a:t>Northern Ireland</a:t>
            </a:r>
            <a:r>
              <a:rPr lang="en-GB" sz="2000" dirty="0" smtClean="0"/>
              <a:t> Say Quah</a:t>
            </a:r>
            <a:br>
              <a:rPr lang="en-GB" sz="2000" dirty="0" smtClean="0"/>
            </a:br>
            <a:r>
              <a:rPr lang="en-GB" sz="2000" b="1" dirty="0" smtClean="0"/>
              <a:t>Anglia</a:t>
            </a:r>
            <a:r>
              <a:rPr lang="en-GB" sz="2000" dirty="0" smtClean="0"/>
              <a:t> Raouf Moussa</a:t>
            </a:r>
          </a:p>
          <a:p>
            <a:pPr marL="0" indent="0">
              <a:spcBef>
                <a:spcPts val="600"/>
              </a:spcBef>
              <a:buNone/>
            </a:pPr>
            <a:r>
              <a:rPr lang="en-GB" sz="2000" b="1" dirty="0" smtClean="0"/>
              <a:t>Cheshire &amp; Mersey</a:t>
            </a:r>
            <a:r>
              <a:rPr lang="en-GB" sz="2000" dirty="0" smtClean="0"/>
              <a:t> Ravindra Gokhale</a:t>
            </a:r>
          </a:p>
          <a:p>
            <a:pPr marL="0" indent="0">
              <a:spcBef>
                <a:spcPts val="600"/>
              </a:spcBef>
              <a:buNone/>
            </a:pPr>
            <a:r>
              <a:rPr lang="en-GB" sz="2000" dirty="0" smtClean="0"/>
              <a:t/>
            </a:r>
            <a:br>
              <a:rPr lang="en-GB" sz="2000" dirty="0" smtClean="0"/>
            </a:br>
            <a:r>
              <a:rPr lang="en-GB" sz="2000" dirty="0" smtClean="0"/>
              <a:t/>
            </a:r>
            <a:br>
              <a:rPr lang="en-GB" sz="2000" dirty="0" smtClean="0"/>
            </a:br>
            <a:endParaRPr lang="en-GB" sz="2000" dirty="0"/>
          </a:p>
        </p:txBody>
      </p:sp>
      <p:sp>
        <p:nvSpPr>
          <p:cNvPr id="4" name="Content Placeholder 3"/>
          <p:cNvSpPr>
            <a:spLocks noGrp="1"/>
          </p:cNvSpPr>
          <p:nvPr>
            <p:ph sz="half" idx="2"/>
          </p:nvPr>
        </p:nvSpPr>
        <p:spPr>
          <a:xfrm>
            <a:off x="4495800" y="1143000"/>
            <a:ext cx="4419600" cy="4983163"/>
          </a:xfrm>
        </p:spPr>
        <p:txBody>
          <a:bodyPr>
            <a:noAutofit/>
          </a:bodyPr>
          <a:lstStyle/>
          <a:p>
            <a:pPr marL="0" indent="0">
              <a:spcBef>
                <a:spcPts val="600"/>
              </a:spcBef>
              <a:buNone/>
            </a:pPr>
            <a:r>
              <a:rPr lang="en-GB" sz="2000" b="1" dirty="0" smtClean="0"/>
              <a:t>Essex</a:t>
            </a:r>
            <a:r>
              <a:rPr lang="en-GB" sz="2000" dirty="0" smtClean="0"/>
              <a:t> Gail Crowe</a:t>
            </a:r>
            <a:br>
              <a:rPr lang="en-GB" sz="2000" dirty="0" smtClean="0"/>
            </a:br>
            <a:r>
              <a:rPr lang="en-GB" sz="2000" b="1" dirty="0" smtClean="0"/>
              <a:t>North Thames</a:t>
            </a:r>
            <a:r>
              <a:rPr lang="en-GB" sz="2000" dirty="0" smtClean="0"/>
              <a:t> Ann Sullivan, Alan Smith</a:t>
            </a:r>
            <a:br>
              <a:rPr lang="en-GB" sz="2000" dirty="0" smtClean="0"/>
            </a:br>
            <a:r>
              <a:rPr lang="en-GB" sz="2000" b="1" dirty="0" smtClean="0"/>
              <a:t>Northern</a:t>
            </a:r>
            <a:r>
              <a:rPr lang="en-GB" sz="2000" dirty="0" smtClean="0"/>
              <a:t> Sarup Tayal</a:t>
            </a:r>
            <a:br>
              <a:rPr lang="en-GB" sz="2000" dirty="0" smtClean="0"/>
            </a:br>
            <a:r>
              <a:rPr lang="en-GB" sz="2000" b="1" dirty="0" smtClean="0"/>
              <a:t>North-West</a:t>
            </a:r>
            <a:r>
              <a:rPr lang="en-GB" sz="2000" dirty="0" smtClean="0"/>
              <a:t> Ashish Sukthankar</a:t>
            </a:r>
            <a:br>
              <a:rPr lang="en-GB" sz="2000" dirty="0" smtClean="0"/>
            </a:br>
            <a:r>
              <a:rPr lang="en-GB" sz="2000" b="1" dirty="0" smtClean="0"/>
              <a:t>Oxford</a:t>
            </a:r>
            <a:r>
              <a:rPr lang="en-GB" sz="2000" dirty="0" smtClean="0"/>
              <a:t> Gill Wildman</a:t>
            </a:r>
            <a:br>
              <a:rPr lang="en-GB" sz="2000" dirty="0" smtClean="0"/>
            </a:br>
            <a:r>
              <a:rPr lang="en-GB" sz="2000" b="1" dirty="0" smtClean="0"/>
              <a:t>South East Thames</a:t>
            </a:r>
            <a:r>
              <a:rPr lang="en-GB" sz="2000" dirty="0" smtClean="0"/>
              <a:t> Cindy Sethi</a:t>
            </a:r>
            <a:br>
              <a:rPr lang="en-GB" sz="2000" dirty="0" smtClean="0"/>
            </a:br>
            <a:r>
              <a:rPr lang="en-GB" sz="2000" b="1" dirty="0" smtClean="0"/>
              <a:t>South-West</a:t>
            </a:r>
            <a:r>
              <a:rPr lang="en-GB" sz="2000" dirty="0" smtClean="0"/>
              <a:t> Zoe Warwick</a:t>
            </a:r>
            <a:br>
              <a:rPr lang="en-GB" sz="2000" dirty="0" smtClean="0"/>
            </a:br>
            <a:r>
              <a:rPr lang="en-GB" sz="2000" b="1" dirty="0" smtClean="0"/>
              <a:t>South-West Thames</a:t>
            </a:r>
            <a:r>
              <a:rPr lang="en-GB" sz="2000" dirty="0" smtClean="0"/>
              <a:t> Steven Estreich</a:t>
            </a:r>
            <a:br>
              <a:rPr lang="en-GB" sz="2000" dirty="0" smtClean="0"/>
            </a:br>
            <a:r>
              <a:rPr lang="en-GB" sz="2000" b="1" dirty="0" smtClean="0"/>
              <a:t>Trent</a:t>
            </a:r>
            <a:r>
              <a:rPr lang="en-GB" sz="2000" dirty="0" smtClean="0"/>
              <a:t> Jyoti Dhar</a:t>
            </a:r>
            <a:br>
              <a:rPr lang="en-GB" sz="2000" dirty="0" smtClean="0"/>
            </a:br>
            <a:r>
              <a:rPr lang="en-GB" sz="2000" b="1" dirty="0" smtClean="0"/>
              <a:t>Wessex</a:t>
            </a:r>
            <a:r>
              <a:rPr lang="en-GB" sz="2000" dirty="0" smtClean="0"/>
              <a:t> Neelam Radja, Leela Sanmani</a:t>
            </a:r>
            <a:br>
              <a:rPr lang="en-GB" sz="2000" dirty="0" smtClean="0"/>
            </a:br>
            <a:r>
              <a:rPr lang="en-GB" sz="2000" b="1" dirty="0" smtClean="0"/>
              <a:t>West Midlands</a:t>
            </a:r>
            <a:r>
              <a:rPr lang="en-GB" sz="2000" dirty="0" smtClean="0"/>
              <a:t> Sashi Acharya</a:t>
            </a:r>
            <a:br>
              <a:rPr lang="en-GB" sz="2000" dirty="0" smtClean="0"/>
            </a:br>
            <a:r>
              <a:rPr lang="en-GB" sz="2000" b="1" dirty="0" smtClean="0"/>
              <a:t>Yorkshire</a:t>
            </a:r>
            <a:r>
              <a:rPr lang="en-GB" sz="2000" dirty="0" smtClean="0"/>
              <a:t> Amy Tobin-Mammen</a:t>
            </a:r>
          </a:p>
          <a:p>
            <a:pPr marL="0" indent="0">
              <a:spcBef>
                <a:spcPts val="600"/>
              </a:spcBef>
              <a:buNone/>
            </a:pPr>
            <a:r>
              <a:rPr lang="en-GB" sz="2000" b="1" dirty="0" smtClean="0"/>
              <a:t>Co-opted Members</a:t>
            </a:r>
            <a:r>
              <a:rPr lang="en-GB" sz="2000" dirty="0" smtClean="0"/>
              <a:t> David Daniels, Nicola Low, Lindsay Emmett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Opulent</Template>
  <TotalTime>29587</TotalTime>
  <Words>2678</Words>
  <Application>Microsoft Office PowerPoint</Application>
  <PresentationFormat>On-screen Show (4:3)</PresentationFormat>
  <Paragraphs>440</Paragraphs>
  <Slides>59</Slides>
  <Notes>2</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Office Theme</vt:lpstr>
      <vt:lpstr>2011 Audit against the Key Performance Indicators (KPIs) in the  BASHH MedFASH STI Management Standards (STIMS) Updated presentation 20 Sept 2011</vt:lpstr>
      <vt:lpstr>2011 STIMS Audit- presentation scheme</vt:lpstr>
      <vt:lpstr>2011 Audit against the BASHH MedFASH  STI Management Standards (STIMS)</vt:lpstr>
      <vt:lpstr>STIMS  KPIs</vt:lpstr>
      <vt:lpstr>STIMS  KPIs Patient management: data from case notes</vt:lpstr>
      <vt:lpstr>STIMS  KPIs Clinic policies</vt:lpstr>
      <vt:lpstr>Methods- eligible services</vt:lpstr>
      <vt:lpstr>Methods- principles</vt:lpstr>
      <vt:lpstr>Methods: data collection- 1</vt:lpstr>
      <vt:lpstr>Data collection- 2</vt:lpstr>
      <vt:lpstr>Data collection- 3</vt:lpstr>
      <vt:lpstr>Data collection- 4</vt:lpstr>
      <vt:lpstr>Results- clinic level data</vt:lpstr>
      <vt:lpstr>Number (%) of clinics participating, by Region</vt:lpstr>
      <vt:lpstr>KPI  1. 48 hour access</vt:lpstr>
      <vt:lpstr>KPI  1. Percentage of clinics in each Region with ≥98%  48 hour access</vt:lpstr>
      <vt:lpstr>KPI  2. Staff competency</vt:lpstr>
      <vt:lpstr>KPI  2. Percentage of clinics in each Region with 100% staff with competency documented</vt:lpstr>
      <vt:lpstr>KPI  2. Staff updating</vt:lpstr>
      <vt:lpstr>KPI  2. Percentage of clinics in each Region with 100% staff with updating documented</vt:lpstr>
      <vt:lpstr>KPI  3. Sexual history</vt:lpstr>
      <vt:lpstr>KPI  3. Percentage of clinics in each Region with ≥75% sexual history documentation</vt:lpstr>
      <vt:lpstr>KPI  3. STI/HIV risk assessment</vt:lpstr>
      <vt:lpstr>KPI  3. Percentage of clinics in each Region with ≥75% STI/HIV risk assessment documentation</vt:lpstr>
      <vt:lpstr>KPI  3. HIV testing &amp; uptake</vt:lpstr>
      <vt:lpstr>KPI  3. Percentage of clinics in each Region with 100% HIV test offer</vt:lpstr>
      <vt:lpstr>KPI  3. Percentage of clinics in each Region with ≥60% HIV test uptake (of those offered)</vt:lpstr>
      <vt:lpstr>KPI  4. Test results within 7 days</vt:lpstr>
      <vt:lpstr>KPI  4. Percentage of clinics in each Region with 100% positive chlamydia test results within 7 days</vt:lpstr>
      <vt:lpstr>KPI  5. Partner notification</vt:lpstr>
      <vt:lpstr>KPI  5. Percentage of clinics in each Region with ≥0.4 chlamydial contacts verified by a healthcare worker</vt:lpstr>
      <vt:lpstr>KPI  5. Percentage of clinics in each Region with ≥0.6 chlamydial contacts verified by healthcare workers</vt:lpstr>
      <vt:lpstr>KPI  5. Percentage of clinics in each Region with ≥0.4 chlamydial contacts reported by index cases</vt:lpstr>
      <vt:lpstr>KPI  5. Percentage of clinics in each Region with ≥0.6 chlamydial contacts reported by index cases</vt:lpstr>
      <vt:lpstr>National PN performance: percentage of clinics with  ≥0.4 &amp; ≥0.6 performance levels</vt:lpstr>
      <vt:lpstr>Level 3 PN performance: 2011 vs 2007</vt:lpstr>
      <vt:lpstr>KPI  6. Information governance</vt:lpstr>
      <vt:lpstr>KPI  6. Information governance- questions</vt:lpstr>
      <vt:lpstr>KPI  6. Percentage of clinics in each Region with 100% information governance score (22/22)</vt:lpstr>
      <vt:lpstr>KPI  7. Care pathways to Level 3 services</vt:lpstr>
      <vt:lpstr>KPI 7. Percentage of clinics in each Region with care pathways to Level 3 services documented</vt:lpstr>
      <vt:lpstr>KPI  7. Percentage of clinics in each Region with Level 3 leadership documented</vt:lpstr>
      <vt:lpstr>KPI  8. Audit: annual  participation &amp; plan</vt:lpstr>
      <vt:lpstr>KPI  8. Percentage of clinics in each Region with evidence of annual participation in audit</vt:lpstr>
      <vt:lpstr>KPI  8. Percentage of clinics in each Region with evidence of completion of annual audit plans</vt:lpstr>
      <vt:lpstr>KPI  9. Patient and Public Engagement (PPE) plan</vt:lpstr>
      <vt:lpstr>KPI  9: Percentage of clinics in each Region with a documented plan for PPE  for 2010</vt:lpstr>
      <vt:lpstr>KPI  9. Percentage of clinics in each Region with implementation of PPE plans </vt:lpstr>
      <vt:lpstr>KPI 9. Percentage of clinics in each Region with evidence of service user feedback arising from implementation</vt:lpstr>
      <vt:lpstr>KPI  9. Percentage of clinics in each Region with evidence of response to service user feedback</vt:lpstr>
      <vt:lpstr>Weaknesses</vt:lpstr>
      <vt:lpstr>Summary National Performance, ranked by Level 3 KPI performance</vt:lpstr>
      <vt:lpstr>Key messages</vt:lpstr>
      <vt:lpstr>Areas for improvement</vt:lpstr>
      <vt:lpstr>Making the best use of audit results- 1</vt:lpstr>
      <vt:lpstr>Making the best use of audit results- 2</vt:lpstr>
      <vt:lpstr>Change Champions</vt:lpstr>
      <vt:lpstr>Acknowledgements</vt:lpstr>
      <vt:lpstr>Acknowledgements: BASHH Regional Audit Chairs &amp; Members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hmcclean</cp:lastModifiedBy>
  <cp:revision>959</cp:revision>
  <dcterms:created xsi:type="dcterms:W3CDTF">2006-08-16T00:00:00Z</dcterms:created>
  <dcterms:modified xsi:type="dcterms:W3CDTF">2011-09-21T10:44:13Z</dcterms:modified>
</cp:coreProperties>
</file>