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8" r:id="rId3"/>
    <p:sldId id="280" r:id="rId4"/>
    <p:sldId id="261" r:id="rId5"/>
    <p:sldId id="262" r:id="rId6"/>
    <p:sldId id="263" r:id="rId7"/>
    <p:sldId id="264" r:id="rId8"/>
    <p:sldId id="286" r:id="rId9"/>
    <p:sldId id="265" r:id="rId10"/>
    <p:sldId id="283" r:id="rId11"/>
    <p:sldId id="258" r:id="rId12"/>
    <p:sldId id="288" r:id="rId13"/>
    <p:sldId id="259" r:id="rId14"/>
    <p:sldId id="292" r:id="rId15"/>
    <p:sldId id="284" r:id="rId16"/>
    <p:sldId id="266" r:id="rId17"/>
    <p:sldId id="273" r:id="rId18"/>
    <p:sldId id="290" r:id="rId19"/>
    <p:sldId id="285" r:id="rId20"/>
    <p:sldId id="291" r:id="rId21"/>
    <p:sldId id="289" r:id="rId22"/>
    <p:sldId id="287" r:id="rId23"/>
    <p:sldId id="270" r:id="rId24"/>
    <p:sldId id="281" r:id="rId25"/>
    <p:sldId id="282" r:id="rId2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tzgerald Naomi" initials="FN" lastIdx="1" clrIdx="0"/>
  <p:cmAuthor id="1" name="Hilary" initials="H" lastIdx="3"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69" autoAdjust="0"/>
    <p:restoredTop sz="94157" autoAdjust="0"/>
  </p:normalViewPr>
  <p:slideViewPr>
    <p:cSldViewPr snapToGrid="0" snapToObjects="1">
      <p:cViewPr>
        <p:scale>
          <a:sx n="70" d="100"/>
          <a:sy n="70" d="100"/>
        </p:scale>
        <p:origin x="-876" y="-1128"/>
      </p:cViewPr>
      <p:guideLst>
        <p:guide orient="horz" pos="1620"/>
        <p:guide pos="2880"/>
      </p:guideLst>
    </p:cSldViewPr>
  </p:slideViewPr>
  <p:notesTextViewPr>
    <p:cViewPr>
      <p:scale>
        <a:sx n="1" d="1"/>
        <a:sy n="1" d="1"/>
      </p:scale>
      <p:origin x="0" y="0"/>
    </p:cViewPr>
  </p:notesTextViewPr>
  <p:gridSpacing cx="60128" cy="6012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lary\Documents\bashh\2019timelines\Data\Working.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Hilary\Documents\bashh\2019timelines\Data\Working.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Hilary\Documents\bashh\2019timelines\Data\Work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0"/>
            </a:pPr>
            <a:r>
              <a:rPr lang="en-GB" b="0"/>
              <a:t>Distribution of turn-away rates, among sites providing data</a:t>
            </a:r>
          </a:p>
        </c:rich>
      </c:tx>
      <c:layout>
        <c:manualLayout>
          <c:xMode val="edge"/>
          <c:yMode val="edge"/>
          <c:x val="0.26340390234239586"/>
          <c:y val="3.0272231567072039E-2"/>
        </c:manualLayout>
      </c:layout>
      <c:overlay val="0"/>
    </c:title>
    <c:autoTitleDeleted val="0"/>
    <c:plotArea>
      <c:layout>
        <c:manualLayout>
          <c:layoutTarget val="inner"/>
          <c:xMode val="edge"/>
          <c:yMode val="edge"/>
          <c:x val="0.26394958290380832"/>
          <c:y val="0.16952567770543467"/>
          <c:w val="0.64734118541588992"/>
          <c:h val="0.64811051615685733"/>
        </c:manualLayout>
      </c:layout>
      <c:barChart>
        <c:barDir val="bar"/>
        <c:grouping val="clustered"/>
        <c:varyColors val="0"/>
        <c:ser>
          <c:idx val="0"/>
          <c:order val="0"/>
          <c:invertIfNegative val="0"/>
          <c:cat>
            <c:strRef>
              <c:f>Site!$AU$16:$AU$21</c:f>
              <c:strCache>
                <c:ptCount val="6"/>
                <c:pt idx="0">
                  <c:v>Zero</c:v>
                </c:pt>
                <c:pt idx="1">
                  <c:v>0-5%</c:v>
                </c:pt>
                <c:pt idx="2">
                  <c:v>5-10%</c:v>
                </c:pt>
                <c:pt idx="3">
                  <c:v>10-20%</c:v>
                </c:pt>
                <c:pt idx="4">
                  <c:v>20-30%</c:v>
                </c:pt>
                <c:pt idx="5">
                  <c:v>30-40%</c:v>
                </c:pt>
              </c:strCache>
            </c:strRef>
          </c:cat>
          <c:val>
            <c:numRef>
              <c:f>Site!$AV$16:$AV$21</c:f>
              <c:numCache>
                <c:formatCode>0%</c:formatCode>
                <c:ptCount val="6"/>
                <c:pt idx="0">
                  <c:v>0.61165048543689315</c:v>
                </c:pt>
                <c:pt idx="1">
                  <c:v>5.8252427184466021E-2</c:v>
                </c:pt>
                <c:pt idx="2">
                  <c:v>0.10679611650485436</c:v>
                </c:pt>
                <c:pt idx="3">
                  <c:v>0.10679611650485438</c:v>
                </c:pt>
                <c:pt idx="4">
                  <c:v>3.8834951456310676E-2</c:v>
                </c:pt>
                <c:pt idx="5">
                  <c:v>7.7669902912621352E-2</c:v>
                </c:pt>
              </c:numCache>
            </c:numRef>
          </c:val>
        </c:ser>
        <c:dLbls>
          <c:dLblPos val="outEnd"/>
          <c:showLegendKey val="0"/>
          <c:showVal val="1"/>
          <c:showCatName val="0"/>
          <c:showSerName val="0"/>
          <c:showPercent val="0"/>
          <c:showBubbleSize val="0"/>
        </c:dLbls>
        <c:gapWidth val="150"/>
        <c:axId val="77129216"/>
        <c:axId val="77131136"/>
      </c:barChart>
      <c:catAx>
        <c:axId val="77129216"/>
        <c:scaling>
          <c:orientation val="minMax"/>
        </c:scaling>
        <c:delete val="0"/>
        <c:axPos val="l"/>
        <c:title>
          <c:tx>
            <c:rich>
              <a:bodyPr rot="0" vert="horz"/>
              <a:lstStyle/>
              <a:p>
                <a:pPr>
                  <a:defRPr b="0"/>
                </a:pPr>
                <a:r>
                  <a:rPr lang="en-GB" b="0"/>
                  <a:t>Turn-away</a:t>
                </a:r>
                <a:r>
                  <a:rPr lang="en-GB" b="0" baseline="0"/>
                  <a:t> rate</a:t>
                </a:r>
                <a:endParaRPr lang="en-GB" b="0"/>
              </a:p>
            </c:rich>
          </c:tx>
          <c:layout>
            <c:manualLayout>
              <c:xMode val="edge"/>
              <c:yMode val="edge"/>
              <c:x val="3.1080077254494114E-3"/>
              <c:y val="4.6016876851539795E-2"/>
            </c:manualLayout>
          </c:layout>
          <c:overlay val="0"/>
        </c:title>
        <c:majorTickMark val="out"/>
        <c:minorTickMark val="none"/>
        <c:tickLblPos val="nextTo"/>
        <c:txPr>
          <a:bodyPr/>
          <a:lstStyle/>
          <a:p>
            <a:pPr>
              <a:defRPr sz="1600"/>
            </a:pPr>
            <a:endParaRPr lang="en-US"/>
          </a:p>
        </c:txPr>
        <c:crossAx val="77131136"/>
        <c:crosses val="autoZero"/>
        <c:auto val="1"/>
        <c:lblAlgn val="ctr"/>
        <c:lblOffset val="100"/>
        <c:noMultiLvlLbl val="0"/>
      </c:catAx>
      <c:valAx>
        <c:axId val="77131136"/>
        <c:scaling>
          <c:orientation val="minMax"/>
        </c:scaling>
        <c:delete val="0"/>
        <c:axPos val="b"/>
        <c:title>
          <c:tx>
            <c:rich>
              <a:bodyPr/>
              <a:lstStyle/>
              <a:p>
                <a:pPr>
                  <a:defRPr b="0"/>
                </a:pPr>
                <a:r>
                  <a:rPr lang="en-GB" b="0"/>
                  <a:t>Proportion of sites</a:t>
                </a:r>
              </a:p>
            </c:rich>
          </c:tx>
          <c:layout>
            <c:manualLayout>
              <c:xMode val="edge"/>
              <c:yMode val="edge"/>
              <c:x val="0.39248427672955977"/>
              <c:y val="0.92483573292105514"/>
            </c:manualLayout>
          </c:layout>
          <c:overlay val="0"/>
        </c:title>
        <c:numFmt formatCode="0%" sourceLinked="1"/>
        <c:majorTickMark val="out"/>
        <c:minorTickMark val="none"/>
        <c:tickLblPos val="nextTo"/>
        <c:txPr>
          <a:bodyPr/>
          <a:lstStyle/>
          <a:p>
            <a:pPr>
              <a:defRPr sz="1600"/>
            </a:pPr>
            <a:endParaRPr lang="en-US"/>
          </a:p>
        </c:txPr>
        <c:crossAx val="77129216"/>
        <c:crosses val="autoZero"/>
        <c:crossBetween val="between"/>
      </c:valAx>
    </c:plotArea>
    <c:plotVisOnly val="1"/>
    <c:dispBlanksAs val="gap"/>
    <c:showDLblsOverMax val="0"/>
  </c:chart>
  <c:spPr>
    <a:ln>
      <a:noFill/>
    </a:ln>
  </c:spPr>
  <c:txPr>
    <a:bodyPr/>
    <a:lstStyle/>
    <a:p>
      <a:pPr>
        <a:defRPr sz="14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[Working.xlsx]Site!PivotTable37</c:name>
    <c:fmtId val="4"/>
  </c:pivotSource>
  <c:chart>
    <c:title>
      <c:tx>
        <c:rich>
          <a:bodyPr/>
          <a:lstStyle/>
          <a:p>
            <a:pPr>
              <a:defRPr/>
            </a:pPr>
            <a:r>
              <a:rPr lang="en-GB"/>
              <a:t>According to contract/service spec, what </a:t>
            </a:r>
            <a:r>
              <a:rPr lang="en-GB" i="1"/>
              <a:t>should</a:t>
            </a:r>
            <a:r>
              <a:rPr lang="en-GB"/>
              <a:t> be turnaround time in working days for CT/NG NAAT</a:t>
            </a:r>
          </a:p>
        </c:rich>
      </c:tx>
      <c:layout/>
      <c:overlay val="0"/>
    </c:title>
    <c:autoTitleDeleted val="0"/>
    <c:pivotFmts>
      <c:pivotFmt>
        <c:idx val="0"/>
        <c:marker>
          <c:symbol val="none"/>
        </c:marker>
        <c:dLbl>
          <c:idx val="0"/>
          <c:spPr/>
          <c:txPr>
            <a:bodyPr/>
            <a:lstStyle/>
            <a:p>
              <a:pPr>
                <a:defRPr/>
              </a:pPr>
              <a:endParaRPr lang="en-US"/>
            </a:p>
          </c:txPr>
          <c:dLblPos val="outEnd"/>
          <c:showLegendKey val="0"/>
          <c:showVal val="1"/>
          <c:showCatName val="0"/>
          <c:showSerName val="0"/>
          <c:showPercent val="0"/>
          <c:showBubbleSize val="0"/>
        </c:dLbl>
      </c:pivotFmt>
      <c:pivotFmt>
        <c:idx val="1"/>
        <c:marker>
          <c:symbol val="none"/>
        </c:marker>
        <c:dLbl>
          <c:idx val="0"/>
          <c:spPr/>
          <c:txPr>
            <a:bodyPr/>
            <a:lstStyle/>
            <a:p>
              <a:pPr>
                <a:defRPr/>
              </a:pPr>
              <a:endParaRPr lang="en-US"/>
            </a:p>
          </c:txPr>
          <c:dLblPos val="outEnd"/>
          <c:showLegendKey val="0"/>
          <c:showVal val="1"/>
          <c:showCatName val="0"/>
          <c:showSerName val="0"/>
          <c:showPercent val="0"/>
          <c:showBubbleSize val="0"/>
        </c:dLbl>
      </c:pivotFmt>
      <c:pivotFmt>
        <c:idx val="2"/>
        <c:marker>
          <c:symbol val="none"/>
        </c:marker>
        <c:dLbl>
          <c:idx val="0"/>
          <c:spPr/>
          <c:txPr>
            <a:bodyPr/>
            <a:lstStyle/>
            <a:p>
              <a:pPr>
                <a:defRPr/>
              </a:pPr>
              <a:endParaRPr lang="en-US"/>
            </a:p>
          </c:txPr>
          <c:dLblPos val="outEnd"/>
          <c:showLegendKey val="0"/>
          <c:showVal val="1"/>
          <c:showCatName val="0"/>
          <c:showSerName val="0"/>
          <c:showPercent val="0"/>
          <c:showBubbleSize val="0"/>
        </c:dLbl>
      </c:pivotFmt>
      <c:pivotFmt>
        <c:idx val="3"/>
        <c:marker>
          <c:symbol val="none"/>
        </c:marker>
        <c:dLbl>
          <c:idx val="0"/>
          <c:spPr/>
          <c:txPr>
            <a:bodyPr/>
            <a:lstStyle/>
            <a:p>
              <a:pPr>
                <a:defRPr/>
              </a:pPr>
              <a:endParaRPr lang="en-US"/>
            </a:p>
          </c:txPr>
          <c:dLblPos val="outEnd"/>
          <c:showLegendKey val="0"/>
          <c:showVal val="1"/>
          <c:showCatName val="0"/>
          <c:showSerName val="0"/>
          <c:showPercent val="0"/>
          <c:showBubbleSize val="0"/>
        </c:dLbl>
      </c:pivotFmt>
    </c:pivotFmts>
    <c:plotArea>
      <c:layout/>
      <c:barChart>
        <c:barDir val="bar"/>
        <c:grouping val="clustered"/>
        <c:varyColors val="0"/>
        <c:ser>
          <c:idx val="0"/>
          <c:order val="0"/>
          <c:tx>
            <c:strRef>
              <c:f>Site!$BA$4</c:f>
              <c:strCache>
                <c:ptCount val="1"/>
                <c:pt idx="0">
                  <c:v>Total</c:v>
                </c:pt>
              </c:strCache>
            </c:strRef>
          </c:tx>
          <c:invertIfNegative val="0"/>
          <c:cat>
            <c:strRef>
              <c:f>Site!$AZ$5:$AZ$14</c:f>
              <c:strCache>
                <c:ptCount val="9"/>
                <c:pt idx="0">
                  <c:v>2</c:v>
                </c:pt>
                <c:pt idx="1">
                  <c:v>3</c:v>
                </c:pt>
                <c:pt idx="2">
                  <c:v>4</c:v>
                </c:pt>
                <c:pt idx="3">
                  <c:v>5</c:v>
                </c:pt>
                <c:pt idx="4">
                  <c:v>7</c:v>
                </c:pt>
                <c:pt idx="5">
                  <c:v>10</c:v>
                </c:pt>
                <c:pt idx="6">
                  <c:v>14</c:v>
                </c:pt>
                <c:pt idx="7">
                  <c:v>None specified</c:v>
                </c:pt>
                <c:pt idx="8">
                  <c:v>Not applicable/answered</c:v>
                </c:pt>
              </c:strCache>
            </c:strRef>
          </c:cat>
          <c:val>
            <c:numRef>
              <c:f>Site!$BA$5:$BA$14</c:f>
              <c:numCache>
                <c:formatCode>0%</c:formatCode>
                <c:ptCount val="9"/>
                <c:pt idx="0">
                  <c:v>4.5248868778280547E-3</c:v>
                </c:pt>
                <c:pt idx="1">
                  <c:v>0.10859728506787331</c:v>
                </c:pt>
                <c:pt idx="2">
                  <c:v>9.0497737556561094E-3</c:v>
                </c:pt>
                <c:pt idx="3">
                  <c:v>0.11312217194570136</c:v>
                </c:pt>
                <c:pt idx="4">
                  <c:v>0.11764705882352941</c:v>
                </c:pt>
                <c:pt idx="5">
                  <c:v>0.20814479638009051</c:v>
                </c:pt>
                <c:pt idx="6">
                  <c:v>1.3574660633484163E-2</c:v>
                </c:pt>
                <c:pt idx="7">
                  <c:v>0.32126696832579188</c:v>
                </c:pt>
                <c:pt idx="8">
                  <c:v>0.10407239819004525</c:v>
                </c:pt>
              </c:numCache>
            </c:numRef>
          </c:val>
        </c:ser>
        <c:dLbls>
          <c:dLblPos val="outEnd"/>
          <c:showLegendKey val="0"/>
          <c:showVal val="1"/>
          <c:showCatName val="0"/>
          <c:showSerName val="0"/>
          <c:showPercent val="0"/>
          <c:showBubbleSize val="0"/>
        </c:dLbls>
        <c:gapWidth val="150"/>
        <c:axId val="78524800"/>
        <c:axId val="78526336"/>
      </c:barChart>
      <c:catAx>
        <c:axId val="78524800"/>
        <c:scaling>
          <c:orientation val="minMax"/>
        </c:scaling>
        <c:delete val="0"/>
        <c:axPos val="l"/>
        <c:majorTickMark val="out"/>
        <c:minorTickMark val="none"/>
        <c:tickLblPos val="nextTo"/>
        <c:crossAx val="78526336"/>
        <c:crosses val="autoZero"/>
        <c:auto val="1"/>
        <c:lblAlgn val="ctr"/>
        <c:lblOffset val="100"/>
        <c:tickLblSkip val="1"/>
        <c:noMultiLvlLbl val="0"/>
      </c:catAx>
      <c:valAx>
        <c:axId val="78526336"/>
        <c:scaling>
          <c:orientation val="minMax"/>
        </c:scaling>
        <c:delete val="0"/>
        <c:axPos val="b"/>
        <c:title>
          <c:tx>
            <c:rich>
              <a:bodyPr/>
              <a:lstStyle/>
              <a:p>
                <a:pPr>
                  <a:defRPr b="0"/>
                </a:pPr>
                <a:r>
                  <a:rPr lang="en-GB" b="0"/>
                  <a:t>Proportion of sites</a:t>
                </a:r>
              </a:p>
            </c:rich>
          </c:tx>
          <c:layout/>
          <c:overlay val="0"/>
        </c:title>
        <c:numFmt formatCode="0%" sourceLinked="1"/>
        <c:majorTickMark val="out"/>
        <c:minorTickMark val="none"/>
        <c:tickLblPos val="nextTo"/>
        <c:crossAx val="78524800"/>
        <c:crosses val="autoZero"/>
        <c:crossBetween val="between"/>
      </c:valAx>
    </c:plotArea>
    <c:plotVisOnly val="1"/>
    <c:dispBlanksAs val="gap"/>
    <c:showDLblsOverMax val="0"/>
  </c:chart>
  <c:spPr>
    <a:ln>
      <a:noFill/>
    </a:ln>
  </c:spPr>
  <c:txPr>
    <a:bodyPr/>
    <a:lstStyle/>
    <a:p>
      <a:pPr>
        <a:defRPr sz="1800"/>
      </a:pPr>
      <a:endParaRPr lang="en-US"/>
    </a:p>
  </c:txPr>
  <c:externalData r:id="rId2">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a:t>Cumulative time in working days</a:t>
            </a:r>
            <a:r>
              <a:rPr lang="en-GB" baseline="0"/>
              <a:t> to be seen in clinic, from patient-initiated request, excluding cases with missing data</a:t>
            </a:r>
          </a:p>
        </c:rich>
      </c:tx>
      <c:overlay val="0"/>
    </c:title>
    <c:autoTitleDeleted val="0"/>
    <c:plotArea>
      <c:layout>
        <c:manualLayout>
          <c:layoutTarget val="inner"/>
          <c:xMode val="edge"/>
          <c:yMode val="edge"/>
          <c:x val="0.32483677678096251"/>
          <c:y val="0.18810542702499586"/>
          <c:w val="0.65856767467497912"/>
          <c:h val="0.45055198756623055"/>
        </c:manualLayout>
      </c:layout>
      <c:lineChart>
        <c:grouping val="standard"/>
        <c:varyColors val="0"/>
        <c:ser>
          <c:idx val="0"/>
          <c:order val="0"/>
          <c:tx>
            <c:strRef>
              <c:f>TimeToSee!$Q$5</c:f>
              <c:strCache>
                <c:ptCount val="1"/>
                <c:pt idx="0">
                  <c:v>Sought walk-in</c:v>
                </c:pt>
              </c:strCache>
            </c:strRef>
          </c:tx>
          <c:marker>
            <c:symbol val="none"/>
          </c:marker>
          <c:cat>
            <c:strRef>
              <c:f>TimeToSee!$P$6:$P$16</c:f>
              <c:strCache>
                <c:ptCount val="11"/>
                <c:pt idx="0">
                  <c:v>0</c:v>
                </c:pt>
                <c:pt idx="1">
                  <c:v>1</c:v>
                </c:pt>
                <c:pt idx="2">
                  <c:v>2</c:v>
                </c:pt>
                <c:pt idx="3">
                  <c:v>3</c:v>
                </c:pt>
                <c:pt idx="4">
                  <c:v>4</c:v>
                </c:pt>
                <c:pt idx="5">
                  <c:v>5</c:v>
                </c:pt>
                <c:pt idx="6">
                  <c:v>6</c:v>
                </c:pt>
                <c:pt idx="7">
                  <c:v>7</c:v>
                </c:pt>
                <c:pt idx="8">
                  <c:v>8</c:v>
                </c:pt>
                <c:pt idx="9">
                  <c:v>9</c:v>
                </c:pt>
                <c:pt idx="10">
                  <c:v>10</c:v>
                </c:pt>
              </c:strCache>
            </c:strRef>
          </c:cat>
          <c:val>
            <c:numRef>
              <c:f>TimeToSee!$Q$6:$Q$16</c:f>
              <c:numCache>
                <c:formatCode>0%</c:formatCode>
                <c:ptCount val="11"/>
                <c:pt idx="0">
                  <c:v>0.98546403279910544</c:v>
                </c:pt>
                <c:pt idx="1">
                  <c:v>0.98844576966082742</c:v>
                </c:pt>
                <c:pt idx="2">
                  <c:v>0.99366380916884089</c:v>
                </c:pt>
                <c:pt idx="3">
                  <c:v>0.99590011181513238</c:v>
                </c:pt>
                <c:pt idx="4">
                  <c:v>0.99813641446142387</c:v>
                </c:pt>
                <c:pt idx="5">
                  <c:v>0.99888184867685437</c:v>
                </c:pt>
                <c:pt idx="6">
                  <c:v>0.99925456578456961</c:v>
                </c:pt>
                <c:pt idx="7">
                  <c:v>0.99962728289228486</c:v>
                </c:pt>
                <c:pt idx="8">
                  <c:v>0.99962728289228486</c:v>
                </c:pt>
                <c:pt idx="9">
                  <c:v>0.99962728289228486</c:v>
                </c:pt>
                <c:pt idx="10">
                  <c:v>0.99962728289228486</c:v>
                </c:pt>
              </c:numCache>
            </c:numRef>
          </c:val>
          <c:smooth val="0"/>
        </c:ser>
        <c:ser>
          <c:idx val="1"/>
          <c:order val="1"/>
          <c:tx>
            <c:strRef>
              <c:f>TimeToSee!$R$5</c:f>
              <c:strCache>
                <c:ptCount val="1"/>
                <c:pt idx="0">
                  <c:v>Requested/booked appointment</c:v>
                </c:pt>
              </c:strCache>
            </c:strRef>
          </c:tx>
          <c:marker>
            <c:symbol val="none"/>
          </c:marker>
          <c:cat>
            <c:strRef>
              <c:f>TimeToSee!$P$6:$P$16</c:f>
              <c:strCache>
                <c:ptCount val="11"/>
                <c:pt idx="0">
                  <c:v>0</c:v>
                </c:pt>
                <c:pt idx="1">
                  <c:v>1</c:v>
                </c:pt>
                <c:pt idx="2">
                  <c:v>2</c:v>
                </c:pt>
                <c:pt idx="3">
                  <c:v>3</c:v>
                </c:pt>
                <c:pt idx="4">
                  <c:v>4</c:v>
                </c:pt>
                <c:pt idx="5">
                  <c:v>5</c:v>
                </c:pt>
                <c:pt idx="6">
                  <c:v>6</c:v>
                </c:pt>
                <c:pt idx="7">
                  <c:v>7</c:v>
                </c:pt>
                <c:pt idx="8">
                  <c:v>8</c:v>
                </c:pt>
                <c:pt idx="9">
                  <c:v>9</c:v>
                </c:pt>
                <c:pt idx="10">
                  <c:v>10</c:v>
                </c:pt>
              </c:strCache>
            </c:strRef>
          </c:cat>
          <c:val>
            <c:numRef>
              <c:f>TimeToSee!$R$6:$R$16</c:f>
              <c:numCache>
                <c:formatCode>0%</c:formatCode>
                <c:ptCount val="11"/>
                <c:pt idx="0">
                  <c:v>0.27857142857142858</c:v>
                </c:pt>
                <c:pt idx="1">
                  <c:v>0.46285714285714286</c:v>
                </c:pt>
                <c:pt idx="2">
                  <c:v>0.6735714285714286</c:v>
                </c:pt>
                <c:pt idx="3">
                  <c:v>0.75571428571428578</c:v>
                </c:pt>
                <c:pt idx="4">
                  <c:v>0.8</c:v>
                </c:pt>
                <c:pt idx="5">
                  <c:v>0.83857142857142863</c:v>
                </c:pt>
                <c:pt idx="6">
                  <c:v>0.87285714285714289</c:v>
                </c:pt>
                <c:pt idx="7">
                  <c:v>0.89642857142857146</c:v>
                </c:pt>
                <c:pt idx="8">
                  <c:v>0.90714285714285714</c:v>
                </c:pt>
                <c:pt idx="9">
                  <c:v>0.91785714285714282</c:v>
                </c:pt>
                <c:pt idx="10">
                  <c:v>0.9335714285714285</c:v>
                </c:pt>
              </c:numCache>
            </c:numRef>
          </c:val>
          <c:smooth val="0"/>
        </c:ser>
        <c:ser>
          <c:idx val="2"/>
          <c:order val="2"/>
          <c:tx>
            <c:strRef>
              <c:f>TimeToSee!$S$5</c:f>
              <c:strCache>
                <c:ptCount val="1"/>
                <c:pt idx="0">
                  <c:v>Requested/booked appointment - priority</c:v>
                </c:pt>
              </c:strCache>
            </c:strRef>
          </c:tx>
          <c:spPr>
            <a:ln>
              <a:solidFill>
                <a:schemeClr val="accent2"/>
              </a:solidFill>
              <a:prstDash val="dash"/>
            </a:ln>
          </c:spPr>
          <c:marker>
            <c:symbol val="none"/>
          </c:marker>
          <c:cat>
            <c:strRef>
              <c:f>TimeToSee!$P$6:$P$16</c:f>
              <c:strCache>
                <c:ptCount val="11"/>
                <c:pt idx="0">
                  <c:v>0</c:v>
                </c:pt>
                <c:pt idx="1">
                  <c:v>1</c:v>
                </c:pt>
                <c:pt idx="2">
                  <c:v>2</c:v>
                </c:pt>
                <c:pt idx="3">
                  <c:v>3</c:v>
                </c:pt>
                <c:pt idx="4">
                  <c:v>4</c:v>
                </c:pt>
                <c:pt idx="5">
                  <c:v>5</c:v>
                </c:pt>
                <c:pt idx="6">
                  <c:v>6</c:v>
                </c:pt>
                <c:pt idx="7">
                  <c:v>7</c:v>
                </c:pt>
                <c:pt idx="8">
                  <c:v>8</c:v>
                </c:pt>
                <c:pt idx="9">
                  <c:v>9</c:v>
                </c:pt>
                <c:pt idx="10">
                  <c:v>10</c:v>
                </c:pt>
              </c:strCache>
            </c:strRef>
          </c:cat>
          <c:val>
            <c:numRef>
              <c:f>TimeToSee!$S$6:$S$16</c:f>
              <c:numCache>
                <c:formatCode>0%</c:formatCode>
                <c:ptCount val="11"/>
                <c:pt idx="0">
                  <c:v>0.3</c:v>
                </c:pt>
                <c:pt idx="1">
                  <c:v>0.5037974683544304</c:v>
                </c:pt>
                <c:pt idx="2">
                  <c:v>0.73164556962025318</c:v>
                </c:pt>
                <c:pt idx="3">
                  <c:v>0.8215189873417722</c:v>
                </c:pt>
                <c:pt idx="4">
                  <c:v>0.86582278481012664</c:v>
                </c:pt>
                <c:pt idx="5">
                  <c:v>0.89873417721518989</c:v>
                </c:pt>
                <c:pt idx="6">
                  <c:v>0.93291139240506327</c:v>
                </c:pt>
                <c:pt idx="7">
                  <c:v>0.94810126582278476</c:v>
                </c:pt>
                <c:pt idx="8">
                  <c:v>0.95569620253164556</c:v>
                </c:pt>
                <c:pt idx="9">
                  <c:v>0.96075949367088609</c:v>
                </c:pt>
                <c:pt idx="10">
                  <c:v>0.96835443037974689</c:v>
                </c:pt>
              </c:numCache>
            </c:numRef>
          </c:val>
          <c:smooth val="0"/>
        </c:ser>
        <c:dLbls>
          <c:showLegendKey val="0"/>
          <c:showVal val="0"/>
          <c:showCatName val="0"/>
          <c:showSerName val="0"/>
          <c:showPercent val="0"/>
          <c:showBubbleSize val="0"/>
        </c:dLbls>
        <c:marker val="1"/>
        <c:smooth val="0"/>
        <c:axId val="29726208"/>
        <c:axId val="29728128"/>
      </c:lineChart>
      <c:catAx>
        <c:axId val="29726208"/>
        <c:scaling>
          <c:orientation val="minMax"/>
        </c:scaling>
        <c:delete val="0"/>
        <c:axPos val="b"/>
        <c:title>
          <c:tx>
            <c:rich>
              <a:bodyPr/>
              <a:lstStyle/>
              <a:p>
                <a:pPr>
                  <a:defRPr sz="1400" b="0"/>
                </a:pPr>
                <a:r>
                  <a:rPr lang="en-GB" sz="1400" b="0"/>
                  <a:t>Number of working days</a:t>
                </a:r>
              </a:p>
            </c:rich>
          </c:tx>
          <c:layout>
            <c:manualLayout>
              <c:xMode val="edge"/>
              <c:yMode val="edge"/>
              <c:x val="0.76496747415038391"/>
              <c:y val="0.5822093258303509"/>
            </c:manualLayout>
          </c:layout>
          <c:overlay val="0"/>
        </c:title>
        <c:majorTickMark val="out"/>
        <c:minorTickMark val="none"/>
        <c:tickLblPos val="nextTo"/>
        <c:crossAx val="29728128"/>
        <c:crosses val="autoZero"/>
        <c:auto val="1"/>
        <c:lblAlgn val="ctr"/>
        <c:lblOffset val="100"/>
        <c:noMultiLvlLbl val="0"/>
      </c:catAx>
      <c:valAx>
        <c:axId val="29728128"/>
        <c:scaling>
          <c:orientation val="minMax"/>
          <c:max val="1"/>
        </c:scaling>
        <c:delete val="0"/>
        <c:axPos val="l"/>
        <c:majorGridlines>
          <c:spPr>
            <a:ln>
              <a:noFill/>
            </a:ln>
          </c:spPr>
        </c:majorGridlines>
        <c:title>
          <c:tx>
            <c:rich>
              <a:bodyPr rot="0" vert="horz"/>
              <a:lstStyle/>
              <a:p>
                <a:pPr>
                  <a:defRPr b="0"/>
                </a:pPr>
                <a:r>
                  <a:rPr lang="en-GB" b="0"/>
                  <a:t>Percentage of patients</a:t>
                </a:r>
              </a:p>
            </c:rich>
          </c:tx>
          <c:layout>
            <c:manualLayout>
              <c:xMode val="edge"/>
              <c:yMode val="edge"/>
              <c:x val="6.4371246103550522E-2"/>
              <c:y val="0.26433124682570691"/>
            </c:manualLayout>
          </c:layout>
          <c:overlay val="0"/>
        </c:title>
        <c:numFmt formatCode="0%" sourceLinked="1"/>
        <c:majorTickMark val="out"/>
        <c:minorTickMark val="none"/>
        <c:tickLblPos val="nextTo"/>
        <c:crossAx val="29726208"/>
        <c:crosses val="autoZero"/>
        <c:crossBetween val="between"/>
        <c:majorUnit val="0.2"/>
      </c:valAx>
      <c:dTable>
        <c:showHorzBorder val="1"/>
        <c:showVertBorder val="1"/>
        <c:showOutline val="1"/>
        <c:showKeys val="0"/>
        <c:txPr>
          <a:bodyPr/>
          <a:lstStyle/>
          <a:p>
            <a:pPr rtl="0">
              <a:defRPr sz="1200"/>
            </a:pPr>
            <a:endParaRPr lang="en-US"/>
          </a:p>
        </c:txPr>
      </c:dTable>
    </c:plotArea>
    <c:legend>
      <c:legendPos val="b"/>
      <c:layout>
        <c:manualLayout>
          <c:xMode val="edge"/>
          <c:yMode val="edge"/>
          <c:x val="9.5252984110088951E-2"/>
          <c:y val="0.86819336256130286"/>
          <c:w val="0.88643702957500192"/>
          <c:h val="0.13141158175765388"/>
        </c:manualLayout>
      </c:layout>
      <c:overlay val="0"/>
      <c:txPr>
        <a:bodyPr/>
        <a:lstStyle/>
        <a:p>
          <a:pPr>
            <a:defRPr sz="1400"/>
          </a:pPr>
          <a:endParaRPr lang="en-US"/>
        </a:p>
      </c:txPr>
    </c:legend>
    <c:plotVisOnly val="1"/>
    <c:dispBlanksAs val="gap"/>
    <c:showDLblsOverMax val="0"/>
  </c:chart>
  <c:spPr>
    <a:ln>
      <a:noFill/>
    </a:ln>
  </c:spPr>
  <c:txPr>
    <a:bodyPr/>
    <a:lstStyle/>
    <a:p>
      <a:pPr>
        <a:defRPr sz="16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D2195F-F208-4F9F-AE98-169EF5535AA8}"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en-GB"/>
        </a:p>
      </dgm:t>
    </dgm:pt>
    <dgm:pt modelId="{1465602F-6FA4-4F85-9742-0607FE799BC2}">
      <dgm:prSet phldrT="[Text]"/>
      <dgm:spPr>
        <a:solidFill>
          <a:schemeClr val="accent2">
            <a:lumMod val="40000"/>
            <a:lumOff val="60000"/>
          </a:schemeClr>
        </a:solidFill>
      </dgm:spPr>
      <dgm:t>
        <a:bodyPr/>
        <a:lstStyle/>
        <a:p>
          <a:r>
            <a:rPr lang="en-GB" dirty="0" smtClean="0">
              <a:solidFill>
                <a:schemeClr val="tx1"/>
              </a:solidFill>
            </a:rPr>
            <a:t>4717 patient-initiated GUM/level 3 attendances</a:t>
          </a:r>
          <a:endParaRPr lang="en-GB" dirty="0">
            <a:solidFill>
              <a:schemeClr val="tx1"/>
            </a:solidFill>
          </a:endParaRPr>
        </a:p>
      </dgm:t>
    </dgm:pt>
    <dgm:pt modelId="{EB9A1386-BB27-4E54-AF9D-0A767460B3C3}" type="parTrans" cxnId="{B51FA0AA-5EC2-499E-9D12-AA6FB51D5A38}">
      <dgm:prSet/>
      <dgm:spPr/>
      <dgm:t>
        <a:bodyPr/>
        <a:lstStyle/>
        <a:p>
          <a:endParaRPr lang="en-GB"/>
        </a:p>
      </dgm:t>
    </dgm:pt>
    <dgm:pt modelId="{846E4ABE-8421-4395-B97E-35F926C6E6A9}" type="sibTrans" cxnId="{B51FA0AA-5EC2-499E-9D12-AA6FB51D5A38}">
      <dgm:prSet/>
      <dgm:spPr/>
      <dgm:t>
        <a:bodyPr/>
        <a:lstStyle/>
        <a:p>
          <a:endParaRPr lang="en-GB"/>
        </a:p>
      </dgm:t>
    </dgm:pt>
    <dgm:pt modelId="{8384CB3C-00A7-407C-AACD-04DE6E3EC433}">
      <dgm:prSet phldrT="[Text]" custT="1"/>
      <dgm:spPr>
        <a:solidFill>
          <a:schemeClr val="accent2">
            <a:lumMod val="40000"/>
            <a:lumOff val="60000"/>
          </a:schemeClr>
        </a:solidFill>
      </dgm:spPr>
      <dgm:t>
        <a:bodyPr/>
        <a:lstStyle/>
        <a:p>
          <a:r>
            <a:rPr lang="en-GB" sz="2400" dirty="0" smtClean="0">
              <a:solidFill>
                <a:schemeClr val="tx1"/>
              </a:solidFill>
            </a:rPr>
            <a:t>4131 (87.6%) date of first contact recorded</a:t>
          </a:r>
          <a:endParaRPr lang="en-GB" sz="2400" dirty="0">
            <a:solidFill>
              <a:schemeClr val="tx1"/>
            </a:solidFill>
          </a:endParaRPr>
        </a:p>
      </dgm:t>
    </dgm:pt>
    <dgm:pt modelId="{5C88638F-1299-4957-80D3-827B965D9DE8}" type="parTrans" cxnId="{328339A5-6C64-4FAC-A7BA-0EF378906514}">
      <dgm:prSet/>
      <dgm:spPr/>
      <dgm:t>
        <a:bodyPr/>
        <a:lstStyle/>
        <a:p>
          <a:endParaRPr lang="en-GB"/>
        </a:p>
      </dgm:t>
    </dgm:pt>
    <dgm:pt modelId="{387FADC0-BF94-484A-996C-28F80FEFF03D}" type="sibTrans" cxnId="{328339A5-6C64-4FAC-A7BA-0EF378906514}">
      <dgm:prSet/>
      <dgm:spPr/>
      <dgm:t>
        <a:bodyPr/>
        <a:lstStyle/>
        <a:p>
          <a:endParaRPr lang="en-GB"/>
        </a:p>
      </dgm:t>
    </dgm:pt>
    <dgm:pt modelId="{F859D6A6-358D-430D-8F36-DDAEA8DCB72D}">
      <dgm:prSet phldrT="[Text]" custT="1"/>
      <dgm:spPr>
        <a:solidFill>
          <a:schemeClr val="accent2">
            <a:lumMod val="40000"/>
            <a:lumOff val="60000"/>
          </a:schemeClr>
        </a:solidFill>
      </dgm:spPr>
      <dgm:t>
        <a:bodyPr/>
        <a:lstStyle/>
        <a:p>
          <a:r>
            <a:rPr lang="en-GB" sz="2400" dirty="0" smtClean="0">
              <a:solidFill>
                <a:schemeClr val="tx1"/>
              </a:solidFill>
            </a:rPr>
            <a:t>4083 (86.6%) time to be seen reported</a:t>
          </a:r>
          <a:endParaRPr lang="en-GB" sz="2400" dirty="0">
            <a:solidFill>
              <a:schemeClr val="tx1"/>
            </a:solidFill>
          </a:endParaRPr>
        </a:p>
      </dgm:t>
    </dgm:pt>
    <dgm:pt modelId="{A12B6629-4681-46B7-9D19-9BFA82BE1EEE}" type="parTrans" cxnId="{9E929F4C-8ADD-4B96-ABA0-5B3CD0BDBCEB}">
      <dgm:prSet/>
      <dgm:spPr/>
      <dgm:t>
        <a:bodyPr/>
        <a:lstStyle/>
        <a:p>
          <a:endParaRPr lang="en-GB"/>
        </a:p>
      </dgm:t>
    </dgm:pt>
    <dgm:pt modelId="{940EA114-3922-44AB-8894-CA0455A26FF4}" type="sibTrans" cxnId="{9E929F4C-8ADD-4B96-ABA0-5B3CD0BDBCEB}">
      <dgm:prSet/>
      <dgm:spPr/>
      <dgm:t>
        <a:bodyPr/>
        <a:lstStyle/>
        <a:p>
          <a:endParaRPr lang="en-GB"/>
        </a:p>
      </dgm:t>
    </dgm:pt>
    <dgm:pt modelId="{CBBDF4B7-3624-4DBE-8D63-7FDC9C3D123C}">
      <dgm:prSet phldrT="[Text]"/>
      <dgm:spPr>
        <a:solidFill>
          <a:schemeClr val="accent4">
            <a:lumMod val="20000"/>
            <a:lumOff val="80000"/>
          </a:schemeClr>
        </a:solidFill>
      </dgm:spPr>
      <dgm:t>
        <a:bodyPr/>
        <a:lstStyle/>
        <a:p>
          <a:r>
            <a:rPr lang="en-GB" dirty="0" smtClean="0">
              <a:solidFill>
                <a:schemeClr val="tx1"/>
              </a:solidFill>
            </a:rPr>
            <a:t>48 (1.0%) not reported</a:t>
          </a:r>
          <a:endParaRPr lang="en-GB" dirty="0">
            <a:solidFill>
              <a:schemeClr val="tx1"/>
            </a:solidFill>
          </a:endParaRPr>
        </a:p>
      </dgm:t>
    </dgm:pt>
    <dgm:pt modelId="{079D1D89-7D25-4D9E-BE44-0A4D3B6330CD}" type="parTrans" cxnId="{0F88F220-9EFE-4409-A512-78A090421368}">
      <dgm:prSet/>
      <dgm:spPr/>
      <dgm:t>
        <a:bodyPr/>
        <a:lstStyle/>
        <a:p>
          <a:endParaRPr lang="en-GB"/>
        </a:p>
      </dgm:t>
    </dgm:pt>
    <dgm:pt modelId="{C219F871-530C-46DA-8A18-7990E963A654}" type="sibTrans" cxnId="{0F88F220-9EFE-4409-A512-78A090421368}">
      <dgm:prSet/>
      <dgm:spPr/>
      <dgm:t>
        <a:bodyPr/>
        <a:lstStyle/>
        <a:p>
          <a:endParaRPr lang="en-GB"/>
        </a:p>
      </dgm:t>
    </dgm:pt>
    <dgm:pt modelId="{E319939E-F341-4798-A730-18E9F1ED467D}">
      <dgm:prSet phldrT="[Text]"/>
      <dgm:spPr>
        <a:solidFill>
          <a:schemeClr val="accent4">
            <a:lumMod val="20000"/>
            <a:lumOff val="80000"/>
          </a:schemeClr>
        </a:solidFill>
      </dgm:spPr>
      <dgm:t>
        <a:bodyPr/>
        <a:lstStyle/>
        <a:p>
          <a:r>
            <a:rPr lang="en-GB" dirty="0" smtClean="0">
              <a:solidFill>
                <a:schemeClr val="tx1"/>
              </a:solidFill>
            </a:rPr>
            <a:t>586 (12.4%) not recorded</a:t>
          </a:r>
          <a:endParaRPr lang="en-GB" dirty="0">
            <a:solidFill>
              <a:schemeClr val="tx1"/>
            </a:solidFill>
          </a:endParaRPr>
        </a:p>
      </dgm:t>
    </dgm:pt>
    <dgm:pt modelId="{E76AA087-FAB6-422C-A14A-FB35DAF402EE}" type="parTrans" cxnId="{DF188BBD-A8D4-444B-9873-3E2CFD67C145}">
      <dgm:prSet/>
      <dgm:spPr/>
      <dgm:t>
        <a:bodyPr/>
        <a:lstStyle/>
        <a:p>
          <a:endParaRPr lang="en-GB"/>
        </a:p>
      </dgm:t>
    </dgm:pt>
    <dgm:pt modelId="{14180F89-A715-4F55-9412-BF50D7615EED}" type="sibTrans" cxnId="{DF188BBD-A8D4-444B-9873-3E2CFD67C145}">
      <dgm:prSet/>
      <dgm:spPr/>
      <dgm:t>
        <a:bodyPr/>
        <a:lstStyle/>
        <a:p>
          <a:endParaRPr lang="en-GB"/>
        </a:p>
      </dgm:t>
    </dgm:pt>
    <dgm:pt modelId="{8ADD1466-CBEA-46B9-88F5-B196B2BA1C30}">
      <dgm:prSet phldrT="[Text]" custT="1"/>
      <dgm:spPr>
        <a:solidFill>
          <a:schemeClr val="accent1">
            <a:lumMod val="60000"/>
            <a:lumOff val="40000"/>
          </a:schemeClr>
        </a:solidFill>
      </dgm:spPr>
      <dgm:t>
        <a:bodyPr/>
        <a:lstStyle/>
        <a:p>
          <a:r>
            <a:rPr lang="en-GB" sz="1600" dirty="0" smtClean="0">
              <a:solidFill>
                <a:schemeClr val="tx1"/>
              </a:solidFill>
            </a:rPr>
            <a:t>3609 (76.5%) ≤2 WD</a:t>
          </a:r>
          <a:endParaRPr lang="en-GB" sz="1600" dirty="0">
            <a:solidFill>
              <a:schemeClr val="tx1"/>
            </a:solidFill>
          </a:endParaRPr>
        </a:p>
      </dgm:t>
    </dgm:pt>
    <dgm:pt modelId="{7A5DC708-9032-465E-B6DD-C954530A180E}" type="parTrans" cxnId="{35A54079-204E-4C29-B753-B485941D8726}">
      <dgm:prSet/>
      <dgm:spPr/>
      <dgm:t>
        <a:bodyPr/>
        <a:lstStyle/>
        <a:p>
          <a:endParaRPr lang="en-GB"/>
        </a:p>
      </dgm:t>
    </dgm:pt>
    <dgm:pt modelId="{2DE0FE41-7D24-43D4-98C9-CD39069F23E8}" type="sibTrans" cxnId="{35A54079-204E-4C29-B753-B485941D8726}">
      <dgm:prSet/>
      <dgm:spPr/>
      <dgm:t>
        <a:bodyPr/>
        <a:lstStyle/>
        <a:p>
          <a:endParaRPr lang="en-GB"/>
        </a:p>
      </dgm:t>
    </dgm:pt>
    <dgm:pt modelId="{4059CE15-8D68-467B-A01E-26FC480512A1}">
      <dgm:prSet phldrT="[Text]" custT="1"/>
      <dgm:spPr>
        <a:solidFill>
          <a:schemeClr val="accent1">
            <a:lumMod val="40000"/>
            <a:lumOff val="60000"/>
          </a:schemeClr>
        </a:solidFill>
      </dgm:spPr>
      <dgm:t>
        <a:bodyPr/>
        <a:lstStyle/>
        <a:p>
          <a:r>
            <a:rPr lang="en-GB" sz="2000" dirty="0" smtClean="0">
              <a:solidFill>
                <a:schemeClr val="tx1"/>
              </a:solidFill>
            </a:rPr>
            <a:t>474 (10.1%) 3 or more WD</a:t>
          </a:r>
          <a:endParaRPr lang="en-GB" sz="2000" dirty="0">
            <a:solidFill>
              <a:schemeClr val="tx1"/>
            </a:solidFill>
          </a:endParaRPr>
        </a:p>
      </dgm:t>
    </dgm:pt>
    <dgm:pt modelId="{D1053510-246D-46F7-90C0-43DF19FB102E}" type="parTrans" cxnId="{B4FA13B4-2987-4AD8-9DC0-FD76290EA4D2}">
      <dgm:prSet/>
      <dgm:spPr/>
      <dgm:t>
        <a:bodyPr/>
        <a:lstStyle/>
        <a:p>
          <a:endParaRPr lang="en-GB"/>
        </a:p>
      </dgm:t>
    </dgm:pt>
    <dgm:pt modelId="{7E57E7EF-2548-406A-A313-96F1DFDEF803}" type="sibTrans" cxnId="{B4FA13B4-2987-4AD8-9DC0-FD76290EA4D2}">
      <dgm:prSet/>
      <dgm:spPr/>
      <dgm:t>
        <a:bodyPr/>
        <a:lstStyle/>
        <a:p>
          <a:endParaRPr lang="en-GB"/>
        </a:p>
      </dgm:t>
    </dgm:pt>
    <dgm:pt modelId="{A9022C0D-A429-48D8-B7C6-ECB45698249A}">
      <dgm:prSet phldrT="[Text]" custT="1"/>
      <dgm:spPr>
        <a:solidFill>
          <a:schemeClr val="accent1">
            <a:lumMod val="60000"/>
            <a:lumOff val="40000"/>
          </a:schemeClr>
        </a:solidFill>
      </dgm:spPr>
      <dgm:t>
        <a:bodyPr/>
        <a:lstStyle/>
        <a:p>
          <a:r>
            <a:rPr lang="en-GB" sz="1400" i="0" dirty="0" smtClean="0">
              <a:solidFill>
                <a:schemeClr val="tx1"/>
              </a:solidFill>
            </a:rPr>
            <a:t>166 (3.5%)</a:t>
          </a:r>
          <a:r>
            <a:rPr lang="en-GB" sz="1400" i="1" dirty="0" smtClean="0">
              <a:solidFill>
                <a:schemeClr val="tx1"/>
              </a:solidFill>
            </a:rPr>
            <a:t> could </a:t>
          </a:r>
          <a:r>
            <a:rPr lang="en-GB" sz="1400" dirty="0" smtClean="0">
              <a:solidFill>
                <a:schemeClr val="tx1"/>
              </a:solidFill>
            </a:rPr>
            <a:t>have been  ≤2 WD</a:t>
          </a:r>
          <a:endParaRPr lang="en-GB" sz="1400" dirty="0">
            <a:solidFill>
              <a:schemeClr val="tx1"/>
            </a:solidFill>
          </a:endParaRPr>
        </a:p>
      </dgm:t>
    </dgm:pt>
    <dgm:pt modelId="{6FC988D2-E558-4681-8393-05DBC83BCF53}" type="parTrans" cxnId="{50D19C6B-4574-4DC0-9F70-4FA722AC50A3}">
      <dgm:prSet/>
      <dgm:spPr/>
      <dgm:t>
        <a:bodyPr/>
        <a:lstStyle/>
        <a:p>
          <a:endParaRPr lang="en-GB"/>
        </a:p>
      </dgm:t>
    </dgm:pt>
    <dgm:pt modelId="{1FBD7A73-30A8-466A-A1DF-2DF5BB5DF900}" type="sibTrans" cxnId="{50D19C6B-4574-4DC0-9F70-4FA722AC50A3}">
      <dgm:prSet/>
      <dgm:spPr/>
      <dgm:t>
        <a:bodyPr/>
        <a:lstStyle/>
        <a:p>
          <a:endParaRPr lang="en-GB"/>
        </a:p>
      </dgm:t>
    </dgm:pt>
    <dgm:pt modelId="{10BC6B19-0C7A-4361-9174-9B968978D88A}">
      <dgm:prSet phldrT="[Text]" custT="1"/>
      <dgm:spPr>
        <a:solidFill>
          <a:schemeClr val="accent1">
            <a:lumMod val="40000"/>
            <a:lumOff val="60000"/>
          </a:schemeClr>
        </a:solidFill>
      </dgm:spPr>
      <dgm:t>
        <a:bodyPr/>
        <a:lstStyle/>
        <a:p>
          <a:r>
            <a:rPr lang="en-GB" sz="1200" dirty="0" smtClean="0">
              <a:solidFill>
                <a:schemeClr val="tx1"/>
              </a:solidFill>
            </a:rPr>
            <a:t>112 (2.4%) could not have been  ≤2 WD</a:t>
          </a:r>
          <a:endParaRPr lang="en-GB" sz="1200" dirty="0">
            <a:solidFill>
              <a:schemeClr val="tx1"/>
            </a:solidFill>
          </a:endParaRPr>
        </a:p>
      </dgm:t>
    </dgm:pt>
    <dgm:pt modelId="{7222A760-B90D-4345-84BD-23EB40E26ED8}" type="parTrans" cxnId="{279A8595-D680-4CBD-9CE6-AE16C6C07CB1}">
      <dgm:prSet/>
      <dgm:spPr/>
      <dgm:t>
        <a:bodyPr/>
        <a:lstStyle/>
        <a:p>
          <a:endParaRPr lang="en-GB"/>
        </a:p>
      </dgm:t>
    </dgm:pt>
    <dgm:pt modelId="{1047F438-D5F8-47BF-B48B-ACE0EC9385CD}" type="sibTrans" cxnId="{279A8595-D680-4CBD-9CE6-AE16C6C07CB1}">
      <dgm:prSet/>
      <dgm:spPr/>
      <dgm:t>
        <a:bodyPr/>
        <a:lstStyle/>
        <a:p>
          <a:endParaRPr lang="en-GB"/>
        </a:p>
      </dgm:t>
    </dgm:pt>
    <dgm:pt modelId="{E689095A-9DE9-4BDB-A029-B2BE9205F1AB}">
      <dgm:prSet phldrT="[Text]" custT="1"/>
      <dgm:spPr>
        <a:solidFill>
          <a:schemeClr val="accent4">
            <a:lumMod val="20000"/>
            <a:lumOff val="80000"/>
          </a:schemeClr>
        </a:solidFill>
      </dgm:spPr>
      <dgm:t>
        <a:bodyPr/>
        <a:lstStyle/>
        <a:p>
          <a:r>
            <a:rPr lang="en-GB" sz="1600" dirty="0" smtClean="0">
              <a:solidFill>
                <a:schemeClr val="tx1"/>
              </a:solidFill>
            </a:rPr>
            <a:t>196 (4.2%) not reported</a:t>
          </a:r>
          <a:endParaRPr lang="en-GB" sz="1600" dirty="0">
            <a:solidFill>
              <a:schemeClr val="tx1"/>
            </a:solidFill>
          </a:endParaRPr>
        </a:p>
      </dgm:t>
    </dgm:pt>
    <dgm:pt modelId="{37647E88-C787-4278-ADD5-25ED3B373097}" type="parTrans" cxnId="{FDF37F6E-7736-40F4-A193-F8EF0526D85B}">
      <dgm:prSet/>
      <dgm:spPr/>
      <dgm:t>
        <a:bodyPr/>
        <a:lstStyle/>
        <a:p>
          <a:endParaRPr lang="en-GB"/>
        </a:p>
      </dgm:t>
    </dgm:pt>
    <dgm:pt modelId="{EB574CDD-AD42-448F-AF98-B2A0395F260A}" type="sibTrans" cxnId="{FDF37F6E-7736-40F4-A193-F8EF0526D85B}">
      <dgm:prSet/>
      <dgm:spPr/>
      <dgm:t>
        <a:bodyPr/>
        <a:lstStyle/>
        <a:p>
          <a:endParaRPr lang="en-GB"/>
        </a:p>
      </dgm:t>
    </dgm:pt>
    <dgm:pt modelId="{9A009C70-0EC8-4635-AA05-7A7F83607461}" type="pres">
      <dgm:prSet presAssocID="{6ED2195F-F208-4F9F-AE98-169EF5535AA8}" presName="Name0" presStyleCnt="0">
        <dgm:presLayoutVars>
          <dgm:chPref val="1"/>
          <dgm:dir/>
          <dgm:animOne val="branch"/>
          <dgm:animLvl val="lvl"/>
          <dgm:resizeHandles/>
        </dgm:presLayoutVars>
      </dgm:prSet>
      <dgm:spPr/>
      <dgm:t>
        <a:bodyPr/>
        <a:lstStyle/>
        <a:p>
          <a:endParaRPr lang="en-GB"/>
        </a:p>
      </dgm:t>
    </dgm:pt>
    <dgm:pt modelId="{C4092A0B-DF3E-4992-8009-4C87D0FB7204}" type="pres">
      <dgm:prSet presAssocID="{1465602F-6FA4-4F85-9742-0607FE799BC2}" presName="vertOne" presStyleCnt="0"/>
      <dgm:spPr/>
    </dgm:pt>
    <dgm:pt modelId="{E55FF002-2124-4A23-8D23-9F245B3CD6CF}" type="pres">
      <dgm:prSet presAssocID="{1465602F-6FA4-4F85-9742-0607FE799BC2}" presName="txOne" presStyleLbl="node0" presStyleIdx="0" presStyleCnt="1" custLinFactNeighborX="62" custLinFactNeighborY="-1733">
        <dgm:presLayoutVars>
          <dgm:chPref val="3"/>
        </dgm:presLayoutVars>
      </dgm:prSet>
      <dgm:spPr/>
      <dgm:t>
        <a:bodyPr/>
        <a:lstStyle/>
        <a:p>
          <a:endParaRPr lang="en-GB"/>
        </a:p>
      </dgm:t>
    </dgm:pt>
    <dgm:pt modelId="{8CA593F9-F042-4A2C-9766-684B6EA93268}" type="pres">
      <dgm:prSet presAssocID="{1465602F-6FA4-4F85-9742-0607FE799BC2}" presName="parTransOne" presStyleCnt="0"/>
      <dgm:spPr/>
    </dgm:pt>
    <dgm:pt modelId="{12ECD038-D265-4D98-BAE8-2F3897238118}" type="pres">
      <dgm:prSet presAssocID="{1465602F-6FA4-4F85-9742-0607FE799BC2}" presName="horzOne" presStyleCnt="0"/>
      <dgm:spPr/>
    </dgm:pt>
    <dgm:pt modelId="{9983ED4D-E7BA-4A20-88B1-6ECDAD64AE8A}" type="pres">
      <dgm:prSet presAssocID="{8384CB3C-00A7-407C-AACD-04DE6E3EC433}" presName="vertTwo" presStyleCnt="0"/>
      <dgm:spPr/>
    </dgm:pt>
    <dgm:pt modelId="{70EEA49E-DE3F-4218-A223-7715B68179B2}" type="pres">
      <dgm:prSet presAssocID="{8384CB3C-00A7-407C-AACD-04DE6E3EC433}" presName="txTwo" presStyleLbl="node2" presStyleIdx="0" presStyleCnt="2" custLinFactNeighborX="88" custLinFactNeighborY="-1067">
        <dgm:presLayoutVars>
          <dgm:chPref val="3"/>
        </dgm:presLayoutVars>
      </dgm:prSet>
      <dgm:spPr/>
      <dgm:t>
        <a:bodyPr/>
        <a:lstStyle/>
        <a:p>
          <a:endParaRPr lang="en-GB"/>
        </a:p>
      </dgm:t>
    </dgm:pt>
    <dgm:pt modelId="{43D3E9C5-2E8D-4D10-9069-19020C11DCF5}" type="pres">
      <dgm:prSet presAssocID="{8384CB3C-00A7-407C-AACD-04DE6E3EC433}" presName="parTransTwo" presStyleCnt="0"/>
      <dgm:spPr/>
    </dgm:pt>
    <dgm:pt modelId="{9308C750-06DF-4BD5-A52B-D588F8EDA1E2}" type="pres">
      <dgm:prSet presAssocID="{8384CB3C-00A7-407C-AACD-04DE6E3EC433}" presName="horzTwo" presStyleCnt="0"/>
      <dgm:spPr/>
    </dgm:pt>
    <dgm:pt modelId="{0EAA0468-2EEA-4575-A83C-386DED4EF625}" type="pres">
      <dgm:prSet presAssocID="{F859D6A6-358D-430D-8F36-DDAEA8DCB72D}" presName="vertThree" presStyleCnt="0"/>
      <dgm:spPr/>
    </dgm:pt>
    <dgm:pt modelId="{69D916D6-EFB2-4ECC-BF18-7902BFF828C4}" type="pres">
      <dgm:prSet presAssocID="{F859D6A6-358D-430D-8F36-DDAEA8DCB72D}" presName="txThree" presStyleLbl="node3" presStyleIdx="0" presStyleCnt="2" custLinFactNeighborX="111" custLinFactNeighborY="-1067">
        <dgm:presLayoutVars>
          <dgm:chPref val="3"/>
        </dgm:presLayoutVars>
      </dgm:prSet>
      <dgm:spPr/>
      <dgm:t>
        <a:bodyPr/>
        <a:lstStyle/>
        <a:p>
          <a:endParaRPr lang="en-GB"/>
        </a:p>
      </dgm:t>
    </dgm:pt>
    <dgm:pt modelId="{09D79708-EB2C-48F1-8115-B5003679285A}" type="pres">
      <dgm:prSet presAssocID="{F859D6A6-358D-430D-8F36-DDAEA8DCB72D}" presName="parTransThree" presStyleCnt="0"/>
      <dgm:spPr/>
    </dgm:pt>
    <dgm:pt modelId="{711CEAC9-18FE-4BF9-AE2C-A724F14097F5}" type="pres">
      <dgm:prSet presAssocID="{F859D6A6-358D-430D-8F36-DDAEA8DCB72D}" presName="horzThree" presStyleCnt="0"/>
      <dgm:spPr/>
    </dgm:pt>
    <dgm:pt modelId="{08250447-8182-48E6-9CD2-FD440A0C8B19}" type="pres">
      <dgm:prSet presAssocID="{8ADD1466-CBEA-46B9-88F5-B196B2BA1C30}" presName="vertFour" presStyleCnt="0">
        <dgm:presLayoutVars>
          <dgm:chPref val="3"/>
        </dgm:presLayoutVars>
      </dgm:prSet>
      <dgm:spPr/>
    </dgm:pt>
    <dgm:pt modelId="{A6E40ADF-D43D-4710-8AB7-0388EC58D6E2}" type="pres">
      <dgm:prSet presAssocID="{8ADD1466-CBEA-46B9-88F5-B196B2BA1C30}" presName="txFour" presStyleLbl="node4" presStyleIdx="0" presStyleCnt="5" custLinFactNeighborX="452" custLinFactNeighborY="-109">
        <dgm:presLayoutVars>
          <dgm:chPref val="3"/>
        </dgm:presLayoutVars>
      </dgm:prSet>
      <dgm:spPr/>
      <dgm:t>
        <a:bodyPr/>
        <a:lstStyle/>
        <a:p>
          <a:endParaRPr lang="en-GB"/>
        </a:p>
      </dgm:t>
    </dgm:pt>
    <dgm:pt modelId="{4A6E878E-B148-419A-9378-583685A7FBB5}" type="pres">
      <dgm:prSet presAssocID="{8ADD1466-CBEA-46B9-88F5-B196B2BA1C30}" presName="horzFour" presStyleCnt="0"/>
      <dgm:spPr/>
    </dgm:pt>
    <dgm:pt modelId="{3E3CD0A6-9102-43D2-8AA9-3853A9E47A5A}" type="pres">
      <dgm:prSet presAssocID="{2DE0FE41-7D24-43D4-98C9-CD39069F23E8}" presName="sibSpaceFour" presStyleCnt="0"/>
      <dgm:spPr/>
    </dgm:pt>
    <dgm:pt modelId="{8AA6F2AD-5E59-4514-ACFD-4330F384ED98}" type="pres">
      <dgm:prSet presAssocID="{4059CE15-8D68-467B-A01E-26FC480512A1}" presName="vertFour" presStyleCnt="0">
        <dgm:presLayoutVars>
          <dgm:chPref val="3"/>
        </dgm:presLayoutVars>
      </dgm:prSet>
      <dgm:spPr/>
    </dgm:pt>
    <dgm:pt modelId="{02A7C144-0F2B-4D76-8B2E-A8FDC73167B6}" type="pres">
      <dgm:prSet presAssocID="{4059CE15-8D68-467B-A01E-26FC480512A1}" presName="txFour" presStyleLbl="node4" presStyleIdx="1" presStyleCnt="5" custLinFactNeighborX="148" custLinFactNeighborY="-1067">
        <dgm:presLayoutVars>
          <dgm:chPref val="3"/>
        </dgm:presLayoutVars>
      </dgm:prSet>
      <dgm:spPr/>
      <dgm:t>
        <a:bodyPr/>
        <a:lstStyle/>
        <a:p>
          <a:endParaRPr lang="en-GB"/>
        </a:p>
      </dgm:t>
    </dgm:pt>
    <dgm:pt modelId="{28D1A74D-0EC8-43E9-BD52-C9BC21B84B85}" type="pres">
      <dgm:prSet presAssocID="{4059CE15-8D68-467B-A01E-26FC480512A1}" presName="parTransFour" presStyleCnt="0"/>
      <dgm:spPr/>
    </dgm:pt>
    <dgm:pt modelId="{B843AD51-7F98-4138-AE61-3E28A032855B}" type="pres">
      <dgm:prSet presAssocID="{4059CE15-8D68-467B-A01E-26FC480512A1}" presName="horzFour" presStyleCnt="0"/>
      <dgm:spPr/>
    </dgm:pt>
    <dgm:pt modelId="{7590E539-0FEA-4632-8521-7AD85E2AB1DB}" type="pres">
      <dgm:prSet presAssocID="{A9022C0D-A429-48D8-B7C6-ECB45698249A}" presName="vertFour" presStyleCnt="0">
        <dgm:presLayoutVars>
          <dgm:chPref val="3"/>
        </dgm:presLayoutVars>
      </dgm:prSet>
      <dgm:spPr/>
    </dgm:pt>
    <dgm:pt modelId="{B3731CC5-15C6-4977-B3BC-A226E4C9B14F}" type="pres">
      <dgm:prSet presAssocID="{A9022C0D-A429-48D8-B7C6-ECB45698249A}" presName="txFour" presStyleLbl="node4" presStyleIdx="2" presStyleCnt="5" custLinFactNeighborX="452" custLinFactNeighborY="-109">
        <dgm:presLayoutVars>
          <dgm:chPref val="3"/>
        </dgm:presLayoutVars>
      </dgm:prSet>
      <dgm:spPr/>
      <dgm:t>
        <a:bodyPr/>
        <a:lstStyle/>
        <a:p>
          <a:endParaRPr lang="en-GB"/>
        </a:p>
      </dgm:t>
    </dgm:pt>
    <dgm:pt modelId="{BFCA86EE-FFAF-4385-B707-FAC7F9746C92}" type="pres">
      <dgm:prSet presAssocID="{A9022C0D-A429-48D8-B7C6-ECB45698249A}" presName="horzFour" presStyleCnt="0"/>
      <dgm:spPr/>
    </dgm:pt>
    <dgm:pt modelId="{577F376E-7096-457C-B25C-190D1DEBC806}" type="pres">
      <dgm:prSet presAssocID="{1FBD7A73-30A8-466A-A1DF-2DF5BB5DF900}" presName="sibSpaceFour" presStyleCnt="0"/>
      <dgm:spPr/>
    </dgm:pt>
    <dgm:pt modelId="{B14069DE-B7FF-412A-B576-AA9B4295A2E4}" type="pres">
      <dgm:prSet presAssocID="{10BC6B19-0C7A-4361-9174-9B968978D88A}" presName="vertFour" presStyleCnt="0">
        <dgm:presLayoutVars>
          <dgm:chPref val="3"/>
        </dgm:presLayoutVars>
      </dgm:prSet>
      <dgm:spPr/>
    </dgm:pt>
    <dgm:pt modelId="{746CAC66-6D57-4786-B8CD-43A65D8F7415}" type="pres">
      <dgm:prSet presAssocID="{10BC6B19-0C7A-4361-9174-9B968978D88A}" presName="txFour" presStyleLbl="node4" presStyleIdx="3" presStyleCnt="5" custLinFactNeighborY="-109">
        <dgm:presLayoutVars>
          <dgm:chPref val="3"/>
        </dgm:presLayoutVars>
      </dgm:prSet>
      <dgm:spPr/>
      <dgm:t>
        <a:bodyPr/>
        <a:lstStyle/>
        <a:p>
          <a:endParaRPr lang="en-GB"/>
        </a:p>
      </dgm:t>
    </dgm:pt>
    <dgm:pt modelId="{4A35FDAA-7496-4E44-9BF1-796B98AFC639}" type="pres">
      <dgm:prSet presAssocID="{10BC6B19-0C7A-4361-9174-9B968978D88A}" presName="horzFour" presStyleCnt="0"/>
      <dgm:spPr/>
    </dgm:pt>
    <dgm:pt modelId="{183588E6-3C07-4804-AF32-6CB133286845}" type="pres">
      <dgm:prSet presAssocID="{1047F438-D5F8-47BF-B48B-ACE0EC9385CD}" presName="sibSpaceFour" presStyleCnt="0"/>
      <dgm:spPr/>
    </dgm:pt>
    <dgm:pt modelId="{90C17049-306D-497B-AA31-C0CE670E75A7}" type="pres">
      <dgm:prSet presAssocID="{E689095A-9DE9-4BDB-A029-B2BE9205F1AB}" presName="vertFour" presStyleCnt="0">
        <dgm:presLayoutVars>
          <dgm:chPref val="3"/>
        </dgm:presLayoutVars>
      </dgm:prSet>
      <dgm:spPr/>
    </dgm:pt>
    <dgm:pt modelId="{56BD98D9-C5A2-45BA-AC29-FB1A43AC668F}" type="pres">
      <dgm:prSet presAssocID="{E689095A-9DE9-4BDB-A029-B2BE9205F1AB}" presName="txFour" presStyleLbl="node4" presStyleIdx="4" presStyleCnt="5">
        <dgm:presLayoutVars>
          <dgm:chPref val="3"/>
        </dgm:presLayoutVars>
      </dgm:prSet>
      <dgm:spPr/>
      <dgm:t>
        <a:bodyPr/>
        <a:lstStyle/>
        <a:p>
          <a:endParaRPr lang="en-GB"/>
        </a:p>
      </dgm:t>
    </dgm:pt>
    <dgm:pt modelId="{E122DCC1-0B8B-48B1-8948-B8EF92F251AD}" type="pres">
      <dgm:prSet presAssocID="{E689095A-9DE9-4BDB-A029-B2BE9205F1AB}" presName="horzFour" presStyleCnt="0"/>
      <dgm:spPr/>
    </dgm:pt>
    <dgm:pt modelId="{0639DE84-98B3-4601-935A-8FB42ABE2497}" type="pres">
      <dgm:prSet presAssocID="{940EA114-3922-44AB-8894-CA0455A26FF4}" presName="sibSpaceThree" presStyleCnt="0"/>
      <dgm:spPr/>
    </dgm:pt>
    <dgm:pt modelId="{BB7E38FE-1541-4329-9A26-F1FDB6007D74}" type="pres">
      <dgm:prSet presAssocID="{CBBDF4B7-3624-4DBE-8D63-7FDC9C3D123C}" presName="vertThree" presStyleCnt="0"/>
      <dgm:spPr/>
    </dgm:pt>
    <dgm:pt modelId="{43C42C23-CAA6-45D1-9B21-907B5B238AE0}" type="pres">
      <dgm:prSet presAssocID="{CBBDF4B7-3624-4DBE-8D63-7FDC9C3D123C}" presName="txThree" presStyleLbl="node3" presStyleIdx="1" presStyleCnt="2" custLinFactNeighborX="452" custLinFactNeighborY="-109">
        <dgm:presLayoutVars>
          <dgm:chPref val="3"/>
        </dgm:presLayoutVars>
      </dgm:prSet>
      <dgm:spPr/>
      <dgm:t>
        <a:bodyPr/>
        <a:lstStyle/>
        <a:p>
          <a:endParaRPr lang="en-GB"/>
        </a:p>
      </dgm:t>
    </dgm:pt>
    <dgm:pt modelId="{1B7D1B71-60D3-4C51-95E2-ED5EDCDD97EC}" type="pres">
      <dgm:prSet presAssocID="{CBBDF4B7-3624-4DBE-8D63-7FDC9C3D123C}" presName="horzThree" presStyleCnt="0"/>
      <dgm:spPr/>
    </dgm:pt>
    <dgm:pt modelId="{4D4A1F65-5BF0-4B21-A8BB-D2C4BC574A63}" type="pres">
      <dgm:prSet presAssocID="{387FADC0-BF94-484A-996C-28F80FEFF03D}" presName="sibSpaceTwo" presStyleCnt="0"/>
      <dgm:spPr/>
    </dgm:pt>
    <dgm:pt modelId="{1EE83C23-9ECE-45B8-A593-EB91664445BD}" type="pres">
      <dgm:prSet presAssocID="{E319939E-F341-4798-A730-18E9F1ED467D}" presName="vertTwo" presStyleCnt="0"/>
      <dgm:spPr/>
    </dgm:pt>
    <dgm:pt modelId="{01AE70CB-0236-420F-9474-DF30F7DF8572}" type="pres">
      <dgm:prSet presAssocID="{E319939E-F341-4798-A730-18E9F1ED467D}" presName="txTwo" presStyleLbl="node2" presStyleIdx="1" presStyleCnt="2" custLinFactNeighborX="384" custLinFactNeighborY="-109">
        <dgm:presLayoutVars>
          <dgm:chPref val="3"/>
        </dgm:presLayoutVars>
      </dgm:prSet>
      <dgm:spPr/>
      <dgm:t>
        <a:bodyPr/>
        <a:lstStyle/>
        <a:p>
          <a:endParaRPr lang="en-GB"/>
        </a:p>
      </dgm:t>
    </dgm:pt>
    <dgm:pt modelId="{C9C4C866-FD8E-47D8-9F98-4BD2F216B3D4}" type="pres">
      <dgm:prSet presAssocID="{E319939E-F341-4798-A730-18E9F1ED467D}" presName="horzTwo" presStyleCnt="0"/>
      <dgm:spPr/>
    </dgm:pt>
  </dgm:ptLst>
  <dgm:cxnLst>
    <dgm:cxn modelId="{279A8595-D680-4CBD-9CE6-AE16C6C07CB1}" srcId="{4059CE15-8D68-467B-A01E-26FC480512A1}" destId="{10BC6B19-0C7A-4361-9174-9B968978D88A}" srcOrd="1" destOrd="0" parTransId="{7222A760-B90D-4345-84BD-23EB40E26ED8}" sibTransId="{1047F438-D5F8-47BF-B48B-ACE0EC9385CD}"/>
    <dgm:cxn modelId="{0F88F220-9EFE-4409-A512-78A090421368}" srcId="{8384CB3C-00A7-407C-AACD-04DE6E3EC433}" destId="{CBBDF4B7-3624-4DBE-8D63-7FDC9C3D123C}" srcOrd="1" destOrd="0" parTransId="{079D1D89-7D25-4D9E-BE44-0A4D3B6330CD}" sibTransId="{C219F871-530C-46DA-8A18-7990E963A654}"/>
    <dgm:cxn modelId="{DF188BBD-A8D4-444B-9873-3E2CFD67C145}" srcId="{1465602F-6FA4-4F85-9742-0607FE799BC2}" destId="{E319939E-F341-4798-A730-18E9F1ED467D}" srcOrd="1" destOrd="0" parTransId="{E76AA087-FAB6-422C-A14A-FB35DAF402EE}" sibTransId="{14180F89-A715-4F55-9412-BF50D7615EED}"/>
    <dgm:cxn modelId="{9159F261-95D3-4593-8ED5-79F0D080F826}" type="presOf" srcId="{F859D6A6-358D-430D-8F36-DDAEA8DCB72D}" destId="{69D916D6-EFB2-4ECC-BF18-7902BFF828C4}" srcOrd="0" destOrd="0" presId="urn:microsoft.com/office/officeart/2005/8/layout/hierarchy4"/>
    <dgm:cxn modelId="{50D19C6B-4574-4DC0-9F70-4FA722AC50A3}" srcId="{4059CE15-8D68-467B-A01E-26FC480512A1}" destId="{A9022C0D-A429-48D8-B7C6-ECB45698249A}" srcOrd="0" destOrd="0" parTransId="{6FC988D2-E558-4681-8393-05DBC83BCF53}" sibTransId="{1FBD7A73-30A8-466A-A1DF-2DF5BB5DF900}"/>
    <dgm:cxn modelId="{8DD04020-610A-4FA2-90C0-EFE20167FA86}" type="presOf" srcId="{E319939E-F341-4798-A730-18E9F1ED467D}" destId="{01AE70CB-0236-420F-9474-DF30F7DF8572}" srcOrd="0" destOrd="0" presId="urn:microsoft.com/office/officeart/2005/8/layout/hierarchy4"/>
    <dgm:cxn modelId="{328339A5-6C64-4FAC-A7BA-0EF378906514}" srcId="{1465602F-6FA4-4F85-9742-0607FE799BC2}" destId="{8384CB3C-00A7-407C-AACD-04DE6E3EC433}" srcOrd="0" destOrd="0" parTransId="{5C88638F-1299-4957-80D3-827B965D9DE8}" sibTransId="{387FADC0-BF94-484A-996C-28F80FEFF03D}"/>
    <dgm:cxn modelId="{EDB5C6E1-FB9E-425B-A93A-D5EB0BD61A7C}" type="presOf" srcId="{A9022C0D-A429-48D8-B7C6-ECB45698249A}" destId="{B3731CC5-15C6-4977-B3BC-A226E4C9B14F}" srcOrd="0" destOrd="0" presId="urn:microsoft.com/office/officeart/2005/8/layout/hierarchy4"/>
    <dgm:cxn modelId="{1AFA6FEC-04A9-4BEB-8F7C-A71B75BBDDF2}" type="presOf" srcId="{6ED2195F-F208-4F9F-AE98-169EF5535AA8}" destId="{9A009C70-0EC8-4635-AA05-7A7F83607461}" srcOrd="0" destOrd="0" presId="urn:microsoft.com/office/officeart/2005/8/layout/hierarchy4"/>
    <dgm:cxn modelId="{FDF37F6E-7736-40F4-A193-F8EF0526D85B}" srcId="{4059CE15-8D68-467B-A01E-26FC480512A1}" destId="{E689095A-9DE9-4BDB-A029-B2BE9205F1AB}" srcOrd="2" destOrd="0" parTransId="{37647E88-C787-4278-ADD5-25ED3B373097}" sibTransId="{EB574CDD-AD42-448F-AF98-B2A0395F260A}"/>
    <dgm:cxn modelId="{B51FA0AA-5EC2-499E-9D12-AA6FB51D5A38}" srcId="{6ED2195F-F208-4F9F-AE98-169EF5535AA8}" destId="{1465602F-6FA4-4F85-9742-0607FE799BC2}" srcOrd="0" destOrd="0" parTransId="{EB9A1386-BB27-4E54-AF9D-0A767460B3C3}" sibTransId="{846E4ABE-8421-4395-B97E-35F926C6E6A9}"/>
    <dgm:cxn modelId="{48C887AF-AFE3-4F1B-BA65-35E98619A2E4}" type="presOf" srcId="{CBBDF4B7-3624-4DBE-8D63-7FDC9C3D123C}" destId="{43C42C23-CAA6-45D1-9B21-907B5B238AE0}" srcOrd="0" destOrd="0" presId="urn:microsoft.com/office/officeart/2005/8/layout/hierarchy4"/>
    <dgm:cxn modelId="{14126369-D9C0-42A3-AE89-8EBCF6C16D36}" type="presOf" srcId="{4059CE15-8D68-467B-A01E-26FC480512A1}" destId="{02A7C144-0F2B-4D76-8B2E-A8FDC73167B6}" srcOrd="0" destOrd="0" presId="urn:microsoft.com/office/officeart/2005/8/layout/hierarchy4"/>
    <dgm:cxn modelId="{9E929F4C-8ADD-4B96-ABA0-5B3CD0BDBCEB}" srcId="{8384CB3C-00A7-407C-AACD-04DE6E3EC433}" destId="{F859D6A6-358D-430D-8F36-DDAEA8DCB72D}" srcOrd="0" destOrd="0" parTransId="{A12B6629-4681-46B7-9D19-9BFA82BE1EEE}" sibTransId="{940EA114-3922-44AB-8894-CA0455A26FF4}"/>
    <dgm:cxn modelId="{E341931E-E576-47CC-8130-4FCFCA3A2FC4}" type="presOf" srcId="{10BC6B19-0C7A-4361-9174-9B968978D88A}" destId="{746CAC66-6D57-4786-B8CD-43A65D8F7415}" srcOrd="0" destOrd="0" presId="urn:microsoft.com/office/officeart/2005/8/layout/hierarchy4"/>
    <dgm:cxn modelId="{B4FA13B4-2987-4AD8-9DC0-FD76290EA4D2}" srcId="{F859D6A6-358D-430D-8F36-DDAEA8DCB72D}" destId="{4059CE15-8D68-467B-A01E-26FC480512A1}" srcOrd="1" destOrd="0" parTransId="{D1053510-246D-46F7-90C0-43DF19FB102E}" sibTransId="{7E57E7EF-2548-406A-A313-96F1DFDEF803}"/>
    <dgm:cxn modelId="{239C5590-31EC-44E5-A3DC-AB657E0978F7}" type="presOf" srcId="{8384CB3C-00A7-407C-AACD-04DE6E3EC433}" destId="{70EEA49E-DE3F-4218-A223-7715B68179B2}" srcOrd="0" destOrd="0" presId="urn:microsoft.com/office/officeart/2005/8/layout/hierarchy4"/>
    <dgm:cxn modelId="{377CBB14-BEA8-48EE-81AD-0A3397C57EAC}" type="presOf" srcId="{E689095A-9DE9-4BDB-A029-B2BE9205F1AB}" destId="{56BD98D9-C5A2-45BA-AC29-FB1A43AC668F}" srcOrd="0" destOrd="0" presId="urn:microsoft.com/office/officeart/2005/8/layout/hierarchy4"/>
    <dgm:cxn modelId="{35A54079-204E-4C29-B753-B485941D8726}" srcId="{F859D6A6-358D-430D-8F36-DDAEA8DCB72D}" destId="{8ADD1466-CBEA-46B9-88F5-B196B2BA1C30}" srcOrd="0" destOrd="0" parTransId="{7A5DC708-9032-465E-B6DD-C954530A180E}" sibTransId="{2DE0FE41-7D24-43D4-98C9-CD39069F23E8}"/>
    <dgm:cxn modelId="{CB41463C-34A5-488D-B975-F0409110DF71}" type="presOf" srcId="{1465602F-6FA4-4F85-9742-0607FE799BC2}" destId="{E55FF002-2124-4A23-8D23-9F245B3CD6CF}" srcOrd="0" destOrd="0" presId="urn:microsoft.com/office/officeart/2005/8/layout/hierarchy4"/>
    <dgm:cxn modelId="{FAD72054-C2BB-483F-8F3A-858CD4CB1558}" type="presOf" srcId="{8ADD1466-CBEA-46B9-88F5-B196B2BA1C30}" destId="{A6E40ADF-D43D-4710-8AB7-0388EC58D6E2}" srcOrd="0" destOrd="0" presId="urn:microsoft.com/office/officeart/2005/8/layout/hierarchy4"/>
    <dgm:cxn modelId="{6D8E7142-66D7-49EF-83BC-6ED3100FF574}" type="presParOf" srcId="{9A009C70-0EC8-4635-AA05-7A7F83607461}" destId="{C4092A0B-DF3E-4992-8009-4C87D0FB7204}" srcOrd="0" destOrd="0" presId="urn:microsoft.com/office/officeart/2005/8/layout/hierarchy4"/>
    <dgm:cxn modelId="{F33FFECC-5AB9-45D2-8FBC-78FF0D6A8451}" type="presParOf" srcId="{C4092A0B-DF3E-4992-8009-4C87D0FB7204}" destId="{E55FF002-2124-4A23-8D23-9F245B3CD6CF}" srcOrd="0" destOrd="0" presId="urn:microsoft.com/office/officeart/2005/8/layout/hierarchy4"/>
    <dgm:cxn modelId="{57726F87-9124-4C82-AE28-16EB9E23DD48}" type="presParOf" srcId="{C4092A0B-DF3E-4992-8009-4C87D0FB7204}" destId="{8CA593F9-F042-4A2C-9766-684B6EA93268}" srcOrd="1" destOrd="0" presId="urn:microsoft.com/office/officeart/2005/8/layout/hierarchy4"/>
    <dgm:cxn modelId="{935E97B0-4AEF-41CE-A4CD-D30A77803B53}" type="presParOf" srcId="{C4092A0B-DF3E-4992-8009-4C87D0FB7204}" destId="{12ECD038-D265-4D98-BAE8-2F3897238118}" srcOrd="2" destOrd="0" presId="urn:microsoft.com/office/officeart/2005/8/layout/hierarchy4"/>
    <dgm:cxn modelId="{B1922CE8-A316-4A1B-AB8B-00F64BB63752}" type="presParOf" srcId="{12ECD038-D265-4D98-BAE8-2F3897238118}" destId="{9983ED4D-E7BA-4A20-88B1-6ECDAD64AE8A}" srcOrd="0" destOrd="0" presId="urn:microsoft.com/office/officeart/2005/8/layout/hierarchy4"/>
    <dgm:cxn modelId="{0070F63A-EB41-4F66-9839-AC1B50836B38}" type="presParOf" srcId="{9983ED4D-E7BA-4A20-88B1-6ECDAD64AE8A}" destId="{70EEA49E-DE3F-4218-A223-7715B68179B2}" srcOrd="0" destOrd="0" presId="urn:microsoft.com/office/officeart/2005/8/layout/hierarchy4"/>
    <dgm:cxn modelId="{FCFBF466-870D-4BE9-94FE-49AB297DACF5}" type="presParOf" srcId="{9983ED4D-E7BA-4A20-88B1-6ECDAD64AE8A}" destId="{43D3E9C5-2E8D-4D10-9069-19020C11DCF5}" srcOrd="1" destOrd="0" presId="urn:microsoft.com/office/officeart/2005/8/layout/hierarchy4"/>
    <dgm:cxn modelId="{9E26066D-5130-465E-B850-83C15F735DC2}" type="presParOf" srcId="{9983ED4D-E7BA-4A20-88B1-6ECDAD64AE8A}" destId="{9308C750-06DF-4BD5-A52B-D588F8EDA1E2}" srcOrd="2" destOrd="0" presId="urn:microsoft.com/office/officeart/2005/8/layout/hierarchy4"/>
    <dgm:cxn modelId="{EB1B915B-DE07-41F9-A98E-E6379FCC903D}" type="presParOf" srcId="{9308C750-06DF-4BD5-A52B-D588F8EDA1E2}" destId="{0EAA0468-2EEA-4575-A83C-386DED4EF625}" srcOrd="0" destOrd="0" presId="urn:microsoft.com/office/officeart/2005/8/layout/hierarchy4"/>
    <dgm:cxn modelId="{FFDB0E52-E0F2-48E8-82FA-2E7A70093DCC}" type="presParOf" srcId="{0EAA0468-2EEA-4575-A83C-386DED4EF625}" destId="{69D916D6-EFB2-4ECC-BF18-7902BFF828C4}" srcOrd="0" destOrd="0" presId="urn:microsoft.com/office/officeart/2005/8/layout/hierarchy4"/>
    <dgm:cxn modelId="{4DB7E795-A422-4170-A5AF-5D9B9AA4A3B0}" type="presParOf" srcId="{0EAA0468-2EEA-4575-A83C-386DED4EF625}" destId="{09D79708-EB2C-48F1-8115-B5003679285A}" srcOrd="1" destOrd="0" presId="urn:microsoft.com/office/officeart/2005/8/layout/hierarchy4"/>
    <dgm:cxn modelId="{6B98D99C-9309-4109-B15F-83CFB024ACE2}" type="presParOf" srcId="{0EAA0468-2EEA-4575-A83C-386DED4EF625}" destId="{711CEAC9-18FE-4BF9-AE2C-A724F14097F5}" srcOrd="2" destOrd="0" presId="urn:microsoft.com/office/officeart/2005/8/layout/hierarchy4"/>
    <dgm:cxn modelId="{4698E715-5163-4537-A061-77468EC6E11D}" type="presParOf" srcId="{711CEAC9-18FE-4BF9-AE2C-A724F14097F5}" destId="{08250447-8182-48E6-9CD2-FD440A0C8B19}" srcOrd="0" destOrd="0" presId="urn:microsoft.com/office/officeart/2005/8/layout/hierarchy4"/>
    <dgm:cxn modelId="{24299D9C-6F5E-4605-81BC-3769E8895527}" type="presParOf" srcId="{08250447-8182-48E6-9CD2-FD440A0C8B19}" destId="{A6E40ADF-D43D-4710-8AB7-0388EC58D6E2}" srcOrd="0" destOrd="0" presId="urn:microsoft.com/office/officeart/2005/8/layout/hierarchy4"/>
    <dgm:cxn modelId="{23C5BFF6-6125-454A-86BA-028123EBECFD}" type="presParOf" srcId="{08250447-8182-48E6-9CD2-FD440A0C8B19}" destId="{4A6E878E-B148-419A-9378-583685A7FBB5}" srcOrd="1" destOrd="0" presId="urn:microsoft.com/office/officeart/2005/8/layout/hierarchy4"/>
    <dgm:cxn modelId="{E47098D4-4190-42D9-8B9A-663159767F5A}" type="presParOf" srcId="{711CEAC9-18FE-4BF9-AE2C-A724F14097F5}" destId="{3E3CD0A6-9102-43D2-8AA9-3853A9E47A5A}" srcOrd="1" destOrd="0" presId="urn:microsoft.com/office/officeart/2005/8/layout/hierarchy4"/>
    <dgm:cxn modelId="{F96B7265-391C-49A4-8D56-6FDAEF8DCBCB}" type="presParOf" srcId="{711CEAC9-18FE-4BF9-AE2C-A724F14097F5}" destId="{8AA6F2AD-5E59-4514-ACFD-4330F384ED98}" srcOrd="2" destOrd="0" presId="urn:microsoft.com/office/officeart/2005/8/layout/hierarchy4"/>
    <dgm:cxn modelId="{A1BCBC8D-0695-48FD-9DA3-B262F5F5F844}" type="presParOf" srcId="{8AA6F2AD-5E59-4514-ACFD-4330F384ED98}" destId="{02A7C144-0F2B-4D76-8B2E-A8FDC73167B6}" srcOrd="0" destOrd="0" presId="urn:microsoft.com/office/officeart/2005/8/layout/hierarchy4"/>
    <dgm:cxn modelId="{124090A1-D532-407D-BC58-87D1DD5EFBA1}" type="presParOf" srcId="{8AA6F2AD-5E59-4514-ACFD-4330F384ED98}" destId="{28D1A74D-0EC8-43E9-BD52-C9BC21B84B85}" srcOrd="1" destOrd="0" presId="urn:microsoft.com/office/officeart/2005/8/layout/hierarchy4"/>
    <dgm:cxn modelId="{1B3E8DD4-83C6-4F4B-9615-CD319560E475}" type="presParOf" srcId="{8AA6F2AD-5E59-4514-ACFD-4330F384ED98}" destId="{B843AD51-7F98-4138-AE61-3E28A032855B}" srcOrd="2" destOrd="0" presId="urn:microsoft.com/office/officeart/2005/8/layout/hierarchy4"/>
    <dgm:cxn modelId="{3A11F8C2-A558-41F8-8047-6A2E11E1E5C3}" type="presParOf" srcId="{B843AD51-7F98-4138-AE61-3E28A032855B}" destId="{7590E539-0FEA-4632-8521-7AD85E2AB1DB}" srcOrd="0" destOrd="0" presId="urn:microsoft.com/office/officeart/2005/8/layout/hierarchy4"/>
    <dgm:cxn modelId="{9AAFDB96-4B75-4722-B07D-43FB919FE027}" type="presParOf" srcId="{7590E539-0FEA-4632-8521-7AD85E2AB1DB}" destId="{B3731CC5-15C6-4977-B3BC-A226E4C9B14F}" srcOrd="0" destOrd="0" presId="urn:microsoft.com/office/officeart/2005/8/layout/hierarchy4"/>
    <dgm:cxn modelId="{197BFC5E-348B-466D-96F8-A2AB1685033A}" type="presParOf" srcId="{7590E539-0FEA-4632-8521-7AD85E2AB1DB}" destId="{BFCA86EE-FFAF-4385-B707-FAC7F9746C92}" srcOrd="1" destOrd="0" presId="urn:microsoft.com/office/officeart/2005/8/layout/hierarchy4"/>
    <dgm:cxn modelId="{75F8FDB5-5515-46B8-91D7-D71ECA478BE1}" type="presParOf" srcId="{B843AD51-7F98-4138-AE61-3E28A032855B}" destId="{577F376E-7096-457C-B25C-190D1DEBC806}" srcOrd="1" destOrd="0" presId="urn:microsoft.com/office/officeart/2005/8/layout/hierarchy4"/>
    <dgm:cxn modelId="{0EE3FC37-A334-4C87-BF53-B92A40040E1E}" type="presParOf" srcId="{B843AD51-7F98-4138-AE61-3E28A032855B}" destId="{B14069DE-B7FF-412A-B576-AA9B4295A2E4}" srcOrd="2" destOrd="0" presId="urn:microsoft.com/office/officeart/2005/8/layout/hierarchy4"/>
    <dgm:cxn modelId="{020EF710-8D0A-43B2-9BF1-334D3EEE5412}" type="presParOf" srcId="{B14069DE-B7FF-412A-B576-AA9B4295A2E4}" destId="{746CAC66-6D57-4786-B8CD-43A65D8F7415}" srcOrd="0" destOrd="0" presId="urn:microsoft.com/office/officeart/2005/8/layout/hierarchy4"/>
    <dgm:cxn modelId="{32451C3D-5D26-44E4-B519-ECC4C94B0EAD}" type="presParOf" srcId="{B14069DE-B7FF-412A-B576-AA9B4295A2E4}" destId="{4A35FDAA-7496-4E44-9BF1-796B98AFC639}" srcOrd="1" destOrd="0" presId="urn:microsoft.com/office/officeart/2005/8/layout/hierarchy4"/>
    <dgm:cxn modelId="{A4A99FD7-D9B9-4A80-A1BF-C6827ADF9E02}" type="presParOf" srcId="{B843AD51-7F98-4138-AE61-3E28A032855B}" destId="{183588E6-3C07-4804-AF32-6CB133286845}" srcOrd="3" destOrd="0" presId="urn:microsoft.com/office/officeart/2005/8/layout/hierarchy4"/>
    <dgm:cxn modelId="{0BAA12BF-C72E-4DAD-BFF1-3DC6F870B8FC}" type="presParOf" srcId="{B843AD51-7F98-4138-AE61-3E28A032855B}" destId="{90C17049-306D-497B-AA31-C0CE670E75A7}" srcOrd="4" destOrd="0" presId="urn:microsoft.com/office/officeart/2005/8/layout/hierarchy4"/>
    <dgm:cxn modelId="{5F777565-322F-473E-97F3-E00975B6BCE6}" type="presParOf" srcId="{90C17049-306D-497B-AA31-C0CE670E75A7}" destId="{56BD98D9-C5A2-45BA-AC29-FB1A43AC668F}" srcOrd="0" destOrd="0" presId="urn:microsoft.com/office/officeart/2005/8/layout/hierarchy4"/>
    <dgm:cxn modelId="{28C4EC93-50B9-47AE-BCAB-68027848F1AA}" type="presParOf" srcId="{90C17049-306D-497B-AA31-C0CE670E75A7}" destId="{E122DCC1-0B8B-48B1-8948-B8EF92F251AD}" srcOrd="1" destOrd="0" presId="urn:microsoft.com/office/officeart/2005/8/layout/hierarchy4"/>
    <dgm:cxn modelId="{0F218848-8D55-4AB6-BA2D-6E86089B27D1}" type="presParOf" srcId="{9308C750-06DF-4BD5-A52B-D588F8EDA1E2}" destId="{0639DE84-98B3-4601-935A-8FB42ABE2497}" srcOrd="1" destOrd="0" presId="urn:microsoft.com/office/officeart/2005/8/layout/hierarchy4"/>
    <dgm:cxn modelId="{76DD145D-B675-472D-A5EF-8A88B349E07A}" type="presParOf" srcId="{9308C750-06DF-4BD5-A52B-D588F8EDA1E2}" destId="{BB7E38FE-1541-4329-9A26-F1FDB6007D74}" srcOrd="2" destOrd="0" presId="urn:microsoft.com/office/officeart/2005/8/layout/hierarchy4"/>
    <dgm:cxn modelId="{7680EDDC-F126-45E2-8F0F-1F5BAA35764F}" type="presParOf" srcId="{BB7E38FE-1541-4329-9A26-F1FDB6007D74}" destId="{43C42C23-CAA6-45D1-9B21-907B5B238AE0}" srcOrd="0" destOrd="0" presId="urn:microsoft.com/office/officeart/2005/8/layout/hierarchy4"/>
    <dgm:cxn modelId="{22B1C02D-7781-46E7-9E01-E8283C8353AA}" type="presParOf" srcId="{BB7E38FE-1541-4329-9A26-F1FDB6007D74}" destId="{1B7D1B71-60D3-4C51-95E2-ED5EDCDD97EC}" srcOrd="1" destOrd="0" presId="urn:microsoft.com/office/officeart/2005/8/layout/hierarchy4"/>
    <dgm:cxn modelId="{80501E41-E5DE-4767-B780-94D8F51BE159}" type="presParOf" srcId="{12ECD038-D265-4D98-BAE8-2F3897238118}" destId="{4D4A1F65-5BF0-4B21-A8BB-D2C4BC574A63}" srcOrd="1" destOrd="0" presId="urn:microsoft.com/office/officeart/2005/8/layout/hierarchy4"/>
    <dgm:cxn modelId="{4D86A538-8440-4066-9C5A-5F87139562E8}" type="presParOf" srcId="{12ECD038-D265-4D98-BAE8-2F3897238118}" destId="{1EE83C23-9ECE-45B8-A593-EB91664445BD}" srcOrd="2" destOrd="0" presId="urn:microsoft.com/office/officeart/2005/8/layout/hierarchy4"/>
    <dgm:cxn modelId="{11F249D9-D8DF-43B9-93CB-DF2460FCCA81}" type="presParOf" srcId="{1EE83C23-9ECE-45B8-A593-EB91664445BD}" destId="{01AE70CB-0236-420F-9474-DF30F7DF8572}" srcOrd="0" destOrd="0" presId="urn:microsoft.com/office/officeart/2005/8/layout/hierarchy4"/>
    <dgm:cxn modelId="{98288471-BEC1-455C-BFCD-7498DFDBB7B3}" type="presParOf" srcId="{1EE83C23-9ECE-45B8-A593-EB91664445BD}" destId="{C9C4C866-FD8E-47D8-9F98-4BD2F216B3D4}"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F46478-C32E-4601-83BA-5D4C96FCF0A3}"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GB"/>
        </a:p>
      </dgm:t>
    </dgm:pt>
    <dgm:pt modelId="{189A735B-0B42-46CF-A639-5E152D1DEDD6}">
      <dgm:prSet phldrT="[Text]"/>
      <dgm:spPr>
        <a:solidFill>
          <a:schemeClr val="accent2">
            <a:lumMod val="40000"/>
            <a:lumOff val="60000"/>
          </a:schemeClr>
        </a:solidFill>
      </dgm:spPr>
      <dgm:t>
        <a:bodyPr/>
        <a:lstStyle/>
        <a:p>
          <a:r>
            <a:rPr lang="en-GB" dirty="0" smtClean="0">
              <a:solidFill>
                <a:schemeClr val="tx1"/>
              </a:solidFill>
            </a:rPr>
            <a:t>5288 (100%) seen in GUM/level 3 with chlamydia</a:t>
          </a:r>
        </a:p>
      </dgm:t>
    </dgm:pt>
    <dgm:pt modelId="{A2190684-20EE-4901-8AEE-0423109AD903}" type="parTrans" cxnId="{B5645E56-F203-49E8-95C3-8BE87C7AFBAF}">
      <dgm:prSet/>
      <dgm:spPr/>
      <dgm:t>
        <a:bodyPr/>
        <a:lstStyle/>
        <a:p>
          <a:endParaRPr lang="en-GB">
            <a:solidFill>
              <a:schemeClr val="tx1"/>
            </a:solidFill>
          </a:endParaRPr>
        </a:p>
      </dgm:t>
    </dgm:pt>
    <dgm:pt modelId="{8E54D86B-0289-4995-B899-E607B07E174D}" type="sibTrans" cxnId="{B5645E56-F203-49E8-95C3-8BE87C7AFBAF}">
      <dgm:prSet/>
      <dgm:spPr/>
      <dgm:t>
        <a:bodyPr/>
        <a:lstStyle/>
        <a:p>
          <a:endParaRPr lang="en-GB">
            <a:solidFill>
              <a:schemeClr val="tx1"/>
            </a:solidFill>
          </a:endParaRPr>
        </a:p>
      </dgm:t>
    </dgm:pt>
    <dgm:pt modelId="{81601D0F-CDBE-45DB-ABFB-14B854057761}">
      <dgm:prSet phldrT="[Text]" custT="1"/>
      <dgm:spPr>
        <a:solidFill>
          <a:schemeClr val="accent4">
            <a:lumMod val="40000"/>
            <a:lumOff val="60000"/>
          </a:schemeClr>
        </a:solidFill>
      </dgm:spPr>
      <dgm:t>
        <a:bodyPr/>
        <a:lstStyle/>
        <a:p>
          <a:r>
            <a:rPr lang="en-GB" sz="1400" dirty="0" smtClean="0">
              <a:solidFill>
                <a:schemeClr val="tx1"/>
              </a:solidFill>
            </a:rPr>
            <a:t>2.9% </a:t>
          </a:r>
        </a:p>
        <a:p>
          <a:r>
            <a:rPr lang="en-GB" sz="1400" dirty="0" smtClean="0">
              <a:solidFill>
                <a:schemeClr val="tx1"/>
              </a:solidFill>
            </a:rPr>
            <a:t>154 elsewhere (</a:t>
          </a:r>
          <a:r>
            <a:rPr lang="en-GB" sz="1400" dirty="0" err="1" smtClean="0">
              <a:solidFill>
                <a:schemeClr val="tx1"/>
              </a:solidFill>
            </a:rPr>
            <a:t>inc</a:t>
          </a:r>
          <a:r>
            <a:rPr lang="en-GB" sz="1400" dirty="0" smtClean="0">
              <a:solidFill>
                <a:schemeClr val="tx1"/>
              </a:solidFill>
            </a:rPr>
            <a:t> bought)</a:t>
          </a:r>
          <a:endParaRPr lang="en-GB" sz="1400" dirty="0">
            <a:solidFill>
              <a:schemeClr val="tx1"/>
            </a:solidFill>
          </a:endParaRPr>
        </a:p>
      </dgm:t>
    </dgm:pt>
    <dgm:pt modelId="{59172505-A4CB-4027-B104-73D12E6D7DED}" type="parTrans" cxnId="{50C1D650-E697-4314-9231-BE61928DB23D}">
      <dgm:prSet/>
      <dgm:spPr/>
      <dgm:t>
        <a:bodyPr/>
        <a:lstStyle/>
        <a:p>
          <a:endParaRPr lang="en-GB">
            <a:solidFill>
              <a:schemeClr val="tx1"/>
            </a:solidFill>
          </a:endParaRPr>
        </a:p>
      </dgm:t>
    </dgm:pt>
    <dgm:pt modelId="{B71A9B3D-2A1A-428E-8057-0C509C1E1762}" type="sibTrans" cxnId="{50C1D650-E697-4314-9231-BE61928DB23D}">
      <dgm:prSet/>
      <dgm:spPr/>
      <dgm:t>
        <a:bodyPr/>
        <a:lstStyle/>
        <a:p>
          <a:endParaRPr lang="en-GB">
            <a:solidFill>
              <a:schemeClr val="tx1"/>
            </a:solidFill>
          </a:endParaRPr>
        </a:p>
      </dgm:t>
    </dgm:pt>
    <dgm:pt modelId="{D4A75F38-8FEA-4BA8-9E02-3C5784D318B8}">
      <dgm:prSet phldrT="[Text]" custT="1"/>
      <dgm:spPr>
        <a:solidFill>
          <a:schemeClr val="accent4">
            <a:lumMod val="40000"/>
            <a:lumOff val="60000"/>
          </a:schemeClr>
        </a:solidFill>
      </dgm:spPr>
      <dgm:t>
        <a:bodyPr/>
        <a:lstStyle/>
        <a:p>
          <a:r>
            <a:rPr lang="en-GB" sz="1400" dirty="0" smtClean="0">
              <a:solidFill>
                <a:schemeClr val="tx1"/>
              </a:solidFill>
            </a:rPr>
            <a:t>1.9% </a:t>
          </a:r>
        </a:p>
        <a:p>
          <a:r>
            <a:rPr lang="en-GB" sz="1400" dirty="0" smtClean="0">
              <a:solidFill>
                <a:schemeClr val="tx1"/>
              </a:solidFill>
            </a:rPr>
            <a:t>99 not treated/ unclear</a:t>
          </a:r>
          <a:endParaRPr lang="en-GB" sz="1400" dirty="0">
            <a:solidFill>
              <a:schemeClr val="tx1"/>
            </a:solidFill>
          </a:endParaRPr>
        </a:p>
      </dgm:t>
    </dgm:pt>
    <dgm:pt modelId="{FFBC2894-0D1F-4630-BD60-9611C30C37C4}" type="parTrans" cxnId="{F446D0B1-B36F-4482-9DA0-B822AAE17615}">
      <dgm:prSet/>
      <dgm:spPr/>
      <dgm:t>
        <a:bodyPr/>
        <a:lstStyle/>
        <a:p>
          <a:endParaRPr lang="en-GB">
            <a:solidFill>
              <a:schemeClr val="tx1"/>
            </a:solidFill>
          </a:endParaRPr>
        </a:p>
      </dgm:t>
    </dgm:pt>
    <dgm:pt modelId="{5F5EDDBD-1FDF-4D99-B0AD-C709AF790BE2}" type="sibTrans" cxnId="{F446D0B1-B36F-4482-9DA0-B822AAE17615}">
      <dgm:prSet/>
      <dgm:spPr/>
      <dgm:t>
        <a:bodyPr/>
        <a:lstStyle/>
        <a:p>
          <a:endParaRPr lang="en-GB">
            <a:solidFill>
              <a:schemeClr val="tx1"/>
            </a:solidFill>
          </a:endParaRPr>
        </a:p>
      </dgm:t>
    </dgm:pt>
    <dgm:pt modelId="{71D46237-8F94-4354-9F35-5E12FB3E19E1}">
      <dgm:prSet phldrT="[Text]" custT="1"/>
      <dgm:spPr>
        <a:solidFill>
          <a:schemeClr val="accent1">
            <a:lumMod val="60000"/>
            <a:lumOff val="40000"/>
          </a:schemeClr>
        </a:solidFill>
      </dgm:spPr>
      <dgm:t>
        <a:bodyPr/>
        <a:lstStyle/>
        <a:p>
          <a:r>
            <a:rPr lang="en-GB" sz="1600" dirty="0" smtClean="0">
              <a:solidFill>
                <a:schemeClr val="tx1"/>
              </a:solidFill>
            </a:rPr>
            <a:t>79.0%</a:t>
          </a:r>
        </a:p>
        <a:p>
          <a:r>
            <a:rPr lang="en-GB" sz="1600" dirty="0" smtClean="0">
              <a:solidFill>
                <a:schemeClr val="tx1"/>
              </a:solidFill>
            </a:rPr>
            <a:t>4177 within 15 WD</a:t>
          </a:r>
          <a:endParaRPr lang="en-GB" sz="1600" dirty="0">
            <a:solidFill>
              <a:schemeClr val="tx1"/>
            </a:solidFill>
          </a:endParaRPr>
        </a:p>
      </dgm:t>
    </dgm:pt>
    <dgm:pt modelId="{B810ECD8-97F0-48C1-91AA-47CF179D21DD}" type="parTrans" cxnId="{9A9F1669-6980-4B3C-A3A9-2BA2BB194C56}">
      <dgm:prSet/>
      <dgm:spPr/>
      <dgm:t>
        <a:bodyPr/>
        <a:lstStyle/>
        <a:p>
          <a:endParaRPr lang="en-GB">
            <a:solidFill>
              <a:schemeClr val="tx1"/>
            </a:solidFill>
          </a:endParaRPr>
        </a:p>
      </dgm:t>
    </dgm:pt>
    <dgm:pt modelId="{0F0FF1EA-46E2-4C69-9466-F1286538D17E}" type="sibTrans" cxnId="{9A9F1669-6980-4B3C-A3A9-2BA2BB194C56}">
      <dgm:prSet/>
      <dgm:spPr/>
      <dgm:t>
        <a:bodyPr/>
        <a:lstStyle/>
        <a:p>
          <a:endParaRPr lang="en-GB">
            <a:solidFill>
              <a:schemeClr val="tx1"/>
            </a:solidFill>
          </a:endParaRPr>
        </a:p>
      </dgm:t>
    </dgm:pt>
    <dgm:pt modelId="{9DFAFD8D-E317-41AB-841F-F9F86A13BA9E}">
      <dgm:prSet phldrT="[Text]" custT="1"/>
      <dgm:spPr>
        <a:solidFill>
          <a:schemeClr val="accent1">
            <a:lumMod val="40000"/>
            <a:lumOff val="60000"/>
          </a:schemeClr>
        </a:solidFill>
      </dgm:spPr>
      <dgm:t>
        <a:bodyPr/>
        <a:lstStyle/>
        <a:p>
          <a:r>
            <a:rPr lang="en-GB" sz="1800" dirty="0" smtClean="0">
              <a:solidFill>
                <a:schemeClr val="tx1"/>
              </a:solidFill>
            </a:rPr>
            <a:t>5.5%</a:t>
          </a:r>
        </a:p>
        <a:p>
          <a:r>
            <a:rPr lang="en-GB" sz="1800" dirty="0" smtClean="0">
              <a:solidFill>
                <a:schemeClr val="tx1"/>
              </a:solidFill>
            </a:rPr>
            <a:t>289 not within 15 WD</a:t>
          </a:r>
          <a:endParaRPr lang="en-GB" sz="1800" dirty="0">
            <a:solidFill>
              <a:schemeClr val="tx1"/>
            </a:solidFill>
          </a:endParaRPr>
        </a:p>
      </dgm:t>
    </dgm:pt>
    <dgm:pt modelId="{F1640332-A422-410E-AE21-66B23D90D143}" type="parTrans" cxnId="{F0BB98A7-5BFE-4B83-A06A-67FEAFEFBE1B}">
      <dgm:prSet/>
      <dgm:spPr/>
      <dgm:t>
        <a:bodyPr/>
        <a:lstStyle/>
        <a:p>
          <a:endParaRPr lang="en-GB">
            <a:solidFill>
              <a:schemeClr val="tx1"/>
            </a:solidFill>
          </a:endParaRPr>
        </a:p>
      </dgm:t>
    </dgm:pt>
    <dgm:pt modelId="{B1A5FEF7-C71F-477D-A8A2-86BC21B6FF33}" type="sibTrans" cxnId="{F0BB98A7-5BFE-4B83-A06A-67FEAFEFBE1B}">
      <dgm:prSet/>
      <dgm:spPr/>
      <dgm:t>
        <a:bodyPr/>
        <a:lstStyle/>
        <a:p>
          <a:endParaRPr lang="en-GB">
            <a:solidFill>
              <a:schemeClr val="tx1"/>
            </a:solidFill>
          </a:endParaRPr>
        </a:p>
      </dgm:t>
    </dgm:pt>
    <dgm:pt modelId="{2112D2BC-0B57-4369-9FCC-71EB5F6A46DF}">
      <dgm:prSet phldrT="[Text]" custT="1"/>
      <dgm:spPr>
        <a:solidFill>
          <a:schemeClr val="accent4">
            <a:lumMod val="40000"/>
            <a:lumOff val="60000"/>
          </a:schemeClr>
        </a:solidFill>
      </dgm:spPr>
      <dgm:t>
        <a:bodyPr/>
        <a:lstStyle/>
        <a:p>
          <a:r>
            <a:rPr lang="en-GB" sz="1600" dirty="0" smtClean="0">
              <a:solidFill>
                <a:schemeClr val="tx1"/>
              </a:solidFill>
            </a:rPr>
            <a:t>10.8%</a:t>
          </a:r>
        </a:p>
        <a:p>
          <a:r>
            <a:rPr lang="en-GB" sz="1600" dirty="0" smtClean="0">
              <a:solidFill>
                <a:schemeClr val="tx1"/>
              </a:solidFill>
            </a:rPr>
            <a:t>569 not stated</a:t>
          </a:r>
          <a:endParaRPr lang="en-GB" sz="1600" dirty="0">
            <a:solidFill>
              <a:schemeClr val="tx1"/>
            </a:solidFill>
          </a:endParaRPr>
        </a:p>
      </dgm:t>
    </dgm:pt>
    <dgm:pt modelId="{1988B31F-3EDA-4C68-8DD1-D1EB5483892E}" type="parTrans" cxnId="{9B76C12B-B241-4964-BC72-1426E67B2DE8}">
      <dgm:prSet/>
      <dgm:spPr/>
      <dgm:t>
        <a:bodyPr/>
        <a:lstStyle/>
        <a:p>
          <a:endParaRPr lang="en-GB">
            <a:solidFill>
              <a:schemeClr val="tx1"/>
            </a:solidFill>
          </a:endParaRPr>
        </a:p>
      </dgm:t>
    </dgm:pt>
    <dgm:pt modelId="{BFEBA848-B0FD-4FEE-BBCD-2A631742E5DA}" type="sibTrans" cxnId="{9B76C12B-B241-4964-BC72-1426E67B2DE8}">
      <dgm:prSet/>
      <dgm:spPr/>
      <dgm:t>
        <a:bodyPr/>
        <a:lstStyle/>
        <a:p>
          <a:endParaRPr lang="en-GB">
            <a:solidFill>
              <a:schemeClr val="tx1"/>
            </a:solidFill>
          </a:endParaRPr>
        </a:p>
      </dgm:t>
    </dgm:pt>
    <dgm:pt modelId="{45DBF425-78C0-4EC0-9C55-1889CC9071B4}">
      <dgm:prSet phldrT="[Text]" custT="1"/>
      <dgm:spPr>
        <a:solidFill>
          <a:schemeClr val="accent6">
            <a:lumMod val="20000"/>
            <a:lumOff val="80000"/>
          </a:schemeClr>
        </a:solidFill>
      </dgm:spPr>
      <dgm:t>
        <a:bodyPr/>
        <a:lstStyle/>
        <a:p>
          <a:r>
            <a:rPr lang="en-GB" sz="1400" dirty="0" smtClean="0">
              <a:solidFill>
                <a:schemeClr val="tx1"/>
              </a:solidFill>
            </a:rPr>
            <a:t>3.7%</a:t>
          </a:r>
        </a:p>
        <a:p>
          <a:r>
            <a:rPr lang="en-GB" sz="1400" dirty="0" smtClean="0">
              <a:solidFill>
                <a:schemeClr val="tx1"/>
              </a:solidFill>
            </a:rPr>
            <a:t>196 could have been sooner</a:t>
          </a:r>
          <a:endParaRPr lang="en-GB" sz="1400" dirty="0">
            <a:solidFill>
              <a:schemeClr val="tx1"/>
            </a:solidFill>
          </a:endParaRPr>
        </a:p>
      </dgm:t>
    </dgm:pt>
    <dgm:pt modelId="{CCE3ACF0-1600-4E0B-ADC1-7A5DBDCD1EF8}" type="parTrans" cxnId="{7344F679-2F2D-4214-87EC-C6B600488765}">
      <dgm:prSet/>
      <dgm:spPr/>
      <dgm:t>
        <a:bodyPr/>
        <a:lstStyle/>
        <a:p>
          <a:endParaRPr lang="en-GB">
            <a:solidFill>
              <a:schemeClr val="tx1"/>
            </a:solidFill>
          </a:endParaRPr>
        </a:p>
      </dgm:t>
    </dgm:pt>
    <dgm:pt modelId="{126FCAD1-9FEB-4291-9D28-0FE6736E71F0}" type="sibTrans" cxnId="{7344F679-2F2D-4214-87EC-C6B600488765}">
      <dgm:prSet/>
      <dgm:spPr/>
      <dgm:t>
        <a:bodyPr/>
        <a:lstStyle/>
        <a:p>
          <a:endParaRPr lang="en-GB">
            <a:solidFill>
              <a:schemeClr val="tx1"/>
            </a:solidFill>
          </a:endParaRPr>
        </a:p>
      </dgm:t>
    </dgm:pt>
    <dgm:pt modelId="{BAEB4D14-7231-456E-A0E8-03471B27DFC9}">
      <dgm:prSet phldrT="[Text]" custT="1"/>
      <dgm:spPr>
        <a:solidFill>
          <a:schemeClr val="accent6">
            <a:lumMod val="20000"/>
            <a:lumOff val="80000"/>
          </a:schemeClr>
        </a:solidFill>
      </dgm:spPr>
      <dgm:t>
        <a:bodyPr/>
        <a:lstStyle/>
        <a:p>
          <a:r>
            <a:rPr lang="en-GB" sz="1400" dirty="0" smtClean="0">
              <a:solidFill>
                <a:schemeClr val="tx1"/>
              </a:solidFill>
            </a:rPr>
            <a:t>1.8%</a:t>
          </a:r>
        </a:p>
        <a:p>
          <a:r>
            <a:rPr lang="en-GB" sz="1400" dirty="0" smtClean="0">
              <a:solidFill>
                <a:schemeClr val="tx1"/>
              </a:solidFill>
            </a:rPr>
            <a:t>93 could not/not stated</a:t>
          </a:r>
          <a:endParaRPr lang="en-GB" sz="1400" dirty="0">
            <a:solidFill>
              <a:schemeClr val="tx1"/>
            </a:solidFill>
          </a:endParaRPr>
        </a:p>
      </dgm:t>
    </dgm:pt>
    <dgm:pt modelId="{97F11751-66B2-488A-8122-F4AF4250A4F6}" type="parTrans" cxnId="{AF03776F-51FF-4097-958E-E9C08022987E}">
      <dgm:prSet/>
      <dgm:spPr/>
      <dgm:t>
        <a:bodyPr/>
        <a:lstStyle/>
        <a:p>
          <a:endParaRPr lang="en-GB">
            <a:solidFill>
              <a:schemeClr val="tx1"/>
            </a:solidFill>
          </a:endParaRPr>
        </a:p>
      </dgm:t>
    </dgm:pt>
    <dgm:pt modelId="{F7A6BA43-7975-49DE-B1F6-91D5C8C63BC5}" type="sibTrans" cxnId="{AF03776F-51FF-4097-958E-E9C08022987E}">
      <dgm:prSet/>
      <dgm:spPr/>
      <dgm:t>
        <a:bodyPr/>
        <a:lstStyle/>
        <a:p>
          <a:endParaRPr lang="en-GB">
            <a:solidFill>
              <a:schemeClr val="tx1"/>
            </a:solidFill>
          </a:endParaRPr>
        </a:p>
      </dgm:t>
    </dgm:pt>
    <dgm:pt modelId="{7873D54A-D3DE-49E6-8BA4-5FDDC2EC4FD9}">
      <dgm:prSet phldrT="[Text]" custT="1"/>
      <dgm:spPr>
        <a:solidFill>
          <a:schemeClr val="accent2">
            <a:lumMod val="40000"/>
            <a:lumOff val="60000"/>
          </a:schemeClr>
        </a:solidFill>
      </dgm:spPr>
      <dgm:t>
        <a:bodyPr/>
        <a:lstStyle/>
        <a:p>
          <a:r>
            <a:rPr lang="en-GB" sz="2000" dirty="0" smtClean="0">
              <a:solidFill>
                <a:schemeClr val="tx1"/>
              </a:solidFill>
            </a:rPr>
            <a:t>95.2%</a:t>
          </a:r>
        </a:p>
        <a:p>
          <a:r>
            <a:rPr lang="en-GB" sz="2000" dirty="0" smtClean="0">
              <a:solidFill>
                <a:schemeClr val="tx1"/>
              </a:solidFill>
            </a:rPr>
            <a:t>5035 treated in service</a:t>
          </a:r>
          <a:endParaRPr lang="en-GB" sz="2000" dirty="0">
            <a:solidFill>
              <a:schemeClr val="tx1"/>
            </a:solidFill>
          </a:endParaRPr>
        </a:p>
      </dgm:t>
    </dgm:pt>
    <dgm:pt modelId="{2DE52032-9DD9-4E82-9600-62A6273C1BCF}" type="sibTrans" cxnId="{DBBB71EF-DBBD-4D20-9FC2-6A2CDD6F8DEA}">
      <dgm:prSet/>
      <dgm:spPr/>
      <dgm:t>
        <a:bodyPr/>
        <a:lstStyle/>
        <a:p>
          <a:endParaRPr lang="en-GB">
            <a:solidFill>
              <a:schemeClr val="tx1"/>
            </a:solidFill>
          </a:endParaRPr>
        </a:p>
      </dgm:t>
    </dgm:pt>
    <dgm:pt modelId="{910259F2-C27A-4559-913E-4F62E308E60B}" type="parTrans" cxnId="{DBBB71EF-DBBD-4D20-9FC2-6A2CDD6F8DEA}">
      <dgm:prSet/>
      <dgm:spPr/>
      <dgm:t>
        <a:bodyPr/>
        <a:lstStyle/>
        <a:p>
          <a:endParaRPr lang="en-GB">
            <a:solidFill>
              <a:schemeClr val="tx1"/>
            </a:solidFill>
          </a:endParaRPr>
        </a:p>
      </dgm:t>
    </dgm:pt>
    <dgm:pt modelId="{88F31D8B-CEC8-46FB-BBA9-C91C1AE5D499}" type="pres">
      <dgm:prSet presAssocID="{A0F46478-C32E-4601-83BA-5D4C96FCF0A3}" presName="Name0" presStyleCnt="0">
        <dgm:presLayoutVars>
          <dgm:chPref val="1"/>
          <dgm:dir/>
          <dgm:animOne val="branch"/>
          <dgm:animLvl val="lvl"/>
          <dgm:resizeHandles/>
        </dgm:presLayoutVars>
      </dgm:prSet>
      <dgm:spPr/>
      <dgm:t>
        <a:bodyPr/>
        <a:lstStyle/>
        <a:p>
          <a:endParaRPr lang="en-GB"/>
        </a:p>
      </dgm:t>
    </dgm:pt>
    <dgm:pt modelId="{D5B964EC-871C-4A28-A148-7D81481DD714}" type="pres">
      <dgm:prSet presAssocID="{189A735B-0B42-46CF-A639-5E152D1DEDD6}" presName="vertOne" presStyleCnt="0"/>
      <dgm:spPr/>
    </dgm:pt>
    <dgm:pt modelId="{4A0EFBA2-C207-4CAE-AC03-8E7513019A2D}" type="pres">
      <dgm:prSet presAssocID="{189A735B-0B42-46CF-A639-5E152D1DEDD6}" presName="txOne" presStyleLbl="node0" presStyleIdx="0" presStyleCnt="1">
        <dgm:presLayoutVars>
          <dgm:chPref val="3"/>
        </dgm:presLayoutVars>
      </dgm:prSet>
      <dgm:spPr/>
      <dgm:t>
        <a:bodyPr/>
        <a:lstStyle/>
        <a:p>
          <a:endParaRPr lang="en-GB"/>
        </a:p>
      </dgm:t>
    </dgm:pt>
    <dgm:pt modelId="{11BBBA1D-1BE1-4F37-922A-28D0CE7EF258}" type="pres">
      <dgm:prSet presAssocID="{189A735B-0B42-46CF-A639-5E152D1DEDD6}" presName="parTransOne" presStyleCnt="0"/>
      <dgm:spPr/>
    </dgm:pt>
    <dgm:pt modelId="{D94CB4CF-09FF-4D4E-99F5-0089C959ADAD}" type="pres">
      <dgm:prSet presAssocID="{189A735B-0B42-46CF-A639-5E152D1DEDD6}" presName="horzOne" presStyleCnt="0"/>
      <dgm:spPr/>
    </dgm:pt>
    <dgm:pt modelId="{93DB733B-E1F7-47F5-9857-5EA8E96545E7}" type="pres">
      <dgm:prSet presAssocID="{7873D54A-D3DE-49E6-8BA4-5FDDC2EC4FD9}" presName="vertTwo" presStyleCnt="0"/>
      <dgm:spPr/>
    </dgm:pt>
    <dgm:pt modelId="{2A0A4CFF-6330-4044-8CE1-033FA6B50988}" type="pres">
      <dgm:prSet presAssocID="{7873D54A-D3DE-49E6-8BA4-5FDDC2EC4FD9}" presName="txTwo" presStyleLbl="node2" presStyleIdx="0" presStyleCnt="3">
        <dgm:presLayoutVars>
          <dgm:chPref val="3"/>
        </dgm:presLayoutVars>
      </dgm:prSet>
      <dgm:spPr/>
      <dgm:t>
        <a:bodyPr/>
        <a:lstStyle/>
        <a:p>
          <a:endParaRPr lang="en-GB"/>
        </a:p>
      </dgm:t>
    </dgm:pt>
    <dgm:pt modelId="{1D457FB8-F6C3-4FB1-AFB5-72C80B993537}" type="pres">
      <dgm:prSet presAssocID="{7873D54A-D3DE-49E6-8BA4-5FDDC2EC4FD9}" presName="parTransTwo" presStyleCnt="0"/>
      <dgm:spPr/>
    </dgm:pt>
    <dgm:pt modelId="{66A356E3-1C43-4A58-8F7E-61D9B55C189C}" type="pres">
      <dgm:prSet presAssocID="{7873D54A-D3DE-49E6-8BA4-5FDDC2EC4FD9}" presName="horzTwo" presStyleCnt="0"/>
      <dgm:spPr/>
    </dgm:pt>
    <dgm:pt modelId="{F9ADC366-F93A-4FFC-A4FD-DE64DC162468}" type="pres">
      <dgm:prSet presAssocID="{71D46237-8F94-4354-9F35-5E12FB3E19E1}" presName="vertThree" presStyleCnt="0"/>
      <dgm:spPr/>
    </dgm:pt>
    <dgm:pt modelId="{C4F24B59-617E-45EB-BBA0-C7987062F628}" type="pres">
      <dgm:prSet presAssocID="{71D46237-8F94-4354-9F35-5E12FB3E19E1}" presName="txThree" presStyleLbl="node3" presStyleIdx="0" presStyleCnt="3">
        <dgm:presLayoutVars>
          <dgm:chPref val="3"/>
        </dgm:presLayoutVars>
      </dgm:prSet>
      <dgm:spPr/>
      <dgm:t>
        <a:bodyPr/>
        <a:lstStyle/>
        <a:p>
          <a:endParaRPr lang="en-GB"/>
        </a:p>
      </dgm:t>
    </dgm:pt>
    <dgm:pt modelId="{A0489EB5-3270-482C-AA77-179B6AD81336}" type="pres">
      <dgm:prSet presAssocID="{71D46237-8F94-4354-9F35-5E12FB3E19E1}" presName="horzThree" presStyleCnt="0"/>
      <dgm:spPr/>
    </dgm:pt>
    <dgm:pt modelId="{65803CDF-6F76-46DF-BE13-068136BBCBCB}" type="pres">
      <dgm:prSet presAssocID="{0F0FF1EA-46E2-4C69-9466-F1286538D17E}" presName="sibSpaceThree" presStyleCnt="0"/>
      <dgm:spPr/>
    </dgm:pt>
    <dgm:pt modelId="{DEE039BF-9459-42A7-92E1-B52AF83659CD}" type="pres">
      <dgm:prSet presAssocID="{9DFAFD8D-E317-41AB-841F-F9F86A13BA9E}" presName="vertThree" presStyleCnt="0"/>
      <dgm:spPr/>
    </dgm:pt>
    <dgm:pt modelId="{88B91385-1B16-4DA4-BD8E-98B4522A633C}" type="pres">
      <dgm:prSet presAssocID="{9DFAFD8D-E317-41AB-841F-F9F86A13BA9E}" presName="txThree" presStyleLbl="node3" presStyleIdx="1" presStyleCnt="3">
        <dgm:presLayoutVars>
          <dgm:chPref val="3"/>
        </dgm:presLayoutVars>
      </dgm:prSet>
      <dgm:spPr/>
      <dgm:t>
        <a:bodyPr/>
        <a:lstStyle/>
        <a:p>
          <a:endParaRPr lang="en-GB"/>
        </a:p>
      </dgm:t>
    </dgm:pt>
    <dgm:pt modelId="{003183D7-DF09-4108-A93F-799957C5DE94}" type="pres">
      <dgm:prSet presAssocID="{9DFAFD8D-E317-41AB-841F-F9F86A13BA9E}" presName="parTransThree" presStyleCnt="0"/>
      <dgm:spPr/>
    </dgm:pt>
    <dgm:pt modelId="{B0C882C8-7304-461D-976A-0B9478ADD4B0}" type="pres">
      <dgm:prSet presAssocID="{9DFAFD8D-E317-41AB-841F-F9F86A13BA9E}" presName="horzThree" presStyleCnt="0"/>
      <dgm:spPr/>
    </dgm:pt>
    <dgm:pt modelId="{0EDF596C-8EC9-40EB-AB60-FC756C4A26E0}" type="pres">
      <dgm:prSet presAssocID="{45DBF425-78C0-4EC0-9C55-1889CC9071B4}" presName="vertFour" presStyleCnt="0">
        <dgm:presLayoutVars>
          <dgm:chPref val="3"/>
        </dgm:presLayoutVars>
      </dgm:prSet>
      <dgm:spPr/>
    </dgm:pt>
    <dgm:pt modelId="{6EEC589B-801D-44BF-A670-67365C710C7C}" type="pres">
      <dgm:prSet presAssocID="{45DBF425-78C0-4EC0-9C55-1889CC9071B4}" presName="txFour" presStyleLbl="node4" presStyleIdx="0" presStyleCnt="2">
        <dgm:presLayoutVars>
          <dgm:chPref val="3"/>
        </dgm:presLayoutVars>
      </dgm:prSet>
      <dgm:spPr/>
      <dgm:t>
        <a:bodyPr/>
        <a:lstStyle/>
        <a:p>
          <a:endParaRPr lang="en-GB"/>
        </a:p>
      </dgm:t>
    </dgm:pt>
    <dgm:pt modelId="{4F1396E0-6AD6-494C-B09C-AD63F36DB109}" type="pres">
      <dgm:prSet presAssocID="{45DBF425-78C0-4EC0-9C55-1889CC9071B4}" presName="horzFour" presStyleCnt="0"/>
      <dgm:spPr/>
    </dgm:pt>
    <dgm:pt modelId="{01BFE132-1AB1-43DC-B0DD-0B95FCDAE029}" type="pres">
      <dgm:prSet presAssocID="{126FCAD1-9FEB-4291-9D28-0FE6736E71F0}" presName="sibSpaceFour" presStyleCnt="0"/>
      <dgm:spPr/>
    </dgm:pt>
    <dgm:pt modelId="{0C0AA151-4D13-4E14-B0D9-86DE0C0BACA7}" type="pres">
      <dgm:prSet presAssocID="{BAEB4D14-7231-456E-A0E8-03471B27DFC9}" presName="vertFour" presStyleCnt="0">
        <dgm:presLayoutVars>
          <dgm:chPref val="3"/>
        </dgm:presLayoutVars>
      </dgm:prSet>
      <dgm:spPr/>
    </dgm:pt>
    <dgm:pt modelId="{49FF2FAB-55D3-4272-ADFF-D6B9F745210B}" type="pres">
      <dgm:prSet presAssocID="{BAEB4D14-7231-456E-A0E8-03471B27DFC9}" presName="txFour" presStyleLbl="node4" presStyleIdx="1" presStyleCnt="2">
        <dgm:presLayoutVars>
          <dgm:chPref val="3"/>
        </dgm:presLayoutVars>
      </dgm:prSet>
      <dgm:spPr/>
      <dgm:t>
        <a:bodyPr/>
        <a:lstStyle/>
        <a:p>
          <a:endParaRPr lang="en-GB"/>
        </a:p>
      </dgm:t>
    </dgm:pt>
    <dgm:pt modelId="{A9816750-DF7D-4376-8206-6B3F6B05C1D3}" type="pres">
      <dgm:prSet presAssocID="{BAEB4D14-7231-456E-A0E8-03471B27DFC9}" presName="horzFour" presStyleCnt="0"/>
      <dgm:spPr/>
    </dgm:pt>
    <dgm:pt modelId="{F671F83B-F671-4CF0-82EC-365F50A9A14A}" type="pres">
      <dgm:prSet presAssocID="{B1A5FEF7-C71F-477D-A8A2-86BC21B6FF33}" presName="sibSpaceThree" presStyleCnt="0"/>
      <dgm:spPr/>
    </dgm:pt>
    <dgm:pt modelId="{6507B660-22D5-4F14-95BC-90020007539D}" type="pres">
      <dgm:prSet presAssocID="{2112D2BC-0B57-4369-9FCC-71EB5F6A46DF}" presName="vertThree" presStyleCnt="0"/>
      <dgm:spPr/>
    </dgm:pt>
    <dgm:pt modelId="{34185D28-E3ED-46EB-9FF2-DE3CBE42DBE5}" type="pres">
      <dgm:prSet presAssocID="{2112D2BC-0B57-4369-9FCC-71EB5F6A46DF}" presName="txThree" presStyleLbl="node3" presStyleIdx="2" presStyleCnt="3">
        <dgm:presLayoutVars>
          <dgm:chPref val="3"/>
        </dgm:presLayoutVars>
      </dgm:prSet>
      <dgm:spPr/>
      <dgm:t>
        <a:bodyPr/>
        <a:lstStyle/>
        <a:p>
          <a:endParaRPr lang="en-GB"/>
        </a:p>
      </dgm:t>
    </dgm:pt>
    <dgm:pt modelId="{53041D1F-F64E-422E-86EE-FBCF94BAE4F4}" type="pres">
      <dgm:prSet presAssocID="{2112D2BC-0B57-4369-9FCC-71EB5F6A46DF}" presName="horzThree" presStyleCnt="0"/>
      <dgm:spPr/>
    </dgm:pt>
    <dgm:pt modelId="{F719D091-FC69-4411-93DA-4753312F24AF}" type="pres">
      <dgm:prSet presAssocID="{2DE52032-9DD9-4E82-9600-62A6273C1BCF}" presName="sibSpaceTwo" presStyleCnt="0"/>
      <dgm:spPr/>
    </dgm:pt>
    <dgm:pt modelId="{1635444E-7BFB-42E6-A5D4-C0D354A630A7}" type="pres">
      <dgm:prSet presAssocID="{81601D0F-CDBE-45DB-ABFB-14B854057761}" presName="vertTwo" presStyleCnt="0"/>
      <dgm:spPr/>
    </dgm:pt>
    <dgm:pt modelId="{6188074F-B8A4-49E8-9F49-F919AA81FD9E}" type="pres">
      <dgm:prSet presAssocID="{81601D0F-CDBE-45DB-ABFB-14B854057761}" presName="txTwo" presStyleLbl="node2" presStyleIdx="1" presStyleCnt="3">
        <dgm:presLayoutVars>
          <dgm:chPref val="3"/>
        </dgm:presLayoutVars>
      </dgm:prSet>
      <dgm:spPr/>
      <dgm:t>
        <a:bodyPr/>
        <a:lstStyle/>
        <a:p>
          <a:endParaRPr lang="en-GB"/>
        </a:p>
      </dgm:t>
    </dgm:pt>
    <dgm:pt modelId="{0700E34A-D9F3-414F-8F43-9FB630D6E5AD}" type="pres">
      <dgm:prSet presAssocID="{81601D0F-CDBE-45DB-ABFB-14B854057761}" presName="horzTwo" presStyleCnt="0"/>
      <dgm:spPr/>
    </dgm:pt>
    <dgm:pt modelId="{BF443B1A-A481-478E-ADFB-F1E97E87B566}" type="pres">
      <dgm:prSet presAssocID="{B71A9B3D-2A1A-428E-8057-0C509C1E1762}" presName="sibSpaceTwo" presStyleCnt="0"/>
      <dgm:spPr/>
    </dgm:pt>
    <dgm:pt modelId="{D6B72921-99FE-4B73-BE90-BE239EE746ED}" type="pres">
      <dgm:prSet presAssocID="{D4A75F38-8FEA-4BA8-9E02-3C5784D318B8}" presName="vertTwo" presStyleCnt="0"/>
      <dgm:spPr/>
    </dgm:pt>
    <dgm:pt modelId="{5A861755-00A8-41BD-8369-C82E576FC8D6}" type="pres">
      <dgm:prSet presAssocID="{D4A75F38-8FEA-4BA8-9E02-3C5784D318B8}" presName="txTwo" presStyleLbl="node2" presStyleIdx="2" presStyleCnt="3">
        <dgm:presLayoutVars>
          <dgm:chPref val="3"/>
        </dgm:presLayoutVars>
      </dgm:prSet>
      <dgm:spPr/>
      <dgm:t>
        <a:bodyPr/>
        <a:lstStyle/>
        <a:p>
          <a:endParaRPr lang="en-GB"/>
        </a:p>
      </dgm:t>
    </dgm:pt>
    <dgm:pt modelId="{E1FF4959-9387-403C-80AA-5DC8AE57B5CC}" type="pres">
      <dgm:prSet presAssocID="{D4A75F38-8FEA-4BA8-9E02-3C5784D318B8}" presName="horzTwo" presStyleCnt="0"/>
      <dgm:spPr/>
    </dgm:pt>
  </dgm:ptLst>
  <dgm:cxnLst>
    <dgm:cxn modelId="{E15C03B2-F78E-4A93-BDB4-28B223DBC01C}" type="presOf" srcId="{71D46237-8F94-4354-9F35-5E12FB3E19E1}" destId="{C4F24B59-617E-45EB-BBA0-C7987062F628}" srcOrd="0" destOrd="0" presId="urn:microsoft.com/office/officeart/2005/8/layout/hierarchy4"/>
    <dgm:cxn modelId="{A9B7EBD3-265C-47DC-8127-CDB928793BC7}" type="presOf" srcId="{45DBF425-78C0-4EC0-9C55-1889CC9071B4}" destId="{6EEC589B-801D-44BF-A670-67365C710C7C}" srcOrd="0" destOrd="0" presId="urn:microsoft.com/office/officeart/2005/8/layout/hierarchy4"/>
    <dgm:cxn modelId="{9B76C12B-B241-4964-BC72-1426E67B2DE8}" srcId="{7873D54A-D3DE-49E6-8BA4-5FDDC2EC4FD9}" destId="{2112D2BC-0B57-4369-9FCC-71EB5F6A46DF}" srcOrd="2" destOrd="0" parTransId="{1988B31F-3EDA-4C68-8DD1-D1EB5483892E}" sibTransId="{BFEBA848-B0FD-4FEE-BBCD-2A631742E5DA}"/>
    <dgm:cxn modelId="{229CA391-4CF3-46F8-A4EE-730CE1271A1A}" type="presOf" srcId="{A0F46478-C32E-4601-83BA-5D4C96FCF0A3}" destId="{88F31D8B-CEC8-46FB-BBA9-C91C1AE5D499}" srcOrd="0" destOrd="0" presId="urn:microsoft.com/office/officeart/2005/8/layout/hierarchy4"/>
    <dgm:cxn modelId="{A7845E9C-F111-4409-824B-D61F9C234C34}" type="presOf" srcId="{81601D0F-CDBE-45DB-ABFB-14B854057761}" destId="{6188074F-B8A4-49E8-9F49-F919AA81FD9E}" srcOrd="0" destOrd="0" presId="urn:microsoft.com/office/officeart/2005/8/layout/hierarchy4"/>
    <dgm:cxn modelId="{B5645E56-F203-49E8-95C3-8BE87C7AFBAF}" srcId="{A0F46478-C32E-4601-83BA-5D4C96FCF0A3}" destId="{189A735B-0B42-46CF-A639-5E152D1DEDD6}" srcOrd="0" destOrd="0" parTransId="{A2190684-20EE-4901-8AEE-0423109AD903}" sibTransId="{8E54D86B-0289-4995-B899-E607B07E174D}"/>
    <dgm:cxn modelId="{50C1D650-E697-4314-9231-BE61928DB23D}" srcId="{189A735B-0B42-46CF-A639-5E152D1DEDD6}" destId="{81601D0F-CDBE-45DB-ABFB-14B854057761}" srcOrd="1" destOrd="0" parTransId="{59172505-A4CB-4027-B104-73D12E6D7DED}" sibTransId="{B71A9B3D-2A1A-428E-8057-0C509C1E1762}"/>
    <dgm:cxn modelId="{9A9F1669-6980-4B3C-A3A9-2BA2BB194C56}" srcId="{7873D54A-D3DE-49E6-8BA4-5FDDC2EC4FD9}" destId="{71D46237-8F94-4354-9F35-5E12FB3E19E1}" srcOrd="0" destOrd="0" parTransId="{B810ECD8-97F0-48C1-91AA-47CF179D21DD}" sibTransId="{0F0FF1EA-46E2-4C69-9466-F1286538D17E}"/>
    <dgm:cxn modelId="{F0BB98A7-5BFE-4B83-A06A-67FEAFEFBE1B}" srcId="{7873D54A-D3DE-49E6-8BA4-5FDDC2EC4FD9}" destId="{9DFAFD8D-E317-41AB-841F-F9F86A13BA9E}" srcOrd="1" destOrd="0" parTransId="{F1640332-A422-410E-AE21-66B23D90D143}" sibTransId="{B1A5FEF7-C71F-477D-A8A2-86BC21B6FF33}"/>
    <dgm:cxn modelId="{5235A708-6193-4684-888A-EE9315BA6985}" type="presOf" srcId="{7873D54A-D3DE-49E6-8BA4-5FDDC2EC4FD9}" destId="{2A0A4CFF-6330-4044-8CE1-033FA6B50988}" srcOrd="0" destOrd="0" presId="urn:microsoft.com/office/officeart/2005/8/layout/hierarchy4"/>
    <dgm:cxn modelId="{7344F679-2F2D-4214-87EC-C6B600488765}" srcId="{9DFAFD8D-E317-41AB-841F-F9F86A13BA9E}" destId="{45DBF425-78C0-4EC0-9C55-1889CC9071B4}" srcOrd="0" destOrd="0" parTransId="{CCE3ACF0-1600-4E0B-ADC1-7A5DBDCD1EF8}" sibTransId="{126FCAD1-9FEB-4291-9D28-0FE6736E71F0}"/>
    <dgm:cxn modelId="{95BC7BAA-FA2B-4399-98AC-07B683D5B0A4}" type="presOf" srcId="{D4A75F38-8FEA-4BA8-9E02-3C5784D318B8}" destId="{5A861755-00A8-41BD-8369-C82E576FC8D6}" srcOrd="0" destOrd="0" presId="urn:microsoft.com/office/officeart/2005/8/layout/hierarchy4"/>
    <dgm:cxn modelId="{EA52801D-F8A5-407E-9AE6-CEE7A32C2D96}" type="presOf" srcId="{2112D2BC-0B57-4369-9FCC-71EB5F6A46DF}" destId="{34185D28-E3ED-46EB-9FF2-DE3CBE42DBE5}" srcOrd="0" destOrd="0" presId="urn:microsoft.com/office/officeart/2005/8/layout/hierarchy4"/>
    <dgm:cxn modelId="{DBBB71EF-DBBD-4D20-9FC2-6A2CDD6F8DEA}" srcId="{189A735B-0B42-46CF-A639-5E152D1DEDD6}" destId="{7873D54A-D3DE-49E6-8BA4-5FDDC2EC4FD9}" srcOrd="0" destOrd="0" parTransId="{910259F2-C27A-4559-913E-4F62E308E60B}" sibTransId="{2DE52032-9DD9-4E82-9600-62A6273C1BCF}"/>
    <dgm:cxn modelId="{AB7E68BC-7784-4587-94C6-06A21CEB67AB}" type="presOf" srcId="{9DFAFD8D-E317-41AB-841F-F9F86A13BA9E}" destId="{88B91385-1B16-4DA4-BD8E-98B4522A633C}" srcOrd="0" destOrd="0" presId="urn:microsoft.com/office/officeart/2005/8/layout/hierarchy4"/>
    <dgm:cxn modelId="{AF03776F-51FF-4097-958E-E9C08022987E}" srcId="{9DFAFD8D-E317-41AB-841F-F9F86A13BA9E}" destId="{BAEB4D14-7231-456E-A0E8-03471B27DFC9}" srcOrd="1" destOrd="0" parTransId="{97F11751-66B2-488A-8122-F4AF4250A4F6}" sibTransId="{F7A6BA43-7975-49DE-B1F6-91D5C8C63BC5}"/>
    <dgm:cxn modelId="{5E1CF829-76B5-4035-BCD7-D6A57C4CDE4C}" type="presOf" srcId="{BAEB4D14-7231-456E-A0E8-03471B27DFC9}" destId="{49FF2FAB-55D3-4272-ADFF-D6B9F745210B}" srcOrd="0" destOrd="0" presId="urn:microsoft.com/office/officeart/2005/8/layout/hierarchy4"/>
    <dgm:cxn modelId="{F446D0B1-B36F-4482-9DA0-B822AAE17615}" srcId="{189A735B-0B42-46CF-A639-5E152D1DEDD6}" destId="{D4A75F38-8FEA-4BA8-9E02-3C5784D318B8}" srcOrd="2" destOrd="0" parTransId="{FFBC2894-0D1F-4630-BD60-9611C30C37C4}" sibTransId="{5F5EDDBD-1FDF-4D99-B0AD-C709AF790BE2}"/>
    <dgm:cxn modelId="{B8BCB58A-E9CA-4BCE-ABE4-D697E8353B46}" type="presOf" srcId="{189A735B-0B42-46CF-A639-5E152D1DEDD6}" destId="{4A0EFBA2-C207-4CAE-AC03-8E7513019A2D}" srcOrd="0" destOrd="0" presId="urn:microsoft.com/office/officeart/2005/8/layout/hierarchy4"/>
    <dgm:cxn modelId="{5F5413C7-BA2B-4F69-9CBF-7F7195F926D2}" type="presParOf" srcId="{88F31D8B-CEC8-46FB-BBA9-C91C1AE5D499}" destId="{D5B964EC-871C-4A28-A148-7D81481DD714}" srcOrd="0" destOrd="0" presId="urn:microsoft.com/office/officeart/2005/8/layout/hierarchy4"/>
    <dgm:cxn modelId="{44D3F2A6-61A4-4335-8253-087ED5F1CBC5}" type="presParOf" srcId="{D5B964EC-871C-4A28-A148-7D81481DD714}" destId="{4A0EFBA2-C207-4CAE-AC03-8E7513019A2D}" srcOrd="0" destOrd="0" presId="urn:microsoft.com/office/officeart/2005/8/layout/hierarchy4"/>
    <dgm:cxn modelId="{260C60FC-9FEA-4AF0-B59C-DEDF4EEF27E7}" type="presParOf" srcId="{D5B964EC-871C-4A28-A148-7D81481DD714}" destId="{11BBBA1D-1BE1-4F37-922A-28D0CE7EF258}" srcOrd="1" destOrd="0" presId="urn:microsoft.com/office/officeart/2005/8/layout/hierarchy4"/>
    <dgm:cxn modelId="{163B1A89-E5ED-4C6D-857A-F29FD2BAFDDE}" type="presParOf" srcId="{D5B964EC-871C-4A28-A148-7D81481DD714}" destId="{D94CB4CF-09FF-4D4E-99F5-0089C959ADAD}" srcOrd="2" destOrd="0" presId="urn:microsoft.com/office/officeart/2005/8/layout/hierarchy4"/>
    <dgm:cxn modelId="{E3D6F372-A3AC-4C67-8ADB-518BF78292F1}" type="presParOf" srcId="{D94CB4CF-09FF-4D4E-99F5-0089C959ADAD}" destId="{93DB733B-E1F7-47F5-9857-5EA8E96545E7}" srcOrd="0" destOrd="0" presId="urn:microsoft.com/office/officeart/2005/8/layout/hierarchy4"/>
    <dgm:cxn modelId="{FDE5FA9E-B9F3-4A30-9B5B-6A6AB2546421}" type="presParOf" srcId="{93DB733B-E1F7-47F5-9857-5EA8E96545E7}" destId="{2A0A4CFF-6330-4044-8CE1-033FA6B50988}" srcOrd="0" destOrd="0" presId="urn:microsoft.com/office/officeart/2005/8/layout/hierarchy4"/>
    <dgm:cxn modelId="{6878CB99-E598-49B4-8E62-6F3CF9BC527A}" type="presParOf" srcId="{93DB733B-E1F7-47F5-9857-5EA8E96545E7}" destId="{1D457FB8-F6C3-4FB1-AFB5-72C80B993537}" srcOrd="1" destOrd="0" presId="urn:microsoft.com/office/officeart/2005/8/layout/hierarchy4"/>
    <dgm:cxn modelId="{3BBAA21A-8B85-4E66-BB96-034DBE98BB0A}" type="presParOf" srcId="{93DB733B-E1F7-47F5-9857-5EA8E96545E7}" destId="{66A356E3-1C43-4A58-8F7E-61D9B55C189C}" srcOrd="2" destOrd="0" presId="urn:microsoft.com/office/officeart/2005/8/layout/hierarchy4"/>
    <dgm:cxn modelId="{40FD9BCA-99A4-4BDA-B4B4-9F937446BBD5}" type="presParOf" srcId="{66A356E3-1C43-4A58-8F7E-61D9B55C189C}" destId="{F9ADC366-F93A-4FFC-A4FD-DE64DC162468}" srcOrd="0" destOrd="0" presId="urn:microsoft.com/office/officeart/2005/8/layout/hierarchy4"/>
    <dgm:cxn modelId="{28B6509A-FB9C-4A81-9BC2-007F147CEDA4}" type="presParOf" srcId="{F9ADC366-F93A-4FFC-A4FD-DE64DC162468}" destId="{C4F24B59-617E-45EB-BBA0-C7987062F628}" srcOrd="0" destOrd="0" presId="urn:microsoft.com/office/officeart/2005/8/layout/hierarchy4"/>
    <dgm:cxn modelId="{DBFF94DF-826D-4BA3-8772-76A5AAB92AAE}" type="presParOf" srcId="{F9ADC366-F93A-4FFC-A4FD-DE64DC162468}" destId="{A0489EB5-3270-482C-AA77-179B6AD81336}" srcOrd="1" destOrd="0" presId="urn:microsoft.com/office/officeart/2005/8/layout/hierarchy4"/>
    <dgm:cxn modelId="{D40EF3EF-7BCA-44AF-B374-2D74506C8A7B}" type="presParOf" srcId="{66A356E3-1C43-4A58-8F7E-61D9B55C189C}" destId="{65803CDF-6F76-46DF-BE13-068136BBCBCB}" srcOrd="1" destOrd="0" presId="urn:microsoft.com/office/officeart/2005/8/layout/hierarchy4"/>
    <dgm:cxn modelId="{F058D10C-B1DF-47A4-82C3-46F0E338E18B}" type="presParOf" srcId="{66A356E3-1C43-4A58-8F7E-61D9B55C189C}" destId="{DEE039BF-9459-42A7-92E1-B52AF83659CD}" srcOrd="2" destOrd="0" presId="urn:microsoft.com/office/officeart/2005/8/layout/hierarchy4"/>
    <dgm:cxn modelId="{D7250E89-0530-4DB2-B993-85FD3C621688}" type="presParOf" srcId="{DEE039BF-9459-42A7-92E1-B52AF83659CD}" destId="{88B91385-1B16-4DA4-BD8E-98B4522A633C}" srcOrd="0" destOrd="0" presId="urn:microsoft.com/office/officeart/2005/8/layout/hierarchy4"/>
    <dgm:cxn modelId="{B5346FA5-602B-4B96-9477-B218B1B02694}" type="presParOf" srcId="{DEE039BF-9459-42A7-92E1-B52AF83659CD}" destId="{003183D7-DF09-4108-A93F-799957C5DE94}" srcOrd="1" destOrd="0" presId="urn:microsoft.com/office/officeart/2005/8/layout/hierarchy4"/>
    <dgm:cxn modelId="{0842AA1D-8BDE-4036-96EF-A3CAF227B26A}" type="presParOf" srcId="{DEE039BF-9459-42A7-92E1-B52AF83659CD}" destId="{B0C882C8-7304-461D-976A-0B9478ADD4B0}" srcOrd="2" destOrd="0" presId="urn:microsoft.com/office/officeart/2005/8/layout/hierarchy4"/>
    <dgm:cxn modelId="{A51235C5-8450-40ED-A60A-5AA3D304E4FE}" type="presParOf" srcId="{B0C882C8-7304-461D-976A-0B9478ADD4B0}" destId="{0EDF596C-8EC9-40EB-AB60-FC756C4A26E0}" srcOrd="0" destOrd="0" presId="urn:microsoft.com/office/officeart/2005/8/layout/hierarchy4"/>
    <dgm:cxn modelId="{89139FAB-413E-4491-9035-90FA320FA136}" type="presParOf" srcId="{0EDF596C-8EC9-40EB-AB60-FC756C4A26E0}" destId="{6EEC589B-801D-44BF-A670-67365C710C7C}" srcOrd="0" destOrd="0" presId="urn:microsoft.com/office/officeart/2005/8/layout/hierarchy4"/>
    <dgm:cxn modelId="{1C894BFB-97D5-4244-8EA7-51B2E42BCAEA}" type="presParOf" srcId="{0EDF596C-8EC9-40EB-AB60-FC756C4A26E0}" destId="{4F1396E0-6AD6-494C-B09C-AD63F36DB109}" srcOrd="1" destOrd="0" presId="urn:microsoft.com/office/officeart/2005/8/layout/hierarchy4"/>
    <dgm:cxn modelId="{5E655264-14BA-4645-987C-46367585CBFF}" type="presParOf" srcId="{B0C882C8-7304-461D-976A-0B9478ADD4B0}" destId="{01BFE132-1AB1-43DC-B0DD-0B95FCDAE029}" srcOrd="1" destOrd="0" presId="urn:microsoft.com/office/officeart/2005/8/layout/hierarchy4"/>
    <dgm:cxn modelId="{A0EDBD66-035A-473E-8047-7544167D56CB}" type="presParOf" srcId="{B0C882C8-7304-461D-976A-0B9478ADD4B0}" destId="{0C0AA151-4D13-4E14-B0D9-86DE0C0BACA7}" srcOrd="2" destOrd="0" presId="urn:microsoft.com/office/officeart/2005/8/layout/hierarchy4"/>
    <dgm:cxn modelId="{310CF2A1-8F9F-4D51-BBEC-A5570C023F13}" type="presParOf" srcId="{0C0AA151-4D13-4E14-B0D9-86DE0C0BACA7}" destId="{49FF2FAB-55D3-4272-ADFF-D6B9F745210B}" srcOrd="0" destOrd="0" presId="urn:microsoft.com/office/officeart/2005/8/layout/hierarchy4"/>
    <dgm:cxn modelId="{AF97FB38-2CE4-47BC-A057-67693FDD18C9}" type="presParOf" srcId="{0C0AA151-4D13-4E14-B0D9-86DE0C0BACA7}" destId="{A9816750-DF7D-4376-8206-6B3F6B05C1D3}" srcOrd="1" destOrd="0" presId="urn:microsoft.com/office/officeart/2005/8/layout/hierarchy4"/>
    <dgm:cxn modelId="{BED96DD6-A442-41C3-8C6A-0CBF8A5A0D90}" type="presParOf" srcId="{66A356E3-1C43-4A58-8F7E-61D9B55C189C}" destId="{F671F83B-F671-4CF0-82EC-365F50A9A14A}" srcOrd="3" destOrd="0" presId="urn:microsoft.com/office/officeart/2005/8/layout/hierarchy4"/>
    <dgm:cxn modelId="{7C9CD6B8-40BF-424F-A899-F08660B6E081}" type="presParOf" srcId="{66A356E3-1C43-4A58-8F7E-61D9B55C189C}" destId="{6507B660-22D5-4F14-95BC-90020007539D}" srcOrd="4" destOrd="0" presId="urn:microsoft.com/office/officeart/2005/8/layout/hierarchy4"/>
    <dgm:cxn modelId="{75110B47-2A12-499C-B345-290B6FEEB30E}" type="presParOf" srcId="{6507B660-22D5-4F14-95BC-90020007539D}" destId="{34185D28-E3ED-46EB-9FF2-DE3CBE42DBE5}" srcOrd="0" destOrd="0" presId="urn:microsoft.com/office/officeart/2005/8/layout/hierarchy4"/>
    <dgm:cxn modelId="{4261D9E8-EE23-49FE-9664-BE2046AB1910}" type="presParOf" srcId="{6507B660-22D5-4F14-95BC-90020007539D}" destId="{53041D1F-F64E-422E-86EE-FBCF94BAE4F4}" srcOrd="1" destOrd="0" presId="urn:microsoft.com/office/officeart/2005/8/layout/hierarchy4"/>
    <dgm:cxn modelId="{06E0A7B7-E644-4FD1-9478-F8A1AAAFEC2F}" type="presParOf" srcId="{D94CB4CF-09FF-4D4E-99F5-0089C959ADAD}" destId="{F719D091-FC69-4411-93DA-4753312F24AF}" srcOrd="1" destOrd="0" presId="urn:microsoft.com/office/officeart/2005/8/layout/hierarchy4"/>
    <dgm:cxn modelId="{5A0E031C-D8B4-4083-95AA-92FF3BA18A25}" type="presParOf" srcId="{D94CB4CF-09FF-4D4E-99F5-0089C959ADAD}" destId="{1635444E-7BFB-42E6-A5D4-C0D354A630A7}" srcOrd="2" destOrd="0" presId="urn:microsoft.com/office/officeart/2005/8/layout/hierarchy4"/>
    <dgm:cxn modelId="{249D2B3A-C44E-4496-AAED-3E8B95BFC009}" type="presParOf" srcId="{1635444E-7BFB-42E6-A5D4-C0D354A630A7}" destId="{6188074F-B8A4-49E8-9F49-F919AA81FD9E}" srcOrd="0" destOrd="0" presId="urn:microsoft.com/office/officeart/2005/8/layout/hierarchy4"/>
    <dgm:cxn modelId="{E2A14D63-4C09-45DC-9901-5AC9D91E8E23}" type="presParOf" srcId="{1635444E-7BFB-42E6-A5D4-C0D354A630A7}" destId="{0700E34A-D9F3-414F-8F43-9FB630D6E5AD}" srcOrd="1" destOrd="0" presId="urn:microsoft.com/office/officeart/2005/8/layout/hierarchy4"/>
    <dgm:cxn modelId="{7CA87787-C348-4BE6-89CA-70FC3C253B13}" type="presParOf" srcId="{D94CB4CF-09FF-4D4E-99F5-0089C959ADAD}" destId="{BF443B1A-A481-478E-ADFB-F1E97E87B566}" srcOrd="3" destOrd="0" presId="urn:microsoft.com/office/officeart/2005/8/layout/hierarchy4"/>
    <dgm:cxn modelId="{93D9655B-343A-4156-A464-291335D3D9C2}" type="presParOf" srcId="{D94CB4CF-09FF-4D4E-99F5-0089C959ADAD}" destId="{D6B72921-99FE-4B73-BE90-BE239EE746ED}" srcOrd="4" destOrd="0" presId="urn:microsoft.com/office/officeart/2005/8/layout/hierarchy4"/>
    <dgm:cxn modelId="{494E834A-4501-4CD5-91F8-001B56D2D5D5}" type="presParOf" srcId="{D6B72921-99FE-4B73-BE90-BE239EE746ED}" destId="{5A861755-00A8-41BD-8369-C82E576FC8D6}" srcOrd="0" destOrd="0" presId="urn:microsoft.com/office/officeart/2005/8/layout/hierarchy4"/>
    <dgm:cxn modelId="{6E5A9ADE-2E3C-4CD5-8E2B-A378D6F6F3BD}" type="presParOf" srcId="{D6B72921-99FE-4B73-BE90-BE239EE746ED}" destId="{E1FF4959-9387-403C-80AA-5DC8AE57B5C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EE95DB-B0AB-4666-972F-B22D6BBE2A53}" type="datetimeFigureOut">
              <a:rPr lang="en-GB" smtClean="0"/>
              <a:t>13/08/2019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0E91BB-90D2-49EE-B27A-724C0B3DAFC9}" type="slidenum">
              <a:rPr lang="en-GB" smtClean="0"/>
              <a:t>‹#›</a:t>
            </a:fld>
            <a:endParaRPr lang="en-GB"/>
          </a:p>
        </p:txBody>
      </p:sp>
    </p:spTree>
    <p:extLst>
      <p:ext uri="{BB962C8B-B14F-4D97-AF65-F5344CB8AC3E}">
        <p14:creationId xmlns:p14="http://schemas.microsoft.com/office/powerpoint/2010/main" val="2315371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Gonorrhoea and syphilis were</a:t>
            </a:r>
            <a:r>
              <a:rPr lang="en-GB" baseline="0" dirty="0" smtClean="0"/>
              <a:t> excluded to avoid overly-biasing the sample to individuals who might have been fast-tracked because of symptoms.</a:t>
            </a:r>
            <a:endParaRPr lang="en-GB" dirty="0"/>
          </a:p>
        </p:txBody>
      </p:sp>
      <p:sp>
        <p:nvSpPr>
          <p:cNvPr id="4" name="Slide Number Placeholder 3"/>
          <p:cNvSpPr>
            <a:spLocks noGrp="1"/>
          </p:cNvSpPr>
          <p:nvPr>
            <p:ph type="sldNum" sz="quarter" idx="10"/>
          </p:nvPr>
        </p:nvSpPr>
        <p:spPr/>
        <p:txBody>
          <a:bodyPr/>
          <a:lstStyle/>
          <a:p>
            <a:fld id="{C50E91BB-90D2-49EE-B27A-724C0B3DAFC9}" type="slidenum">
              <a:rPr lang="en-GB" smtClean="0"/>
              <a:t>3</a:t>
            </a:fld>
            <a:endParaRPr lang="en-GB"/>
          </a:p>
        </p:txBody>
      </p:sp>
    </p:spTree>
    <p:extLst>
      <p:ext uri="{BB962C8B-B14F-4D97-AF65-F5344CB8AC3E}">
        <p14:creationId xmlns:p14="http://schemas.microsoft.com/office/powerpoint/2010/main" val="343625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NB: a zero turn-away</a:t>
            </a:r>
            <a:r>
              <a:rPr lang="en-GB" baseline="0" dirty="0" smtClean="0"/>
              <a:t> rate on the last day of walk-in opening does not mean the clinic never turns away walk-ins</a:t>
            </a:r>
          </a:p>
          <a:p>
            <a:endParaRPr lang="en-GB" baseline="0" dirty="0" smtClean="0"/>
          </a:p>
          <a:p>
            <a:r>
              <a:rPr lang="en-GB" baseline="0" dirty="0" smtClean="0"/>
              <a:t>Individuals not seen on day of seeking walk-in are counted as turned away even if subsequently seen on a later day</a:t>
            </a:r>
            <a:endParaRPr lang="en-GB" dirty="0"/>
          </a:p>
        </p:txBody>
      </p:sp>
      <p:sp>
        <p:nvSpPr>
          <p:cNvPr id="4" name="Slide Number Placeholder 3"/>
          <p:cNvSpPr>
            <a:spLocks noGrp="1"/>
          </p:cNvSpPr>
          <p:nvPr>
            <p:ph type="sldNum" sz="quarter" idx="10"/>
          </p:nvPr>
        </p:nvSpPr>
        <p:spPr/>
        <p:txBody>
          <a:bodyPr/>
          <a:lstStyle/>
          <a:p>
            <a:fld id="{C50E91BB-90D2-49EE-B27A-724C0B3DAFC9}" type="slidenum">
              <a:rPr lang="en-GB" smtClean="0"/>
              <a:t>6</a:t>
            </a:fld>
            <a:endParaRPr lang="en-GB"/>
          </a:p>
        </p:txBody>
      </p:sp>
    </p:spTree>
    <p:extLst>
      <p:ext uri="{BB962C8B-B14F-4D97-AF65-F5344CB8AC3E}">
        <p14:creationId xmlns:p14="http://schemas.microsoft.com/office/powerpoint/2010/main" val="1129861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Nearly half of audited</a:t>
            </a:r>
            <a:r>
              <a:rPr lang="en-GB" baseline="0" dirty="0" smtClean="0"/>
              <a:t> individuals had possible clinical reasons for “fast-tracking”.</a:t>
            </a:r>
            <a:endParaRPr lang="en-GB" dirty="0"/>
          </a:p>
        </p:txBody>
      </p:sp>
      <p:sp>
        <p:nvSpPr>
          <p:cNvPr id="4" name="Slide Number Placeholder 3"/>
          <p:cNvSpPr>
            <a:spLocks noGrp="1"/>
          </p:cNvSpPr>
          <p:nvPr>
            <p:ph type="sldNum" sz="quarter" idx="10"/>
          </p:nvPr>
        </p:nvSpPr>
        <p:spPr/>
        <p:txBody>
          <a:bodyPr/>
          <a:lstStyle/>
          <a:p>
            <a:fld id="{C50E91BB-90D2-49EE-B27A-724C0B3DAFC9}" type="slidenum">
              <a:rPr lang="en-GB" smtClean="0"/>
              <a:t>9</a:t>
            </a:fld>
            <a:endParaRPr lang="en-GB"/>
          </a:p>
        </p:txBody>
      </p:sp>
    </p:spTree>
    <p:extLst>
      <p:ext uri="{BB962C8B-B14F-4D97-AF65-F5344CB8AC3E}">
        <p14:creationId xmlns:p14="http://schemas.microsoft.com/office/powerpoint/2010/main" val="752657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Initial contact date was</a:t>
            </a:r>
            <a:r>
              <a:rPr lang="en-GB" baseline="0" dirty="0" smtClean="0"/>
              <a:t> </a:t>
            </a:r>
            <a:r>
              <a:rPr lang="en-GB" i="1" baseline="0" dirty="0" smtClean="0"/>
              <a:t>reportedly</a:t>
            </a:r>
            <a:r>
              <a:rPr lang="en-GB" baseline="0" dirty="0" smtClean="0"/>
              <a:t> recorded for:</a:t>
            </a:r>
          </a:p>
          <a:p>
            <a:endParaRPr lang="en-GB" baseline="0" dirty="0" smtClean="0"/>
          </a:p>
          <a:p>
            <a:r>
              <a:rPr lang="en-GB" baseline="0" dirty="0" smtClean="0"/>
              <a:t>91.7% (2688/2932) of those seeking walk-in</a:t>
            </a:r>
          </a:p>
          <a:p>
            <a:r>
              <a:rPr lang="en-GB" baseline="0" dirty="0" smtClean="0"/>
              <a:t>83.6% (1303/1559) of those contacting clinic to request appointment</a:t>
            </a:r>
          </a:p>
          <a:p>
            <a:r>
              <a:rPr lang="en-GB" baseline="0" dirty="0" smtClean="0"/>
              <a:t>61.9% (140/2226) of those booking own appointment online</a:t>
            </a:r>
          </a:p>
          <a:p>
            <a:endParaRPr lang="en-GB" dirty="0"/>
          </a:p>
        </p:txBody>
      </p:sp>
      <p:sp>
        <p:nvSpPr>
          <p:cNvPr id="4" name="Slide Number Placeholder 3"/>
          <p:cNvSpPr>
            <a:spLocks noGrp="1"/>
          </p:cNvSpPr>
          <p:nvPr>
            <p:ph type="sldNum" sz="quarter" idx="10"/>
          </p:nvPr>
        </p:nvSpPr>
        <p:spPr/>
        <p:txBody>
          <a:bodyPr/>
          <a:lstStyle/>
          <a:p>
            <a:fld id="{C50E91BB-90D2-49EE-B27A-724C0B3DAFC9}" type="slidenum">
              <a:rPr lang="en-GB" smtClean="0"/>
              <a:t>11</a:t>
            </a:fld>
            <a:endParaRPr lang="en-GB"/>
          </a:p>
        </p:txBody>
      </p:sp>
    </p:spTree>
    <p:extLst>
      <p:ext uri="{BB962C8B-B14F-4D97-AF65-F5344CB8AC3E}">
        <p14:creationId xmlns:p14="http://schemas.microsoft.com/office/powerpoint/2010/main" val="3120082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There</a:t>
            </a:r>
            <a:r>
              <a:rPr lang="en-GB" baseline="0" dirty="0" smtClean="0"/>
              <a:t> were cases reported seen on first available day &gt;1 or even 2 weeks from contact, and not all were LARC</a:t>
            </a:r>
            <a:endParaRPr lang="en-GB" dirty="0"/>
          </a:p>
        </p:txBody>
      </p:sp>
      <p:sp>
        <p:nvSpPr>
          <p:cNvPr id="4" name="Slide Number Placeholder 3"/>
          <p:cNvSpPr>
            <a:spLocks noGrp="1"/>
          </p:cNvSpPr>
          <p:nvPr>
            <p:ph type="sldNum" sz="quarter" idx="10"/>
          </p:nvPr>
        </p:nvSpPr>
        <p:spPr/>
        <p:txBody>
          <a:bodyPr/>
          <a:lstStyle/>
          <a:p>
            <a:fld id="{C50E91BB-90D2-49EE-B27A-724C0B3DAFC9}" type="slidenum">
              <a:rPr lang="en-GB" smtClean="0"/>
              <a:t>12</a:t>
            </a:fld>
            <a:endParaRPr lang="en-GB"/>
          </a:p>
        </p:txBody>
      </p:sp>
    </p:spTree>
    <p:extLst>
      <p:ext uri="{BB962C8B-B14F-4D97-AF65-F5344CB8AC3E}">
        <p14:creationId xmlns:p14="http://schemas.microsoft.com/office/powerpoint/2010/main" val="2683028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Priority means with symptoms and/or attending as contact of individual</a:t>
            </a:r>
            <a:r>
              <a:rPr lang="en-GB" baseline="0" dirty="0" smtClean="0"/>
              <a:t> with STI, plus not KNOWN to be routine appointment for eg LARC, PrEP or HIV follow-up. A proportion of these cases may still have been people attending for regular (eg 3 monthly) SH screen and found on attendance to have symptoms or be contact.</a:t>
            </a:r>
            <a:endParaRPr lang="en-GB" dirty="0"/>
          </a:p>
        </p:txBody>
      </p:sp>
      <p:sp>
        <p:nvSpPr>
          <p:cNvPr id="4" name="Slide Number Placeholder 3"/>
          <p:cNvSpPr>
            <a:spLocks noGrp="1"/>
          </p:cNvSpPr>
          <p:nvPr>
            <p:ph type="sldNum" sz="quarter" idx="10"/>
          </p:nvPr>
        </p:nvSpPr>
        <p:spPr/>
        <p:txBody>
          <a:bodyPr/>
          <a:lstStyle/>
          <a:p>
            <a:fld id="{C50E91BB-90D2-49EE-B27A-724C0B3DAFC9}" type="slidenum">
              <a:rPr lang="en-GB" smtClean="0"/>
              <a:t>13</a:t>
            </a:fld>
            <a:endParaRPr lang="en-GB"/>
          </a:p>
        </p:txBody>
      </p:sp>
    </p:spTree>
    <p:extLst>
      <p:ext uri="{BB962C8B-B14F-4D97-AF65-F5344CB8AC3E}">
        <p14:creationId xmlns:p14="http://schemas.microsoft.com/office/powerpoint/2010/main" val="3154551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The</a:t>
            </a:r>
            <a:r>
              <a:rPr lang="en-GB" baseline="0" dirty="0" smtClean="0"/>
              <a:t> standard is lab turnaround to report, but members of the audit planning group said their systems do not record when reports are uploaded from the lab to the clinical system. Hence we were only able to audit the time to when a clinician reviewed the lab report.</a:t>
            </a:r>
            <a:endParaRPr lang="en-GB" dirty="0"/>
          </a:p>
        </p:txBody>
      </p:sp>
      <p:sp>
        <p:nvSpPr>
          <p:cNvPr id="4" name="Slide Number Placeholder 3"/>
          <p:cNvSpPr>
            <a:spLocks noGrp="1"/>
          </p:cNvSpPr>
          <p:nvPr>
            <p:ph type="sldNum" sz="quarter" idx="10"/>
          </p:nvPr>
        </p:nvSpPr>
        <p:spPr/>
        <p:txBody>
          <a:bodyPr/>
          <a:lstStyle/>
          <a:p>
            <a:fld id="{C50E91BB-90D2-49EE-B27A-724C0B3DAFC9}" type="slidenum">
              <a:rPr lang="en-GB" smtClean="0"/>
              <a:t>17</a:t>
            </a:fld>
            <a:endParaRPr lang="en-GB"/>
          </a:p>
        </p:txBody>
      </p:sp>
    </p:spTree>
    <p:extLst>
      <p:ext uri="{BB962C8B-B14F-4D97-AF65-F5344CB8AC3E}">
        <p14:creationId xmlns:p14="http://schemas.microsoft.com/office/powerpoint/2010/main" val="422904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0E91BB-90D2-49EE-B27A-724C0B3DAFC9}" type="slidenum">
              <a:rPr lang="en-GB" smtClean="0"/>
              <a:t>18</a:t>
            </a:fld>
            <a:endParaRPr lang="en-GB"/>
          </a:p>
        </p:txBody>
      </p:sp>
    </p:spTree>
    <p:extLst>
      <p:ext uri="{BB962C8B-B14F-4D97-AF65-F5344CB8AC3E}">
        <p14:creationId xmlns:p14="http://schemas.microsoft.com/office/powerpoint/2010/main" val="422904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39905F-A914-4F3B-A075-14DEC5197402}" type="datetimeFigureOut">
              <a:rPr lang="en-GB" smtClean="0"/>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3509921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39905F-A914-4F3B-A075-14DEC5197402}" type="datetimeFigureOut">
              <a:rPr lang="en-GB" smtClean="0"/>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12814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39905F-A914-4F3B-A075-14DEC5197402}" type="datetimeFigureOut">
              <a:rPr lang="en-GB" smtClean="0"/>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323465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39905F-A914-4F3B-A075-14DEC5197402}" type="datetimeFigureOut">
              <a:rPr lang="en-GB" smtClean="0"/>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3174203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39905F-A914-4F3B-A075-14DEC5197402}" type="datetimeFigureOut">
              <a:rPr lang="en-GB" smtClean="0"/>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303803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39905F-A914-4F3B-A075-14DEC5197402}" type="datetimeFigureOut">
              <a:rPr lang="en-GB" smtClean="0"/>
              <a:t>13/08/2019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1009840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39905F-A914-4F3B-A075-14DEC5197402}" type="datetimeFigureOut">
              <a:rPr lang="en-GB" smtClean="0"/>
              <a:t>13/08/2019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3129818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39905F-A914-4F3B-A075-14DEC5197402}" type="datetimeFigureOut">
              <a:rPr lang="en-GB" smtClean="0"/>
              <a:t>13/08/2019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355924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39905F-A914-4F3B-A075-14DEC5197402}" type="datetimeFigureOut">
              <a:rPr lang="en-GB" smtClean="0"/>
              <a:t>13/08/2019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3786171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9905F-A914-4F3B-A075-14DEC5197402}" type="datetimeFigureOut">
              <a:rPr lang="en-GB" smtClean="0"/>
              <a:t>13/08/2019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3198801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9905F-A914-4F3B-A075-14DEC5197402}" type="datetimeFigureOut">
              <a:rPr lang="en-GB" smtClean="0"/>
              <a:t>13/08/2019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50F57F-15AB-458F-B66A-00C7ED14E945}" type="slidenum">
              <a:rPr lang="en-GB" smtClean="0"/>
              <a:t>‹#›</a:t>
            </a:fld>
            <a:endParaRPr lang="en-GB"/>
          </a:p>
        </p:txBody>
      </p:sp>
    </p:spTree>
    <p:extLst>
      <p:ext uri="{BB962C8B-B14F-4D97-AF65-F5344CB8AC3E}">
        <p14:creationId xmlns:p14="http://schemas.microsoft.com/office/powerpoint/2010/main" val="4175605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C39905F-A914-4F3B-A075-14DEC5197402}" type="datetimeFigureOut">
              <a:rPr lang="en-GB" smtClean="0"/>
              <a:t>13/08/2019</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C50F57F-15AB-458F-B66A-00C7ED14E945}" type="slidenum">
              <a:rPr lang="en-GB" smtClean="0"/>
              <a:t>‹#›</a:t>
            </a:fld>
            <a:endParaRPr lang="en-GB"/>
          </a:p>
        </p:txBody>
      </p:sp>
    </p:spTree>
    <p:extLst>
      <p:ext uri="{BB962C8B-B14F-4D97-AF65-F5344CB8AC3E}">
        <p14:creationId xmlns:p14="http://schemas.microsoft.com/office/powerpoint/2010/main" val="2076332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Timelines to be seen, test results and treatment for chlamydia</a:t>
            </a:r>
            <a:endParaRPr lang="en-GB" dirty="0"/>
          </a:p>
        </p:txBody>
      </p:sp>
      <p:sp>
        <p:nvSpPr>
          <p:cNvPr id="3" name="Subtitle 2"/>
          <p:cNvSpPr>
            <a:spLocks noGrp="1"/>
          </p:cNvSpPr>
          <p:nvPr>
            <p:ph type="subTitle" idx="1"/>
          </p:nvPr>
        </p:nvSpPr>
        <p:spPr/>
        <p:txBody>
          <a:bodyPr/>
          <a:lstStyle/>
          <a:p>
            <a:r>
              <a:rPr lang="en-GB" dirty="0" smtClean="0"/>
              <a:t>2019 BASHH National Audit</a:t>
            </a:r>
            <a:endParaRPr lang="en-GB" dirty="0"/>
          </a:p>
        </p:txBody>
      </p:sp>
    </p:spTree>
    <p:extLst>
      <p:ext uri="{BB962C8B-B14F-4D97-AF65-F5344CB8AC3E}">
        <p14:creationId xmlns:p14="http://schemas.microsoft.com/office/powerpoint/2010/main" val="33830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dirty="0" smtClean="0"/>
              <a:t>Time to be seen</a:t>
            </a:r>
            <a:endParaRPr lang="en-GB" dirty="0"/>
          </a:p>
        </p:txBody>
      </p:sp>
    </p:spTree>
    <p:extLst>
      <p:ext uri="{BB962C8B-B14F-4D97-AF65-F5344CB8AC3E}">
        <p14:creationId xmlns:p14="http://schemas.microsoft.com/office/powerpoint/2010/main" val="1164692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57201" y="1113853"/>
            <a:ext cx="8370276" cy="3725882"/>
            <a:chOff x="1029562" y="1485138"/>
            <a:chExt cx="7427259" cy="4967842"/>
          </a:xfrm>
        </p:grpSpPr>
        <p:sp>
          <p:nvSpPr>
            <p:cNvPr id="7" name="Freeform 6"/>
            <p:cNvSpPr/>
            <p:nvPr/>
          </p:nvSpPr>
          <p:spPr>
            <a:xfrm>
              <a:off x="1029562" y="1485138"/>
              <a:ext cx="1461309" cy="1017006"/>
            </a:xfrm>
            <a:custGeom>
              <a:avLst/>
              <a:gdLst>
                <a:gd name="connsiteX0" fmla="*/ 0 w 1371645"/>
                <a:gd name="connsiteY0" fmla="*/ 101701 h 1017006"/>
                <a:gd name="connsiteX1" fmla="*/ 101701 w 1371645"/>
                <a:gd name="connsiteY1" fmla="*/ 0 h 1017006"/>
                <a:gd name="connsiteX2" fmla="*/ 1269944 w 1371645"/>
                <a:gd name="connsiteY2" fmla="*/ 0 h 1017006"/>
                <a:gd name="connsiteX3" fmla="*/ 1371645 w 1371645"/>
                <a:gd name="connsiteY3" fmla="*/ 101701 h 1017006"/>
                <a:gd name="connsiteX4" fmla="*/ 1371645 w 1371645"/>
                <a:gd name="connsiteY4" fmla="*/ 915305 h 1017006"/>
                <a:gd name="connsiteX5" fmla="*/ 1269944 w 1371645"/>
                <a:gd name="connsiteY5" fmla="*/ 1017006 h 1017006"/>
                <a:gd name="connsiteX6" fmla="*/ 101701 w 1371645"/>
                <a:gd name="connsiteY6" fmla="*/ 1017006 h 1017006"/>
                <a:gd name="connsiteX7" fmla="*/ 0 w 1371645"/>
                <a:gd name="connsiteY7" fmla="*/ 915305 h 1017006"/>
                <a:gd name="connsiteX8" fmla="*/ 0 w 1371645"/>
                <a:gd name="connsiteY8" fmla="*/ 101701 h 101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71645" h="1017006">
                  <a:moveTo>
                    <a:pt x="0" y="101701"/>
                  </a:moveTo>
                  <a:cubicBezTo>
                    <a:pt x="0" y="45533"/>
                    <a:pt x="45533" y="0"/>
                    <a:pt x="101701" y="0"/>
                  </a:cubicBezTo>
                  <a:lnTo>
                    <a:pt x="1269944" y="0"/>
                  </a:lnTo>
                  <a:cubicBezTo>
                    <a:pt x="1326112" y="0"/>
                    <a:pt x="1371645" y="45533"/>
                    <a:pt x="1371645" y="101701"/>
                  </a:cubicBezTo>
                  <a:lnTo>
                    <a:pt x="1371645" y="915305"/>
                  </a:lnTo>
                  <a:cubicBezTo>
                    <a:pt x="1371645" y="971473"/>
                    <a:pt x="1326112" y="1017006"/>
                    <a:pt x="1269944" y="1017006"/>
                  </a:cubicBezTo>
                  <a:lnTo>
                    <a:pt x="101701" y="1017006"/>
                  </a:lnTo>
                  <a:cubicBezTo>
                    <a:pt x="45533" y="1017006"/>
                    <a:pt x="0" y="971473"/>
                    <a:pt x="0" y="915305"/>
                  </a:cubicBezTo>
                  <a:lnTo>
                    <a:pt x="0" y="101701"/>
                  </a:lnTo>
                  <a:close/>
                </a:path>
              </a:pathLst>
            </a:custGeom>
            <a:solidFill>
              <a:schemeClr val="tx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8367" tIns="98367" rIns="98367" bIns="98367" numCol="1" spcCol="1270" anchor="ctr" anchorCtr="0">
              <a:noAutofit/>
            </a:bodyPr>
            <a:lstStyle/>
            <a:p>
              <a:pPr lvl="0" algn="ctr" defTabSz="800100">
                <a:lnSpc>
                  <a:spcPct val="90000"/>
                </a:lnSpc>
                <a:spcBef>
                  <a:spcPct val="0"/>
                </a:spcBef>
                <a:spcAft>
                  <a:spcPct val="35000"/>
                </a:spcAft>
              </a:pPr>
              <a:r>
                <a:rPr lang="en-GB" sz="1600" kern="1200" dirty="0" smtClean="0">
                  <a:solidFill>
                    <a:schemeClr val="tx1"/>
                  </a:solidFill>
                </a:rPr>
                <a:t>Seen in GUM/leve</a:t>
              </a:r>
              <a:r>
                <a:rPr lang="en-GB" sz="1600" dirty="0" smtClean="0">
                  <a:solidFill>
                    <a:schemeClr val="tx1"/>
                  </a:solidFill>
                </a:rPr>
                <a:t>l 3</a:t>
              </a:r>
              <a:r>
                <a:rPr lang="en-GB" sz="1600" kern="1200" dirty="0" smtClean="0">
                  <a:solidFill>
                    <a:schemeClr val="tx1"/>
                  </a:solidFill>
                </a:rPr>
                <a:t> with chlamydia</a:t>
              </a:r>
              <a:endParaRPr lang="en-GB" sz="1600" kern="1200" dirty="0">
                <a:solidFill>
                  <a:schemeClr val="tx1"/>
                </a:solidFill>
              </a:endParaRPr>
            </a:p>
          </p:txBody>
        </p:sp>
        <p:sp>
          <p:nvSpPr>
            <p:cNvPr id="8" name="Freeform 7"/>
            <p:cNvSpPr/>
            <p:nvPr/>
          </p:nvSpPr>
          <p:spPr>
            <a:xfrm>
              <a:off x="1029562" y="2653172"/>
              <a:ext cx="1461309" cy="1824390"/>
            </a:xfrm>
            <a:custGeom>
              <a:avLst/>
              <a:gdLst>
                <a:gd name="connsiteX0" fmla="*/ 0 w 1097835"/>
                <a:gd name="connsiteY0" fmla="*/ 109784 h 1824390"/>
                <a:gd name="connsiteX1" fmla="*/ 109784 w 1097835"/>
                <a:gd name="connsiteY1" fmla="*/ 0 h 1824390"/>
                <a:gd name="connsiteX2" fmla="*/ 988052 w 1097835"/>
                <a:gd name="connsiteY2" fmla="*/ 0 h 1824390"/>
                <a:gd name="connsiteX3" fmla="*/ 1097836 w 1097835"/>
                <a:gd name="connsiteY3" fmla="*/ 109784 h 1824390"/>
                <a:gd name="connsiteX4" fmla="*/ 1097835 w 1097835"/>
                <a:gd name="connsiteY4" fmla="*/ 1714607 h 1824390"/>
                <a:gd name="connsiteX5" fmla="*/ 988051 w 1097835"/>
                <a:gd name="connsiteY5" fmla="*/ 1824391 h 1824390"/>
                <a:gd name="connsiteX6" fmla="*/ 109784 w 1097835"/>
                <a:gd name="connsiteY6" fmla="*/ 1824390 h 1824390"/>
                <a:gd name="connsiteX7" fmla="*/ 0 w 1097835"/>
                <a:gd name="connsiteY7" fmla="*/ 1714606 h 1824390"/>
                <a:gd name="connsiteX8" fmla="*/ 0 w 1097835"/>
                <a:gd name="connsiteY8" fmla="*/ 109784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835" h="1824390">
                  <a:moveTo>
                    <a:pt x="0" y="109784"/>
                  </a:moveTo>
                  <a:cubicBezTo>
                    <a:pt x="0" y="49152"/>
                    <a:pt x="49152" y="0"/>
                    <a:pt x="109784" y="0"/>
                  </a:cubicBezTo>
                  <a:lnTo>
                    <a:pt x="988052" y="0"/>
                  </a:lnTo>
                  <a:cubicBezTo>
                    <a:pt x="1048684" y="0"/>
                    <a:pt x="1097836" y="49152"/>
                    <a:pt x="1097836" y="109784"/>
                  </a:cubicBezTo>
                  <a:cubicBezTo>
                    <a:pt x="1097836" y="644725"/>
                    <a:pt x="1097835" y="1179666"/>
                    <a:pt x="1097835" y="1714607"/>
                  </a:cubicBezTo>
                  <a:cubicBezTo>
                    <a:pt x="1097835" y="1775239"/>
                    <a:pt x="1048683" y="1824391"/>
                    <a:pt x="988051" y="1824391"/>
                  </a:cubicBezTo>
                  <a:lnTo>
                    <a:pt x="109784" y="1824390"/>
                  </a:lnTo>
                  <a:cubicBezTo>
                    <a:pt x="49152" y="1824390"/>
                    <a:pt x="0" y="1775238"/>
                    <a:pt x="0" y="1714606"/>
                  </a:cubicBezTo>
                  <a:lnTo>
                    <a:pt x="0" y="109784"/>
                  </a:lnTo>
                  <a:close/>
                </a:path>
              </a:pathLst>
            </a:custGeom>
            <a:solidFill>
              <a:schemeClr val="tx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0734" tIns="100734" rIns="100734" bIns="100734" numCol="1" spcCol="1270" anchor="ctr" anchorCtr="0">
              <a:noAutofit/>
            </a:bodyPr>
            <a:lstStyle/>
            <a:p>
              <a:pPr lvl="0" algn="ctr" defTabSz="800100">
                <a:lnSpc>
                  <a:spcPct val="90000"/>
                </a:lnSpc>
                <a:spcBef>
                  <a:spcPct val="0"/>
                </a:spcBef>
                <a:spcAft>
                  <a:spcPct val="35000"/>
                </a:spcAft>
              </a:pPr>
              <a:r>
                <a:rPr lang="en-GB" sz="2000" kern="1200" dirty="0" smtClean="0">
                  <a:solidFill>
                    <a:schemeClr val="tx1"/>
                  </a:solidFill>
                </a:rPr>
                <a:t>89.2 % </a:t>
              </a:r>
            </a:p>
            <a:p>
              <a:pPr lvl="0" algn="ctr" defTabSz="800100">
                <a:lnSpc>
                  <a:spcPct val="90000"/>
                </a:lnSpc>
                <a:spcBef>
                  <a:spcPct val="0"/>
                </a:spcBef>
                <a:spcAft>
                  <a:spcPct val="35000"/>
                </a:spcAft>
              </a:pPr>
              <a:r>
                <a:rPr lang="en-GB" sz="2000" kern="1200" dirty="0" smtClean="0">
                  <a:solidFill>
                    <a:schemeClr val="tx1"/>
                  </a:solidFill>
                </a:rPr>
                <a:t>4717 patient-initiated</a:t>
              </a:r>
              <a:endParaRPr lang="en-GB" sz="2000" kern="1200" dirty="0">
                <a:solidFill>
                  <a:schemeClr val="tx1"/>
                </a:solidFill>
              </a:endParaRPr>
            </a:p>
          </p:txBody>
        </p:sp>
        <p:sp>
          <p:nvSpPr>
            <p:cNvPr id="9" name="Freeform 8"/>
            <p:cNvSpPr/>
            <p:nvPr/>
          </p:nvSpPr>
          <p:spPr>
            <a:xfrm>
              <a:off x="1029563" y="4628590"/>
              <a:ext cx="1461308" cy="1824390"/>
            </a:xfrm>
            <a:custGeom>
              <a:avLst/>
              <a:gdLst>
                <a:gd name="connsiteX0" fmla="*/ 0 w 764344"/>
                <a:gd name="connsiteY0" fmla="*/ 76434 h 1824390"/>
                <a:gd name="connsiteX1" fmla="*/ 76434 w 764344"/>
                <a:gd name="connsiteY1" fmla="*/ 0 h 1824390"/>
                <a:gd name="connsiteX2" fmla="*/ 687910 w 764344"/>
                <a:gd name="connsiteY2" fmla="*/ 0 h 1824390"/>
                <a:gd name="connsiteX3" fmla="*/ 764344 w 764344"/>
                <a:gd name="connsiteY3" fmla="*/ 76434 h 1824390"/>
                <a:gd name="connsiteX4" fmla="*/ 764344 w 764344"/>
                <a:gd name="connsiteY4" fmla="*/ 1747956 h 1824390"/>
                <a:gd name="connsiteX5" fmla="*/ 687910 w 764344"/>
                <a:gd name="connsiteY5" fmla="*/ 1824390 h 1824390"/>
                <a:gd name="connsiteX6" fmla="*/ 76434 w 764344"/>
                <a:gd name="connsiteY6" fmla="*/ 1824390 h 1824390"/>
                <a:gd name="connsiteX7" fmla="*/ 0 w 764344"/>
                <a:gd name="connsiteY7" fmla="*/ 1747956 h 1824390"/>
                <a:gd name="connsiteX8" fmla="*/ 0 w 764344"/>
                <a:gd name="connsiteY8" fmla="*/ 76434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4344" h="1824390">
                  <a:moveTo>
                    <a:pt x="0" y="76434"/>
                  </a:moveTo>
                  <a:cubicBezTo>
                    <a:pt x="0" y="34221"/>
                    <a:pt x="34221" y="0"/>
                    <a:pt x="76434" y="0"/>
                  </a:cubicBezTo>
                  <a:lnTo>
                    <a:pt x="687910" y="0"/>
                  </a:lnTo>
                  <a:cubicBezTo>
                    <a:pt x="730123" y="0"/>
                    <a:pt x="764344" y="34221"/>
                    <a:pt x="764344" y="76434"/>
                  </a:cubicBezTo>
                  <a:lnTo>
                    <a:pt x="764344" y="1747956"/>
                  </a:lnTo>
                  <a:cubicBezTo>
                    <a:pt x="764344" y="1790169"/>
                    <a:pt x="730123" y="1824390"/>
                    <a:pt x="687910" y="1824390"/>
                  </a:cubicBezTo>
                  <a:lnTo>
                    <a:pt x="76434" y="1824390"/>
                  </a:lnTo>
                  <a:cubicBezTo>
                    <a:pt x="34221" y="1824390"/>
                    <a:pt x="0" y="1790169"/>
                    <a:pt x="0" y="1747956"/>
                  </a:cubicBezTo>
                  <a:lnTo>
                    <a:pt x="0" y="76434"/>
                  </a:lnTo>
                  <a:close/>
                </a:path>
              </a:pathLst>
            </a:custGeom>
            <a:solidFill>
              <a:schemeClr val="tx2">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0967" tIns="90967" rIns="90967" bIns="90967" numCol="1" spcCol="1270" anchor="ctr" anchorCtr="0">
              <a:noAutofit/>
            </a:bodyPr>
            <a:lstStyle/>
            <a:p>
              <a:pPr lvl="0" algn="ctr" defTabSz="800100">
                <a:lnSpc>
                  <a:spcPct val="90000"/>
                </a:lnSpc>
                <a:spcBef>
                  <a:spcPct val="0"/>
                </a:spcBef>
                <a:spcAft>
                  <a:spcPct val="35000"/>
                </a:spcAft>
              </a:pPr>
              <a:r>
                <a:rPr lang="en-GB" dirty="0" smtClean="0">
                  <a:solidFill>
                    <a:schemeClr val="tx1"/>
                  </a:solidFill>
                </a:rPr>
                <a:t>78.1</a:t>
              </a:r>
              <a:r>
                <a:rPr lang="en-GB" kern="1200" dirty="0" smtClean="0">
                  <a:solidFill>
                    <a:schemeClr val="tx1"/>
                  </a:solidFill>
                </a:rPr>
                <a:t>% </a:t>
              </a:r>
            </a:p>
            <a:p>
              <a:pPr lvl="0" algn="ctr" defTabSz="800100">
                <a:lnSpc>
                  <a:spcPct val="90000"/>
                </a:lnSpc>
                <a:spcBef>
                  <a:spcPct val="0"/>
                </a:spcBef>
                <a:spcAft>
                  <a:spcPct val="35000"/>
                </a:spcAft>
              </a:pPr>
              <a:r>
                <a:rPr lang="en-GB" kern="1200" dirty="0" smtClean="0">
                  <a:solidFill>
                    <a:schemeClr val="tx1"/>
                  </a:solidFill>
                </a:rPr>
                <a:t>4131 initial contact date recorded</a:t>
              </a:r>
              <a:endParaRPr lang="en-GB" kern="1200" dirty="0">
                <a:solidFill>
                  <a:schemeClr val="tx1"/>
                </a:solidFill>
              </a:endParaRPr>
            </a:p>
          </p:txBody>
        </p:sp>
        <p:sp>
          <p:nvSpPr>
            <p:cNvPr id="10" name="Freeform 9"/>
            <p:cNvSpPr/>
            <p:nvPr/>
          </p:nvSpPr>
          <p:spPr>
            <a:xfrm>
              <a:off x="2594050" y="1485138"/>
              <a:ext cx="5862771" cy="1017006"/>
            </a:xfrm>
            <a:custGeom>
              <a:avLst/>
              <a:gdLst>
                <a:gd name="connsiteX0" fmla="*/ 0 w 5862771"/>
                <a:gd name="connsiteY0" fmla="*/ 101701 h 1017006"/>
                <a:gd name="connsiteX1" fmla="*/ 101701 w 5862771"/>
                <a:gd name="connsiteY1" fmla="*/ 0 h 1017006"/>
                <a:gd name="connsiteX2" fmla="*/ 5761070 w 5862771"/>
                <a:gd name="connsiteY2" fmla="*/ 0 h 1017006"/>
                <a:gd name="connsiteX3" fmla="*/ 5862771 w 5862771"/>
                <a:gd name="connsiteY3" fmla="*/ 101701 h 1017006"/>
                <a:gd name="connsiteX4" fmla="*/ 5862771 w 5862771"/>
                <a:gd name="connsiteY4" fmla="*/ 915305 h 1017006"/>
                <a:gd name="connsiteX5" fmla="*/ 5761070 w 5862771"/>
                <a:gd name="connsiteY5" fmla="*/ 1017006 h 1017006"/>
                <a:gd name="connsiteX6" fmla="*/ 101701 w 5862771"/>
                <a:gd name="connsiteY6" fmla="*/ 1017006 h 1017006"/>
                <a:gd name="connsiteX7" fmla="*/ 0 w 5862771"/>
                <a:gd name="connsiteY7" fmla="*/ 915305 h 1017006"/>
                <a:gd name="connsiteX8" fmla="*/ 0 w 5862771"/>
                <a:gd name="connsiteY8" fmla="*/ 101701 h 101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62771" h="1017006">
                  <a:moveTo>
                    <a:pt x="0" y="101701"/>
                  </a:moveTo>
                  <a:cubicBezTo>
                    <a:pt x="0" y="45533"/>
                    <a:pt x="45533" y="0"/>
                    <a:pt x="101701" y="0"/>
                  </a:cubicBezTo>
                  <a:lnTo>
                    <a:pt x="5761070" y="0"/>
                  </a:lnTo>
                  <a:cubicBezTo>
                    <a:pt x="5817238" y="0"/>
                    <a:pt x="5862771" y="45533"/>
                    <a:pt x="5862771" y="101701"/>
                  </a:cubicBezTo>
                  <a:lnTo>
                    <a:pt x="5862771" y="915305"/>
                  </a:lnTo>
                  <a:cubicBezTo>
                    <a:pt x="5862771" y="971473"/>
                    <a:pt x="5817238" y="1017006"/>
                    <a:pt x="5761070" y="1017006"/>
                  </a:cubicBezTo>
                  <a:lnTo>
                    <a:pt x="101701" y="1017006"/>
                  </a:lnTo>
                  <a:cubicBezTo>
                    <a:pt x="45533" y="1017006"/>
                    <a:pt x="0" y="971473"/>
                    <a:pt x="0" y="915305"/>
                  </a:cubicBezTo>
                  <a:lnTo>
                    <a:pt x="0" y="101701"/>
                  </a:lnTo>
                  <a:close/>
                </a:path>
              </a:pathLst>
            </a:cu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8367" tIns="98367" rIns="98367" bIns="98367" numCol="1" spcCol="1270" anchor="ctr" anchorCtr="0">
              <a:noAutofit/>
            </a:bodyPr>
            <a:lstStyle/>
            <a:p>
              <a:pPr lvl="0" algn="ctr" defTabSz="800100">
                <a:lnSpc>
                  <a:spcPct val="90000"/>
                </a:lnSpc>
                <a:spcBef>
                  <a:spcPct val="0"/>
                </a:spcBef>
                <a:spcAft>
                  <a:spcPct val="35000"/>
                </a:spcAft>
              </a:pPr>
              <a:r>
                <a:rPr lang="en-GB" sz="3600" kern="1200" dirty="0" smtClean="0">
                  <a:solidFill>
                    <a:schemeClr val="tx1"/>
                  </a:solidFill>
                </a:rPr>
                <a:t>N=5288</a:t>
              </a:r>
              <a:endParaRPr lang="en-GB" sz="3600" kern="1200" dirty="0">
                <a:solidFill>
                  <a:schemeClr val="tx1"/>
                </a:solidFill>
              </a:endParaRPr>
            </a:p>
          </p:txBody>
        </p:sp>
        <p:sp>
          <p:nvSpPr>
            <p:cNvPr id="11" name="Freeform 10"/>
            <p:cNvSpPr/>
            <p:nvPr/>
          </p:nvSpPr>
          <p:spPr>
            <a:xfrm>
              <a:off x="2594050" y="2653172"/>
              <a:ext cx="1254114" cy="1824390"/>
            </a:xfrm>
            <a:custGeom>
              <a:avLst/>
              <a:gdLst>
                <a:gd name="connsiteX0" fmla="*/ 0 w 1254114"/>
                <a:gd name="connsiteY0" fmla="*/ 125411 h 1824390"/>
                <a:gd name="connsiteX1" fmla="*/ 125411 w 1254114"/>
                <a:gd name="connsiteY1" fmla="*/ 0 h 1824390"/>
                <a:gd name="connsiteX2" fmla="*/ 1128703 w 1254114"/>
                <a:gd name="connsiteY2" fmla="*/ 0 h 1824390"/>
                <a:gd name="connsiteX3" fmla="*/ 1254114 w 1254114"/>
                <a:gd name="connsiteY3" fmla="*/ 125411 h 1824390"/>
                <a:gd name="connsiteX4" fmla="*/ 1254114 w 1254114"/>
                <a:gd name="connsiteY4" fmla="*/ 1698979 h 1824390"/>
                <a:gd name="connsiteX5" fmla="*/ 1128703 w 1254114"/>
                <a:gd name="connsiteY5" fmla="*/ 1824390 h 1824390"/>
                <a:gd name="connsiteX6" fmla="*/ 125411 w 1254114"/>
                <a:gd name="connsiteY6" fmla="*/ 1824390 h 1824390"/>
                <a:gd name="connsiteX7" fmla="*/ 0 w 1254114"/>
                <a:gd name="connsiteY7" fmla="*/ 1698979 h 1824390"/>
                <a:gd name="connsiteX8" fmla="*/ 0 w 1254114"/>
                <a:gd name="connsiteY8" fmla="*/ 125411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4114" h="1824390">
                  <a:moveTo>
                    <a:pt x="0" y="125411"/>
                  </a:moveTo>
                  <a:cubicBezTo>
                    <a:pt x="0" y="56148"/>
                    <a:pt x="56148" y="0"/>
                    <a:pt x="125411" y="0"/>
                  </a:cubicBezTo>
                  <a:lnTo>
                    <a:pt x="1128703" y="0"/>
                  </a:lnTo>
                  <a:cubicBezTo>
                    <a:pt x="1197966" y="0"/>
                    <a:pt x="1254114" y="56148"/>
                    <a:pt x="1254114" y="125411"/>
                  </a:cubicBezTo>
                  <a:lnTo>
                    <a:pt x="1254114" y="1698979"/>
                  </a:lnTo>
                  <a:cubicBezTo>
                    <a:pt x="1254114" y="1768242"/>
                    <a:pt x="1197966" y="1824390"/>
                    <a:pt x="1128703" y="1824390"/>
                  </a:cubicBezTo>
                  <a:lnTo>
                    <a:pt x="125411" y="1824390"/>
                  </a:lnTo>
                  <a:cubicBezTo>
                    <a:pt x="56148" y="1824390"/>
                    <a:pt x="0" y="1768242"/>
                    <a:pt x="0" y="1698979"/>
                  </a:cubicBezTo>
                  <a:lnTo>
                    <a:pt x="0" y="125411"/>
                  </a:lnTo>
                  <a:close/>
                </a:path>
              </a:pathLst>
            </a:cu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7692" tIns="97692" rIns="97692" bIns="97692" numCol="1" spcCol="1270" anchor="ctr" anchorCtr="0">
              <a:noAutofit/>
            </a:bodyPr>
            <a:lstStyle/>
            <a:p>
              <a:pPr lvl="0" algn="ctr" defTabSz="711200">
                <a:lnSpc>
                  <a:spcPct val="90000"/>
                </a:lnSpc>
                <a:spcBef>
                  <a:spcPct val="0"/>
                </a:spcBef>
                <a:spcAft>
                  <a:spcPct val="35000"/>
                </a:spcAft>
              </a:pPr>
              <a:r>
                <a:rPr lang="en-GB" kern="1200" dirty="0" smtClean="0">
                  <a:solidFill>
                    <a:schemeClr val="tx1"/>
                  </a:solidFill>
                </a:rPr>
                <a:t>2932 </a:t>
              </a:r>
            </a:p>
            <a:p>
              <a:pPr lvl="0" algn="ctr" defTabSz="711200">
                <a:lnSpc>
                  <a:spcPct val="90000"/>
                </a:lnSpc>
                <a:spcBef>
                  <a:spcPct val="0"/>
                </a:spcBef>
                <a:spcAft>
                  <a:spcPct val="35000"/>
                </a:spcAft>
              </a:pPr>
              <a:r>
                <a:rPr lang="en-GB" kern="1200" dirty="0" smtClean="0">
                  <a:solidFill>
                    <a:schemeClr val="tx1"/>
                  </a:solidFill>
                </a:rPr>
                <a:t>sought walk-in</a:t>
              </a:r>
              <a:endParaRPr lang="en-GB" kern="1200" dirty="0">
                <a:solidFill>
                  <a:schemeClr val="tx1"/>
                </a:solidFill>
              </a:endParaRPr>
            </a:p>
          </p:txBody>
        </p:sp>
        <p:sp>
          <p:nvSpPr>
            <p:cNvPr id="12" name="Freeform 11"/>
            <p:cNvSpPr/>
            <p:nvPr/>
          </p:nvSpPr>
          <p:spPr>
            <a:xfrm>
              <a:off x="2594050" y="4628590"/>
              <a:ext cx="614160" cy="1824390"/>
            </a:xfrm>
            <a:custGeom>
              <a:avLst/>
              <a:gdLst>
                <a:gd name="connsiteX0" fmla="*/ 0 w 614160"/>
                <a:gd name="connsiteY0" fmla="*/ 61416 h 1824390"/>
                <a:gd name="connsiteX1" fmla="*/ 61416 w 614160"/>
                <a:gd name="connsiteY1" fmla="*/ 0 h 1824390"/>
                <a:gd name="connsiteX2" fmla="*/ 552744 w 614160"/>
                <a:gd name="connsiteY2" fmla="*/ 0 h 1824390"/>
                <a:gd name="connsiteX3" fmla="*/ 614160 w 614160"/>
                <a:gd name="connsiteY3" fmla="*/ 61416 h 1824390"/>
                <a:gd name="connsiteX4" fmla="*/ 614160 w 614160"/>
                <a:gd name="connsiteY4" fmla="*/ 1762974 h 1824390"/>
                <a:gd name="connsiteX5" fmla="*/ 552744 w 614160"/>
                <a:gd name="connsiteY5" fmla="*/ 1824390 h 1824390"/>
                <a:gd name="connsiteX6" fmla="*/ 61416 w 614160"/>
                <a:gd name="connsiteY6" fmla="*/ 1824390 h 1824390"/>
                <a:gd name="connsiteX7" fmla="*/ 0 w 614160"/>
                <a:gd name="connsiteY7" fmla="*/ 1762974 h 1824390"/>
                <a:gd name="connsiteX8" fmla="*/ 0 w 614160"/>
                <a:gd name="connsiteY8" fmla="*/ 61416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4160" h="1824390">
                  <a:moveTo>
                    <a:pt x="0" y="61416"/>
                  </a:moveTo>
                  <a:cubicBezTo>
                    <a:pt x="0" y="27497"/>
                    <a:pt x="27497" y="0"/>
                    <a:pt x="61416" y="0"/>
                  </a:cubicBezTo>
                  <a:lnTo>
                    <a:pt x="552744" y="0"/>
                  </a:lnTo>
                  <a:cubicBezTo>
                    <a:pt x="586663" y="0"/>
                    <a:pt x="614160" y="27497"/>
                    <a:pt x="614160" y="61416"/>
                  </a:cubicBezTo>
                  <a:lnTo>
                    <a:pt x="614160" y="1762974"/>
                  </a:lnTo>
                  <a:cubicBezTo>
                    <a:pt x="614160" y="1796893"/>
                    <a:pt x="586663" y="1824390"/>
                    <a:pt x="552744" y="1824390"/>
                  </a:cubicBezTo>
                  <a:lnTo>
                    <a:pt x="61416" y="1824390"/>
                  </a:lnTo>
                  <a:cubicBezTo>
                    <a:pt x="27497" y="1824390"/>
                    <a:pt x="0" y="1796893"/>
                    <a:pt x="0" y="1762974"/>
                  </a:cubicBezTo>
                  <a:lnTo>
                    <a:pt x="0" y="61416"/>
                  </a:lnTo>
                  <a:close/>
                </a:path>
              </a:pathLst>
            </a:cu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328" tIns="71328" rIns="71328" bIns="71328" numCol="1" spcCol="1270" anchor="ctr" anchorCtr="0">
              <a:noAutofit/>
            </a:bodyPr>
            <a:lstStyle/>
            <a:p>
              <a:pPr lvl="0" algn="ctr" defTabSz="622300">
                <a:lnSpc>
                  <a:spcPct val="90000"/>
                </a:lnSpc>
                <a:spcBef>
                  <a:spcPct val="0"/>
                </a:spcBef>
                <a:spcAft>
                  <a:spcPct val="35000"/>
                </a:spcAft>
              </a:pPr>
              <a:r>
                <a:rPr lang="en-GB" sz="1600" kern="1200" dirty="0" smtClean="0">
                  <a:solidFill>
                    <a:schemeClr val="tx1"/>
                  </a:solidFill>
                </a:rPr>
                <a:t>2688 yes</a:t>
              </a:r>
              <a:endParaRPr lang="en-GB" sz="1600" kern="1200" dirty="0">
                <a:solidFill>
                  <a:schemeClr val="tx1"/>
                </a:solidFill>
              </a:endParaRPr>
            </a:p>
          </p:txBody>
        </p:sp>
        <p:sp>
          <p:nvSpPr>
            <p:cNvPr id="13" name="Freeform 12"/>
            <p:cNvSpPr/>
            <p:nvPr/>
          </p:nvSpPr>
          <p:spPr>
            <a:xfrm>
              <a:off x="3234004" y="4628590"/>
              <a:ext cx="614160" cy="1824390"/>
            </a:xfrm>
            <a:custGeom>
              <a:avLst/>
              <a:gdLst>
                <a:gd name="connsiteX0" fmla="*/ 0 w 614160"/>
                <a:gd name="connsiteY0" fmla="*/ 61416 h 1824390"/>
                <a:gd name="connsiteX1" fmla="*/ 61416 w 614160"/>
                <a:gd name="connsiteY1" fmla="*/ 0 h 1824390"/>
                <a:gd name="connsiteX2" fmla="*/ 552744 w 614160"/>
                <a:gd name="connsiteY2" fmla="*/ 0 h 1824390"/>
                <a:gd name="connsiteX3" fmla="*/ 614160 w 614160"/>
                <a:gd name="connsiteY3" fmla="*/ 61416 h 1824390"/>
                <a:gd name="connsiteX4" fmla="*/ 614160 w 614160"/>
                <a:gd name="connsiteY4" fmla="*/ 1762974 h 1824390"/>
                <a:gd name="connsiteX5" fmla="*/ 552744 w 614160"/>
                <a:gd name="connsiteY5" fmla="*/ 1824390 h 1824390"/>
                <a:gd name="connsiteX6" fmla="*/ 61416 w 614160"/>
                <a:gd name="connsiteY6" fmla="*/ 1824390 h 1824390"/>
                <a:gd name="connsiteX7" fmla="*/ 0 w 614160"/>
                <a:gd name="connsiteY7" fmla="*/ 1762974 h 1824390"/>
                <a:gd name="connsiteX8" fmla="*/ 0 w 614160"/>
                <a:gd name="connsiteY8" fmla="*/ 61416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4160" h="1824390">
                  <a:moveTo>
                    <a:pt x="0" y="61416"/>
                  </a:moveTo>
                  <a:cubicBezTo>
                    <a:pt x="0" y="27497"/>
                    <a:pt x="27497" y="0"/>
                    <a:pt x="61416" y="0"/>
                  </a:cubicBezTo>
                  <a:lnTo>
                    <a:pt x="552744" y="0"/>
                  </a:lnTo>
                  <a:cubicBezTo>
                    <a:pt x="586663" y="0"/>
                    <a:pt x="614160" y="27497"/>
                    <a:pt x="614160" y="61416"/>
                  </a:cubicBezTo>
                  <a:lnTo>
                    <a:pt x="614160" y="1762974"/>
                  </a:lnTo>
                  <a:cubicBezTo>
                    <a:pt x="614160" y="1796893"/>
                    <a:pt x="586663" y="1824390"/>
                    <a:pt x="552744" y="1824390"/>
                  </a:cubicBezTo>
                  <a:lnTo>
                    <a:pt x="61416" y="1824390"/>
                  </a:lnTo>
                  <a:cubicBezTo>
                    <a:pt x="27497" y="1824390"/>
                    <a:pt x="0" y="1796893"/>
                    <a:pt x="0" y="1762974"/>
                  </a:cubicBezTo>
                  <a:lnTo>
                    <a:pt x="0" y="61416"/>
                  </a:lnTo>
                  <a:close/>
                </a:path>
              </a:pathLst>
            </a:custGeom>
            <a:solidFill>
              <a:schemeClr val="accent4">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328" tIns="71328" rIns="71328" bIns="71328" numCol="1" spcCol="1270" anchor="ctr" anchorCtr="0">
              <a:noAutofit/>
            </a:bodyPr>
            <a:lstStyle/>
            <a:p>
              <a:pPr lvl="0" algn="ctr" defTabSz="622300">
                <a:lnSpc>
                  <a:spcPct val="90000"/>
                </a:lnSpc>
                <a:spcBef>
                  <a:spcPct val="0"/>
                </a:spcBef>
                <a:spcAft>
                  <a:spcPct val="35000"/>
                </a:spcAft>
              </a:pPr>
              <a:r>
                <a:rPr lang="en-GB" sz="1600" kern="1200" dirty="0" smtClean="0">
                  <a:solidFill>
                    <a:schemeClr val="tx1"/>
                  </a:solidFill>
                </a:rPr>
                <a:t>244 no</a:t>
              </a:r>
              <a:endParaRPr lang="en-GB" sz="1600" kern="1200" dirty="0">
                <a:solidFill>
                  <a:schemeClr val="tx1"/>
                </a:solidFill>
              </a:endParaRPr>
            </a:p>
          </p:txBody>
        </p:sp>
        <p:sp>
          <p:nvSpPr>
            <p:cNvPr id="14" name="Freeform 13"/>
            <p:cNvSpPr/>
            <p:nvPr/>
          </p:nvSpPr>
          <p:spPr>
            <a:xfrm>
              <a:off x="3899754" y="2653172"/>
              <a:ext cx="1254114" cy="1824390"/>
            </a:xfrm>
            <a:custGeom>
              <a:avLst/>
              <a:gdLst>
                <a:gd name="connsiteX0" fmla="*/ 0 w 1254114"/>
                <a:gd name="connsiteY0" fmla="*/ 125411 h 1824390"/>
                <a:gd name="connsiteX1" fmla="*/ 125411 w 1254114"/>
                <a:gd name="connsiteY1" fmla="*/ 0 h 1824390"/>
                <a:gd name="connsiteX2" fmla="*/ 1128703 w 1254114"/>
                <a:gd name="connsiteY2" fmla="*/ 0 h 1824390"/>
                <a:gd name="connsiteX3" fmla="*/ 1254114 w 1254114"/>
                <a:gd name="connsiteY3" fmla="*/ 125411 h 1824390"/>
                <a:gd name="connsiteX4" fmla="*/ 1254114 w 1254114"/>
                <a:gd name="connsiteY4" fmla="*/ 1698979 h 1824390"/>
                <a:gd name="connsiteX5" fmla="*/ 1128703 w 1254114"/>
                <a:gd name="connsiteY5" fmla="*/ 1824390 h 1824390"/>
                <a:gd name="connsiteX6" fmla="*/ 125411 w 1254114"/>
                <a:gd name="connsiteY6" fmla="*/ 1824390 h 1824390"/>
                <a:gd name="connsiteX7" fmla="*/ 0 w 1254114"/>
                <a:gd name="connsiteY7" fmla="*/ 1698979 h 1824390"/>
                <a:gd name="connsiteX8" fmla="*/ 0 w 1254114"/>
                <a:gd name="connsiteY8" fmla="*/ 125411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4114" h="1824390">
                  <a:moveTo>
                    <a:pt x="0" y="125411"/>
                  </a:moveTo>
                  <a:cubicBezTo>
                    <a:pt x="0" y="56148"/>
                    <a:pt x="56148" y="0"/>
                    <a:pt x="125411" y="0"/>
                  </a:cubicBezTo>
                  <a:lnTo>
                    <a:pt x="1128703" y="0"/>
                  </a:lnTo>
                  <a:cubicBezTo>
                    <a:pt x="1197966" y="0"/>
                    <a:pt x="1254114" y="56148"/>
                    <a:pt x="1254114" y="125411"/>
                  </a:cubicBezTo>
                  <a:lnTo>
                    <a:pt x="1254114" y="1698979"/>
                  </a:lnTo>
                  <a:cubicBezTo>
                    <a:pt x="1254114" y="1768242"/>
                    <a:pt x="1197966" y="1824390"/>
                    <a:pt x="1128703" y="1824390"/>
                  </a:cubicBezTo>
                  <a:lnTo>
                    <a:pt x="125411" y="1824390"/>
                  </a:lnTo>
                  <a:cubicBezTo>
                    <a:pt x="56148" y="1824390"/>
                    <a:pt x="0" y="1768242"/>
                    <a:pt x="0" y="1698979"/>
                  </a:cubicBezTo>
                  <a:lnTo>
                    <a:pt x="0" y="125411"/>
                  </a:lnTo>
                  <a:close/>
                </a:path>
              </a:pathLst>
            </a:cu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7692" tIns="97692" rIns="97692" bIns="97692" numCol="1" spcCol="1270" anchor="ctr" anchorCtr="0">
              <a:noAutofit/>
            </a:bodyPr>
            <a:lstStyle/>
            <a:p>
              <a:pPr lvl="0" algn="ctr" defTabSz="711200">
                <a:lnSpc>
                  <a:spcPct val="90000"/>
                </a:lnSpc>
                <a:spcBef>
                  <a:spcPct val="0"/>
                </a:spcBef>
                <a:spcAft>
                  <a:spcPct val="35000"/>
                </a:spcAft>
              </a:pPr>
              <a:r>
                <a:rPr lang="en-GB" kern="1200" dirty="0" smtClean="0">
                  <a:solidFill>
                    <a:schemeClr val="tx1"/>
                  </a:solidFill>
                </a:rPr>
                <a:t>1559</a:t>
              </a:r>
            </a:p>
            <a:p>
              <a:pPr lvl="0" algn="ctr" defTabSz="711200">
                <a:lnSpc>
                  <a:spcPct val="90000"/>
                </a:lnSpc>
                <a:spcBef>
                  <a:spcPct val="0"/>
                </a:spcBef>
                <a:spcAft>
                  <a:spcPct val="35000"/>
                </a:spcAft>
              </a:pPr>
              <a:r>
                <a:rPr lang="en-GB" kern="1200" dirty="0" smtClean="0">
                  <a:solidFill>
                    <a:schemeClr val="tx1"/>
                  </a:solidFill>
                </a:rPr>
                <a:t>contacted service to request </a:t>
              </a:r>
              <a:r>
                <a:rPr lang="en-GB" kern="1200" dirty="0" err="1" smtClean="0">
                  <a:solidFill>
                    <a:schemeClr val="tx1"/>
                  </a:solidFill>
                </a:rPr>
                <a:t>appt</a:t>
              </a:r>
              <a:endParaRPr lang="en-GB" kern="1200" dirty="0">
                <a:solidFill>
                  <a:schemeClr val="tx1"/>
                </a:solidFill>
              </a:endParaRPr>
            </a:p>
          </p:txBody>
        </p:sp>
        <p:sp>
          <p:nvSpPr>
            <p:cNvPr id="15" name="Freeform 14"/>
            <p:cNvSpPr/>
            <p:nvPr/>
          </p:nvSpPr>
          <p:spPr>
            <a:xfrm>
              <a:off x="3899754" y="4628590"/>
              <a:ext cx="614160" cy="1824390"/>
            </a:xfrm>
            <a:custGeom>
              <a:avLst/>
              <a:gdLst>
                <a:gd name="connsiteX0" fmla="*/ 0 w 614160"/>
                <a:gd name="connsiteY0" fmla="*/ 61416 h 1824390"/>
                <a:gd name="connsiteX1" fmla="*/ 61416 w 614160"/>
                <a:gd name="connsiteY1" fmla="*/ 0 h 1824390"/>
                <a:gd name="connsiteX2" fmla="*/ 552744 w 614160"/>
                <a:gd name="connsiteY2" fmla="*/ 0 h 1824390"/>
                <a:gd name="connsiteX3" fmla="*/ 614160 w 614160"/>
                <a:gd name="connsiteY3" fmla="*/ 61416 h 1824390"/>
                <a:gd name="connsiteX4" fmla="*/ 614160 w 614160"/>
                <a:gd name="connsiteY4" fmla="*/ 1762974 h 1824390"/>
                <a:gd name="connsiteX5" fmla="*/ 552744 w 614160"/>
                <a:gd name="connsiteY5" fmla="*/ 1824390 h 1824390"/>
                <a:gd name="connsiteX6" fmla="*/ 61416 w 614160"/>
                <a:gd name="connsiteY6" fmla="*/ 1824390 h 1824390"/>
                <a:gd name="connsiteX7" fmla="*/ 0 w 614160"/>
                <a:gd name="connsiteY7" fmla="*/ 1762974 h 1824390"/>
                <a:gd name="connsiteX8" fmla="*/ 0 w 614160"/>
                <a:gd name="connsiteY8" fmla="*/ 61416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4160" h="1824390">
                  <a:moveTo>
                    <a:pt x="0" y="61416"/>
                  </a:moveTo>
                  <a:cubicBezTo>
                    <a:pt x="0" y="27497"/>
                    <a:pt x="27497" y="0"/>
                    <a:pt x="61416" y="0"/>
                  </a:cubicBezTo>
                  <a:lnTo>
                    <a:pt x="552744" y="0"/>
                  </a:lnTo>
                  <a:cubicBezTo>
                    <a:pt x="586663" y="0"/>
                    <a:pt x="614160" y="27497"/>
                    <a:pt x="614160" y="61416"/>
                  </a:cubicBezTo>
                  <a:lnTo>
                    <a:pt x="614160" y="1762974"/>
                  </a:lnTo>
                  <a:cubicBezTo>
                    <a:pt x="614160" y="1796893"/>
                    <a:pt x="586663" y="1824390"/>
                    <a:pt x="552744" y="1824390"/>
                  </a:cubicBezTo>
                  <a:lnTo>
                    <a:pt x="61416" y="1824390"/>
                  </a:lnTo>
                  <a:cubicBezTo>
                    <a:pt x="27497" y="1824390"/>
                    <a:pt x="0" y="1796893"/>
                    <a:pt x="0" y="1762974"/>
                  </a:cubicBezTo>
                  <a:lnTo>
                    <a:pt x="0" y="61416"/>
                  </a:lnTo>
                  <a:close/>
                </a:path>
              </a:pathLst>
            </a:cu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328" tIns="71328" rIns="71328" bIns="71328" numCol="1" spcCol="1270" anchor="ctr" anchorCtr="0">
              <a:noAutofit/>
            </a:bodyPr>
            <a:lstStyle/>
            <a:p>
              <a:pPr lvl="0" algn="ctr" defTabSz="622300">
                <a:lnSpc>
                  <a:spcPct val="90000"/>
                </a:lnSpc>
                <a:spcBef>
                  <a:spcPct val="0"/>
                </a:spcBef>
                <a:spcAft>
                  <a:spcPct val="35000"/>
                </a:spcAft>
              </a:pPr>
              <a:r>
                <a:rPr lang="en-GB" sz="1600" kern="1200" dirty="0" smtClean="0">
                  <a:solidFill>
                    <a:schemeClr val="tx1"/>
                  </a:solidFill>
                </a:rPr>
                <a:t>1303 yes</a:t>
              </a:r>
              <a:endParaRPr lang="en-GB" sz="1600" kern="1200" dirty="0">
                <a:solidFill>
                  <a:schemeClr val="tx1"/>
                </a:solidFill>
              </a:endParaRPr>
            </a:p>
          </p:txBody>
        </p:sp>
        <p:sp>
          <p:nvSpPr>
            <p:cNvPr id="16" name="Freeform 15"/>
            <p:cNvSpPr/>
            <p:nvPr/>
          </p:nvSpPr>
          <p:spPr>
            <a:xfrm>
              <a:off x="4539709" y="4628590"/>
              <a:ext cx="614160" cy="1824390"/>
            </a:xfrm>
            <a:custGeom>
              <a:avLst/>
              <a:gdLst>
                <a:gd name="connsiteX0" fmla="*/ 0 w 614160"/>
                <a:gd name="connsiteY0" fmla="*/ 61416 h 1824390"/>
                <a:gd name="connsiteX1" fmla="*/ 61416 w 614160"/>
                <a:gd name="connsiteY1" fmla="*/ 0 h 1824390"/>
                <a:gd name="connsiteX2" fmla="*/ 552744 w 614160"/>
                <a:gd name="connsiteY2" fmla="*/ 0 h 1824390"/>
                <a:gd name="connsiteX3" fmla="*/ 614160 w 614160"/>
                <a:gd name="connsiteY3" fmla="*/ 61416 h 1824390"/>
                <a:gd name="connsiteX4" fmla="*/ 614160 w 614160"/>
                <a:gd name="connsiteY4" fmla="*/ 1762974 h 1824390"/>
                <a:gd name="connsiteX5" fmla="*/ 552744 w 614160"/>
                <a:gd name="connsiteY5" fmla="*/ 1824390 h 1824390"/>
                <a:gd name="connsiteX6" fmla="*/ 61416 w 614160"/>
                <a:gd name="connsiteY6" fmla="*/ 1824390 h 1824390"/>
                <a:gd name="connsiteX7" fmla="*/ 0 w 614160"/>
                <a:gd name="connsiteY7" fmla="*/ 1762974 h 1824390"/>
                <a:gd name="connsiteX8" fmla="*/ 0 w 614160"/>
                <a:gd name="connsiteY8" fmla="*/ 61416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4160" h="1824390">
                  <a:moveTo>
                    <a:pt x="0" y="61416"/>
                  </a:moveTo>
                  <a:cubicBezTo>
                    <a:pt x="0" y="27497"/>
                    <a:pt x="27497" y="0"/>
                    <a:pt x="61416" y="0"/>
                  </a:cubicBezTo>
                  <a:lnTo>
                    <a:pt x="552744" y="0"/>
                  </a:lnTo>
                  <a:cubicBezTo>
                    <a:pt x="586663" y="0"/>
                    <a:pt x="614160" y="27497"/>
                    <a:pt x="614160" y="61416"/>
                  </a:cubicBezTo>
                  <a:lnTo>
                    <a:pt x="614160" y="1762974"/>
                  </a:lnTo>
                  <a:cubicBezTo>
                    <a:pt x="614160" y="1796893"/>
                    <a:pt x="586663" y="1824390"/>
                    <a:pt x="552744" y="1824390"/>
                  </a:cubicBezTo>
                  <a:lnTo>
                    <a:pt x="61416" y="1824390"/>
                  </a:lnTo>
                  <a:cubicBezTo>
                    <a:pt x="27497" y="1824390"/>
                    <a:pt x="0" y="1796893"/>
                    <a:pt x="0" y="1762974"/>
                  </a:cubicBezTo>
                  <a:lnTo>
                    <a:pt x="0" y="61416"/>
                  </a:lnTo>
                  <a:close/>
                </a:path>
              </a:pathLst>
            </a:custGeom>
            <a:solidFill>
              <a:schemeClr val="accent4">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328" tIns="71328" rIns="71328" bIns="71328" numCol="1" spcCol="1270" anchor="ctr" anchorCtr="0">
              <a:noAutofit/>
            </a:bodyPr>
            <a:lstStyle/>
            <a:p>
              <a:pPr lvl="0" algn="ctr" defTabSz="622300">
                <a:lnSpc>
                  <a:spcPct val="90000"/>
                </a:lnSpc>
                <a:spcBef>
                  <a:spcPct val="0"/>
                </a:spcBef>
                <a:spcAft>
                  <a:spcPct val="35000"/>
                </a:spcAft>
              </a:pPr>
              <a:r>
                <a:rPr lang="en-GB" sz="1600" kern="1200" dirty="0" smtClean="0">
                  <a:solidFill>
                    <a:schemeClr val="tx1"/>
                  </a:solidFill>
                </a:rPr>
                <a:t>256 no</a:t>
              </a:r>
              <a:endParaRPr lang="en-GB" sz="1600" kern="1200" dirty="0">
                <a:solidFill>
                  <a:schemeClr val="tx1"/>
                </a:solidFill>
              </a:endParaRPr>
            </a:p>
          </p:txBody>
        </p:sp>
        <p:sp>
          <p:nvSpPr>
            <p:cNvPr id="17" name="Freeform 16"/>
            <p:cNvSpPr/>
            <p:nvPr/>
          </p:nvSpPr>
          <p:spPr>
            <a:xfrm>
              <a:off x="5205458" y="2653172"/>
              <a:ext cx="1254114" cy="1824390"/>
            </a:xfrm>
            <a:custGeom>
              <a:avLst/>
              <a:gdLst>
                <a:gd name="connsiteX0" fmla="*/ 0 w 1254114"/>
                <a:gd name="connsiteY0" fmla="*/ 125411 h 1824390"/>
                <a:gd name="connsiteX1" fmla="*/ 125411 w 1254114"/>
                <a:gd name="connsiteY1" fmla="*/ 0 h 1824390"/>
                <a:gd name="connsiteX2" fmla="*/ 1128703 w 1254114"/>
                <a:gd name="connsiteY2" fmla="*/ 0 h 1824390"/>
                <a:gd name="connsiteX3" fmla="*/ 1254114 w 1254114"/>
                <a:gd name="connsiteY3" fmla="*/ 125411 h 1824390"/>
                <a:gd name="connsiteX4" fmla="*/ 1254114 w 1254114"/>
                <a:gd name="connsiteY4" fmla="*/ 1698979 h 1824390"/>
                <a:gd name="connsiteX5" fmla="*/ 1128703 w 1254114"/>
                <a:gd name="connsiteY5" fmla="*/ 1824390 h 1824390"/>
                <a:gd name="connsiteX6" fmla="*/ 125411 w 1254114"/>
                <a:gd name="connsiteY6" fmla="*/ 1824390 h 1824390"/>
                <a:gd name="connsiteX7" fmla="*/ 0 w 1254114"/>
                <a:gd name="connsiteY7" fmla="*/ 1698979 h 1824390"/>
                <a:gd name="connsiteX8" fmla="*/ 0 w 1254114"/>
                <a:gd name="connsiteY8" fmla="*/ 125411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4114" h="1824390">
                  <a:moveTo>
                    <a:pt x="0" y="125411"/>
                  </a:moveTo>
                  <a:cubicBezTo>
                    <a:pt x="0" y="56148"/>
                    <a:pt x="56148" y="0"/>
                    <a:pt x="125411" y="0"/>
                  </a:cubicBezTo>
                  <a:lnTo>
                    <a:pt x="1128703" y="0"/>
                  </a:lnTo>
                  <a:cubicBezTo>
                    <a:pt x="1197966" y="0"/>
                    <a:pt x="1254114" y="56148"/>
                    <a:pt x="1254114" y="125411"/>
                  </a:cubicBezTo>
                  <a:lnTo>
                    <a:pt x="1254114" y="1698979"/>
                  </a:lnTo>
                  <a:cubicBezTo>
                    <a:pt x="1254114" y="1768242"/>
                    <a:pt x="1197966" y="1824390"/>
                    <a:pt x="1128703" y="1824390"/>
                  </a:cubicBezTo>
                  <a:lnTo>
                    <a:pt x="125411" y="1824390"/>
                  </a:lnTo>
                  <a:cubicBezTo>
                    <a:pt x="56148" y="1824390"/>
                    <a:pt x="0" y="1768242"/>
                    <a:pt x="0" y="1698979"/>
                  </a:cubicBezTo>
                  <a:lnTo>
                    <a:pt x="0" y="125411"/>
                  </a:lnTo>
                  <a:close/>
                </a:path>
              </a:pathLst>
            </a:cu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7692" tIns="97692" rIns="97692" bIns="97692" numCol="1" spcCol="1270" anchor="ctr" anchorCtr="0">
              <a:noAutofit/>
            </a:bodyPr>
            <a:lstStyle/>
            <a:p>
              <a:pPr lvl="0" algn="ctr" defTabSz="711200">
                <a:lnSpc>
                  <a:spcPct val="90000"/>
                </a:lnSpc>
                <a:spcBef>
                  <a:spcPct val="0"/>
                </a:spcBef>
                <a:spcAft>
                  <a:spcPct val="35000"/>
                </a:spcAft>
              </a:pPr>
              <a:r>
                <a:rPr lang="en-GB" kern="1200" dirty="0" smtClean="0">
                  <a:solidFill>
                    <a:schemeClr val="tx1"/>
                  </a:solidFill>
                </a:rPr>
                <a:t>226 </a:t>
              </a:r>
            </a:p>
            <a:p>
              <a:pPr lvl="0" algn="ctr" defTabSz="711200">
                <a:lnSpc>
                  <a:spcPct val="90000"/>
                </a:lnSpc>
                <a:spcBef>
                  <a:spcPct val="0"/>
                </a:spcBef>
                <a:spcAft>
                  <a:spcPct val="35000"/>
                </a:spcAft>
              </a:pPr>
              <a:r>
                <a:rPr lang="en-GB" kern="1200" dirty="0" smtClean="0">
                  <a:solidFill>
                    <a:schemeClr val="tx1"/>
                  </a:solidFill>
                </a:rPr>
                <a:t>booked own </a:t>
              </a:r>
              <a:r>
                <a:rPr lang="en-GB" kern="1200" dirty="0" err="1" smtClean="0">
                  <a:solidFill>
                    <a:schemeClr val="tx1"/>
                  </a:solidFill>
                </a:rPr>
                <a:t>appt</a:t>
              </a:r>
              <a:r>
                <a:rPr lang="en-GB" kern="1200" dirty="0" smtClean="0">
                  <a:solidFill>
                    <a:schemeClr val="tx1"/>
                  </a:solidFill>
                </a:rPr>
                <a:t> online</a:t>
              </a:r>
              <a:endParaRPr lang="en-GB" kern="1200" dirty="0">
                <a:solidFill>
                  <a:schemeClr val="tx1"/>
                </a:solidFill>
              </a:endParaRPr>
            </a:p>
          </p:txBody>
        </p:sp>
        <p:sp>
          <p:nvSpPr>
            <p:cNvPr id="18" name="Freeform 17"/>
            <p:cNvSpPr/>
            <p:nvPr/>
          </p:nvSpPr>
          <p:spPr>
            <a:xfrm>
              <a:off x="5205458" y="4628590"/>
              <a:ext cx="614160" cy="1824390"/>
            </a:xfrm>
            <a:custGeom>
              <a:avLst/>
              <a:gdLst>
                <a:gd name="connsiteX0" fmla="*/ 0 w 614160"/>
                <a:gd name="connsiteY0" fmla="*/ 61416 h 1824390"/>
                <a:gd name="connsiteX1" fmla="*/ 61416 w 614160"/>
                <a:gd name="connsiteY1" fmla="*/ 0 h 1824390"/>
                <a:gd name="connsiteX2" fmla="*/ 552744 w 614160"/>
                <a:gd name="connsiteY2" fmla="*/ 0 h 1824390"/>
                <a:gd name="connsiteX3" fmla="*/ 614160 w 614160"/>
                <a:gd name="connsiteY3" fmla="*/ 61416 h 1824390"/>
                <a:gd name="connsiteX4" fmla="*/ 614160 w 614160"/>
                <a:gd name="connsiteY4" fmla="*/ 1762974 h 1824390"/>
                <a:gd name="connsiteX5" fmla="*/ 552744 w 614160"/>
                <a:gd name="connsiteY5" fmla="*/ 1824390 h 1824390"/>
                <a:gd name="connsiteX6" fmla="*/ 61416 w 614160"/>
                <a:gd name="connsiteY6" fmla="*/ 1824390 h 1824390"/>
                <a:gd name="connsiteX7" fmla="*/ 0 w 614160"/>
                <a:gd name="connsiteY7" fmla="*/ 1762974 h 1824390"/>
                <a:gd name="connsiteX8" fmla="*/ 0 w 614160"/>
                <a:gd name="connsiteY8" fmla="*/ 61416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4160" h="1824390">
                  <a:moveTo>
                    <a:pt x="0" y="61416"/>
                  </a:moveTo>
                  <a:cubicBezTo>
                    <a:pt x="0" y="27497"/>
                    <a:pt x="27497" y="0"/>
                    <a:pt x="61416" y="0"/>
                  </a:cubicBezTo>
                  <a:lnTo>
                    <a:pt x="552744" y="0"/>
                  </a:lnTo>
                  <a:cubicBezTo>
                    <a:pt x="586663" y="0"/>
                    <a:pt x="614160" y="27497"/>
                    <a:pt x="614160" y="61416"/>
                  </a:cubicBezTo>
                  <a:lnTo>
                    <a:pt x="614160" y="1762974"/>
                  </a:lnTo>
                  <a:cubicBezTo>
                    <a:pt x="614160" y="1796893"/>
                    <a:pt x="586663" y="1824390"/>
                    <a:pt x="552744" y="1824390"/>
                  </a:cubicBezTo>
                  <a:lnTo>
                    <a:pt x="61416" y="1824390"/>
                  </a:lnTo>
                  <a:cubicBezTo>
                    <a:pt x="27497" y="1824390"/>
                    <a:pt x="0" y="1796893"/>
                    <a:pt x="0" y="1762974"/>
                  </a:cubicBezTo>
                  <a:lnTo>
                    <a:pt x="0" y="61416"/>
                  </a:lnTo>
                  <a:close/>
                </a:path>
              </a:pathLst>
            </a:cu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328" tIns="71328" rIns="71328" bIns="71328" numCol="1" spcCol="1270" anchor="ctr" anchorCtr="0">
              <a:noAutofit/>
            </a:bodyPr>
            <a:lstStyle/>
            <a:p>
              <a:pPr lvl="0" algn="ctr" defTabSz="622300">
                <a:lnSpc>
                  <a:spcPct val="90000"/>
                </a:lnSpc>
                <a:spcBef>
                  <a:spcPct val="0"/>
                </a:spcBef>
                <a:spcAft>
                  <a:spcPct val="35000"/>
                </a:spcAft>
              </a:pPr>
              <a:r>
                <a:rPr lang="en-GB" sz="1600" kern="1200" dirty="0" smtClean="0">
                  <a:solidFill>
                    <a:schemeClr val="tx1"/>
                  </a:solidFill>
                </a:rPr>
                <a:t>140 yes</a:t>
              </a:r>
              <a:endParaRPr lang="en-GB" sz="1600" kern="1200" dirty="0">
                <a:solidFill>
                  <a:schemeClr val="tx1"/>
                </a:solidFill>
              </a:endParaRPr>
            </a:p>
          </p:txBody>
        </p:sp>
        <p:sp>
          <p:nvSpPr>
            <p:cNvPr id="19" name="Freeform 18"/>
            <p:cNvSpPr/>
            <p:nvPr/>
          </p:nvSpPr>
          <p:spPr>
            <a:xfrm>
              <a:off x="5845413" y="4628590"/>
              <a:ext cx="614160" cy="1824390"/>
            </a:xfrm>
            <a:custGeom>
              <a:avLst/>
              <a:gdLst>
                <a:gd name="connsiteX0" fmla="*/ 0 w 614160"/>
                <a:gd name="connsiteY0" fmla="*/ 61416 h 1824390"/>
                <a:gd name="connsiteX1" fmla="*/ 61416 w 614160"/>
                <a:gd name="connsiteY1" fmla="*/ 0 h 1824390"/>
                <a:gd name="connsiteX2" fmla="*/ 552744 w 614160"/>
                <a:gd name="connsiteY2" fmla="*/ 0 h 1824390"/>
                <a:gd name="connsiteX3" fmla="*/ 614160 w 614160"/>
                <a:gd name="connsiteY3" fmla="*/ 61416 h 1824390"/>
                <a:gd name="connsiteX4" fmla="*/ 614160 w 614160"/>
                <a:gd name="connsiteY4" fmla="*/ 1762974 h 1824390"/>
                <a:gd name="connsiteX5" fmla="*/ 552744 w 614160"/>
                <a:gd name="connsiteY5" fmla="*/ 1824390 h 1824390"/>
                <a:gd name="connsiteX6" fmla="*/ 61416 w 614160"/>
                <a:gd name="connsiteY6" fmla="*/ 1824390 h 1824390"/>
                <a:gd name="connsiteX7" fmla="*/ 0 w 614160"/>
                <a:gd name="connsiteY7" fmla="*/ 1762974 h 1824390"/>
                <a:gd name="connsiteX8" fmla="*/ 0 w 614160"/>
                <a:gd name="connsiteY8" fmla="*/ 61416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4160" h="1824390">
                  <a:moveTo>
                    <a:pt x="0" y="61416"/>
                  </a:moveTo>
                  <a:cubicBezTo>
                    <a:pt x="0" y="27497"/>
                    <a:pt x="27497" y="0"/>
                    <a:pt x="61416" y="0"/>
                  </a:cubicBezTo>
                  <a:lnTo>
                    <a:pt x="552744" y="0"/>
                  </a:lnTo>
                  <a:cubicBezTo>
                    <a:pt x="586663" y="0"/>
                    <a:pt x="614160" y="27497"/>
                    <a:pt x="614160" y="61416"/>
                  </a:cubicBezTo>
                  <a:lnTo>
                    <a:pt x="614160" y="1762974"/>
                  </a:lnTo>
                  <a:cubicBezTo>
                    <a:pt x="614160" y="1796893"/>
                    <a:pt x="586663" y="1824390"/>
                    <a:pt x="552744" y="1824390"/>
                  </a:cubicBezTo>
                  <a:lnTo>
                    <a:pt x="61416" y="1824390"/>
                  </a:lnTo>
                  <a:cubicBezTo>
                    <a:pt x="27497" y="1824390"/>
                    <a:pt x="0" y="1796893"/>
                    <a:pt x="0" y="1762974"/>
                  </a:cubicBezTo>
                  <a:lnTo>
                    <a:pt x="0" y="61416"/>
                  </a:lnTo>
                  <a:close/>
                </a:path>
              </a:pathLst>
            </a:custGeom>
            <a:solidFill>
              <a:schemeClr val="accent4">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1328" tIns="71328" rIns="71328" bIns="71328" numCol="1" spcCol="1270" anchor="ctr" anchorCtr="0">
              <a:noAutofit/>
            </a:bodyPr>
            <a:lstStyle/>
            <a:p>
              <a:pPr lvl="0" algn="ctr" defTabSz="622300">
                <a:lnSpc>
                  <a:spcPct val="90000"/>
                </a:lnSpc>
                <a:spcBef>
                  <a:spcPct val="0"/>
                </a:spcBef>
                <a:spcAft>
                  <a:spcPct val="35000"/>
                </a:spcAft>
              </a:pPr>
              <a:r>
                <a:rPr lang="en-GB" sz="1600" kern="1200" dirty="0" smtClean="0">
                  <a:solidFill>
                    <a:schemeClr val="tx1"/>
                  </a:solidFill>
                </a:rPr>
                <a:t>86</a:t>
              </a:r>
            </a:p>
            <a:p>
              <a:pPr lvl="0" algn="ctr" defTabSz="622300">
                <a:lnSpc>
                  <a:spcPct val="90000"/>
                </a:lnSpc>
                <a:spcBef>
                  <a:spcPct val="0"/>
                </a:spcBef>
                <a:spcAft>
                  <a:spcPct val="35000"/>
                </a:spcAft>
              </a:pPr>
              <a:r>
                <a:rPr lang="en-GB" sz="1600" kern="1200" dirty="0" smtClean="0">
                  <a:solidFill>
                    <a:schemeClr val="tx1"/>
                  </a:solidFill>
                </a:rPr>
                <a:t>no</a:t>
              </a:r>
              <a:endParaRPr lang="en-GB" sz="1600" kern="1200" dirty="0">
                <a:solidFill>
                  <a:schemeClr val="tx1"/>
                </a:solidFill>
              </a:endParaRPr>
            </a:p>
          </p:txBody>
        </p:sp>
        <p:sp>
          <p:nvSpPr>
            <p:cNvPr id="20" name="Freeform 19"/>
            <p:cNvSpPr/>
            <p:nvPr/>
          </p:nvSpPr>
          <p:spPr>
            <a:xfrm>
              <a:off x="6511162" y="2653172"/>
              <a:ext cx="614160" cy="1824390"/>
            </a:xfrm>
            <a:custGeom>
              <a:avLst/>
              <a:gdLst>
                <a:gd name="connsiteX0" fmla="*/ 0 w 614160"/>
                <a:gd name="connsiteY0" fmla="*/ 61416 h 1824390"/>
                <a:gd name="connsiteX1" fmla="*/ 61416 w 614160"/>
                <a:gd name="connsiteY1" fmla="*/ 0 h 1824390"/>
                <a:gd name="connsiteX2" fmla="*/ 552744 w 614160"/>
                <a:gd name="connsiteY2" fmla="*/ 0 h 1824390"/>
                <a:gd name="connsiteX3" fmla="*/ 614160 w 614160"/>
                <a:gd name="connsiteY3" fmla="*/ 61416 h 1824390"/>
                <a:gd name="connsiteX4" fmla="*/ 614160 w 614160"/>
                <a:gd name="connsiteY4" fmla="*/ 1762974 h 1824390"/>
                <a:gd name="connsiteX5" fmla="*/ 552744 w 614160"/>
                <a:gd name="connsiteY5" fmla="*/ 1824390 h 1824390"/>
                <a:gd name="connsiteX6" fmla="*/ 61416 w 614160"/>
                <a:gd name="connsiteY6" fmla="*/ 1824390 h 1824390"/>
                <a:gd name="connsiteX7" fmla="*/ 0 w 614160"/>
                <a:gd name="connsiteY7" fmla="*/ 1762974 h 1824390"/>
                <a:gd name="connsiteX8" fmla="*/ 0 w 614160"/>
                <a:gd name="connsiteY8" fmla="*/ 61416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4160" h="1824390">
                  <a:moveTo>
                    <a:pt x="0" y="61416"/>
                  </a:moveTo>
                  <a:cubicBezTo>
                    <a:pt x="0" y="27497"/>
                    <a:pt x="27497" y="0"/>
                    <a:pt x="61416" y="0"/>
                  </a:cubicBezTo>
                  <a:lnTo>
                    <a:pt x="552744" y="0"/>
                  </a:lnTo>
                  <a:cubicBezTo>
                    <a:pt x="586663" y="0"/>
                    <a:pt x="614160" y="27497"/>
                    <a:pt x="614160" y="61416"/>
                  </a:cubicBezTo>
                  <a:lnTo>
                    <a:pt x="614160" y="1762974"/>
                  </a:lnTo>
                  <a:cubicBezTo>
                    <a:pt x="614160" y="1796893"/>
                    <a:pt x="586663" y="1824390"/>
                    <a:pt x="552744" y="1824390"/>
                  </a:cubicBezTo>
                  <a:lnTo>
                    <a:pt x="61416" y="1824390"/>
                  </a:lnTo>
                  <a:cubicBezTo>
                    <a:pt x="27497" y="1824390"/>
                    <a:pt x="0" y="1796893"/>
                    <a:pt x="0" y="1762974"/>
                  </a:cubicBezTo>
                  <a:lnTo>
                    <a:pt x="0" y="61416"/>
                  </a:lnTo>
                  <a:close/>
                </a:path>
              </a:pathLst>
            </a:custGeom>
            <a:solidFill>
              <a:schemeClr val="accent6">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278" tIns="52278" rIns="52278" bIns="52278" numCol="1" spcCol="1270" anchor="ctr" anchorCtr="0">
              <a:noAutofit/>
            </a:bodyPr>
            <a:lstStyle/>
            <a:p>
              <a:pPr lvl="0" algn="ctr" defTabSz="400050">
                <a:lnSpc>
                  <a:spcPct val="90000"/>
                </a:lnSpc>
                <a:spcBef>
                  <a:spcPct val="0"/>
                </a:spcBef>
                <a:spcAft>
                  <a:spcPct val="35000"/>
                </a:spcAft>
              </a:pPr>
              <a:r>
                <a:rPr lang="en-GB" sz="1000" kern="1200" dirty="0" smtClean="0">
                  <a:solidFill>
                    <a:schemeClr val="tx1"/>
                  </a:solidFill>
                </a:rPr>
                <a:t>215 </a:t>
              </a:r>
            </a:p>
            <a:p>
              <a:pPr lvl="0" algn="ctr" defTabSz="400050">
                <a:lnSpc>
                  <a:spcPct val="90000"/>
                </a:lnSpc>
                <a:spcBef>
                  <a:spcPct val="0"/>
                </a:spcBef>
                <a:spcAft>
                  <a:spcPct val="35000"/>
                </a:spcAft>
              </a:pPr>
              <a:r>
                <a:rPr lang="en-GB" sz="1000" kern="1200" dirty="0" smtClean="0">
                  <a:solidFill>
                    <a:schemeClr val="tx1"/>
                  </a:solidFill>
                </a:rPr>
                <a:t>SH service contacted patient</a:t>
              </a:r>
              <a:endParaRPr lang="en-GB" sz="1000" kern="1200" dirty="0">
                <a:solidFill>
                  <a:schemeClr val="tx1"/>
                </a:solidFill>
              </a:endParaRPr>
            </a:p>
          </p:txBody>
        </p:sp>
        <p:sp>
          <p:nvSpPr>
            <p:cNvPr id="21" name="Freeform 20"/>
            <p:cNvSpPr/>
            <p:nvPr/>
          </p:nvSpPr>
          <p:spPr>
            <a:xfrm>
              <a:off x="7176912" y="2653172"/>
              <a:ext cx="614160" cy="1824390"/>
            </a:xfrm>
            <a:custGeom>
              <a:avLst/>
              <a:gdLst>
                <a:gd name="connsiteX0" fmla="*/ 0 w 614160"/>
                <a:gd name="connsiteY0" fmla="*/ 61416 h 1824390"/>
                <a:gd name="connsiteX1" fmla="*/ 61416 w 614160"/>
                <a:gd name="connsiteY1" fmla="*/ 0 h 1824390"/>
                <a:gd name="connsiteX2" fmla="*/ 552744 w 614160"/>
                <a:gd name="connsiteY2" fmla="*/ 0 h 1824390"/>
                <a:gd name="connsiteX3" fmla="*/ 614160 w 614160"/>
                <a:gd name="connsiteY3" fmla="*/ 61416 h 1824390"/>
                <a:gd name="connsiteX4" fmla="*/ 614160 w 614160"/>
                <a:gd name="connsiteY4" fmla="*/ 1762974 h 1824390"/>
                <a:gd name="connsiteX5" fmla="*/ 552744 w 614160"/>
                <a:gd name="connsiteY5" fmla="*/ 1824390 h 1824390"/>
                <a:gd name="connsiteX6" fmla="*/ 61416 w 614160"/>
                <a:gd name="connsiteY6" fmla="*/ 1824390 h 1824390"/>
                <a:gd name="connsiteX7" fmla="*/ 0 w 614160"/>
                <a:gd name="connsiteY7" fmla="*/ 1762974 h 1824390"/>
                <a:gd name="connsiteX8" fmla="*/ 0 w 614160"/>
                <a:gd name="connsiteY8" fmla="*/ 61416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4160" h="1824390">
                  <a:moveTo>
                    <a:pt x="0" y="61416"/>
                  </a:moveTo>
                  <a:cubicBezTo>
                    <a:pt x="0" y="27497"/>
                    <a:pt x="27497" y="0"/>
                    <a:pt x="61416" y="0"/>
                  </a:cubicBezTo>
                  <a:lnTo>
                    <a:pt x="552744" y="0"/>
                  </a:lnTo>
                  <a:cubicBezTo>
                    <a:pt x="586663" y="0"/>
                    <a:pt x="614160" y="27497"/>
                    <a:pt x="614160" y="61416"/>
                  </a:cubicBezTo>
                  <a:lnTo>
                    <a:pt x="614160" y="1762974"/>
                  </a:lnTo>
                  <a:cubicBezTo>
                    <a:pt x="614160" y="1796893"/>
                    <a:pt x="586663" y="1824390"/>
                    <a:pt x="552744" y="1824390"/>
                  </a:cubicBezTo>
                  <a:lnTo>
                    <a:pt x="61416" y="1824390"/>
                  </a:lnTo>
                  <a:cubicBezTo>
                    <a:pt x="27497" y="1824390"/>
                    <a:pt x="0" y="1796893"/>
                    <a:pt x="0" y="1762974"/>
                  </a:cubicBezTo>
                  <a:lnTo>
                    <a:pt x="0" y="61416"/>
                  </a:lnTo>
                  <a:close/>
                </a:path>
              </a:pathLst>
            </a:custGeom>
            <a:solidFill>
              <a:schemeClr val="accent6">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278" tIns="52278" rIns="52278" bIns="52278" numCol="1" spcCol="1270" anchor="ctr" anchorCtr="0">
              <a:noAutofit/>
            </a:bodyPr>
            <a:lstStyle/>
            <a:p>
              <a:pPr lvl="0" algn="ctr" defTabSz="400050">
                <a:lnSpc>
                  <a:spcPct val="90000"/>
                </a:lnSpc>
                <a:spcBef>
                  <a:spcPct val="0"/>
                </a:spcBef>
                <a:spcAft>
                  <a:spcPct val="35000"/>
                </a:spcAft>
              </a:pPr>
              <a:r>
                <a:rPr lang="en-GB" sz="1000" kern="1200" dirty="0" smtClean="0">
                  <a:solidFill>
                    <a:schemeClr val="tx1"/>
                  </a:solidFill>
                </a:rPr>
                <a:t>120</a:t>
              </a:r>
            </a:p>
            <a:p>
              <a:pPr lvl="0" algn="ctr" defTabSz="400050">
                <a:lnSpc>
                  <a:spcPct val="90000"/>
                </a:lnSpc>
                <a:spcBef>
                  <a:spcPct val="0"/>
                </a:spcBef>
                <a:spcAft>
                  <a:spcPct val="35000"/>
                </a:spcAft>
              </a:pPr>
              <a:r>
                <a:rPr lang="en-GB" sz="1000" kern="1200" dirty="0" smtClean="0">
                  <a:solidFill>
                    <a:schemeClr val="tx1"/>
                  </a:solidFill>
                </a:rPr>
                <a:t>referred in</a:t>
              </a:r>
              <a:endParaRPr lang="en-GB" sz="1000" kern="1200" dirty="0">
                <a:solidFill>
                  <a:schemeClr val="tx1"/>
                </a:solidFill>
              </a:endParaRPr>
            </a:p>
          </p:txBody>
        </p:sp>
        <p:sp>
          <p:nvSpPr>
            <p:cNvPr id="22" name="Freeform 21"/>
            <p:cNvSpPr/>
            <p:nvPr/>
          </p:nvSpPr>
          <p:spPr>
            <a:xfrm>
              <a:off x="7842661" y="2653172"/>
              <a:ext cx="614160" cy="1824390"/>
            </a:xfrm>
            <a:custGeom>
              <a:avLst/>
              <a:gdLst>
                <a:gd name="connsiteX0" fmla="*/ 0 w 614160"/>
                <a:gd name="connsiteY0" fmla="*/ 61416 h 1824390"/>
                <a:gd name="connsiteX1" fmla="*/ 61416 w 614160"/>
                <a:gd name="connsiteY1" fmla="*/ 0 h 1824390"/>
                <a:gd name="connsiteX2" fmla="*/ 552744 w 614160"/>
                <a:gd name="connsiteY2" fmla="*/ 0 h 1824390"/>
                <a:gd name="connsiteX3" fmla="*/ 614160 w 614160"/>
                <a:gd name="connsiteY3" fmla="*/ 61416 h 1824390"/>
                <a:gd name="connsiteX4" fmla="*/ 614160 w 614160"/>
                <a:gd name="connsiteY4" fmla="*/ 1762974 h 1824390"/>
                <a:gd name="connsiteX5" fmla="*/ 552744 w 614160"/>
                <a:gd name="connsiteY5" fmla="*/ 1824390 h 1824390"/>
                <a:gd name="connsiteX6" fmla="*/ 61416 w 614160"/>
                <a:gd name="connsiteY6" fmla="*/ 1824390 h 1824390"/>
                <a:gd name="connsiteX7" fmla="*/ 0 w 614160"/>
                <a:gd name="connsiteY7" fmla="*/ 1762974 h 1824390"/>
                <a:gd name="connsiteX8" fmla="*/ 0 w 614160"/>
                <a:gd name="connsiteY8" fmla="*/ 61416 h 1824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4160" h="1824390">
                  <a:moveTo>
                    <a:pt x="0" y="61416"/>
                  </a:moveTo>
                  <a:cubicBezTo>
                    <a:pt x="0" y="27497"/>
                    <a:pt x="27497" y="0"/>
                    <a:pt x="61416" y="0"/>
                  </a:cubicBezTo>
                  <a:lnTo>
                    <a:pt x="552744" y="0"/>
                  </a:lnTo>
                  <a:cubicBezTo>
                    <a:pt x="586663" y="0"/>
                    <a:pt x="614160" y="27497"/>
                    <a:pt x="614160" y="61416"/>
                  </a:cubicBezTo>
                  <a:lnTo>
                    <a:pt x="614160" y="1762974"/>
                  </a:lnTo>
                  <a:cubicBezTo>
                    <a:pt x="614160" y="1796893"/>
                    <a:pt x="586663" y="1824390"/>
                    <a:pt x="552744" y="1824390"/>
                  </a:cubicBezTo>
                  <a:lnTo>
                    <a:pt x="61416" y="1824390"/>
                  </a:lnTo>
                  <a:cubicBezTo>
                    <a:pt x="27497" y="1824390"/>
                    <a:pt x="0" y="1796893"/>
                    <a:pt x="0" y="1762974"/>
                  </a:cubicBezTo>
                  <a:lnTo>
                    <a:pt x="0" y="61416"/>
                  </a:lnTo>
                  <a:close/>
                </a:path>
              </a:pathLst>
            </a:custGeom>
            <a:solidFill>
              <a:schemeClr val="accent6">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278" tIns="52278" rIns="52278" bIns="52278" numCol="1" spcCol="1270" anchor="ctr" anchorCtr="0">
              <a:noAutofit/>
            </a:bodyPr>
            <a:lstStyle/>
            <a:p>
              <a:pPr lvl="0" algn="ctr" defTabSz="400050">
                <a:lnSpc>
                  <a:spcPct val="90000"/>
                </a:lnSpc>
                <a:spcBef>
                  <a:spcPct val="0"/>
                </a:spcBef>
                <a:spcAft>
                  <a:spcPct val="35000"/>
                </a:spcAft>
              </a:pPr>
              <a:r>
                <a:rPr lang="en-GB" sz="1000" kern="1200" dirty="0" smtClean="0">
                  <a:solidFill>
                    <a:schemeClr val="tx1"/>
                  </a:solidFill>
                </a:rPr>
                <a:t>236</a:t>
              </a:r>
            </a:p>
            <a:p>
              <a:pPr lvl="0" algn="ctr" defTabSz="400050">
                <a:lnSpc>
                  <a:spcPct val="90000"/>
                </a:lnSpc>
                <a:spcBef>
                  <a:spcPct val="0"/>
                </a:spcBef>
                <a:spcAft>
                  <a:spcPct val="35000"/>
                </a:spcAft>
              </a:pPr>
              <a:r>
                <a:rPr lang="en-GB" sz="1000" kern="1200" dirty="0" smtClean="0">
                  <a:solidFill>
                    <a:schemeClr val="tx1"/>
                  </a:solidFill>
                </a:rPr>
                <a:t>not stated</a:t>
              </a:r>
              <a:endParaRPr lang="en-GB" sz="1000" kern="1200" dirty="0">
                <a:solidFill>
                  <a:schemeClr val="tx1"/>
                </a:solidFill>
              </a:endParaRPr>
            </a:p>
          </p:txBody>
        </p:sp>
      </p:grpSp>
      <p:sp>
        <p:nvSpPr>
          <p:cNvPr id="5" name="Title 4"/>
          <p:cNvSpPr>
            <a:spLocks noGrp="1"/>
          </p:cNvSpPr>
          <p:nvPr>
            <p:ph type="title"/>
          </p:nvPr>
        </p:nvSpPr>
        <p:spPr/>
        <p:txBody>
          <a:bodyPr>
            <a:noAutofit/>
          </a:bodyPr>
          <a:lstStyle/>
          <a:p>
            <a:r>
              <a:rPr lang="en-GB" sz="3200" dirty="0" smtClean="0"/>
              <a:t>Initial contact/request for care: data for calculating time to be seen</a:t>
            </a:r>
            <a:endParaRPr lang="en-GB" sz="3200" dirty="0"/>
          </a:p>
        </p:txBody>
      </p:sp>
    </p:spTree>
    <p:extLst>
      <p:ext uri="{BB962C8B-B14F-4D97-AF65-F5344CB8AC3E}">
        <p14:creationId xmlns:p14="http://schemas.microsoft.com/office/powerpoint/2010/main" val="98847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Access targets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4487398"/>
              </p:ext>
            </p:extLst>
          </p:nvPr>
        </p:nvGraphicFramePr>
        <p:xfrm>
          <a:off x="457200" y="1200151"/>
          <a:ext cx="8229600" cy="3394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 Bracket 4"/>
          <p:cNvSpPr/>
          <p:nvPr/>
        </p:nvSpPr>
        <p:spPr>
          <a:xfrm rot="16200000">
            <a:off x="1690297" y="3235233"/>
            <a:ext cx="150019" cy="2794002"/>
          </a:xfrm>
          <a:prstGeom prst="leftBracket">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p:cNvSpPr txBox="1"/>
          <p:nvPr/>
        </p:nvSpPr>
        <p:spPr>
          <a:xfrm>
            <a:off x="6197400" y="3377895"/>
            <a:ext cx="2123640" cy="1615827"/>
          </a:xfrm>
          <a:prstGeom prst="rect">
            <a:avLst/>
          </a:prstGeom>
          <a:noFill/>
          <a:ln w="38100">
            <a:solidFill>
              <a:schemeClr val="accent1">
                <a:lumMod val="75000"/>
              </a:schemeClr>
            </a:solidFill>
          </a:ln>
        </p:spPr>
        <p:txBody>
          <a:bodyPr wrap="square" rtlCol="0">
            <a:spAutoFit/>
          </a:bodyPr>
          <a:lstStyle/>
          <a:p>
            <a:r>
              <a:rPr lang="en-GB" dirty="0" smtClean="0"/>
              <a:t>Access outcome </a:t>
            </a:r>
          </a:p>
          <a:p>
            <a:r>
              <a:rPr lang="en-GB" dirty="0" smtClean="0"/>
              <a:t>(target 80%): </a:t>
            </a:r>
          </a:p>
          <a:p>
            <a:endParaRPr lang="en-GB" sz="900" dirty="0" smtClean="0"/>
          </a:p>
          <a:p>
            <a:r>
              <a:rPr lang="en-GB" dirty="0" smtClean="0"/>
              <a:t>76.5% hit</a:t>
            </a:r>
          </a:p>
          <a:p>
            <a:r>
              <a:rPr lang="en-GB" dirty="0" smtClean="0"/>
              <a:t>10.1% missed</a:t>
            </a:r>
          </a:p>
          <a:p>
            <a:r>
              <a:rPr lang="en-GB" dirty="0" smtClean="0"/>
              <a:t>13.4% unknown</a:t>
            </a:r>
            <a:endParaRPr lang="en-GB" dirty="0"/>
          </a:p>
        </p:txBody>
      </p:sp>
      <p:sp>
        <p:nvSpPr>
          <p:cNvPr id="7" name="TextBox 6"/>
          <p:cNvSpPr txBox="1"/>
          <p:nvPr/>
        </p:nvSpPr>
        <p:spPr>
          <a:xfrm>
            <a:off x="6197400" y="3383886"/>
            <a:ext cx="2123640" cy="1615827"/>
          </a:xfrm>
          <a:prstGeom prst="rect">
            <a:avLst/>
          </a:prstGeom>
          <a:noFill/>
          <a:ln w="38100">
            <a:solidFill>
              <a:schemeClr val="accent1">
                <a:lumMod val="75000"/>
              </a:schemeClr>
            </a:solidFill>
          </a:ln>
        </p:spPr>
        <p:txBody>
          <a:bodyPr wrap="square" rtlCol="0">
            <a:spAutoFit/>
          </a:bodyPr>
          <a:lstStyle/>
          <a:p>
            <a:r>
              <a:rPr lang="en-GB" dirty="0" smtClean="0"/>
              <a:t>Offer outcome </a:t>
            </a:r>
          </a:p>
          <a:p>
            <a:r>
              <a:rPr lang="en-GB" dirty="0" smtClean="0"/>
              <a:t>(target 98%): </a:t>
            </a:r>
          </a:p>
          <a:p>
            <a:endParaRPr lang="en-GB" sz="900" dirty="0" smtClean="0"/>
          </a:p>
          <a:p>
            <a:r>
              <a:rPr lang="en-GB" dirty="0" smtClean="0"/>
              <a:t>80.0% hit</a:t>
            </a:r>
          </a:p>
          <a:p>
            <a:r>
              <a:rPr lang="en-GB" dirty="0" smtClean="0"/>
              <a:t>2.4% missed</a:t>
            </a:r>
          </a:p>
          <a:p>
            <a:r>
              <a:rPr lang="en-GB" dirty="0" smtClean="0"/>
              <a:t>17.6% unknown</a:t>
            </a:r>
            <a:endParaRPr lang="en-GB" dirty="0"/>
          </a:p>
        </p:txBody>
      </p:sp>
    </p:spTree>
    <p:extLst>
      <p:ext uri="{BB962C8B-B14F-4D97-AF65-F5344CB8AC3E}">
        <p14:creationId xmlns:p14="http://schemas.microsoft.com/office/powerpoint/2010/main" val="164130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6" grpId="1"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Grp="1"/>
          </p:cNvGraphicFramePr>
          <p:nvPr>
            <p:extLst>
              <p:ext uri="{D42A27DB-BD31-4B8C-83A1-F6EECF244321}">
                <p14:modId xmlns:p14="http://schemas.microsoft.com/office/powerpoint/2010/main" val="743573130"/>
              </p:ext>
            </p:extLst>
          </p:nvPr>
        </p:nvGraphicFramePr>
        <p:xfrm>
          <a:off x="363040" y="182880"/>
          <a:ext cx="8417920" cy="4768948"/>
        </p:xfrm>
        <a:graphic>
          <a:graphicData uri="http://schemas.openxmlformats.org/drawingml/2006/chart">
            <c:chart xmlns:c="http://schemas.openxmlformats.org/drawingml/2006/chart" xmlns:r="http://schemas.openxmlformats.org/officeDocument/2006/relationships" r:id="rId3"/>
          </a:graphicData>
        </a:graphic>
      </p:graphicFrame>
      <p:sp>
        <p:nvSpPr>
          <p:cNvPr id="2" name="Oval 1"/>
          <p:cNvSpPr/>
          <p:nvPr/>
        </p:nvSpPr>
        <p:spPr>
          <a:xfrm>
            <a:off x="3080825" y="3383280"/>
            <a:ext cx="647113" cy="436098"/>
          </a:xfrm>
          <a:prstGeom prst="ellipse">
            <a:avLst/>
          </a:prstGeom>
          <a:noFill/>
          <a:ln w="349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Oval 2"/>
          <p:cNvSpPr/>
          <p:nvPr/>
        </p:nvSpPr>
        <p:spPr>
          <a:xfrm>
            <a:off x="4164594" y="3601329"/>
            <a:ext cx="561315" cy="662853"/>
          </a:xfrm>
          <a:prstGeom prst="ellipse">
            <a:avLst/>
          </a:prstGeom>
          <a:noFill/>
          <a:ln w="349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5628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66219"/>
          </a:xfrm>
        </p:spPr>
        <p:txBody>
          <a:bodyPr>
            <a:normAutofit fontScale="90000"/>
          </a:bodyPr>
          <a:lstStyle/>
          <a:p>
            <a:r>
              <a:rPr lang="en-GB" dirty="0" smtClean="0"/>
              <a:t>However…</a:t>
            </a:r>
            <a:endParaRPr lang="en-GB" dirty="0"/>
          </a:p>
        </p:txBody>
      </p:sp>
      <p:sp>
        <p:nvSpPr>
          <p:cNvPr id="3" name="Text Placeholder 2"/>
          <p:cNvSpPr>
            <a:spLocks noGrp="1"/>
          </p:cNvSpPr>
          <p:nvPr>
            <p:ph type="body" idx="1"/>
          </p:nvPr>
        </p:nvSpPr>
        <p:spPr>
          <a:xfrm>
            <a:off x="457200" y="991772"/>
            <a:ext cx="4040188" cy="639385"/>
          </a:xfrm>
        </p:spPr>
        <p:txBody>
          <a:bodyPr>
            <a:normAutofit fontScale="85000" lnSpcReduction="20000"/>
          </a:bodyPr>
          <a:lstStyle/>
          <a:p>
            <a:r>
              <a:rPr lang="en-GB" dirty="0"/>
              <a:t>Site data: turn-</a:t>
            </a:r>
            <a:r>
              <a:rPr lang="en-GB" dirty="0" err="1"/>
              <a:t>aways</a:t>
            </a:r>
            <a:r>
              <a:rPr lang="en-GB" dirty="0"/>
              <a:t> when open </a:t>
            </a:r>
            <a:r>
              <a:rPr lang="en-GB" dirty="0" smtClean="0"/>
              <a:t>for walk-ins</a:t>
            </a:r>
            <a:endParaRPr lang="en-GB" dirty="0"/>
          </a:p>
        </p:txBody>
      </p:sp>
      <p:sp>
        <p:nvSpPr>
          <p:cNvPr id="4" name="Content Placeholder 3"/>
          <p:cNvSpPr>
            <a:spLocks noGrp="1"/>
          </p:cNvSpPr>
          <p:nvPr>
            <p:ph sz="half" idx="2"/>
          </p:nvPr>
        </p:nvSpPr>
        <p:spPr/>
        <p:txBody>
          <a:bodyPr>
            <a:normAutofit/>
          </a:bodyPr>
          <a:lstStyle/>
          <a:p>
            <a:pPr marL="0" indent="0">
              <a:buNone/>
            </a:pPr>
            <a:r>
              <a:rPr lang="en-GB" sz="2000" dirty="0" smtClean="0"/>
              <a:t>Average turn-away rate: 6.3%</a:t>
            </a:r>
            <a:endParaRPr lang="en-GB" sz="2000" dirty="0"/>
          </a:p>
        </p:txBody>
      </p:sp>
      <p:sp>
        <p:nvSpPr>
          <p:cNvPr id="5" name="Text Placeholder 4"/>
          <p:cNvSpPr>
            <a:spLocks noGrp="1"/>
          </p:cNvSpPr>
          <p:nvPr>
            <p:ph type="body" sz="quarter" idx="3"/>
          </p:nvPr>
        </p:nvSpPr>
        <p:spPr>
          <a:xfrm>
            <a:off x="4645026" y="991772"/>
            <a:ext cx="4041775" cy="639385"/>
          </a:xfrm>
        </p:spPr>
        <p:txBody>
          <a:bodyPr>
            <a:normAutofit fontScale="85000" lnSpcReduction="20000"/>
          </a:bodyPr>
          <a:lstStyle/>
          <a:p>
            <a:r>
              <a:rPr lang="en-GB" dirty="0"/>
              <a:t>Case-note data appear incompatible with site </a:t>
            </a:r>
            <a:r>
              <a:rPr lang="en-GB" dirty="0" smtClean="0"/>
              <a:t>data</a:t>
            </a:r>
            <a:endParaRPr lang="en-GB" dirty="0"/>
          </a:p>
        </p:txBody>
      </p:sp>
      <p:sp>
        <p:nvSpPr>
          <p:cNvPr id="6" name="Content Placeholder 5"/>
          <p:cNvSpPr>
            <a:spLocks noGrp="1"/>
          </p:cNvSpPr>
          <p:nvPr>
            <p:ph sz="quarter" idx="4"/>
          </p:nvPr>
        </p:nvSpPr>
        <p:spPr/>
        <p:txBody>
          <a:bodyPr>
            <a:normAutofit fontScale="85000" lnSpcReduction="20000"/>
          </a:bodyPr>
          <a:lstStyle/>
          <a:p>
            <a:r>
              <a:rPr lang="en-GB" dirty="0"/>
              <a:t>By case-note data, 99% of walk-ins were seen on day of initial contact/attempt</a:t>
            </a:r>
          </a:p>
          <a:p>
            <a:endParaRPr lang="en-GB" dirty="0"/>
          </a:p>
          <a:p>
            <a:r>
              <a:rPr lang="en-GB" dirty="0"/>
              <a:t>This doesn’t record people who come back after being turned away</a:t>
            </a:r>
          </a:p>
          <a:p>
            <a:endParaRPr lang="en-GB" dirty="0"/>
          </a:p>
          <a:p>
            <a:r>
              <a:rPr lang="en-GB" dirty="0"/>
              <a:t>Access target results may not be reliable</a:t>
            </a:r>
          </a:p>
          <a:p>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062421"/>
            <a:ext cx="2982351" cy="2750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97860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Time to test results</a:t>
            </a:r>
            <a:endParaRPr lang="en-GB" dirty="0"/>
          </a:p>
        </p:txBody>
      </p:sp>
    </p:spTree>
    <p:extLst>
      <p:ext uri="{BB962C8B-B14F-4D97-AF65-F5344CB8AC3E}">
        <p14:creationId xmlns:p14="http://schemas.microsoft.com/office/powerpoint/2010/main" val="31019843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Place of sampling for CT/NG NAAT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1520841"/>
              </p:ext>
            </p:extLst>
          </p:nvPr>
        </p:nvGraphicFramePr>
        <p:xfrm>
          <a:off x="457200" y="1200150"/>
          <a:ext cx="8229602" cy="3434972"/>
        </p:xfrm>
        <a:graphic>
          <a:graphicData uri="http://schemas.openxmlformats.org/drawingml/2006/table">
            <a:tbl>
              <a:tblPr firstRow="1" bandRow="1">
                <a:tableStyleId>{5C22544A-7EE6-4342-B048-85BDC9FD1C3A}</a:tableStyleId>
              </a:tblPr>
              <a:tblGrid>
                <a:gridCol w="5317360"/>
                <a:gridCol w="1456121"/>
                <a:gridCol w="1456121"/>
              </a:tblGrid>
              <a:tr h="349196">
                <a:tc>
                  <a:txBody>
                    <a:bodyPr/>
                    <a:lstStyle/>
                    <a:p>
                      <a:endParaRPr lang="en-GB" sz="2000" dirty="0"/>
                    </a:p>
                  </a:txBody>
                  <a:tcPr marT="34290" marB="34290"/>
                </a:tc>
                <a:tc>
                  <a:txBody>
                    <a:bodyPr/>
                    <a:lstStyle/>
                    <a:p>
                      <a:pPr algn="ctr"/>
                      <a:r>
                        <a:rPr lang="en-GB" sz="1800" dirty="0" smtClean="0"/>
                        <a:t>Number</a:t>
                      </a:r>
                      <a:endParaRPr lang="en-GB" sz="1800" dirty="0"/>
                    </a:p>
                  </a:txBody>
                  <a:tcPr marT="34290" marB="34290"/>
                </a:tc>
                <a:tc>
                  <a:txBody>
                    <a:bodyPr/>
                    <a:lstStyle/>
                    <a:p>
                      <a:pPr algn="ctr"/>
                      <a:r>
                        <a:rPr lang="en-GB" sz="1800" dirty="0" smtClean="0"/>
                        <a:t>%</a:t>
                      </a:r>
                      <a:endParaRPr lang="en-GB" sz="1800" dirty="0"/>
                    </a:p>
                  </a:txBody>
                  <a:tcPr marT="34290" marB="34290"/>
                </a:tc>
              </a:tr>
              <a:tr h="613451">
                <a:tc>
                  <a:txBody>
                    <a:bodyPr/>
                    <a:lstStyle/>
                    <a:p>
                      <a:r>
                        <a:rPr lang="en-GB" sz="1800" dirty="0" smtClean="0"/>
                        <a:t>GUM/integrated</a:t>
                      </a:r>
                      <a:r>
                        <a:rPr lang="en-GB" sz="1800" baseline="0" dirty="0" smtClean="0"/>
                        <a:t> </a:t>
                      </a:r>
                      <a:r>
                        <a:rPr lang="en-GB" sz="1800" dirty="0" smtClean="0"/>
                        <a:t>level 3 clinic:</a:t>
                      </a:r>
                    </a:p>
                    <a:p>
                      <a:pPr lvl="1"/>
                      <a:r>
                        <a:rPr lang="en-GB" sz="1800" dirty="0" smtClean="0"/>
                        <a:t>*Of these,</a:t>
                      </a:r>
                      <a:r>
                        <a:rPr lang="en-GB" sz="1800" baseline="0" dirty="0" smtClean="0"/>
                        <a:t> already tested positive when first seen</a:t>
                      </a:r>
                      <a:endParaRPr lang="en-GB" sz="1800" dirty="0" smtClean="0"/>
                    </a:p>
                  </a:txBody>
                  <a:tcPr marT="34290" marB="34290"/>
                </a:tc>
                <a:tc>
                  <a:txBody>
                    <a:bodyPr/>
                    <a:lstStyle/>
                    <a:p>
                      <a:pPr algn="ctr"/>
                      <a:r>
                        <a:rPr lang="en-GB" sz="1800" dirty="0" smtClean="0"/>
                        <a:t>4551</a:t>
                      </a:r>
                    </a:p>
                    <a:p>
                      <a:pPr algn="ctr"/>
                      <a:r>
                        <a:rPr lang="en-GB" sz="1800" dirty="0" smtClean="0"/>
                        <a:t>59</a:t>
                      </a:r>
                    </a:p>
                  </a:txBody>
                  <a:tcPr marT="34290" marB="34290"/>
                </a:tc>
                <a:tc>
                  <a:txBody>
                    <a:bodyPr/>
                    <a:lstStyle/>
                    <a:p>
                      <a:pPr algn="ctr"/>
                      <a:r>
                        <a:rPr lang="en-GB" sz="1800" dirty="0" smtClean="0"/>
                        <a:t>74.1</a:t>
                      </a:r>
                    </a:p>
                    <a:p>
                      <a:pPr algn="ctr"/>
                      <a:r>
                        <a:rPr lang="en-GB" sz="1800" dirty="0" smtClean="0"/>
                        <a:t>1.0</a:t>
                      </a:r>
                    </a:p>
                  </a:txBody>
                  <a:tcPr marT="34290" marB="34290"/>
                </a:tc>
              </a:tr>
              <a:tr h="349196">
                <a:tc>
                  <a:txBody>
                    <a:bodyPr/>
                    <a:lstStyle/>
                    <a:p>
                      <a:pPr lvl="0"/>
                      <a:r>
                        <a:rPr lang="en-GB" sz="1800" b="1" dirty="0" smtClean="0"/>
                        <a:t>Tested</a:t>
                      </a:r>
                      <a:r>
                        <a:rPr lang="en-GB" sz="1800" b="1" baseline="0" dirty="0" smtClean="0"/>
                        <a:t> in GUM and not already positive</a:t>
                      </a:r>
                      <a:endParaRPr lang="en-GB" sz="1800" b="1" dirty="0" smtClean="0"/>
                    </a:p>
                  </a:txBody>
                  <a:tcPr marT="34290" marB="34290"/>
                </a:tc>
                <a:tc>
                  <a:txBody>
                    <a:bodyPr/>
                    <a:lstStyle/>
                    <a:p>
                      <a:pPr algn="ctr"/>
                      <a:r>
                        <a:rPr lang="en-GB" sz="1800" b="1" dirty="0" smtClean="0"/>
                        <a:t>4492</a:t>
                      </a:r>
                    </a:p>
                  </a:txBody>
                  <a:tcPr marT="34290" marB="34290"/>
                </a:tc>
                <a:tc>
                  <a:txBody>
                    <a:bodyPr/>
                    <a:lstStyle/>
                    <a:p>
                      <a:pPr algn="ctr"/>
                      <a:r>
                        <a:rPr lang="en-GB" sz="1800" b="1" dirty="0" smtClean="0"/>
                        <a:t>73.2</a:t>
                      </a:r>
                    </a:p>
                  </a:txBody>
                  <a:tcPr marT="34290" marB="34290"/>
                </a:tc>
              </a:tr>
              <a:tr h="349196">
                <a:tc>
                  <a:txBody>
                    <a:bodyPr/>
                    <a:lstStyle/>
                    <a:p>
                      <a:pPr lvl="0"/>
                      <a:r>
                        <a:rPr lang="en-GB" sz="1800" b="0" dirty="0" smtClean="0"/>
                        <a:t>Other sexual health clinic (level 2)</a:t>
                      </a:r>
                    </a:p>
                  </a:txBody>
                  <a:tcPr marT="34290" marB="34290"/>
                </a:tc>
                <a:tc>
                  <a:txBody>
                    <a:bodyPr/>
                    <a:lstStyle/>
                    <a:p>
                      <a:pPr algn="ctr"/>
                      <a:r>
                        <a:rPr lang="en-GB" sz="1800" b="0" dirty="0" smtClean="0"/>
                        <a:t>723</a:t>
                      </a:r>
                    </a:p>
                  </a:txBody>
                  <a:tcPr marT="34290" marB="34290"/>
                </a:tc>
                <a:tc>
                  <a:txBody>
                    <a:bodyPr/>
                    <a:lstStyle/>
                    <a:p>
                      <a:pPr algn="ctr"/>
                      <a:r>
                        <a:rPr lang="en-GB" sz="1800" b="0" dirty="0" smtClean="0"/>
                        <a:t>11.8</a:t>
                      </a:r>
                    </a:p>
                  </a:txBody>
                  <a:tcPr marT="34290" marB="34290"/>
                </a:tc>
              </a:tr>
              <a:tr h="349196">
                <a:tc>
                  <a:txBody>
                    <a:bodyPr/>
                    <a:lstStyle/>
                    <a:p>
                      <a:r>
                        <a:rPr lang="en-GB" sz="1800" dirty="0" smtClean="0"/>
                        <a:t>Self-test (eg requested online)</a:t>
                      </a:r>
                      <a:endParaRPr lang="en-GB" sz="1800" dirty="0"/>
                    </a:p>
                  </a:txBody>
                  <a:tcPr marT="34290" marB="34290"/>
                </a:tc>
                <a:tc>
                  <a:txBody>
                    <a:bodyPr/>
                    <a:lstStyle/>
                    <a:p>
                      <a:pPr algn="ctr"/>
                      <a:r>
                        <a:rPr lang="en-GB" sz="1800" dirty="0" smtClean="0"/>
                        <a:t>451</a:t>
                      </a:r>
                      <a:endParaRPr lang="en-GB" sz="1800" dirty="0"/>
                    </a:p>
                  </a:txBody>
                  <a:tcPr marT="34290" marB="34290"/>
                </a:tc>
                <a:tc>
                  <a:txBody>
                    <a:bodyPr/>
                    <a:lstStyle/>
                    <a:p>
                      <a:pPr algn="ctr"/>
                      <a:r>
                        <a:rPr lang="en-GB" sz="1800" dirty="0" smtClean="0"/>
                        <a:t>7.3</a:t>
                      </a:r>
                      <a:endParaRPr lang="en-GB" sz="1800" dirty="0"/>
                    </a:p>
                  </a:txBody>
                  <a:tcPr marT="34290" marB="34290"/>
                </a:tc>
              </a:tr>
              <a:tr h="349196">
                <a:tc>
                  <a:txBody>
                    <a:bodyPr/>
                    <a:lstStyle/>
                    <a:p>
                      <a:r>
                        <a:rPr lang="en-GB" sz="1800" dirty="0" smtClean="0"/>
                        <a:t>Different clinic setting, eg GP</a:t>
                      </a:r>
                      <a:endParaRPr lang="en-GB" sz="1800" dirty="0"/>
                    </a:p>
                  </a:txBody>
                  <a:tcPr marT="34290" marB="34290"/>
                </a:tc>
                <a:tc>
                  <a:txBody>
                    <a:bodyPr/>
                    <a:lstStyle/>
                    <a:p>
                      <a:pPr algn="ctr"/>
                      <a:r>
                        <a:rPr lang="en-GB" sz="1800" dirty="0" smtClean="0"/>
                        <a:t>242</a:t>
                      </a:r>
                      <a:endParaRPr lang="en-GB" sz="1800" dirty="0"/>
                    </a:p>
                  </a:txBody>
                  <a:tcPr marT="34290" marB="34290"/>
                </a:tc>
                <a:tc>
                  <a:txBody>
                    <a:bodyPr/>
                    <a:lstStyle/>
                    <a:p>
                      <a:pPr algn="ctr"/>
                      <a:r>
                        <a:rPr lang="en-GB" sz="1800" dirty="0" smtClean="0"/>
                        <a:t>3.9</a:t>
                      </a:r>
                      <a:endParaRPr lang="en-GB" sz="1800" dirty="0"/>
                    </a:p>
                  </a:txBody>
                  <a:tcPr marT="34290" marB="34290"/>
                </a:tc>
              </a:tr>
              <a:tr h="349196">
                <a:tc>
                  <a:txBody>
                    <a:bodyPr/>
                    <a:lstStyle/>
                    <a:p>
                      <a:r>
                        <a:rPr lang="en-GB" sz="1800" dirty="0" smtClean="0"/>
                        <a:t>Outreach or other non-clinical setting</a:t>
                      </a:r>
                      <a:endParaRPr lang="en-GB" sz="1800" dirty="0"/>
                    </a:p>
                  </a:txBody>
                  <a:tcPr marT="34290" marB="34290"/>
                </a:tc>
                <a:tc>
                  <a:txBody>
                    <a:bodyPr/>
                    <a:lstStyle/>
                    <a:p>
                      <a:pPr algn="ctr"/>
                      <a:r>
                        <a:rPr lang="en-GB" sz="1800" dirty="0" smtClean="0"/>
                        <a:t>112</a:t>
                      </a:r>
                      <a:endParaRPr lang="en-GB" sz="1800" dirty="0"/>
                    </a:p>
                  </a:txBody>
                  <a:tcPr marT="34290" marB="34290"/>
                </a:tc>
                <a:tc>
                  <a:txBody>
                    <a:bodyPr/>
                    <a:lstStyle/>
                    <a:p>
                      <a:pPr algn="ctr"/>
                      <a:r>
                        <a:rPr lang="en-GB" sz="1800" dirty="0" smtClean="0"/>
                        <a:t>1.8</a:t>
                      </a:r>
                      <a:endParaRPr lang="en-GB" sz="1800" dirty="0"/>
                    </a:p>
                  </a:txBody>
                  <a:tcPr marT="34290" marB="34290"/>
                </a:tc>
              </a:tr>
              <a:tr h="349196">
                <a:tc>
                  <a:txBody>
                    <a:bodyPr/>
                    <a:lstStyle/>
                    <a:p>
                      <a:r>
                        <a:rPr lang="en-GB" sz="1800" dirty="0" smtClean="0"/>
                        <a:t>Not known/answered</a:t>
                      </a:r>
                      <a:endParaRPr lang="en-GB" sz="1800" dirty="0"/>
                    </a:p>
                  </a:txBody>
                  <a:tcPr marT="34290" marB="34290"/>
                </a:tc>
                <a:tc>
                  <a:txBody>
                    <a:bodyPr/>
                    <a:lstStyle/>
                    <a:p>
                      <a:pPr algn="ctr"/>
                      <a:r>
                        <a:rPr lang="en-GB" sz="1800" dirty="0" smtClean="0"/>
                        <a:t>60</a:t>
                      </a:r>
                      <a:endParaRPr lang="en-GB" sz="1800" dirty="0"/>
                    </a:p>
                  </a:txBody>
                  <a:tcPr marT="34290" marB="34290"/>
                </a:tc>
                <a:tc>
                  <a:txBody>
                    <a:bodyPr/>
                    <a:lstStyle/>
                    <a:p>
                      <a:pPr algn="ctr"/>
                      <a:r>
                        <a:rPr lang="en-GB" sz="1800" dirty="0" smtClean="0"/>
                        <a:t>1.0</a:t>
                      </a:r>
                      <a:endParaRPr lang="en-GB" sz="1800" dirty="0"/>
                    </a:p>
                  </a:txBody>
                  <a:tcPr marT="34290" marB="34290"/>
                </a:tc>
              </a:tr>
              <a:tr h="349196">
                <a:tc gridSpan="3">
                  <a:txBody>
                    <a:bodyPr/>
                    <a:lstStyle/>
                    <a:p>
                      <a:r>
                        <a:rPr lang="en-GB" sz="1600" dirty="0" smtClean="0"/>
                        <a:t>*Based on subsequent</a:t>
                      </a:r>
                      <a:r>
                        <a:rPr lang="en-GB" sz="1600" baseline="0" dirty="0" smtClean="0"/>
                        <a:t> question about time to clinician review of test result</a:t>
                      </a:r>
                      <a:endParaRPr lang="en-GB" sz="1600" dirty="0"/>
                    </a:p>
                  </a:txBody>
                  <a:tcPr marT="34290" marB="34290">
                    <a:noFill/>
                  </a:tcPr>
                </a:tc>
                <a:tc hMerge="1">
                  <a:txBody>
                    <a:bodyPr/>
                    <a:lstStyle/>
                    <a:p>
                      <a:pPr algn="ctr"/>
                      <a:endParaRPr lang="en-GB" dirty="0"/>
                    </a:p>
                  </a:txBody>
                  <a:tcPr/>
                </a:tc>
                <a:tc hMerge="1">
                  <a:txBody>
                    <a:bodyPr/>
                    <a:lstStyle/>
                    <a:p>
                      <a:pPr algn="ctr"/>
                      <a:endParaRPr lang="en-GB" dirty="0"/>
                    </a:p>
                  </a:txBody>
                  <a:tcPr/>
                </a:tc>
              </a:tr>
            </a:tbl>
          </a:graphicData>
        </a:graphic>
      </p:graphicFrame>
    </p:spTree>
    <p:extLst>
      <p:ext uri="{BB962C8B-B14F-4D97-AF65-F5344CB8AC3E}">
        <p14:creationId xmlns:p14="http://schemas.microsoft.com/office/powerpoint/2010/main" val="513506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to test results</a:t>
            </a:r>
            <a:endParaRPr lang="en-GB" dirty="0"/>
          </a:p>
        </p:txBody>
      </p:sp>
      <p:sp>
        <p:nvSpPr>
          <p:cNvPr id="3" name="Content Placeholder 2"/>
          <p:cNvSpPr>
            <a:spLocks noGrp="1"/>
          </p:cNvSpPr>
          <p:nvPr>
            <p:ph idx="1"/>
          </p:nvPr>
        </p:nvSpPr>
        <p:spPr>
          <a:xfrm>
            <a:off x="457199" y="1200151"/>
            <a:ext cx="8468752" cy="3394472"/>
          </a:xfrm>
        </p:spPr>
        <p:txBody>
          <a:bodyPr>
            <a:normAutofit fontScale="92500" lnSpcReduction="10000"/>
          </a:bodyPr>
          <a:lstStyle/>
          <a:p>
            <a:pPr marL="0" indent="0">
              <a:buNone/>
            </a:pPr>
            <a:r>
              <a:rPr lang="en-GB" dirty="0" smtClean="0"/>
              <a:t>4492 individuals had initial CT/NG NAAT sample taken in GUM/integrated level 3 clinic:</a:t>
            </a:r>
          </a:p>
          <a:p>
            <a:pPr marL="0" indent="0">
              <a:buNone/>
            </a:pPr>
            <a:endParaRPr lang="en-GB" dirty="0" smtClean="0"/>
          </a:p>
          <a:p>
            <a:pPr>
              <a:buFont typeface="Wingdings" panose="05000000000000000000" pitchFamily="2" charset="2"/>
              <a:buChar char="§"/>
            </a:pPr>
            <a:r>
              <a:rPr lang="en-GB" dirty="0" smtClean="0"/>
              <a:t>74.1% (3327) clinician reviewed result within 5 WD</a:t>
            </a:r>
          </a:p>
          <a:p>
            <a:pPr>
              <a:buFont typeface="Wingdings" panose="05000000000000000000" pitchFamily="2" charset="2"/>
              <a:buChar char="§"/>
            </a:pPr>
            <a:r>
              <a:rPr lang="en-GB" dirty="0" smtClean="0"/>
              <a:t>24.3% (1091) clinician reviewed result later than 5 WD</a:t>
            </a:r>
          </a:p>
          <a:p>
            <a:pPr>
              <a:buFont typeface="Wingdings" panose="05000000000000000000" pitchFamily="2" charset="2"/>
              <a:buChar char="§"/>
            </a:pPr>
            <a:r>
              <a:rPr lang="en-GB" dirty="0" smtClean="0"/>
              <a:t>1.6% (74) not recorded or not reported</a:t>
            </a:r>
          </a:p>
        </p:txBody>
      </p:sp>
    </p:spTree>
    <p:extLst>
      <p:ext uri="{BB962C8B-B14F-4D97-AF65-F5344CB8AC3E}">
        <p14:creationId xmlns:p14="http://schemas.microsoft.com/office/powerpoint/2010/main" val="9034464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Patient access to test results</a:t>
            </a:r>
            <a:endParaRPr lang="en-GB" dirty="0"/>
          </a:p>
        </p:txBody>
      </p:sp>
      <p:sp>
        <p:nvSpPr>
          <p:cNvPr id="3" name="Content Placeholder 2"/>
          <p:cNvSpPr>
            <a:spLocks noGrp="1"/>
          </p:cNvSpPr>
          <p:nvPr>
            <p:ph idx="1"/>
          </p:nvPr>
        </p:nvSpPr>
        <p:spPr>
          <a:xfrm>
            <a:off x="457200" y="1200151"/>
            <a:ext cx="8321040" cy="3394472"/>
          </a:xfrm>
        </p:spPr>
        <p:txBody>
          <a:bodyPr>
            <a:normAutofit fontScale="92500" lnSpcReduction="20000"/>
          </a:bodyPr>
          <a:lstStyle/>
          <a:p>
            <a:pPr marL="0" indent="0">
              <a:buNone/>
            </a:pPr>
            <a:r>
              <a:rPr lang="en-GB" dirty="0" smtClean="0"/>
              <a:t>4492 individuals had initial CT/NG NAAT sample taken in GUM clinic:</a:t>
            </a:r>
          </a:p>
          <a:p>
            <a:pPr marL="0" indent="0">
              <a:buNone/>
            </a:pPr>
            <a:endParaRPr lang="en-GB" dirty="0" smtClean="0"/>
          </a:p>
          <a:p>
            <a:pPr>
              <a:buFont typeface="Wingdings" panose="05000000000000000000" pitchFamily="2" charset="2"/>
              <a:buChar char="§"/>
            </a:pPr>
            <a:r>
              <a:rPr lang="en-GB" dirty="0" smtClean="0"/>
              <a:t>71.0% (3190) attempt made to inform patient within 10 WD</a:t>
            </a:r>
          </a:p>
          <a:p>
            <a:pPr>
              <a:buFont typeface="Wingdings" panose="05000000000000000000" pitchFamily="2" charset="2"/>
              <a:buChar char="§"/>
            </a:pPr>
            <a:r>
              <a:rPr lang="en-GB" dirty="0" smtClean="0"/>
              <a:t>3.1% (138) first attempt to inform patient later than 10 WD</a:t>
            </a:r>
          </a:p>
          <a:p>
            <a:pPr>
              <a:buFont typeface="Wingdings" panose="05000000000000000000" pitchFamily="2" charset="2"/>
              <a:buChar char="§"/>
            </a:pPr>
            <a:r>
              <a:rPr lang="en-GB" dirty="0" smtClean="0"/>
              <a:t>25.9% (1164) not recorded or not reported</a:t>
            </a:r>
          </a:p>
        </p:txBody>
      </p:sp>
    </p:spTree>
    <p:extLst>
      <p:ext uri="{BB962C8B-B14F-4D97-AF65-F5344CB8AC3E}">
        <p14:creationId xmlns:p14="http://schemas.microsoft.com/office/powerpoint/2010/main" val="2717784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Time to treatment</a:t>
            </a:r>
            <a:endParaRPr lang="en-GB" dirty="0"/>
          </a:p>
        </p:txBody>
      </p:sp>
    </p:spTree>
    <p:extLst>
      <p:ext uri="{BB962C8B-B14F-4D97-AF65-F5344CB8AC3E}">
        <p14:creationId xmlns:p14="http://schemas.microsoft.com/office/powerpoint/2010/main" val="1485804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Relevant standards</a:t>
            </a:r>
            <a:endParaRPr lang="en-GB" dirty="0"/>
          </a:p>
        </p:txBody>
      </p:sp>
      <p:sp>
        <p:nvSpPr>
          <p:cNvPr id="3" name="Content Placeholder 2"/>
          <p:cNvSpPr>
            <a:spLocks noGrp="1"/>
          </p:cNvSpPr>
          <p:nvPr>
            <p:ph idx="1"/>
          </p:nvPr>
        </p:nvSpPr>
        <p:spPr>
          <a:xfrm>
            <a:off x="457200" y="1063229"/>
            <a:ext cx="8229600" cy="3913914"/>
          </a:xfrm>
        </p:spPr>
        <p:txBody>
          <a:bodyPr>
            <a:noAutofit/>
          </a:bodyPr>
          <a:lstStyle/>
          <a:p>
            <a:pPr marL="0" indent="0">
              <a:spcAft>
                <a:spcPts val="600"/>
              </a:spcAft>
              <a:buNone/>
            </a:pPr>
            <a:r>
              <a:rPr lang="en-GB" sz="1600" dirty="0"/>
              <a:t>BASHH/</a:t>
            </a:r>
            <a:r>
              <a:rPr lang="en-GB" sz="1600" dirty="0" err="1"/>
              <a:t>MedFASH</a:t>
            </a:r>
            <a:r>
              <a:rPr lang="en-GB" sz="1600" dirty="0"/>
              <a:t> </a:t>
            </a:r>
            <a:r>
              <a:rPr lang="en-GB" sz="1600" i="1" dirty="0"/>
              <a:t>Standards for the Management of Sexual Health Services</a:t>
            </a:r>
            <a:r>
              <a:rPr lang="en-GB" sz="1600" dirty="0"/>
              <a:t> 2014</a:t>
            </a:r>
            <a:r>
              <a:rPr lang="en-GB" sz="1600" dirty="0" smtClean="0"/>
              <a:t>:</a:t>
            </a:r>
            <a:endParaRPr lang="en-GB" sz="1600" dirty="0"/>
          </a:p>
          <a:p>
            <a:pPr>
              <a:spcAft>
                <a:spcPts val="600"/>
              </a:spcAft>
            </a:pPr>
            <a:r>
              <a:rPr lang="en-GB" sz="1600" dirty="0" smtClean="0"/>
              <a:t>People with STI-related needs </a:t>
            </a:r>
            <a:r>
              <a:rPr lang="en-GB" sz="1600" i="1" dirty="0" smtClean="0"/>
              <a:t>offered</a:t>
            </a:r>
            <a:r>
              <a:rPr lang="en-GB" sz="1600" dirty="0" smtClean="0"/>
              <a:t> </a:t>
            </a:r>
            <a:r>
              <a:rPr lang="en-GB" sz="1600" dirty="0"/>
              <a:t>to be seen or assessed </a:t>
            </a:r>
            <a:r>
              <a:rPr lang="en-GB" sz="1600" dirty="0" smtClean="0"/>
              <a:t>within 2 </a:t>
            </a:r>
            <a:r>
              <a:rPr lang="en-GB" sz="1600" dirty="0"/>
              <a:t>working </a:t>
            </a:r>
            <a:r>
              <a:rPr lang="en-GB" sz="1600" dirty="0" smtClean="0"/>
              <a:t>days (WD) </a:t>
            </a:r>
            <a:r>
              <a:rPr lang="en-GB" sz="1600" dirty="0"/>
              <a:t>of first contacting the service (98</a:t>
            </a:r>
            <a:r>
              <a:rPr lang="en-GB" sz="1600" dirty="0" smtClean="0"/>
              <a:t>%)</a:t>
            </a:r>
            <a:endParaRPr lang="en-GB" sz="1600" dirty="0"/>
          </a:p>
          <a:p>
            <a:pPr>
              <a:spcAft>
                <a:spcPts val="600"/>
              </a:spcAft>
            </a:pPr>
            <a:r>
              <a:rPr lang="en-GB" sz="1600" dirty="0"/>
              <a:t>People with STI-related needs </a:t>
            </a:r>
            <a:r>
              <a:rPr lang="en-GB" sz="1600" i="1" dirty="0" smtClean="0"/>
              <a:t>seen </a:t>
            </a:r>
            <a:r>
              <a:rPr lang="en-GB" sz="1600" i="1" dirty="0"/>
              <a:t>or assessed </a:t>
            </a:r>
            <a:r>
              <a:rPr lang="en-GB" sz="1600" dirty="0" smtClean="0"/>
              <a:t>within </a:t>
            </a:r>
            <a:r>
              <a:rPr lang="en-GB" sz="1600" dirty="0"/>
              <a:t>2 </a:t>
            </a:r>
            <a:r>
              <a:rPr lang="en-GB" sz="1600" dirty="0" smtClean="0"/>
              <a:t>WD of </a:t>
            </a:r>
            <a:r>
              <a:rPr lang="en-GB" sz="1600" dirty="0"/>
              <a:t>first contacting the service (80</a:t>
            </a:r>
            <a:r>
              <a:rPr lang="en-GB" sz="1600" dirty="0" smtClean="0"/>
              <a:t>%)</a:t>
            </a:r>
            <a:endParaRPr lang="en-GB" sz="1600" dirty="0"/>
          </a:p>
          <a:p>
            <a:pPr>
              <a:spcAft>
                <a:spcPts val="600"/>
              </a:spcAft>
            </a:pPr>
            <a:r>
              <a:rPr lang="en-GB" sz="1600" dirty="0" smtClean="0"/>
              <a:t>Lab reports (or preliminary) within 5 WD (2019 standards: 4 WD) of specimen receipt </a:t>
            </a:r>
            <a:r>
              <a:rPr lang="en-GB" sz="1600" dirty="0"/>
              <a:t>(97</a:t>
            </a:r>
            <a:r>
              <a:rPr lang="en-GB" sz="1600" dirty="0" smtClean="0"/>
              <a:t>%)</a:t>
            </a:r>
            <a:endParaRPr lang="en-GB" sz="1600" dirty="0"/>
          </a:p>
          <a:p>
            <a:pPr>
              <a:spcAft>
                <a:spcPts val="600"/>
              </a:spcAft>
            </a:pPr>
            <a:r>
              <a:rPr lang="en-GB" sz="1600" dirty="0" smtClean="0"/>
              <a:t>People having </a:t>
            </a:r>
            <a:r>
              <a:rPr lang="en-GB" sz="1600" dirty="0"/>
              <a:t>STI tests who can access </a:t>
            </a:r>
            <a:r>
              <a:rPr lang="en-GB" sz="1600" dirty="0" smtClean="0"/>
              <a:t>results within 10 WD (2019 standards: 8 WD) (</a:t>
            </a:r>
            <a:r>
              <a:rPr lang="en-GB" sz="1600" dirty="0"/>
              <a:t>95</a:t>
            </a:r>
            <a:r>
              <a:rPr lang="en-GB" sz="1600" dirty="0" smtClean="0"/>
              <a:t>%)</a:t>
            </a:r>
          </a:p>
          <a:p>
            <a:pPr marL="0" indent="0">
              <a:buNone/>
            </a:pPr>
            <a:endParaRPr lang="en-GB" sz="1600" dirty="0" smtClean="0"/>
          </a:p>
          <a:p>
            <a:pPr marL="0" indent="0">
              <a:buNone/>
            </a:pPr>
            <a:r>
              <a:rPr lang="en-GB" sz="1600" i="1" dirty="0" smtClean="0"/>
              <a:t>2019 Standards </a:t>
            </a:r>
            <a:r>
              <a:rPr lang="en-GB" sz="1600" dirty="0" smtClean="0"/>
              <a:t>(post-audit): Treatment </a:t>
            </a:r>
            <a:r>
              <a:rPr lang="en-GB" sz="1600" dirty="0"/>
              <a:t>within 3 weeks (85%)</a:t>
            </a:r>
          </a:p>
          <a:p>
            <a:pPr marL="0" indent="0">
              <a:buNone/>
            </a:pPr>
            <a:endParaRPr lang="en-GB" sz="1600" dirty="0" smtClean="0"/>
          </a:p>
          <a:p>
            <a:pPr marL="0" indent="0">
              <a:buNone/>
            </a:pPr>
            <a:r>
              <a:rPr lang="en-GB" sz="1600" dirty="0" smtClean="0"/>
              <a:t>BASHH </a:t>
            </a:r>
            <a:r>
              <a:rPr lang="en-GB" sz="1600" dirty="0"/>
              <a:t>2018 </a:t>
            </a:r>
            <a:r>
              <a:rPr lang="en-GB" sz="1600" i="1" dirty="0"/>
              <a:t>“Hot six” key metrics/criteria for sexual health </a:t>
            </a:r>
            <a:r>
              <a:rPr lang="en-GB" sz="1600" i="1" dirty="0" smtClean="0"/>
              <a:t>services</a:t>
            </a:r>
            <a:r>
              <a:rPr lang="en-GB" sz="1600" dirty="0" smtClean="0"/>
              <a:t>: Turn-away rate </a:t>
            </a:r>
            <a:r>
              <a:rPr lang="en-GB" sz="1600" dirty="0"/>
              <a:t>from walk-in </a:t>
            </a:r>
            <a:r>
              <a:rPr lang="en-GB" sz="1600" dirty="0" smtClean="0"/>
              <a:t>services</a:t>
            </a:r>
            <a:endParaRPr lang="en-GB" sz="1600" dirty="0"/>
          </a:p>
        </p:txBody>
      </p:sp>
    </p:spTree>
    <p:extLst>
      <p:ext uri="{BB962C8B-B14F-4D97-AF65-F5344CB8AC3E}">
        <p14:creationId xmlns:p14="http://schemas.microsoft.com/office/powerpoint/2010/main" val="1125617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to treatment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06035096"/>
              </p:ext>
            </p:extLst>
          </p:nvPr>
        </p:nvGraphicFramePr>
        <p:xfrm>
          <a:off x="302912" y="1200151"/>
          <a:ext cx="8383888" cy="3603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7933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Conclusions</a:t>
            </a:r>
            <a:endParaRPr lang="en-GB" dirty="0"/>
          </a:p>
        </p:txBody>
      </p:sp>
    </p:spTree>
    <p:extLst>
      <p:ext uri="{BB962C8B-B14F-4D97-AF65-F5344CB8AC3E}">
        <p14:creationId xmlns:p14="http://schemas.microsoft.com/office/powerpoint/2010/main" val="28773585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Results compared with standards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6995034"/>
              </p:ext>
            </p:extLst>
          </p:nvPr>
        </p:nvGraphicFramePr>
        <p:xfrm>
          <a:off x="457200" y="942975"/>
          <a:ext cx="8278838" cy="3978986"/>
        </p:xfrm>
        <a:graphic>
          <a:graphicData uri="http://schemas.openxmlformats.org/drawingml/2006/table">
            <a:tbl>
              <a:tblPr firstRow="1" bandRow="1">
                <a:tableStyleId>{5C22544A-7EE6-4342-B048-85BDC9FD1C3A}</a:tableStyleId>
              </a:tblPr>
              <a:tblGrid>
                <a:gridCol w="3158197"/>
                <a:gridCol w="2504049"/>
                <a:gridCol w="1308296"/>
                <a:gridCol w="1308296"/>
              </a:tblGrid>
              <a:tr h="604757">
                <a:tc>
                  <a:txBody>
                    <a:bodyPr/>
                    <a:lstStyle/>
                    <a:p>
                      <a:r>
                        <a:rPr lang="en-GB" sz="1800" dirty="0" smtClean="0"/>
                        <a:t>Standard</a:t>
                      </a:r>
                      <a:endParaRPr lang="en-GB" sz="1800" dirty="0"/>
                    </a:p>
                  </a:txBody>
                  <a:tcPr marT="34290" marB="34290" anchor="b"/>
                </a:tc>
                <a:tc>
                  <a:txBody>
                    <a:bodyPr/>
                    <a:lstStyle/>
                    <a:p>
                      <a:r>
                        <a:rPr lang="en-GB" sz="1800" dirty="0" smtClean="0"/>
                        <a:t>Limited</a:t>
                      </a:r>
                      <a:r>
                        <a:rPr lang="en-GB" sz="1800" baseline="0" dirty="0" smtClean="0"/>
                        <a:t> to:</a:t>
                      </a:r>
                      <a:endParaRPr lang="en-GB" sz="1800" dirty="0"/>
                    </a:p>
                  </a:txBody>
                  <a:tcPr marT="34290" marB="34290" anchor="b"/>
                </a:tc>
                <a:tc>
                  <a:txBody>
                    <a:bodyPr/>
                    <a:lstStyle/>
                    <a:p>
                      <a:pPr algn="ctr"/>
                      <a:r>
                        <a:rPr lang="en-GB" sz="1800" dirty="0" smtClean="0"/>
                        <a:t>Best case scenario</a:t>
                      </a:r>
                      <a:endParaRPr lang="en-GB" sz="1800" dirty="0"/>
                    </a:p>
                  </a:txBody>
                  <a:tcPr marT="34290" marB="34290" anchor="b"/>
                </a:tc>
                <a:tc>
                  <a:txBody>
                    <a:bodyPr/>
                    <a:lstStyle/>
                    <a:p>
                      <a:pPr algn="ctr"/>
                      <a:r>
                        <a:rPr lang="en-GB" sz="1800" dirty="0" smtClean="0"/>
                        <a:t>Worst case scenario</a:t>
                      </a:r>
                      <a:endParaRPr lang="en-GB" sz="1800" dirty="0"/>
                    </a:p>
                  </a:txBody>
                  <a:tcPr marT="34290" marB="34290" anchor="b">
                    <a:lnR w="12700" cap="flat" cmpd="sng" algn="ctr">
                      <a:solidFill>
                        <a:schemeClr val="bg1"/>
                      </a:solidFill>
                      <a:prstDash val="solid"/>
                      <a:round/>
                      <a:headEnd type="none" w="med" len="med"/>
                      <a:tailEnd type="none" w="med" len="med"/>
                    </a:lnR>
                  </a:tcPr>
                </a:tc>
              </a:tr>
              <a:tr h="604757">
                <a:tc>
                  <a:txBody>
                    <a:bodyPr/>
                    <a:lstStyle/>
                    <a:p>
                      <a:r>
                        <a:rPr lang="en-GB" sz="1800" dirty="0" smtClean="0"/>
                        <a:t>Offered to be seen/assessed</a:t>
                      </a:r>
                      <a:r>
                        <a:rPr lang="en-GB" sz="1800" baseline="0" dirty="0" smtClean="0"/>
                        <a:t> within 2 WD (98%)</a:t>
                      </a:r>
                      <a:endParaRPr lang="en-GB" sz="1800" dirty="0"/>
                    </a:p>
                  </a:txBody>
                  <a:tcPr marT="34290" marB="34290"/>
                </a:tc>
                <a:tc>
                  <a:txBody>
                    <a:bodyPr/>
                    <a:lstStyle/>
                    <a:p>
                      <a:r>
                        <a:rPr lang="en-GB" sz="1800" dirty="0" smtClean="0"/>
                        <a:t>Patient-initiated GUM/ level</a:t>
                      </a:r>
                      <a:r>
                        <a:rPr lang="en-GB" sz="1800" baseline="0" dirty="0" smtClean="0"/>
                        <a:t> 3 </a:t>
                      </a:r>
                      <a:r>
                        <a:rPr lang="en-GB" sz="1800" dirty="0" smtClean="0"/>
                        <a:t>attenders</a:t>
                      </a:r>
                      <a:endParaRPr lang="en-GB" sz="1800" dirty="0"/>
                    </a:p>
                  </a:txBody>
                  <a:tcPr marT="34290" marB="34290"/>
                </a:tc>
                <a:tc>
                  <a:txBody>
                    <a:bodyPr/>
                    <a:lstStyle/>
                    <a:p>
                      <a:pPr algn="ctr"/>
                      <a:r>
                        <a:rPr lang="en-GB" sz="1800" dirty="0" smtClean="0"/>
                        <a:t>97.6%</a:t>
                      </a:r>
                      <a:endParaRPr lang="en-GB" sz="1800" dirty="0"/>
                    </a:p>
                  </a:txBody>
                  <a:tcPr marT="34290" marB="34290"/>
                </a:tc>
                <a:tc>
                  <a:txBody>
                    <a:bodyPr/>
                    <a:lstStyle/>
                    <a:p>
                      <a:pPr algn="ctr"/>
                      <a:r>
                        <a:rPr lang="en-GB" sz="1800" dirty="0" smtClean="0"/>
                        <a:t>80.0%</a:t>
                      </a:r>
                      <a:endParaRPr lang="en-GB" sz="1800" dirty="0"/>
                    </a:p>
                  </a:txBody>
                  <a:tcPr marT="34290" marB="34290"/>
                </a:tc>
              </a:tr>
              <a:tr h="344246">
                <a:tc>
                  <a:txBody>
                    <a:bodyPr/>
                    <a:lstStyle/>
                    <a:p>
                      <a:r>
                        <a:rPr lang="en-GB" sz="1800" dirty="0" smtClean="0"/>
                        <a:t>Seen within 2 WD (80%)</a:t>
                      </a:r>
                      <a:endParaRPr lang="en-GB" sz="1800" dirty="0"/>
                    </a:p>
                  </a:txBody>
                  <a:tcPr marT="34290" marB="34290"/>
                </a:tc>
                <a:tc>
                  <a:txBody>
                    <a:bodyPr/>
                    <a:lstStyle/>
                    <a:p>
                      <a:r>
                        <a:rPr lang="en-GB" sz="1800" dirty="0" smtClean="0"/>
                        <a:t>As above</a:t>
                      </a:r>
                      <a:endParaRPr lang="en-GB" sz="1800" dirty="0"/>
                    </a:p>
                  </a:txBody>
                  <a:tcPr marT="34290" marB="34290"/>
                </a:tc>
                <a:tc>
                  <a:txBody>
                    <a:bodyPr/>
                    <a:lstStyle/>
                    <a:p>
                      <a:pPr algn="ctr"/>
                      <a:r>
                        <a:rPr lang="en-GB" sz="1800" dirty="0" smtClean="0"/>
                        <a:t>89.9%</a:t>
                      </a:r>
                      <a:endParaRPr lang="en-GB" sz="1800" dirty="0"/>
                    </a:p>
                  </a:txBody>
                  <a:tcPr marT="34290" marB="34290"/>
                </a:tc>
                <a:tc>
                  <a:txBody>
                    <a:bodyPr/>
                    <a:lstStyle/>
                    <a:p>
                      <a:pPr algn="ctr"/>
                      <a:r>
                        <a:rPr lang="en-GB" sz="1800" dirty="0" smtClean="0"/>
                        <a:t>76.5%</a:t>
                      </a:r>
                      <a:endParaRPr lang="en-GB" sz="1800" dirty="0"/>
                    </a:p>
                  </a:txBody>
                  <a:tcPr marT="34290" marB="34290"/>
                </a:tc>
              </a:tr>
              <a:tr h="682563">
                <a:tc>
                  <a:txBody>
                    <a:bodyPr/>
                    <a:lstStyle/>
                    <a:p>
                      <a:r>
                        <a:rPr lang="en-GB" sz="1800" dirty="0" smtClean="0"/>
                        <a:t>Lab</a:t>
                      </a:r>
                      <a:r>
                        <a:rPr lang="en-GB" sz="1800" baseline="0" dirty="0" smtClean="0"/>
                        <a:t> report within 5 WD (97%): audited as clinician review</a:t>
                      </a:r>
                      <a:endParaRPr lang="en-GB" sz="1800" dirty="0"/>
                    </a:p>
                  </a:txBody>
                  <a:tcPr marT="34290" marB="34290"/>
                </a:tc>
                <a:tc>
                  <a:txBody>
                    <a:bodyPr/>
                    <a:lstStyle/>
                    <a:p>
                      <a:r>
                        <a:rPr lang="en-GB" sz="1800" dirty="0" smtClean="0"/>
                        <a:t>Initial</a:t>
                      </a:r>
                      <a:r>
                        <a:rPr lang="en-GB" sz="1800" baseline="0" dirty="0" smtClean="0"/>
                        <a:t> CT/NG NAAT sample taken in GUM/level 3 clinic</a:t>
                      </a:r>
                      <a:endParaRPr lang="en-GB" sz="1800" dirty="0"/>
                    </a:p>
                  </a:txBody>
                  <a:tcPr marT="34290" marB="34290"/>
                </a:tc>
                <a:tc>
                  <a:txBody>
                    <a:bodyPr/>
                    <a:lstStyle/>
                    <a:p>
                      <a:pPr algn="ctr"/>
                      <a:r>
                        <a:rPr lang="en-GB" sz="1800" dirty="0" smtClean="0"/>
                        <a:t>75.7%</a:t>
                      </a:r>
                      <a:endParaRPr lang="en-GB" sz="1800" dirty="0"/>
                    </a:p>
                  </a:txBody>
                  <a:tcPr marT="34290" marB="34290"/>
                </a:tc>
                <a:tc>
                  <a:txBody>
                    <a:bodyPr/>
                    <a:lstStyle/>
                    <a:p>
                      <a:pPr algn="ctr"/>
                      <a:r>
                        <a:rPr lang="en-GB" sz="1800" dirty="0" smtClean="0"/>
                        <a:t>74.1%</a:t>
                      </a:r>
                      <a:endParaRPr lang="en-GB" sz="1800" dirty="0"/>
                    </a:p>
                  </a:txBody>
                  <a:tcPr marT="34290" marB="34290"/>
                </a:tc>
              </a:tr>
              <a:tr h="865268">
                <a:tc>
                  <a:txBody>
                    <a:bodyPr/>
                    <a:lstStyle/>
                    <a:p>
                      <a:r>
                        <a:rPr lang="en-GB" sz="1800" dirty="0" smtClean="0"/>
                        <a:t>Patient access to result within 10 WD (95%): audited</a:t>
                      </a:r>
                      <a:r>
                        <a:rPr lang="en-GB" sz="1800" baseline="0" dirty="0" smtClean="0"/>
                        <a:t> as attempt to inform</a:t>
                      </a:r>
                      <a:endParaRPr lang="en-GB" sz="1800" dirty="0"/>
                    </a:p>
                  </a:txBody>
                  <a:tcPr marT="34290" marB="34290"/>
                </a:tc>
                <a:tc>
                  <a:txBody>
                    <a:bodyPr/>
                    <a:lstStyle/>
                    <a:p>
                      <a:r>
                        <a:rPr lang="en-GB" sz="1800" dirty="0" smtClean="0"/>
                        <a:t>As above</a:t>
                      </a:r>
                      <a:endParaRPr lang="en-GB" sz="1800" dirty="0"/>
                    </a:p>
                  </a:txBody>
                  <a:tcPr marT="34290" marB="34290"/>
                </a:tc>
                <a:tc>
                  <a:txBody>
                    <a:bodyPr/>
                    <a:lstStyle/>
                    <a:p>
                      <a:pPr algn="ctr"/>
                      <a:r>
                        <a:rPr lang="en-GB" sz="1800" dirty="0" smtClean="0"/>
                        <a:t>96.9%</a:t>
                      </a:r>
                      <a:endParaRPr lang="en-GB" sz="1800" dirty="0"/>
                    </a:p>
                  </a:txBody>
                  <a:tcPr marT="34290" marB="34290"/>
                </a:tc>
                <a:tc>
                  <a:txBody>
                    <a:bodyPr/>
                    <a:lstStyle/>
                    <a:p>
                      <a:pPr algn="ctr"/>
                      <a:r>
                        <a:rPr lang="en-GB" sz="1800" dirty="0" smtClean="0"/>
                        <a:t>71.0%</a:t>
                      </a:r>
                      <a:endParaRPr lang="en-GB" sz="1800" dirty="0"/>
                    </a:p>
                  </a:txBody>
                  <a:tcPr marT="34290" marB="34290"/>
                </a:tc>
              </a:tr>
              <a:tr h="604757">
                <a:tc>
                  <a:txBody>
                    <a:bodyPr/>
                    <a:lstStyle/>
                    <a:p>
                      <a:r>
                        <a:rPr lang="en-GB" sz="1800" dirty="0" smtClean="0"/>
                        <a:t>Treatment within 3 weeks (2019 standards: 85%)</a:t>
                      </a:r>
                      <a:endParaRPr lang="en-GB" sz="1800" dirty="0"/>
                    </a:p>
                  </a:txBody>
                  <a:tcPr marT="34290" marB="34290"/>
                </a:tc>
                <a:tc>
                  <a:txBody>
                    <a:bodyPr/>
                    <a:lstStyle/>
                    <a:p>
                      <a:r>
                        <a:rPr lang="en-GB" sz="1800" dirty="0" smtClean="0"/>
                        <a:t>GUM/level</a:t>
                      </a:r>
                      <a:r>
                        <a:rPr lang="en-GB" sz="1800" baseline="0" dirty="0" smtClean="0"/>
                        <a:t> 3 </a:t>
                      </a:r>
                      <a:r>
                        <a:rPr lang="en-GB" sz="1800" dirty="0" smtClean="0"/>
                        <a:t>attenders</a:t>
                      </a:r>
                      <a:endParaRPr lang="en-GB" sz="1800" dirty="0"/>
                    </a:p>
                  </a:txBody>
                  <a:tcPr marT="34290" marB="34290"/>
                </a:tc>
                <a:tc>
                  <a:txBody>
                    <a:bodyPr/>
                    <a:lstStyle/>
                    <a:p>
                      <a:pPr algn="ctr"/>
                      <a:r>
                        <a:rPr lang="en-GB" sz="1800" dirty="0" smtClean="0"/>
                        <a:t>92.8%</a:t>
                      </a:r>
                      <a:endParaRPr lang="en-GB" sz="1800" dirty="0"/>
                    </a:p>
                  </a:txBody>
                  <a:tcPr marT="34290" marB="34290"/>
                </a:tc>
                <a:tc>
                  <a:txBody>
                    <a:bodyPr/>
                    <a:lstStyle/>
                    <a:p>
                      <a:pPr algn="ctr"/>
                      <a:r>
                        <a:rPr lang="en-GB" sz="1800" dirty="0" smtClean="0"/>
                        <a:t>79.0%</a:t>
                      </a:r>
                      <a:endParaRPr lang="en-GB" sz="1800" dirty="0"/>
                    </a:p>
                  </a:txBody>
                  <a:tcPr marT="34290" marB="34290"/>
                </a:tc>
              </a:tr>
            </a:tbl>
          </a:graphicData>
        </a:graphic>
      </p:graphicFrame>
    </p:spTree>
    <p:extLst>
      <p:ext uri="{BB962C8B-B14F-4D97-AF65-F5344CB8AC3E}">
        <p14:creationId xmlns:p14="http://schemas.microsoft.com/office/powerpoint/2010/main" val="35183260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Limitations</a:t>
            </a:r>
            <a:endParaRPr lang="en-GB" dirty="0"/>
          </a:p>
        </p:txBody>
      </p:sp>
      <p:sp>
        <p:nvSpPr>
          <p:cNvPr id="3" name="Content Placeholder 2"/>
          <p:cNvSpPr>
            <a:spLocks noGrp="1"/>
          </p:cNvSpPr>
          <p:nvPr>
            <p:ph idx="1"/>
          </p:nvPr>
        </p:nvSpPr>
        <p:spPr>
          <a:xfrm>
            <a:off x="457200" y="1200151"/>
            <a:ext cx="8229600" cy="2584058"/>
          </a:xfrm>
        </p:spPr>
        <p:txBody>
          <a:bodyPr numCol="2" spcCol="216000">
            <a:noAutofit/>
          </a:bodyPr>
          <a:lstStyle/>
          <a:p>
            <a:pPr marL="0" indent="0">
              <a:buNone/>
            </a:pPr>
            <a:r>
              <a:rPr lang="en-GB" sz="1800" dirty="0" smtClean="0"/>
              <a:t>Incomplete recording and reporting of data, eg dates/timelines for: </a:t>
            </a:r>
          </a:p>
          <a:p>
            <a:r>
              <a:rPr lang="en-GB" sz="1800" dirty="0"/>
              <a:t>F</a:t>
            </a:r>
            <a:r>
              <a:rPr lang="en-GB" sz="1800" dirty="0" smtClean="0"/>
              <a:t>irst contact/attempt to access service</a:t>
            </a:r>
          </a:p>
          <a:p>
            <a:r>
              <a:rPr lang="en-GB" sz="1800" dirty="0"/>
              <a:t>C</a:t>
            </a:r>
            <a:r>
              <a:rPr lang="en-GB" sz="1800" dirty="0" smtClean="0"/>
              <a:t>linician review of lab report</a:t>
            </a:r>
          </a:p>
          <a:p>
            <a:r>
              <a:rPr lang="en-GB" sz="1800" dirty="0"/>
              <a:t>F</a:t>
            </a:r>
            <a:r>
              <a:rPr lang="en-GB" sz="1800" dirty="0" smtClean="0"/>
              <a:t>irst attempt to inform patient of result</a:t>
            </a:r>
          </a:p>
          <a:p>
            <a:endParaRPr lang="en-GB" sz="1800" dirty="0"/>
          </a:p>
          <a:p>
            <a:pPr marL="0" indent="0">
              <a:buNone/>
            </a:pPr>
            <a:r>
              <a:rPr lang="en-GB" sz="1800" dirty="0" smtClean="0"/>
              <a:t>Increasing complexity of service models – which cases to include?</a:t>
            </a:r>
          </a:p>
          <a:p>
            <a:pPr marL="0" indent="0">
              <a:buNone/>
            </a:pPr>
            <a:endParaRPr lang="en-GB" sz="1800" dirty="0" smtClean="0"/>
          </a:p>
          <a:p>
            <a:pPr marL="0" indent="0">
              <a:buNone/>
            </a:pPr>
            <a:r>
              <a:rPr lang="en-GB" sz="1800" dirty="0" smtClean="0"/>
              <a:t>Pathway issues:</a:t>
            </a:r>
          </a:p>
          <a:p>
            <a:r>
              <a:rPr lang="en-GB" sz="1800" dirty="0" smtClean="0"/>
              <a:t>Attendances not initiated by patient</a:t>
            </a:r>
          </a:p>
          <a:p>
            <a:r>
              <a:rPr lang="en-GB" sz="1800" dirty="0" smtClean="0"/>
              <a:t>More than one clinic attended per episode</a:t>
            </a:r>
          </a:p>
          <a:p>
            <a:r>
              <a:rPr lang="en-GB" sz="1800" dirty="0" smtClean="0"/>
              <a:t>Attendances/treatment not at first opportunity – eg regular attenders who book ahead</a:t>
            </a:r>
          </a:p>
          <a:p>
            <a:r>
              <a:rPr lang="en-GB" sz="1800" dirty="0" smtClean="0"/>
              <a:t>Decisions to treat prior to positive test result</a:t>
            </a:r>
          </a:p>
          <a:p>
            <a:endParaRPr lang="en-GB" sz="1800" dirty="0"/>
          </a:p>
        </p:txBody>
      </p:sp>
      <p:sp>
        <p:nvSpPr>
          <p:cNvPr id="4" name="TextBox 3"/>
          <p:cNvSpPr txBox="1"/>
          <p:nvPr/>
        </p:nvSpPr>
        <p:spPr>
          <a:xfrm>
            <a:off x="1" y="4227346"/>
            <a:ext cx="9144000" cy="523220"/>
          </a:xfrm>
          <a:prstGeom prst="rect">
            <a:avLst/>
          </a:prstGeom>
          <a:noFill/>
        </p:spPr>
        <p:txBody>
          <a:bodyPr wrap="square" rtlCol="0">
            <a:spAutoFit/>
          </a:bodyPr>
          <a:lstStyle/>
          <a:p>
            <a:pPr algn="ctr"/>
            <a:r>
              <a:rPr lang="en-GB" sz="2800" dirty="0"/>
              <a:t>Timelines are hard to audit</a:t>
            </a:r>
            <a:r>
              <a:rPr lang="en-GB" sz="2800" dirty="0" smtClean="0"/>
              <a:t>!</a:t>
            </a:r>
            <a:endParaRPr lang="en-GB" sz="2800" dirty="0"/>
          </a:p>
        </p:txBody>
      </p:sp>
    </p:spTree>
    <p:extLst>
      <p:ext uri="{BB962C8B-B14F-4D97-AF65-F5344CB8AC3E}">
        <p14:creationId xmlns:p14="http://schemas.microsoft.com/office/powerpoint/2010/main" val="119956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Recommendations</a:t>
            </a:r>
            <a:endParaRPr lang="en-GB" dirty="0"/>
          </a:p>
        </p:txBody>
      </p:sp>
      <p:sp>
        <p:nvSpPr>
          <p:cNvPr id="3" name="Content Placeholder 2"/>
          <p:cNvSpPr>
            <a:spLocks noGrp="1"/>
          </p:cNvSpPr>
          <p:nvPr>
            <p:ph idx="1"/>
          </p:nvPr>
        </p:nvSpPr>
        <p:spPr>
          <a:xfrm>
            <a:off x="457200" y="1057311"/>
            <a:ext cx="8299938" cy="3737610"/>
          </a:xfrm>
        </p:spPr>
        <p:txBody>
          <a:bodyPr>
            <a:noAutofit/>
          </a:bodyPr>
          <a:lstStyle/>
          <a:p>
            <a:pPr>
              <a:spcAft>
                <a:spcPts val="600"/>
              </a:spcAft>
            </a:pPr>
            <a:r>
              <a:rPr lang="en-GB" sz="2800" dirty="0"/>
              <a:t>Include lab turn-around in SLA/contract, and monitor </a:t>
            </a:r>
            <a:r>
              <a:rPr lang="en-GB" sz="2800" dirty="0" smtClean="0"/>
              <a:t>locally</a:t>
            </a:r>
            <a:endParaRPr lang="en-GB" sz="2800" dirty="0"/>
          </a:p>
          <a:p>
            <a:pPr>
              <a:spcAft>
                <a:spcPts val="600"/>
              </a:spcAft>
            </a:pPr>
            <a:r>
              <a:rPr lang="en-GB" sz="2800" dirty="0" smtClean="0"/>
              <a:t>Ask and record when attenders first made contact/attempted to be seen, and monitor access</a:t>
            </a:r>
          </a:p>
          <a:p>
            <a:pPr>
              <a:spcAft>
                <a:spcPts val="600"/>
              </a:spcAft>
            </a:pPr>
            <a:r>
              <a:rPr lang="en-GB" sz="2800" dirty="0" smtClean="0"/>
              <a:t>If access standards not met, assess groups turned away</a:t>
            </a:r>
          </a:p>
          <a:p>
            <a:r>
              <a:rPr lang="en-GB" sz="2800" dirty="0" smtClean="0"/>
              <a:t>Examine data and discuss any issues in regional meetings and with commissioners</a:t>
            </a:r>
          </a:p>
        </p:txBody>
      </p:sp>
    </p:spTree>
    <p:extLst>
      <p:ext uri="{BB962C8B-B14F-4D97-AF65-F5344CB8AC3E}">
        <p14:creationId xmlns:p14="http://schemas.microsoft.com/office/powerpoint/2010/main" val="12050614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Acknowledgements</a:t>
            </a:r>
            <a:endParaRPr lang="en-GB" dirty="0"/>
          </a:p>
        </p:txBody>
      </p:sp>
      <p:sp>
        <p:nvSpPr>
          <p:cNvPr id="3" name="Content Placeholder 2"/>
          <p:cNvSpPr>
            <a:spLocks noGrp="1"/>
          </p:cNvSpPr>
          <p:nvPr>
            <p:ph idx="1"/>
          </p:nvPr>
        </p:nvSpPr>
        <p:spPr>
          <a:xfrm>
            <a:off x="457200" y="1200150"/>
            <a:ext cx="8431619" cy="3656271"/>
          </a:xfrm>
        </p:spPr>
        <p:txBody>
          <a:bodyPr>
            <a:normAutofit fontScale="85000" lnSpcReduction="20000"/>
          </a:bodyPr>
          <a:lstStyle/>
          <a:p>
            <a:r>
              <a:rPr lang="en-GB" dirty="0" smtClean="0"/>
              <a:t>Thanks to all clinicians who participated</a:t>
            </a:r>
          </a:p>
          <a:p>
            <a:endParaRPr lang="en-GB" dirty="0"/>
          </a:p>
          <a:p>
            <a:r>
              <a:rPr lang="en-GB" dirty="0" smtClean="0"/>
              <a:t>Planning group: L Anderson, N Fitzgerald, L Goodall, V McNamara, A Menon-Johansson, H Wiggins</a:t>
            </a:r>
          </a:p>
          <a:p>
            <a:r>
              <a:rPr lang="en-GB" dirty="0" smtClean="0"/>
              <a:t>Other National Audit Group members: V </a:t>
            </a:r>
            <a:r>
              <a:rPr lang="en-GB" dirty="0" err="1" smtClean="0"/>
              <a:t>Apea</a:t>
            </a:r>
            <a:r>
              <a:rPr lang="en-GB" dirty="0" smtClean="0"/>
              <a:t>, S Brady, E </a:t>
            </a:r>
            <a:r>
              <a:rPr lang="en-GB" dirty="0" err="1" smtClean="0"/>
              <a:t>Buitendam</a:t>
            </a:r>
            <a:r>
              <a:rPr lang="en-GB" dirty="0" smtClean="0"/>
              <a:t>, L Bull, C Cunningham, L Cunningham, S Davies, S </a:t>
            </a:r>
            <a:r>
              <a:rPr lang="en-GB" dirty="0" err="1" smtClean="0"/>
              <a:t>Estreich</a:t>
            </a:r>
            <a:r>
              <a:rPr lang="en-GB" dirty="0" smtClean="0"/>
              <a:t>, A Hughes, H </a:t>
            </a:r>
            <a:r>
              <a:rPr lang="en-GB" dirty="0" err="1" smtClean="0"/>
              <a:t>Iveson</a:t>
            </a:r>
            <a:r>
              <a:rPr lang="en-GB" dirty="0" smtClean="0"/>
              <a:t>, E McCarty, H McClean, N Pal, K Perez, H Price, D </a:t>
            </a:r>
            <a:r>
              <a:rPr lang="en-GB" dirty="0" err="1" smtClean="0"/>
              <a:t>Raha</a:t>
            </a:r>
            <a:r>
              <a:rPr lang="en-GB" dirty="0" smtClean="0"/>
              <a:t>, C </a:t>
            </a:r>
            <a:r>
              <a:rPr lang="en-GB" dirty="0" err="1" smtClean="0"/>
              <a:t>Saing</a:t>
            </a:r>
            <a:r>
              <a:rPr lang="en-GB" dirty="0" smtClean="0"/>
              <a:t>, J Saunders, A Sullivan (chair), M Symonds, S </a:t>
            </a:r>
            <a:r>
              <a:rPr lang="en-GB" dirty="0" err="1" smtClean="0"/>
              <a:t>Tayal</a:t>
            </a:r>
            <a:r>
              <a:rPr lang="en-GB" dirty="0" smtClean="0"/>
              <a:t>, H Wallace, H Ward, A Williams</a:t>
            </a:r>
            <a:endParaRPr lang="en-GB" dirty="0"/>
          </a:p>
        </p:txBody>
      </p:sp>
    </p:spTree>
    <p:extLst>
      <p:ext uri="{BB962C8B-B14F-4D97-AF65-F5344CB8AC3E}">
        <p14:creationId xmlns:p14="http://schemas.microsoft.com/office/powerpoint/2010/main" val="2830931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and method</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a:t>To </a:t>
            </a:r>
            <a:r>
              <a:rPr lang="en-GB" dirty="0" smtClean="0"/>
              <a:t>audit:</a:t>
            </a:r>
            <a:endParaRPr lang="en-GB" dirty="0"/>
          </a:p>
          <a:p>
            <a:r>
              <a:rPr lang="en-GB" dirty="0" smtClean="0"/>
              <a:t>Time to </a:t>
            </a:r>
            <a:r>
              <a:rPr lang="en-GB" dirty="0"/>
              <a:t>being </a:t>
            </a:r>
            <a:r>
              <a:rPr lang="en-GB" dirty="0" smtClean="0"/>
              <a:t>seen after contacting </a:t>
            </a:r>
            <a:r>
              <a:rPr lang="en-GB" dirty="0"/>
              <a:t>sexual health service </a:t>
            </a:r>
          </a:p>
          <a:p>
            <a:r>
              <a:rPr lang="en-GB" dirty="0" smtClean="0"/>
              <a:t>Time to CT/NG NAAT results</a:t>
            </a:r>
          </a:p>
          <a:p>
            <a:r>
              <a:rPr lang="en-GB" dirty="0" smtClean="0"/>
              <a:t>Time from positive CT result to treatment</a:t>
            </a:r>
          </a:p>
          <a:p>
            <a:endParaRPr lang="en-GB" dirty="0"/>
          </a:p>
          <a:p>
            <a:r>
              <a:rPr lang="en-GB" dirty="0" smtClean="0"/>
              <a:t>Survey of STI clinics (level 3 and/or 2)</a:t>
            </a:r>
          </a:p>
          <a:p>
            <a:r>
              <a:rPr lang="en-GB" dirty="0" smtClean="0"/>
              <a:t>Case note review of individuals with chlamydia but </a:t>
            </a:r>
            <a:r>
              <a:rPr lang="en-GB" b="1" i="1" dirty="0" smtClean="0"/>
              <a:t>not</a:t>
            </a:r>
            <a:r>
              <a:rPr lang="en-GB" dirty="0" smtClean="0"/>
              <a:t> gonorrhoea or syphilis</a:t>
            </a:r>
            <a:endParaRPr lang="en-GB" dirty="0"/>
          </a:p>
          <a:p>
            <a:endParaRPr lang="en-GB" dirty="0"/>
          </a:p>
        </p:txBody>
      </p:sp>
    </p:spTree>
    <p:extLst>
      <p:ext uri="{BB962C8B-B14F-4D97-AF65-F5344CB8AC3E}">
        <p14:creationId xmlns:p14="http://schemas.microsoft.com/office/powerpoint/2010/main" val="3195312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Site survey</a:t>
            </a:r>
            <a:endParaRPr lang="en-GB" dirty="0"/>
          </a:p>
        </p:txBody>
      </p:sp>
      <p:sp>
        <p:nvSpPr>
          <p:cNvPr id="3" name="Content Placeholder 2"/>
          <p:cNvSpPr>
            <a:spLocks noGrp="1"/>
          </p:cNvSpPr>
          <p:nvPr>
            <p:ph idx="1"/>
          </p:nvPr>
        </p:nvSpPr>
        <p:spPr>
          <a:xfrm>
            <a:off x="457200" y="1200150"/>
            <a:ext cx="8229600" cy="3603967"/>
          </a:xfrm>
        </p:spPr>
        <p:txBody>
          <a:bodyPr>
            <a:normAutofit fontScale="85000" lnSpcReduction="20000"/>
          </a:bodyPr>
          <a:lstStyle/>
          <a:p>
            <a:pPr marL="0" indent="0">
              <a:buNone/>
            </a:pPr>
            <a:r>
              <a:rPr lang="en-GB" dirty="0" smtClean="0"/>
              <a:t>221 sites responded:</a:t>
            </a:r>
          </a:p>
          <a:p>
            <a:pPr marL="0" indent="0">
              <a:buNone/>
            </a:pPr>
            <a:endParaRPr lang="en-GB" dirty="0"/>
          </a:p>
          <a:p>
            <a:r>
              <a:rPr lang="en-GB" dirty="0" smtClean="0"/>
              <a:t>42 (19.0%) were </a:t>
            </a:r>
            <a:r>
              <a:rPr lang="en-GB" dirty="0" err="1" smtClean="0"/>
              <a:t>CaSH</a:t>
            </a:r>
            <a:r>
              <a:rPr lang="en-GB" dirty="0" smtClean="0"/>
              <a:t> sites offering level 2 STI services only</a:t>
            </a:r>
          </a:p>
          <a:p>
            <a:r>
              <a:rPr lang="en-GB" dirty="0" smtClean="0"/>
              <a:t>The rest were mainly integrated, although some offered </a:t>
            </a:r>
            <a:r>
              <a:rPr lang="en-GB" dirty="0" err="1" smtClean="0"/>
              <a:t>CaSH</a:t>
            </a:r>
            <a:r>
              <a:rPr lang="en-GB" dirty="0" smtClean="0"/>
              <a:t> or GUM only clinics on some days</a:t>
            </a:r>
          </a:p>
          <a:p>
            <a:endParaRPr lang="en-GB" dirty="0" smtClean="0"/>
          </a:p>
          <a:p>
            <a:endParaRPr lang="en-GB" dirty="0"/>
          </a:p>
          <a:p>
            <a:pPr marL="0" indent="0">
              <a:buNone/>
            </a:pPr>
            <a:r>
              <a:rPr lang="en-GB" dirty="0" smtClean="0"/>
              <a:t>Median open hours were 35/week</a:t>
            </a:r>
            <a:endParaRPr lang="en-GB" dirty="0"/>
          </a:p>
        </p:txBody>
      </p:sp>
    </p:spTree>
    <p:extLst>
      <p:ext uri="{BB962C8B-B14F-4D97-AF65-F5344CB8AC3E}">
        <p14:creationId xmlns:p14="http://schemas.microsoft.com/office/powerpoint/2010/main" val="1310273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 of access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67.0% (148) offered both appointment and walk-in access</a:t>
            </a:r>
          </a:p>
          <a:p>
            <a:r>
              <a:rPr lang="en-GB" dirty="0" smtClean="0"/>
              <a:t>26.2% (58) were appointment-only</a:t>
            </a:r>
          </a:p>
          <a:p>
            <a:r>
              <a:rPr lang="en-GB" dirty="0" smtClean="0"/>
              <a:t>6.8% (15) were walk-in only</a:t>
            </a:r>
          </a:p>
          <a:p>
            <a:endParaRPr lang="en-GB" dirty="0"/>
          </a:p>
          <a:p>
            <a:pPr marL="0" indent="0">
              <a:buNone/>
            </a:pPr>
            <a:r>
              <a:rPr lang="en-GB" dirty="0" smtClean="0"/>
              <a:t>Of 163 sites offering walk-in, 72 (44.2%) said they tried to collect some demographic information about individuals turned away</a:t>
            </a:r>
            <a:endParaRPr lang="en-GB" dirty="0"/>
          </a:p>
        </p:txBody>
      </p:sp>
    </p:spTree>
    <p:extLst>
      <p:ext uri="{BB962C8B-B14F-4D97-AF65-F5344CB8AC3E}">
        <p14:creationId xmlns:p14="http://schemas.microsoft.com/office/powerpoint/2010/main" val="700578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“Hot six”: Turn-away rate for walk-ins</a:t>
            </a:r>
            <a:endParaRPr lang="en-GB" dirty="0"/>
          </a:p>
        </p:txBody>
      </p:sp>
      <p:sp>
        <p:nvSpPr>
          <p:cNvPr id="3" name="Content Placeholder 2"/>
          <p:cNvSpPr>
            <a:spLocks noGrp="1"/>
          </p:cNvSpPr>
          <p:nvPr>
            <p:ph sz="half" idx="1"/>
          </p:nvPr>
        </p:nvSpPr>
        <p:spPr>
          <a:xfrm>
            <a:off x="457199" y="1200150"/>
            <a:ext cx="4404512" cy="3471438"/>
          </a:xfrm>
        </p:spPr>
        <p:txBody>
          <a:bodyPr>
            <a:normAutofit fontScale="85000" lnSpcReduction="10000"/>
          </a:bodyPr>
          <a:lstStyle/>
          <a:p>
            <a:pPr marL="0" indent="0">
              <a:buNone/>
            </a:pPr>
            <a:r>
              <a:rPr lang="en-GB" dirty="0" smtClean="0"/>
              <a:t>103 sites (63.2% of those offering walk-ins) provided data on how many people seeking walk-in access were and were not seen, on the last open day:</a:t>
            </a:r>
          </a:p>
          <a:p>
            <a:pPr marL="0" indent="0">
              <a:buNone/>
            </a:pPr>
            <a:endParaRPr lang="en-GB" dirty="0" smtClean="0"/>
          </a:p>
          <a:p>
            <a:pPr>
              <a:buFont typeface="Wingdings" panose="05000000000000000000" pitchFamily="2" charset="2"/>
              <a:buChar char="§"/>
            </a:pPr>
            <a:r>
              <a:rPr lang="en-GB" dirty="0" smtClean="0"/>
              <a:t>Average turn-away rate: 6.3%</a:t>
            </a:r>
          </a:p>
          <a:p>
            <a:pPr>
              <a:buFont typeface="Wingdings" panose="05000000000000000000" pitchFamily="2" charset="2"/>
              <a:buChar char="§"/>
            </a:pPr>
            <a:r>
              <a:rPr lang="en-GB" dirty="0" smtClean="0"/>
              <a:t>Total turn-</a:t>
            </a:r>
            <a:r>
              <a:rPr lang="en-GB" dirty="0" err="1" smtClean="0"/>
              <a:t>aways</a:t>
            </a:r>
            <a:r>
              <a:rPr lang="en-GB" dirty="0" smtClean="0"/>
              <a:t>: 265</a:t>
            </a: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3076030588"/>
              </p:ext>
            </p:extLst>
          </p:nvPr>
        </p:nvGraphicFramePr>
        <p:xfrm>
          <a:off x="4861711" y="1063228"/>
          <a:ext cx="4038600" cy="37197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3926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noGrp="1"/>
          </p:cNvGraphicFramePr>
          <p:nvPr>
            <p:extLst>
              <p:ext uri="{D42A27DB-BD31-4B8C-83A1-F6EECF244321}">
                <p14:modId xmlns:p14="http://schemas.microsoft.com/office/powerpoint/2010/main" val="379725548"/>
              </p:ext>
            </p:extLst>
          </p:nvPr>
        </p:nvGraphicFramePr>
        <p:xfrm>
          <a:off x="211015" y="294153"/>
          <a:ext cx="8623496" cy="44958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0545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Case-note review</a:t>
            </a:r>
            <a:endParaRPr lang="en-GB" dirty="0"/>
          </a:p>
        </p:txBody>
      </p:sp>
      <p:sp>
        <p:nvSpPr>
          <p:cNvPr id="3" name="Subtitle 2"/>
          <p:cNvSpPr>
            <a:spLocks noGrp="1"/>
          </p:cNvSpPr>
          <p:nvPr>
            <p:ph type="subTitle" idx="1"/>
          </p:nvPr>
        </p:nvSpPr>
        <p:spPr/>
        <p:txBody>
          <a:bodyPr/>
          <a:lstStyle/>
          <a:p>
            <a:r>
              <a:rPr lang="en-GB" dirty="0" smtClean="0"/>
              <a:t>6138 individuals with chlamydia but </a:t>
            </a:r>
            <a:r>
              <a:rPr lang="en-GB" i="1" dirty="0" smtClean="0"/>
              <a:t>not</a:t>
            </a:r>
            <a:r>
              <a:rPr lang="en-GB" dirty="0" smtClean="0"/>
              <a:t> gonorrhoea or syphilis</a:t>
            </a:r>
            <a:endParaRPr lang="en-GB" dirty="0"/>
          </a:p>
        </p:txBody>
      </p:sp>
    </p:spTree>
    <p:extLst>
      <p:ext uri="{BB962C8B-B14F-4D97-AF65-F5344CB8AC3E}">
        <p14:creationId xmlns:p14="http://schemas.microsoft.com/office/powerpoint/2010/main" val="2777169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Characteristics of audited individuals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63800003"/>
              </p:ext>
            </p:extLst>
          </p:nvPr>
        </p:nvGraphicFramePr>
        <p:xfrm>
          <a:off x="483296" y="1038486"/>
          <a:ext cx="8229601" cy="3729876"/>
        </p:xfrm>
        <a:graphic>
          <a:graphicData uri="http://schemas.openxmlformats.org/drawingml/2006/table">
            <a:tbl>
              <a:tblPr firstRow="1" bandRow="1">
                <a:tableStyleId>{5C22544A-7EE6-4342-B048-85BDC9FD1C3A}</a:tableStyleId>
              </a:tblPr>
              <a:tblGrid>
                <a:gridCol w="3314981"/>
                <a:gridCol w="1228655"/>
                <a:gridCol w="1228655"/>
                <a:gridCol w="1228655"/>
                <a:gridCol w="1228655"/>
              </a:tblGrid>
              <a:tr h="537096">
                <a:tc>
                  <a:txBody>
                    <a:bodyPr/>
                    <a:lstStyle/>
                    <a:p>
                      <a:r>
                        <a:rPr lang="en-GB" sz="1400" dirty="0" smtClean="0"/>
                        <a:t>Total</a:t>
                      </a:r>
                      <a:endParaRPr lang="en-GB" sz="1400" dirty="0"/>
                    </a:p>
                  </a:txBody>
                  <a:tcPr marT="34290" marB="34290" anchor="b"/>
                </a:tc>
                <a:tc>
                  <a:txBody>
                    <a:bodyPr/>
                    <a:lstStyle/>
                    <a:p>
                      <a:pPr algn="ctr"/>
                      <a:r>
                        <a:rPr lang="en-GB" sz="1400" dirty="0" smtClean="0"/>
                        <a:t>All: </a:t>
                      </a:r>
                    </a:p>
                    <a:p>
                      <a:pPr algn="ctr"/>
                      <a:r>
                        <a:rPr lang="en-GB" sz="1400" dirty="0" smtClean="0"/>
                        <a:t>6138</a:t>
                      </a:r>
                    </a:p>
                  </a:txBody>
                  <a:tcPr marT="34290" marB="34290" anchor="b"/>
                </a:tc>
                <a:tc>
                  <a:txBody>
                    <a:bodyPr/>
                    <a:lstStyle/>
                    <a:p>
                      <a:pPr algn="ctr"/>
                      <a:r>
                        <a:rPr lang="en-GB" sz="1400" dirty="0" smtClean="0"/>
                        <a:t>GUM/level 3:</a:t>
                      </a:r>
                      <a:r>
                        <a:rPr lang="en-GB" sz="1400" baseline="0" dirty="0" smtClean="0"/>
                        <a:t> </a:t>
                      </a:r>
                    </a:p>
                    <a:p>
                      <a:pPr algn="ctr"/>
                      <a:r>
                        <a:rPr lang="en-GB" sz="1400" baseline="0" dirty="0" smtClean="0"/>
                        <a:t>5288</a:t>
                      </a:r>
                      <a:endParaRPr lang="en-GB" sz="1400" dirty="0"/>
                    </a:p>
                  </a:txBody>
                  <a:tcPr marT="34290" marB="34290" anchor="b"/>
                </a:tc>
                <a:tc>
                  <a:txBody>
                    <a:bodyPr/>
                    <a:lstStyle/>
                    <a:p>
                      <a:pPr algn="ctr"/>
                      <a:r>
                        <a:rPr lang="en-GB" sz="1400" dirty="0" smtClean="0"/>
                        <a:t>All: </a:t>
                      </a:r>
                    </a:p>
                    <a:p>
                      <a:pPr algn="ctr"/>
                      <a:r>
                        <a:rPr lang="en-GB" sz="1400" dirty="0" smtClean="0"/>
                        <a:t>100.0%</a:t>
                      </a:r>
                      <a:endParaRPr lang="en-GB" sz="1400" dirty="0"/>
                    </a:p>
                  </a:txBody>
                  <a:tcPr marT="34290" marB="34290" anchor="b"/>
                </a:tc>
                <a:tc>
                  <a:txBody>
                    <a:bodyPr/>
                    <a:lstStyle/>
                    <a:p>
                      <a:pPr algn="ctr"/>
                      <a:r>
                        <a:rPr lang="en-GB" sz="1400" dirty="0" smtClean="0"/>
                        <a:t>GUM/level 3:</a:t>
                      </a:r>
                    </a:p>
                    <a:p>
                      <a:pPr algn="ctr"/>
                      <a:r>
                        <a:rPr lang="en-GB" sz="1400" dirty="0" smtClean="0"/>
                        <a:t>100%</a:t>
                      </a:r>
                      <a:endParaRPr lang="en-GB" sz="1400" dirty="0"/>
                    </a:p>
                  </a:txBody>
                  <a:tcPr marT="34290" marB="34290" anchor="b"/>
                </a:tc>
              </a:tr>
              <a:tr h="1097280">
                <a:tc>
                  <a:txBody>
                    <a:bodyPr/>
                    <a:lstStyle/>
                    <a:p>
                      <a:r>
                        <a:rPr lang="en-GB" sz="1400" dirty="0" smtClean="0"/>
                        <a:t>Current gender:</a:t>
                      </a:r>
                    </a:p>
                    <a:p>
                      <a:pPr lvl="1"/>
                      <a:r>
                        <a:rPr lang="en-GB" sz="1400" dirty="0" smtClean="0"/>
                        <a:t>Female (including trans)</a:t>
                      </a:r>
                    </a:p>
                    <a:p>
                      <a:pPr lvl="1"/>
                      <a:r>
                        <a:rPr lang="en-GB" sz="1400" dirty="0" smtClean="0"/>
                        <a:t>Male (including trans)</a:t>
                      </a:r>
                    </a:p>
                    <a:p>
                      <a:pPr lvl="1"/>
                      <a:r>
                        <a:rPr lang="en-GB" sz="1400" dirty="0" smtClean="0"/>
                        <a:t>Non-binary or other</a:t>
                      </a:r>
                    </a:p>
                    <a:p>
                      <a:pPr lvl="1"/>
                      <a:r>
                        <a:rPr lang="en-GB" sz="1400" dirty="0" smtClean="0"/>
                        <a:t>Not answered</a:t>
                      </a:r>
                      <a:endParaRPr lang="en-GB" sz="1400" dirty="0"/>
                    </a:p>
                  </a:txBody>
                  <a:tcPr marT="34290" marB="34290"/>
                </a:tc>
                <a:tc>
                  <a:txBody>
                    <a:bodyPr/>
                    <a:lstStyle/>
                    <a:p>
                      <a:pPr algn="ctr"/>
                      <a:endParaRPr lang="en-GB" sz="1400" dirty="0" smtClean="0"/>
                    </a:p>
                    <a:p>
                      <a:pPr algn="ctr"/>
                      <a:r>
                        <a:rPr lang="en-GB" sz="1400" dirty="0" smtClean="0"/>
                        <a:t>3115</a:t>
                      </a:r>
                    </a:p>
                    <a:p>
                      <a:pPr algn="ctr"/>
                      <a:r>
                        <a:rPr lang="en-GB" sz="1400" dirty="0" smtClean="0"/>
                        <a:t>2544</a:t>
                      </a:r>
                    </a:p>
                    <a:p>
                      <a:pPr algn="ctr"/>
                      <a:r>
                        <a:rPr lang="en-GB" sz="1400" dirty="0" smtClean="0"/>
                        <a:t>6</a:t>
                      </a:r>
                    </a:p>
                    <a:p>
                      <a:pPr algn="ctr"/>
                      <a:r>
                        <a:rPr lang="en-GB" sz="1400" dirty="0" smtClean="0"/>
                        <a:t>473</a:t>
                      </a:r>
                      <a:endParaRPr lang="en-GB" sz="1400" dirty="0"/>
                    </a:p>
                  </a:txBody>
                  <a:tcPr marT="34290" marB="34290"/>
                </a:tc>
                <a:tc>
                  <a:txBody>
                    <a:bodyPr/>
                    <a:lstStyle/>
                    <a:p>
                      <a:pPr algn="ctr"/>
                      <a:endParaRPr lang="en-GB" sz="1400" dirty="0" smtClean="0"/>
                    </a:p>
                    <a:p>
                      <a:pPr algn="ctr"/>
                      <a:r>
                        <a:rPr lang="en-GB" sz="1400" dirty="0" smtClean="0"/>
                        <a:t>2637</a:t>
                      </a:r>
                    </a:p>
                    <a:p>
                      <a:pPr algn="ctr"/>
                      <a:r>
                        <a:rPr lang="en-GB" sz="1400" dirty="0" smtClean="0"/>
                        <a:t>2233</a:t>
                      </a:r>
                    </a:p>
                    <a:p>
                      <a:pPr algn="ctr"/>
                      <a:r>
                        <a:rPr lang="en-GB" sz="1400" dirty="0" smtClean="0"/>
                        <a:t>6</a:t>
                      </a:r>
                    </a:p>
                    <a:p>
                      <a:pPr algn="ctr"/>
                      <a:r>
                        <a:rPr lang="en-GB" sz="1400" dirty="0" smtClean="0"/>
                        <a:t>412</a:t>
                      </a:r>
                      <a:endParaRPr lang="en-GB" sz="1400" dirty="0"/>
                    </a:p>
                  </a:txBody>
                  <a:tcPr marT="34290" marB="34290"/>
                </a:tc>
                <a:tc>
                  <a:txBody>
                    <a:bodyPr/>
                    <a:lstStyle/>
                    <a:p>
                      <a:pPr algn="ctr"/>
                      <a:endParaRPr lang="en-GB" sz="1400" dirty="0" smtClean="0"/>
                    </a:p>
                    <a:p>
                      <a:pPr algn="ctr"/>
                      <a:r>
                        <a:rPr lang="en-GB" sz="1400" dirty="0" smtClean="0"/>
                        <a:t>50.7%</a:t>
                      </a:r>
                    </a:p>
                    <a:p>
                      <a:pPr algn="ctr"/>
                      <a:r>
                        <a:rPr lang="en-GB" sz="1400" dirty="0" smtClean="0"/>
                        <a:t>41.4%</a:t>
                      </a:r>
                    </a:p>
                    <a:p>
                      <a:pPr algn="ctr"/>
                      <a:r>
                        <a:rPr lang="en-GB" sz="1400" dirty="0" smtClean="0"/>
                        <a:t>0.1%</a:t>
                      </a:r>
                    </a:p>
                    <a:p>
                      <a:pPr algn="ctr"/>
                      <a:r>
                        <a:rPr lang="en-GB" sz="1400" dirty="0" smtClean="0"/>
                        <a:t>7.7%</a:t>
                      </a:r>
                      <a:endParaRPr lang="en-GB" sz="1400" dirty="0"/>
                    </a:p>
                  </a:txBody>
                  <a:tcPr marT="34290" marB="34290"/>
                </a:tc>
                <a:tc>
                  <a:txBody>
                    <a:bodyPr/>
                    <a:lstStyle/>
                    <a:p>
                      <a:pPr algn="ctr"/>
                      <a:endParaRPr lang="en-GB" sz="1400" dirty="0" smtClean="0"/>
                    </a:p>
                    <a:p>
                      <a:pPr algn="ctr"/>
                      <a:r>
                        <a:rPr lang="en-GB" sz="1400" dirty="0" smtClean="0"/>
                        <a:t>49.9%</a:t>
                      </a:r>
                    </a:p>
                    <a:p>
                      <a:pPr algn="ctr"/>
                      <a:r>
                        <a:rPr lang="en-GB" sz="1400" dirty="0" smtClean="0"/>
                        <a:t>42.2%</a:t>
                      </a:r>
                    </a:p>
                    <a:p>
                      <a:pPr algn="ctr"/>
                      <a:r>
                        <a:rPr lang="en-GB" sz="1400" dirty="0" smtClean="0"/>
                        <a:t>0.1%</a:t>
                      </a:r>
                    </a:p>
                    <a:p>
                      <a:pPr algn="ctr"/>
                      <a:r>
                        <a:rPr lang="en-GB" sz="1400" dirty="0" smtClean="0"/>
                        <a:t>7.8%</a:t>
                      </a:r>
                    </a:p>
                  </a:txBody>
                  <a:tcPr marT="34290" marB="34290"/>
                </a:tc>
              </a:tr>
              <a:tr h="1097280">
                <a:tc>
                  <a:txBody>
                    <a:bodyPr/>
                    <a:lstStyle/>
                    <a:p>
                      <a:r>
                        <a:rPr lang="en-GB" sz="1400" dirty="0" smtClean="0"/>
                        <a:t>Possible higher priority:</a:t>
                      </a:r>
                    </a:p>
                    <a:p>
                      <a:pPr lvl="1"/>
                      <a:r>
                        <a:rPr lang="en-GB" sz="1400" dirty="0" smtClean="0"/>
                        <a:t>With symptoms of STI</a:t>
                      </a:r>
                    </a:p>
                    <a:p>
                      <a:pPr lvl="1"/>
                      <a:r>
                        <a:rPr lang="en-GB" sz="1400" dirty="0" smtClean="0"/>
                        <a:t>Attended</a:t>
                      </a:r>
                      <a:r>
                        <a:rPr lang="en-GB" sz="1400" baseline="0" dirty="0" smtClean="0"/>
                        <a:t> as STI contact</a:t>
                      </a:r>
                    </a:p>
                    <a:p>
                      <a:pPr lvl="1"/>
                      <a:r>
                        <a:rPr lang="en-GB" sz="1400" baseline="0" dirty="0" smtClean="0"/>
                        <a:t>Both</a:t>
                      </a:r>
                    </a:p>
                    <a:p>
                      <a:pPr lvl="1"/>
                      <a:r>
                        <a:rPr lang="en-GB" sz="1400" baseline="0" dirty="0" smtClean="0"/>
                        <a:t>Neither</a:t>
                      </a:r>
                      <a:endParaRPr lang="en-GB" sz="1400" dirty="0"/>
                    </a:p>
                  </a:txBody>
                  <a:tcPr marT="34290" marB="34290"/>
                </a:tc>
                <a:tc>
                  <a:txBody>
                    <a:bodyPr/>
                    <a:lstStyle/>
                    <a:p>
                      <a:pPr algn="ctr"/>
                      <a:endParaRPr lang="en-GB" sz="1400" dirty="0" smtClean="0"/>
                    </a:p>
                    <a:p>
                      <a:pPr algn="ctr"/>
                      <a:r>
                        <a:rPr lang="en-GB" sz="1400" dirty="0" smtClean="0"/>
                        <a:t>1557</a:t>
                      </a:r>
                    </a:p>
                    <a:p>
                      <a:pPr algn="ctr"/>
                      <a:r>
                        <a:rPr lang="en-GB" sz="1400" dirty="0" smtClean="0"/>
                        <a:t>1057</a:t>
                      </a:r>
                    </a:p>
                    <a:p>
                      <a:pPr algn="ctr"/>
                      <a:r>
                        <a:rPr lang="en-GB" sz="1400" dirty="0" smtClean="0"/>
                        <a:t>308</a:t>
                      </a:r>
                    </a:p>
                    <a:p>
                      <a:pPr algn="ctr"/>
                      <a:r>
                        <a:rPr lang="en-GB" sz="1400" dirty="0" smtClean="0"/>
                        <a:t>3216</a:t>
                      </a:r>
                      <a:endParaRPr lang="en-GB" sz="1400" dirty="0"/>
                    </a:p>
                  </a:txBody>
                  <a:tcPr marT="34290" marB="34290"/>
                </a:tc>
                <a:tc>
                  <a:txBody>
                    <a:bodyPr/>
                    <a:lstStyle/>
                    <a:p>
                      <a:pPr algn="ctr"/>
                      <a:endParaRPr lang="en-GB" sz="1400" dirty="0" smtClean="0"/>
                    </a:p>
                    <a:p>
                      <a:pPr algn="ctr"/>
                      <a:r>
                        <a:rPr lang="en-GB" sz="1400" dirty="0" smtClean="0"/>
                        <a:t>1556</a:t>
                      </a:r>
                    </a:p>
                    <a:p>
                      <a:pPr algn="ctr"/>
                      <a:r>
                        <a:rPr lang="en-GB" sz="1400" dirty="0" smtClean="0"/>
                        <a:t>1022</a:t>
                      </a:r>
                    </a:p>
                    <a:p>
                      <a:pPr algn="ctr"/>
                      <a:r>
                        <a:rPr lang="en-GB" sz="1400" dirty="0" smtClean="0"/>
                        <a:t>283</a:t>
                      </a:r>
                    </a:p>
                    <a:p>
                      <a:pPr algn="ctr"/>
                      <a:r>
                        <a:rPr lang="en-GB" sz="1400" dirty="0" smtClean="0"/>
                        <a:t>2427</a:t>
                      </a:r>
                      <a:endParaRPr lang="en-GB" sz="1400" dirty="0"/>
                    </a:p>
                  </a:txBody>
                  <a:tcPr marT="34290" marB="34290"/>
                </a:tc>
                <a:tc>
                  <a:txBody>
                    <a:bodyPr/>
                    <a:lstStyle/>
                    <a:p>
                      <a:pPr algn="ctr"/>
                      <a:endParaRPr lang="en-GB" sz="1400" dirty="0" smtClean="0"/>
                    </a:p>
                    <a:p>
                      <a:pPr algn="ctr"/>
                      <a:r>
                        <a:rPr lang="en-GB" sz="1400" dirty="0" smtClean="0"/>
                        <a:t>25.4%</a:t>
                      </a:r>
                    </a:p>
                    <a:p>
                      <a:pPr algn="ctr"/>
                      <a:r>
                        <a:rPr lang="en-GB" sz="1400" dirty="0" smtClean="0"/>
                        <a:t>17.2%</a:t>
                      </a:r>
                    </a:p>
                    <a:p>
                      <a:pPr algn="ctr"/>
                      <a:r>
                        <a:rPr lang="en-GB" sz="1400" dirty="0" smtClean="0"/>
                        <a:t>5.0%</a:t>
                      </a:r>
                    </a:p>
                    <a:p>
                      <a:pPr algn="ctr"/>
                      <a:r>
                        <a:rPr lang="en-GB" sz="1400" dirty="0" smtClean="0"/>
                        <a:t>52.4%</a:t>
                      </a:r>
                      <a:endParaRPr lang="en-GB" sz="1400" dirty="0"/>
                    </a:p>
                  </a:txBody>
                  <a:tcPr marT="34290" marB="34290"/>
                </a:tc>
                <a:tc>
                  <a:txBody>
                    <a:bodyPr/>
                    <a:lstStyle/>
                    <a:p>
                      <a:pPr algn="ctr"/>
                      <a:endParaRPr lang="en-GB" sz="1400" dirty="0" smtClean="0"/>
                    </a:p>
                    <a:p>
                      <a:pPr algn="ctr"/>
                      <a:r>
                        <a:rPr lang="en-GB" sz="1400" dirty="0" smtClean="0"/>
                        <a:t>29.4%</a:t>
                      </a:r>
                    </a:p>
                    <a:p>
                      <a:pPr algn="ctr"/>
                      <a:r>
                        <a:rPr lang="en-GB" sz="1400" dirty="0" smtClean="0"/>
                        <a:t>19.3%</a:t>
                      </a:r>
                    </a:p>
                    <a:p>
                      <a:pPr algn="ctr"/>
                      <a:r>
                        <a:rPr lang="en-GB" sz="1400" dirty="0" smtClean="0"/>
                        <a:t>5.4%</a:t>
                      </a:r>
                    </a:p>
                    <a:p>
                      <a:pPr algn="ctr"/>
                      <a:r>
                        <a:rPr lang="en-GB" sz="1400" dirty="0" smtClean="0"/>
                        <a:t>45.9%</a:t>
                      </a:r>
                      <a:endParaRPr lang="en-GB" sz="1400" dirty="0"/>
                    </a:p>
                  </a:txBody>
                  <a:tcPr marT="34290" marB="34290"/>
                </a:tc>
              </a:tr>
              <a:tr h="891540">
                <a:tc>
                  <a:txBody>
                    <a:bodyPr/>
                    <a:lstStyle/>
                    <a:p>
                      <a:pPr lvl="0"/>
                      <a:r>
                        <a:rPr lang="en-GB" sz="1400" dirty="0" smtClean="0"/>
                        <a:t>Possible lower priority</a:t>
                      </a:r>
                      <a:r>
                        <a:rPr lang="en-GB" sz="1400" baseline="0" dirty="0" smtClean="0"/>
                        <a:t>:</a:t>
                      </a:r>
                    </a:p>
                    <a:p>
                      <a:pPr lvl="1"/>
                      <a:r>
                        <a:rPr lang="en-GB" sz="1400" baseline="0" dirty="0" smtClean="0"/>
                        <a:t>Female, non-emergency LARC as main reason for attendance, no STI symptoms nor contact</a:t>
                      </a:r>
                      <a:endParaRPr lang="en-GB" sz="1400" dirty="0"/>
                    </a:p>
                  </a:txBody>
                  <a:tcPr marT="34290" marB="34290"/>
                </a:tc>
                <a:tc>
                  <a:txBody>
                    <a:bodyPr/>
                    <a:lstStyle/>
                    <a:p>
                      <a:pPr algn="ctr"/>
                      <a:endParaRPr lang="en-GB" sz="1400" dirty="0" smtClean="0"/>
                    </a:p>
                    <a:p>
                      <a:pPr algn="ctr"/>
                      <a:r>
                        <a:rPr lang="en-GB" sz="1400" dirty="0" smtClean="0"/>
                        <a:t>195</a:t>
                      </a:r>
                      <a:endParaRPr lang="en-GB" sz="1400" dirty="0"/>
                    </a:p>
                  </a:txBody>
                  <a:tcPr marT="34290" marB="34290"/>
                </a:tc>
                <a:tc>
                  <a:txBody>
                    <a:bodyPr/>
                    <a:lstStyle/>
                    <a:p>
                      <a:pPr algn="ctr"/>
                      <a:endParaRPr lang="en-GB" sz="1400" dirty="0" smtClean="0"/>
                    </a:p>
                    <a:p>
                      <a:pPr algn="ctr"/>
                      <a:r>
                        <a:rPr lang="en-GB" sz="1400" dirty="0" smtClean="0"/>
                        <a:t>159</a:t>
                      </a:r>
                      <a:endParaRPr lang="en-GB" sz="1400" dirty="0"/>
                    </a:p>
                  </a:txBody>
                  <a:tcPr marT="34290" marB="34290"/>
                </a:tc>
                <a:tc>
                  <a:txBody>
                    <a:bodyPr/>
                    <a:lstStyle/>
                    <a:p>
                      <a:pPr algn="ctr"/>
                      <a:endParaRPr lang="en-GB" sz="1400" dirty="0" smtClean="0"/>
                    </a:p>
                    <a:p>
                      <a:pPr algn="ctr"/>
                      <a:r>
                        <a:rPr lang="en-GB" sz="1400" dirty="0" smtClean="0"/>
                        <a:t>3.2%</a:t>
                      </a:r>
                      <a:endParaRPr lang="en-GB" sz="1400" dirty="0"/>
                    </a:p>
                  </a:txBody>
                  <a:tcPr marT="34290" marB="34290"/>
                </a:tc>
                <a:tc>
                  <a:txBody>
                    <a:bodyPr/>
                    <a:lstStyle/>
                    <a:p>
                      <a:pPr algn="ctr"/>
                      <a:endParaRPr lang="en-GB" sz="1400" dirty="0" smtClean="0"/>
                    </a:p>
                    <a:p>
                      <a:pPr algn="ctr"/>
                      <a:r>
                        <a:rPr lang="en-GB" sz="1400" dirty="0" smtClean="0"/>
                        <a:t>3.0%</a:t>
                      </a:r>
                      <a:endParaRPr lang="en-GB" sz="1400" dirty="0"/>
                    </a:p>
                  </a:txBody>
                  <a:tcPr marT="34290" marB="34290"/>
                </a:tc>
              </a:tr>
            </a:tbl>
          </a:graphicData>
        </a:graphic>
      </p:graphicFrame>
    </p:spTree>
    <p:extLst>
      <p:ext uri="{BB962C8B-B14F-4D97-AF65-F5344CB8AC3E}">
        <p14:creationId xmlns:p14="http://schemas.microsoft.com/office/powerpoint/2010/main" val="1576030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21394</TotalTime>
  <Words>1634</Words>
  <Application>Microsoft Office PowerPoint</Application>
  <PresentationFormat>On-screen Show (16:9)</PresentationFormat>
  <Paragraphs>309</Paragraphs>
  <Slides>25</Slides>
  <Notes>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Timelines to be seen, test results and treatment for chlamydia</vt:lpstr>
      <vt:lpstr>Relevant standards</vt:lpstr>
      <vt:lpstr>Objectives and method</vt:lpstr>
      <vt:lpstr>Site survey</vt:lpstr>
      <vt:lpstr>Mode of access</vt:lpstr>
      <vt:lpstr>“Hot six”: Turn-away rate for walk-ins</vt:lpstr>
      <vt:lpstr>PowerPoint Presentation</vt:lpstr>
      <vt:lpstr>Case-note review</vt:lpstr>
      <vt:lpstr>Characteristics of audited individuals</vt:lpstr>
      <vt:lpstr>Time to be seen</vt:lpstr>
      <vt:lpstr>Initial contact/request for care: data for calculating time to be seen</vt:lpstr>
      <vt:lpstr>Access targets</vt:lpstr>
      <vt:lpstr>PowerPoint Presentation</vt:lpstr>
      <vt:lpstr>However…</vt:lpstr>
      <vt:lpstr>Time to test results</vt:lpstr>
      <vt:lpstr>Place of sampling for CT/NG NAAT</vt:lpstr>
      <vt:lpstr>Time to test results</vt:lpstr>
      <vt:lpstr>Patient access to test results</vt:lpstr>
      <vt:lpstr>Time to treatment</vt:lpstr>
      <vt:lpstr>Time to treatment</vt:lpstr>
      <vt:lpstr>Conclusions</vt:lpstr>
      <vt:lpstr>Results compared with standards</vt:lpstr>
      <vt:lpstr>Limitations</vt:lpstr>
      <vt:lpstr>Recommendations</vt:lpstr>
      <vt:lpstr>Acknowledgements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Hilary</dc:creator>
  <cp:lastModifiedBy>Price Huw (RQ8) Mid Essex Hospital</cp:lastModifiedBy>
  <cp:revision>198</cp:revision>
  <dcterms:created xsi:type="dcterms:W3CDTF">2019-03-29T09:31:00Z</dcterms:created>
  <dcterms:modified xsi:type="dcterms:W3CDTF">2019-08-13T17:51:59Z</dcterms:modified>
</cp:coreProperties>
</file>