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59" r:id="rId4"/>
    <p:sldId id="283" r:id="rId5"/>
    <p:sldId id="258" r:id="rId6"/>
    <p:sldId id="270" r:id="rId7"/>
    <p:sldId id="271" r:id="rId8"/>
    <p:sldId id="272" r:id="rId9"/>
    <p:sldId id="284" r:id="rId10"/>
    <p:sldId id="273" r:id="rId11"/>
    <p:sldId id="274" r:id="rId12"/>
    <p:sldId id="276" r:id="rId13"/>
    <p:sldId id="275" r:id="rId14"/>
    <p:sldId id="260" r:id="rId15"/>
    <p:sldId id="261" r:id="rId16"/>
    <p:sldId id="277" r:id="rId17"/>
    <p:sldId id="263" r:id="rId18"/>
    <p:sldId id="264" r:id="rId19"/>
    <p:sldId id="262" r:id="rId20"/>
    <p:sldId id="265" r:id="rId21"/>
    <p:sldId id="266" r:id="rId22"/>
    <p:sldId id="267" r:id="rId23"/>
    <p:sldId id="280" r:id="rId24"/>
    <p:sldId id="268" r:id="rId25"/>
    <p:sldId id="269" r:id="rId26"/>
    <p:sldId id="281" r:id="rId27"/>
    <p:sldId id="278" r:id="rId28"/>
    <p:sldId id="285" r:id="rId29"/>
    <p:sldId id="282" r:id="rId30"/>
    <p:sldId id="279" r:id="rId31"/>
    <p:sldId id="286"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86880" autoAdjust="0"/>
  </p:normalViewPr>
  <p:slideViewPr>
    <p:cSldViewPr>
      <p:cViewPr>
        <p:scale>
          <a:sx n="61" d="100"/>
          <a:sy n="61" d="100"/>
        </p:scale>
        <p:origin x="-712"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E70FB1-939B-45BF-A2B2-ED9F54E2DDB0}"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GB"/>
        </a:p>
      </dgm:t>
    </dgm:pt>
    <dgm:pt modelId="{9FD42056-763B-4A78-9132-76007345BB72}">
      <dgm:prSet phldrT="[Text]"/>
      <dgm:spPr/>
      <dgm:t>
        <a:bodyPr/>
        <a:lstStyle/>
        <a:p>
          <a:r>
            <a:rPr lang="en-GB" dirty="0"/>
            <a:t>3017 cases</a:t>
          </a:r>
        </a:p>
      </dgm:t>
    </dgm:pt>
    <dgm:pt modelId="{9DC3DB6C-C611-4AC2-810A-95D24DFD676F}" type="parTrans" cxnId="{942D579D-071E-4D31-811C-5DDECC15F782}">
      <dgm:prSet/>
      <dgm:spPr/>
      <dgm:t>
        <a:bodyPr/>
        <a:lstStyle/>
        <a:p>
          <a:endParaRPr lang="en-GB"/>
        </a:p>
      </dgm:t>
    </dgm:pt>
    <dgm:pt modelId="{8E7EB10B-C8DB-4ACA-85CE-8403DDF8B1FA}" type="sibTrans" cxnId="{942D579D-071E-4D31-811C-5DDECC15F782}">
      <dgm:prSet/>
      <dgm:spPr/>
      <dgm:t>
        <a:bodyPr/>
        <a:lstStyle/>
        <a:p>
          <a:endParaRPr lang="en-GB"/>
        </a:p>
      </dgm:t>
    </dgm:pt>
    <dgm:pt modelId="{B26B7AA2-D1AA-401D-B7BF-F2A57E7972A7}">
      <dgm:prSet phldrT="[Text]"/>
      <dgm:spPr/>
      <dgm:t>
        <a:bodyPr/>
        <a:lstStyle/>
        <a:p>
          <a:r>
            <a:rPr lang="en-GB" dirty="0"/>
            <a:t>3003 (100%)</a:t>
          </a:r>
        </a:p>
      </dgm:t>
    </dgm:pt>
    <dgm:pt modelId="{1973E669-5A65-4048-8F9C-DE7DB27896CC}" type="parTrans" cxnId="{712A90C9-CD58-4AB0-8E7A-4538B3B6E435}">
      <dgm:prSet/>
      <dgm:spPr/>
      <dgm:t>
        <a:bodyPr/>
        <a:lstStyle/>
        <a:p>
          <a:endParaRPr lang="en-GB"/>
        </a:p>
      </dgm:t>
    </dgm:pt>
    <dgm:pt modelId="{636E3611-850E-42DC-B3EA-4E211D09EDE8}" type="sibTrans" cxnId="{712A90C9-CD58-4AB0-8E7A-4538B3B6E435}">
      <dgm:prSet/>
      <dgm:spPr/>
      <dgm:t>
        <a:bodyPr/>
        <a:lstStyle/>
        <a:p>
          <a:endParaRPr lang="en-GB"/>
        </a:p>
      </dgm:t>
    </dgm:pt>
    <dgm:pt modelId="{3E8A7143-7E3E-4DAF-B6D8-648A357BAC0D}">
      <dgm:prSet phldrT="[Text]"/>
      <dgm:spPr/>
      <dgm:t>
        <a:bodyPr/>
        <a:lstStyle/>
        <a:p>
          <a:r>
            <a:rPr lang="en-GB" dirty="0"/>
            <a:t>2554 (85.0%) IM </a:t>
          </a:r>
          <a:r>
            <a:rPr lang="en-GB" dirty="0" err="1"/>
            <a:t>benz</a:t>
          </a:r>
          <a:r>
            <a:rPr lang="en-GB" dirty="0"/>
            <a:t>. penicillin x1</a:t>
          </a:r>
        </a:p>
      </dgm:t>
    </dgm:pt>
    <dgm:pt modelId="{907E8B13-3DE7-4B3F-B7A6-4996E7F017BB}" type="parTrans" cxnId="{4ED7BFFA-CF1C-417C-A725-0386F95407B2}">
      <dgm:prSet/>
      <dgm:spPr/>
      <dgm:t>
        <a:bodyPr/>
        <a:lstStyle/>
        <a:p>
          <a:endParaRPr lang="en-GB"/>
        </a:p>
      </dgm:t>
    </dgm:pt>
    <dgm:pt modelId="{93C20CA6-009C-4AD6-A665-F6833CAEFE5D}" type="sibTrans" cxnId="{4ED7BFFA-CF1C-417C-A725-0386F95407B2}">
      <dgm:prSet/>
      <dgm:spPr/>
      <dgm:t>
        <a:bodyPr/>
        <a:lstStyle/>
        <a:p>
          <a:endParaRPr lang="en-GB"/>
        </a:p>
      </dgm:t>
    </dgm:pt>
    <dgm:pt modelId="{99C06ACF-5380-422B-8737-B10197CF9595}">
      <dgm:prSet phldrT="[Text]"/>
      <dgm:spPr/>
      <dgm:t>
        <a:bodyPr/>
        <a:lstStyle/>
        <a:p>
          <a:r>
            <a:rPr lang="en-GB" dirty="0"/>
            <a:t>429 (14.3%) other suitable regimen</a:t>
          </a:r>
        </a:p>
      </dgm:t>
    </dgm:pt>
    <dgm:pt modelId="{9939BBC8-8CD2-48BC-AC57-874A601E9949}" type="parTrans" cxnId="{71AC5A8C-EE7C-4CD2-B461-44880253460F}">
      <dgm:prSet/>
      <dgm:spPr/>
      <dgm:t>
        <a:bodyPr/>
        <a:lstStyle/>
        <a:p>
          <a:endParaRPr lang="en-GB"/>
        </a:p>
      </dgm:t>
    </dgm:pt>
    <dgm:pt modelId="{8AAFABEC-C982-4348-BC03-8C7B52623BAA}" type="sibTrans" cxnId="{71AC5A8C-EE7C-4CD2-B461-44880253460F}">
      <dgm:prSet/>
      <dgm:spPr/>
      <dgm:t>
        <a:bodyPr/>
        <a:lstStyle/>
        <a:p>
          <a:endParaRPr lang="en-GB"/>
        </a:p>
      </dgm:t>
    </dgm:pt>
    <dgm:pt modelId="{885B4E39-D4C7-4457-B427-8DF2CC166FE9}">
      <dgm:prSet phldrT="[Text]"/>
      <dgm:spPr/>
      <dgm:t>
        <a:bodyPr/>
        <a:lstStyle/>
        <a:p>
          <a:r>
            <a:rPr lang="en-GB" dirty="0"/>
            <a:t>Exclude 14 treated elsewhere</a:t>
          </a:r>
        </a:p>
      </dgm:t>
    </dgm:pt>
    <dgm:pt modelId="{312FDFD4-3003-4B3B-B001-C3516484B65B}" type="parTrans" cxnId="{AFCC12F4-F3E3-4FD8-A11B-568FEA8E04CE}">
      <dgm:prSet/>
      <dgm:spPr/>
      <dgm:t>
        <a:bodyPr/>
        <a:lstStyle/>
        <a:p>
          <a:endParaRPr lang="en-GB"/>
        </a:p>
      </dgm:t>
    </dgm:pt>
    <dgm:pt modelId="{FE77E583-78A6-4BC3-9B4C-4BD15DEA9E45}" type="sibTrans" cxnId="{AFCC12F4-F3E3-4FD8-A11B-568FEA8E04CE}">
      <dgm:prSet/>
      <dgm:spPr/>
      <dgm:t>
        <a:bodyPr/>
        <a:lstStyle/>
        <a:p>
          <a:endParaRPr lang="en-GB"/>
        </a:p>
      </dgm:t>
    </dgm:pt>
    <dgm:pt modelId="{CAA1EB6E-D5C6-4314-AFC6-A722AF88CC59}">
      <dgm:prSet phldrT="[Text]"/>
      <dgm:spPr/>
      <dgm:t>
        <a:bodyPr/>
        <a:lstStyle/>
        <a:p>
          <a:r>
            <a:rPr lang="en-GB" dirty="0"/>
            <a:t>10 (0.3%) not treated</a:t>
          </a:r>
        </a:p>
      </dgm:t>
    </dgm:pt>
    <dgm:pt modelId="{6C697F77-85C0-46B8-9DE5-F05D60240657}" type="parTrans" cxnId="{179A1237-3FA9-43F5-83DA-E20F3536C2DE}">
      <dgm:prSet/>
      <dgm:spPr/>
      <dgm:t>
        <a:bodyPr/>
        <a:lstStyle/>
        <a:p>
          <a:endParaRPr lang="en-GB"/>
        </a:p>
      </dgm:t>
    </dgm:pt>
    <dgm:pt modelId="{A106A825-AF2F-4EF6-A62F-4A614AC1199A}" type="sibTrans" cxnId="{179A1237-3FA9-43F5-83DA-E20F3536C2DE}">
      <dgm:prSet/>
      <dgm:spPr/>
      <dgm:t>
        <a:bodyPr/>
        <a:lstStyle/>
        <a:p>
          <a:endParaRPr lang="en-GB"/>
        </a:p>
      </dgm:t>
    </dgm:pt>
    <dgm:pt modelId="{626E4B6A-E7AB-4E26-BF0E-2130AAB97824}">
      <dgm:prSet phldrT="[Text]"/>
      <dgm:spPr/>
      <dgm:t>
        <a:bodyPr/>
        <a:lstStyle/>
        <a:p>
          <a:r>
            <a:rPr lang="en-GB" dirty="0"/>
            <a:t>10 (0.3%) suitable regimen not reported</a:t>
          </a:r>
        </a:p>
      </dgm:t>
    </dgm:pt>
    <dgm:pt modelId="{DB191C0E-23FB-4734-843F-CAB79354B85F}" type="parTrans" cxnId="{225CE9FB-201F-49D4-8412-0B068743E400}">
      <dgm:prSet/>
      <dgm:spPr/>
      <dgm:t>
        <a:bodyPr/>
        <a:lstStyle/>
        <a:p>
          <a:endParaRPr lang="en-GB"/>
        </a:p>
      </dgm:t>
    </dgm:pt>
    <dgm:pt modelId="{FC3A90AD-367C-4117-9EE0-EBA6EC71A135}" type="sibTrans" cxnId="{225CE9FB-201F-49D4-8412-0B068743E400}">
      <dgm:prSet/>
      <dgm:spPr/>
      <dgm:t>
        <a:bodyPr/>
        <a:lstStyle/>
        <a:p>
          <a:endParaRPr lang="en-GB"/>
        </a:p>
      </dgm:t>
    </dgm:pt>
    <dgm:pt modelId="{9442075F-CBCF-4B31-9ECC-7B85DA58374B}">
      <dgm:prSet phldrT="[Text]"/>
      <dgm:spPr/>
      <dgm:t>
        <a:bodyPr/>
        <a:lstStyle/>
        <a:p>
          <a:r>
            <a:rPr lang="en-GB" dirty="0"/>
            <a:t>349 (11.6%) adhered</a:t>
          </a:r>
        </a:p>
      </dgm:t>
    </dgm:pt>
    <dgm:pt modelId="{015E94A6-3AD5-4483-B685-AE09570B10B7}" type="parTrans" cxnId="{A3C1CF18-FDA5-499C-BED9-A2763AA9D936}">
      <dgm:prSet/>
      <dgm:spPr/>
      <dgm:t>
        <a:bodyPr/>
        <a:lstStyle/>
        <a:p>
          <a:endParaRPr lang="en-GB"/>
        </a:p>
      </dgm:t>
    </dgm:pt>
    <dgm:pt modelId="{C6C14AAE-06E0-494F-A331-1F0BF8AD380C}" type="sibTrans" cxnId="{A3C1CF18-FDA5-499C-BED9-A2763AA9D936}">
      <dgm:prSet/>
      <dgm:spPr/>
      <dgm:t>
        <a:bodyPr/>
        <a:lstStyle/>
        <a:p>
          <a:endParaRPr lang="en-GB"/>
        </a:p>
      </dgm:t>
    </dgm:pt>
    <dgm:pt modelId="{05CC10F7-E79D-4E39-8D56-DCF5FA266935}">
      <dgm:prSet phldrT="[Text]"/>
      <dgm:spPr/>
      <dgm:t>
        <a:bodyPr/>
        <a:lstStyle/>
        <a:p>
          <a:r>
            <a:rPr lang="en-GB" dirty="0"/>
            <a:t>68 (2.3%) not documented/not answered</a:t>
          </a:r>
        </a:p>
      </dgm:t>
    </dgm:pt>
    <dgm:pt modelId="{E6613BC1-CF22-4608-A4F0-8EF2A6D5C1DF}" type="parTrans" cxnId="{BF400CB9-962A-426B-A2EB-02809A58992A}">
      <dgm:prSet/>
      <dgm:spPr/>
      <dgm:t>
        <a:bodyPr/>
        <a:lstStyle/>
        <a:p>
          <a:endParaRPr lang="en-GB"/>
        </a:p>
      </dgm:t>
    </dgm:pt>
    <dgm:pt modelId="{7179A625-9416-423D-9602-98D988E0781A}" type="sibTrans" cxnId="{BF400CB9-962A-426B-A2EB-02809A58992A}">
      <dgm:prSet/>
      <dgm:spPr/>
      <dgm:t>
        <a:bodyPr/>
        <a:lstStyle/>
        <a:p>
          <a:endParaRPr lang="en-GB"/>
        </a:p>
      </dgm:t>
    </dgm:pt>
    <dgm:pt modelId="{4B4F8CAC-EC22-426B-B0BC-AD08964FBB07}">
      <dgm:prSet phldrT="[Text]"/>
      <dgm:spPr/>
      <dgm:t>
        <a:bodyPr/>
        <a:lstStyle/>
        <a:p>
          <a:r>
            <a:rPr lang="en-GB" dirty="0"/>
            <a:t>12 (0.4%) not  fully adhered</a:t>
          </a:r>
        </a:p>
      </dgm:t>
    </dgm:pt>
    <dgm:pt modelId="{444A357F-8057-4DD9-A1F1-49E374413354}" type="parTrans" cxnId="{8FC037E8-3322-434C-B55A-9D5913CAF828}">
      <dgm:prSet/>
      <dgm:spPr/>
      <dgm:t>
        <a:bodyPr/>
        <a:lstStyle/>
        <a:p>
          <a:endParaRPr lang="en-GB"/>
        </a:p>
      </dgm:t>
    </dgm:pt>
    <dgm:pt modelId="{621B8B4F-4912-4920-95DB-4D6D08E5FB82}" type="sibTrans" cxnId="{8FC037E8-3322-434C-B55A-9D5913CAF828}">
      <dgm:prSet/>
      <dgm:spPr/>
      <dgm:t>
        <a:bodyPr/>
        <a:lstStyle/>
        <a:p>
          <a:endParaRPr lang="en-GB"/>
        </a:p>
      </dgm:t>
    </dgm:pt>
    <dgm:pt modelId="{2559C463-1639-49B5-B601-91DD74E07977}" type="pres">
      <dgm:prSet presAssocID="{9DE70FB1-939B-45BF-A2B2-ED9F54E2DDB0}" presName="hierChild1" presStyleCnt="0">
        <dgm:presLayoutVars>
          <dgm:chPref val="1"/>
          <dgm:dir/>
          <dgm:animOne val="branch"/>
          <dgm:animLvl val="lvl"/>
          <dgm:resizeHandles/>
        </dgm:presLayoutVars>
      </dgm:prSet>
      <dgm:spPr/>
      <dgm:t>
        <a:bodyPr/>
        <a:lstStyle/>
        <a:p>
          <a:endParaRPr lang="en-GB"/>
        </a:p>
      </dgm:t>
    </dgm:pt>
    <dgm:pt modelId="{5A494C87-71D2-43F0-A967-AFBA24003276}" type="pres">
      <dgm:prSet presAssocID="{9FD42056-763B-4A78-9132-76007345BB72}" presName="hierRoot1" presStyleCnt="0"/>
      <dgm:spPr/>
    </dgm:pt>
    <dgm:pt modelId="{369F9872-C591-4153-B9AC-86ACDA0B28DC}" type="pres">
      <dgm:prSet presAssocID="{9FD42056-763B-4A78-9132-76007345BB72}" presName="composite" presStyleCnt="0"/>
      <dgm:spPr/>
    </dgm:pt>
    <dgm:pt modelId="{B61ABF40-1F5F-4830-AA20-DA3E4D4D1951}" type="pres">
      <dgm:prSet presAssocID="{9FD42056-763B-4A78-9132-76007345BB72}" presName="background" presStyleLbl="node0" presStyleIdx="0" presStyleCnt="1"/>
      <dgm:spPr>
        <a:solidFill>
          <a:schemeClr val="accent1">
            <a:lumMod val="40000"/>
            <a:lumOff val="60000"/>
          </a:schemeClr>
        </a:solidFill>
      </dgm:spPr>
    </dgm:pt>
    <dgm:pt modelId="{6A4EFE32-22AF-4445-818A-E242C4891AE5}" type="pres">
      <dgm:prSet presAssocID="{9FD42056-763B-4A78-9132-76007345BB72}" presName="text" presStyleLbl="fgAcc0" presStyleIdx="0" presStyleCnt="1">
        <dgm:presLayoutVars>
          <dgm:chPref val="3"/>
        </dgm:presLayoutVars>
      </dgm:prSet>
      <dgm:spPr/>
      <dgm:t>
        <a:bodyPr/>
        <a:lstStyle/>
        <a:p>
          <a:endParaRPr lang="en-GB"/>
        </a:p>
      </dgm:t>
    </dgm:pt>
    <dgm:pt modelId="{89C63A38-2B74-49E7-A567-4369F5C9CF34}" type="pres">
      <dgm:prSet presAssocID="{9FD42056-763B-4A78-9132-76007345BB72}" presName="hierChild2" presStyleCnt="0"/>
      <dgm:spPr/>
    </dgm:pt>
    <dgm:pt modelId="{EFA99B40-0AAC-406E-84DF-26EC431BC21E}" type="pres">
      <dgm:prSet presAssocID="{1973E669-5A65-4048-8F9C-DE7DB27896CC}" presName="Name10" presStyleLbl="parChTrans1D2" presStyleIdx="0" presStyleCnt="2"/>
      <dgm:spPr/>
      <dgm:t>
        <a:bodyPr/>
        <a:lstStyle/>
        <a:p>
          <a:endParaRPr lang="en-GB"/>
        </a:p>
      </dgm:t>
    </dgm:pt>
    <dgm:pt modelId="{56D837F1-B5A6-4367-9006-AF01390CDE23}" type="pres">
      <dgm:prSet presAssocID="{B26B7AA2-D1AA-401D-B7BF-F2A57E7972A7}" presName="hierRoot2" presStyleCnt="0"/>
      <dgm:spPr/>
    </dgm:pt>
    <dgm:pt modelId="{16F1EA2F-6544-42BE-8FF6-618B9BC10914}" type="pres">
      <dgm:prSet presAssocID="{B26B7AA2-D1AA-401D-B7BF-F2A57E7972A7}" presName="composite2" presStyleCnt="0"/>
      <dgm:spPr/>
    </dgm:pt>
    <dgm:pt modelId="{CAC71CA5-DF7A-4AF6-8D35-5B79E7D03B84}" type="pres">
      <dgm:prSet presAssocID="{B26B7AA2-D1AA-401D-B7BF-F2A57E7972A7}" presName="background2" presStyleLbl="node2" presStyleIdx="0" presStyleCnt="2"/>
      <dgm:spPr>
        <a:solidFill>
          <a:schemeClr val="tx2">
            <a:lumMod val="40000"/>
            <a:lumOff val="60000"/>
          </a:schemeClr>
        </a:solidFill>
      </dgm:spPr>
    </dgm:pt>
    <dgm:pt modelId="{07FB1511-224A-4CCC-9AF2-15D538A6B9D1}" type="pres">
      <dgm:prSet presAssocID="{B26B7AA2-D1AA-401D-B7BF-F2A57E7972A7}" presName="text2" presStyleLbl="fgAcc2" presStyleIdx="0" presStyleCnt="2">
        <dgm:presLayoutVars>
          <dgm:chPref val="3"/>
        </dgm:presLayoutVars>
      </dgm:prSet>
      <dgm:spPr/>
      <dgm:t>
        <a:bodyPr/>
        <a:lstStyle/>
        <a:p>
          <a:endParaRPr lang="en-GB"/>
        </a:p>
      </dgm:t>
    </dgm:pt>
    <dgm:pt modelId="{E938E41E-A281-4CAD-89A5-28C1BB726317}" type="pres">
      <dgm:prSet presAssocID="{B26B7AA2-D1AA-401D-B7BF-F2A57E7972A7}" presName="hierChild3" presStyleCnt="0"/>
      <dgm:spPr/>
    </dgm:pt>
    <dgm:pt modelId="{026BCCEA-360B-487C-8295-E4A19B52BD90}" type="pres">
      <dgm:prSet presAssocID="{907E8B13-3DE7-4B3F-B7A6-4996E7F017BB}" presName="Name17" presStyleLbl="parChTrans1D3" presStyleIdx="0" presStyleCnt="4"/>
      <dgm:spPr/>
      <dgm:t>
        <a:bodyPr/>
        <a:lstStyle/>
        <a:p>
          <a:endParaRPr lang="en-GB"/>
        </a:p>
      </dgm:t>
    </dgm:pt>
    <dgm:pt modelId="{BC1B0622-9203-4DAF-ABB9-F1AF6DC4E775}" type="pres">
      <dgm:prSet presAssocID="{3E8A7143-7E3E-4DAF-B6D8-648A357BAC0D}" presName="hierRoot3" presStyleCnt="0"/>
      <dgm:spPr/>
    </dgm:pt>
    <dgm:pt modelId="{47CE5C96-5268-48A5-898E-B19DB86BB7B1}" type="pres">
      <dgm:prSet presAssocID="{3E8A7143-7E3E-4DAF-B6D8-648A357BAC0D}" presName="composite3" presStyleCnt="0"/>
      <dgm:spPr/>
    </dgm:pt>
    <dgm:pt modelId="{1B3B2E81-007E-4460-A5CB-E2745ABAF275}" type="pres">
      <dgm:prSet presAssocID="{3E8A7143-7E3E-4DAF-B6D8-648A357BAC0D}" presName="background3" presStyleLbl="node3" presStyleIdx="0" presStyleCnt="4"/>
      <dgm:spPr>
        <a:solidFill>
          <a:schemeClr val="tx2"/>
        </a:solidFill>
      </dgm:spPr>
    </dgm:pt>
    <dgm:pt modelId="{BDAD2A0D-AAC3-4028-A936-44F46561FDE1}" type="pres">
      <dgm:prSet presAssocID="{3E8A7143-7E3E-4DAF-B6D8-648A357BAC0D}" presName="text3" presStyleLbl="fgAcc3" presStyleIdx="0" presStyleCnt="4">
        <dgm:presLayoutVars>
          <dgm:chPref val="3"/>
        </dgm:presLayoutVars>
      </dgm:prSet>
      <dgm:spPr/>
      <dgm:t>
        <a:bodyPr/>
        <a:lstStyle/>
        <a:p>
          <a:endParaRPr lang="en-GB"/>
        </a:p>
      </dgm:t>
    </dgm:pt>
    <dgm:pt modelId="{85E7DFCA-F109-41B7-B096-1B6863794295}" type="pres">
      <dgm:prSet presAssocID="{3E8A7143-7E3E-4DAF-B6D8-648A357BAC0D}" presName="hierChild4" presStyleCnt="0"/>
      <dgm:spPr/>
    </dgm:pt>
    <dgm:pt modelId="{35801D69-CA41-403F-BA0C-70FF0453290F}" type="pres">
      <dgm:prSet presAssocID="{9939BBC8-8CD2-48BC-AC57-874A601E9949}" presName="Name17" presStyleLbl="parChTrans1D3" presStyleIdx="1" presStyleCnt="4"/>
      <dgm:spPr/>
      <dgm:t>
        <a:bodyPr/>
        <a:lstStyle/>
        <a:p>
          <a:endParaRPr lang="en-GB"/>
        </a:p>
      </dgm:t>
    </dgm:pt>
    <dgm:pt modelId="{5D9AFAA9-0042-4BD6-901B-75FAFAEC8D1E}" type="pres">
      <dgm:prSet presAssocID="{99C06ACF-5380-422B-8737-B10197CF9595}" presName="hierRoot3" presStyleCnt="0"/>
      <dgm:spPr/>
    </dgm:pt>
    <dgm:pt modelId="{D9F26B0F-9FFC-475B-8F99-A8649D8EAD5B}" type="pres">
      <dgm:prSet presAssocID="{99C06ACF-5380-422B-8737-B10197CF9595}" presName="composite3" presStyleCnt="0"/>
      <dgm:spPr/>
    </dgm:pt>
    <dgm:pt modelId="{EA23ADA3-A01D-4283-B52D-2B5F480ACBCD}" type="pres">
      <dgm:prSet presAssocID="{99C06ACF-5380-422B-8737-B10197CF9595}" presName="background3" presStyleLbl="node3" presStyleIdx="1" presStyleCnt="4"/>
      <dgm:spPr>
        <a:solidFill>
          <a:schemeClr val="tx2">
            <a:lumMod val="40000"/>
            <a:lumOff val="60000"/>
          </a:schemeClr>
        </a:solidFill>
      </dgm:spPr>
    </dgm:pt>
    <dgm:pt modelId="{9287613F-D03F-431A-998D-582A08284650}" type="pres">
      <dgm:prSet presAssocID="{99C06ACF-5380-422B-8737-B10197CF9595}" presName="text3" presStyleLbl="fgAcc3" presStyleIdx="1" presStyleCnt="4">
        <dgm:presLayoutVars>
          <dgm:chPref val="3"/>
        </dgm:presLayoutVars>
      </dgm:prSet>
      <dgm:spPr/>
      <dgm:t>
        <a:bodyPr/>
        <a:lstStyle/>
        <a:p>
          <a:endParaRPr lang="en-GB"/>
        </a:p>
      </dgm:t>
    </dgm:pt>
    <dgm:pt modelId="{0321A084-55FD-4C62-8BEB-D87EAE2EE8E5}" type="pres">
      <dgm:prSet presAssocID="{99C06ACF-5380-422B-8737-B10197CF9595}" presName="hierChild4" presStyleCnt="0"/>
      <dgm:spPr/>
    </dgm:pt>
    <dgm:pt modelId="{341AAF51-C587-4FE5-A7C4-4353D7F2B2C7}" type="pres">
      <dgm:prSet presAssocID="{015E94A6-3AD5-4483-B685-AE09570B10B7}" presName="Name23" presStyleLbl="parChTrans1D4" presStyleIdx="0" presStyleCnt="3"/>
      <dgm:spPr/>
      <dgm:t>
        <a:bodyPr/>
        <a:lstStyle/>
        <a:p>
          <a:endParaRPr lang="en-GB"/>
        </a:p>
      </dgm:t>
    </dgm:pt>
    <dgm:pt modelId="{9387DB2E-A42B-4A14-8696-6C832CD7000B}" type="pres">
      <dgm:prSet presAssocID="{9442075F-CBCF-4B31-9ECC-7B85DA58374B}" presName="hierRoot4" presStyleCnt="0"/>
      <dgm:spPr/>
    </dgm:pt>
    <dgm:pt modelId="{0575C3E0-572B-4765-9AF2-602F75307BD0}" type="pres">
      <dgm:prSet presAssocID="{9442075F-CBCF-4B31-9ECC-7B85DA58374B}" presName="composite4" presStyleCnt="0"/>
      <dgm:spPr/>
    </dgm:pt>
    <dgm:pt modelId="{46451C74-2C77-41F8-BC4C-52B581E61873}" type="pres">
      <dgm:prSet presAssocID="{9442075F-CBCF-4B31-9ECC-7B85DA58374B}" presName="background4" presStyleLbl="node4" presStyleIdx="0" presStyleCnt="3"/>
      <dgm:spPr>
        <a:solidFill>
          <a:schemeClr val="tx2"/>
        </a:solidFill>
      </dgm:spPr>
    </dgm:pt>
    <dgm:pt modelId="{E3704A26-3BB4-481D-AAE5-BC632ACB9845}" type="pres">
      <dgm:prSet presAssocID="{9442075F-CBCF-4B31-9ECC-7B85DA58374B}" presName="text4" presStyleLbl="fgAcc4" presStyleIdx="0" presStyleCnt="3">
        <dgm:presLayoutVars>
          <dgm:chPref val="3"/>
        </dgm:presLayoutVars>
      </dgm:prSet>
      <dgm:spPr/>
      <dgm:t>
        <a:bodyPr/>
        <a:lstStyle/>
        <a:p>
          <a:endParaRPr lang="en-GB"/>
        </a:p>
      </dgm:t>
    </dgm:pt>
    <dgm:pt modelId="{1F55F156-BA34-4883-AEE8-F3FEBB575649}" type="pres">
      <dgm:prSet presAssocID="{9442075F-CBCF-4B31-9ECC-7B85DA58374B}" presName="hierChild5" presStyleCnt="0"/>
      <dgm:spPr/>
    </dgm:pt>
    <dgm:pt modelId="{09B6607F-993E-45F7-A516-D8BDD825326C}" type="pres">
      <dgm:prSet presAssocID="{444A357F-8057-4DD9-A1F1-49E374413354}" presName="Name23" presStyleLbl="parChTrans1D4" presStyleIdx="1" presStyleCnt="3"/>
      <dgm:spPr/>
      <dgm:t>
        <a:bodyPr/>
        <a:lstStyle/>
        <a:p>
          <a:endParaRPr lang="en-GB"/>
        </a:p>
      </dgm:t>
    </dgm:pt>
    <dgm:pt modelId="{A5820FEC-C919-4FD2-A6F8-BDDA9689501B}" type="pres">
      <dgm:prSet presAssocID="{4B4F8CAC-EC22-426B-B0BC-AD08964FBB07}" presName="hierRoot4" presStyleCnt="0"/>
      <dgm:spPr/>
    </dgm:pt>
    <dgm:pt modelId="{D64EA603-B409-4C55-821B-FD2462021604}" type="pres">
      <dgm:prSet presAssocID="{4B4F8CAC-EC22-426B-B0BC-AD08964FBB07}" presName="composite4" presStyleCnt="0"/>
      <dgm:spPr/>
    </dgm:pt>
    <dgm:pt modelId="{7330ACEE-978C-477E-B39C-C116B7C6206D}" type="pres">
      <dgm:prSet presAssocID="{4B4F8CAC-EC22-426B-B0BC-AD08964FBB07}" presName="background4" presStyleLbl="node4" presStyleIdx="1" presStyleCnt="3"/>
      <dgm:spPr>
        <a:solidFill>
          <a:schemeClr val="tx2">
            <a:lumMod val="40000"/>
            <a:lumOff val="60000"/>
          </a:schemeClr>
        </a:solidFill>
      </dgm:spPr>
    </dgm:pt>
    <dgm:pt modelId="{FF9F1FEC-B4D6-4F64-8784-AFA8E91FA63B}" type="pres">
      <dgm:prSet presAssocID="{4B4F8CAC-EC22-426B-B0BC-AD08964FBB07}" presName="text4" presStyleLbl="fgAcc4" presStyleIdx="1" presStyleCnt="3">
        <dgm:presLayoutVars>
          <dgm:chPref val="3"/>
        </dgm:presLayoutVars>
      </dgm:prSet>
      <dgm:spPr/>
      <dgm:t>
        <a:bodyPr/>
        <a:lstStyle/>
        <a:p>
          <a:endParaRPr lang="en-GB"/>
        </a:p>
      </dgm:t>
    </dgm:pt>
    <dgm:pt modelId="{C0FF5F19-C206-47B0-861C-D4B1C437C71B}" type="pres">
      <dgm:prSet presAssocID="{4B4F8CAC-EC22-426B-B0BC-AD08964FBB07}" presName="hierChild5" presStyleCnt="0"/>
      <dgm:spPr/>
    </dgm:pt>
    <dgm:pt modelId="{467290AD-42C3-458C-8E5D-5A8C4A8CC149}" type="pres">
      <dgm:prSet presAssocID="{E6613BC1-CF22-4608-A4F0-8EF2A6D5C1DF}" presName="Name23" presStyleLbl="parChTrans1D4" presStyleIdx="2" presStyleCnt="3"/>
      <dgm:spPr/>
      <dgm:t>
        <a:bodyPr/>
        <a:lstStyle/>
        <a:p>
          <a:endParaRPr lang="en-GB"/>
        </a:p>
      </dgm:t>
    </dgm:pt>
    <dgm:pt modelId="{548F63F9-754A-4330-A22D-4C044FE8CEA6}" type="pres">
      <dgm:prSet presAssocID="{05CC10F7-E79D-4E39-8D56-DCF5FA266935}" presName="hierRoot4" presStyleCnt="0"/>
      <dgm:spPr/>
    </dgm:pt>
    <dgm:pt modelId="{311DA16E-59F7-47FC-8BAE-0FA1262E133B}" type="pres">
      <dgm:prSet presAssocID="{05CC10F7-E79D-4E39-8D56-DCF5FA266935}" presName="composite4" presStyleCnt="0"/>
      <dgm:spPr/>
    </dgm:pt>
    <dgm:pt modelId="{38D7ED62-7FD0-4C36-8532-AAF7B9563F04}" type="pres">
      <dgm:prSet presAssocID="{05CC10F7-E79D-4E39-8D56-DCF5FA266935}" presName="background4" presStyleLbl="node4" presStyleIdx="2" presStyleCnt="3"/>
      <dgm:spPr>
        <a:solidFill>
          <a:schemeClr val="tx2">
            <a:lumMod val="40000"/>
            <a:lumOff val="60000"/>
          </a:schemeClr>
        </a:solidFill>
      </dgm:spPr>
    </dgm:pt>
    <dgm:pt modelId="{0FA353F0-09DD-4A32-A274-3CD3E8614500}" type="pres">
      <dgm:prSet presAssocID="{05CC10F7-E79D-4E39-8D56-DCF5FA266935}" presName="text4" presStyleLbl="fgAcc4" presStyleIdx="2" presStyleCnt="3">
        <dgm:presLayoutVars>
          <dgm:chPref val="3"/>
        </dgm:presLayoutVars>
      </dgm:prSet>
      <dgm:spPr/>
      <dgm:t>
        <a:bodyPr/>
        <a:lstStyle/>
        <a:p>
          <a:endParaRPr lang="en-GB"/>
        </a:p>
      </dgm:t>
    </dgm:pt>
    <dgm:pt modelId="{0751A4E5-37DA-4651-8085-506756A4122B}" type="pres">
      <dgm:prSet presAssocID="{05CC10F7-E79D-4E39-8D56-DCF5FA266935}" presName="hierChild5" presStyleCnt="0"/>
      <dgm:spPr/>
    </dgm:pt>
    <dgm:pt modelId="{7631CED5-153B-4F07-80B2-0477F7A0F4AE}" type="pres">
      <dgm:prSet presAssocID="{DB191C0E-23FB-4734-843F-CAB79354B85F}" presName="Name17" presStyleLbl="parChTrans1D3" presStyleIdx="2" presStyleCnt="4"/>
      <dgm:spPr/>
      <dgm:t>
        <a:bodyPr/>
        <a:lstStyle/>
        <a:p>
          <a:endParaRPr lang="en-GB"/>
        </a:p>
      </dgm:t>
    </dgm:pt>
    <dgm:pt modelId="{86F8F60A-0B0A-4E53-B778-0F643A6239D3}" type="pres">
      <dgm:prSet presAssocID="{626E4B6A-E7AB-4E26-BF0E-2130AAB97824}" presName="hierRoot3" presStyleCnt="0"/>
      <dgm:spPr/>
    </dgm:pt>
    <dgm:pt modelId="{D6BC0D64-9281-4FF1-9F26-97CAF233CBD1}" type="pres">
      <dgm:prSet presAssocID="{626E4B6A-E7AB-4E26-BF0E-2130AAB97824}" presName="composite3" presStyleCnt="0"/>
      <dgm:spPr/>
    </dgm:pt>
    <dgm:pt modelId="{E649648F-3E30-4576-B94D-E0A364C58B72}" type="pres">
      <dgm:prSet presAssocID="{626E4B6A-E7AB-4E26-BF0E-2130AAB97824}" presName="background3" presStyleLbl="node3" presStyleIdx="2" presStyleCnt="4"/>
      <dgm:spPr>
        <a:solidFill>
          <a:schemeClr val="tx2">
            <a:lumMod val="40000"/>
            <a:lumOff val="60000"/>
          </a:schemeClr>
        </a:solidFill>
      </dgm:spPr>
    </dgm:pt>
    <dgm:pt modelId="{5C9BBE6A-50EB-4BCE-A25D-B679F683AD20}" type="pres">
      <dgm:prSet presAssocID="{626E4B6A-E7AB-4E26-BF0E-2130AAB97824}" presName="text3" presStyleLbl="fgAcc3" presStyleIdx="2" presStyleCnt="4">
        <dgm:presLayoutVars>
          <dgm:chPref val="3"/>
        </dgm:presLayoutVars>
      </dgm:prSet>
      <dgm:spPr/>
      <dgm:t>
        <a:bodyPr/>
        <a:lstStyle/>
        <a:p>
          <a:endParaRPr lang="en-GB"/>
        </a:p>
      </dgm:t>
    </dgm:pt>
    <dgm:pt modelId="{FB1D3BC5-B834-4B36-AA77-40BC4C89CB35}" type="pres">
      <dgm:prSet presAssocID="{626E4B6A-E7AB-4E26-BF0E-2130AAB97824}" presName="hierChild4" presStyleCnt="0"/>
      <dgm:spPr/>
    </dgm:pt>
    <dgm:pt modelId="{6E7662EB-F54F-4554-9DCE-F36236CE5459}" type="pres">
      <dgm:prSet presAssocID="{6C697F77-85C0-46B8-9DE5-F05D60240657}" presName="Name17" presStyleLbl="parChTrans1D3" presStyleIdx="3" presStyleCnt="4"/>
      <dgm:spPr/>
      <dgm:t>
        <a:bodyPr/>
        <a:lstStyle/>
        <a:p>
          <a:endParaRPr lang="en-GB"/>
        </a:p>
      </dgm:t>
    </dgm:pt>
    <dgm:pt modelId="{D4B87DBE-3D96-47BA-823B-DDF671D67273}" type="pres">
      <dgm:prSet presAssocID="{CAA1EB6E-D5C6-4314-AFC6-A722AF88CC59}" presName="hierRoot3" presStyleCnt="0"/>
      <dgm:spPr/>
    </dgm:pt>
    <dgm:pt modelId="{6EB0FAC3-6912-4E2F-B31D-D4650548EBAB}" type="pres">
      <dgm:prSet presAssocID="{CAA1EB6E-D5C6-4314-AFC6-A722AF88CC59}" presName="composite3" presStyleCnt="0"/>
      <dgm:spPr/>
    </dgm:pt>
    <dgm:pt modelId="{CE6E006A-A032-42C7-825C-B470659EBF99}" type="pres">
      <dgm:prSet presAssocID="{CAA1EB6E-D5C6-4314-AFC6-A722AF88CC59}" presName="background3" presStyleLbl="node3" presStyleIdx="3" presStyleCnt="4"/>
      <dgm:spPr>
        <a:solidFill>
          <a:schemeClr val="tx2">
            <a:lumMod val="40000"/>
            <a:lumOff val="60000"/>
          </a:schemeClr>
        </a:solidFill>
      </dgm:spPr>
    </dgm:pt>
    <dgm:pt modelId="{7F352B1B-0FDF-4D8D-919B-5367822691EA}" type="pres">
      <dgm:prSet presAssocID="{CAA1EB6E-D5C6-4314-AFC6-A722AF88CC59}" presName="text3" presStyleLbl="fgAcc3" presStyleIdx="3" presStyleCnt="4">
        <dgm:presLayoutVars>
          <dgm:chPref val="3"/>
        </dgm:presLayoutVars>
      </dgm:prSet>
      <dgm:spPr/>
      <dgm:t>
        <a:bodyPr/>
        <a:lstStyle/>
        <a:p>
          <a:endParaRPr lang="en-GB"/>
        </a:p>
      </dgm:t>
    </dgm:pt>
    <dgm:pt modelId="{3FCEDEEF-1D10-4817-9A2D-565F34CE02EA}" type="pres">
      <dgm:prSet presAssocID="{CAA1EB6E-D5C6-4314-AFC6-A722AF88CC59}" presName="hierChild4" presStyleCnt="0"/>
      <dgm:spPr/>
    </dgm:pt>
    <dgm:pt modelId="{1777C7EF-8386-4524-8018-13241FCE08DD}" type="pres">
      <dgm:prSet presAssocID="{312FDFD4-3003-4B3B-B001-C3516484B65B}" presName="Name10" presStyleLbl="parChTrans1D2" presStyleIdx="1" presStyleCnt="2"/>
      <dgm:spPr/>
      <dgm:t>
        <a:bodyPr/>
        <a:lstStyle/>
        <a:p>
          <a:endParaRPr lang="en-GB"/>
        </a:p>
      </dgm:t>
    </dgm:pt>
    <dgm:pt modelId="{D4B7A8E1-39D1-4DDB-BAC9-D98DDE910389}" type="pres">
      <dgm:prSet presAssocID="{885B4E39-D4C7-4457-B427-8DF2CC166FE9}" presName="hierRoot2" presStyleCnt="0"/>
      <dgm:spPr/>
    </dgm:pt>
    <dgm:pt modelId="{89A17997-AEA2-4091-A1FC-733B8003EA81}" type="pres">
      <dgm:prSet presAssocID="{885B4E39-D4C7-4457-B427-8DF2CC166FE9}" presName="composite2" presStyleCnt="0"/>
      <dgm:spPr/>
    </dgm:pt>
    <dgm:pt modelId="{6D069F72-D366-41EB-ACA0-220D158DF73C}" type="pres">
      <dgm:prSet presAssocID="{885B4E39-D4C7-4457-B427-8DF2CC166FE9}" presName="background2" presStyleLbl="node2" presStyleIdx="1" presStyleCnt="2"/>
      <dgm:spPr>
        <a:solidFill>
          <a:schemeClr val="accent1">
            <a:lumMod val="40000"/>
            <a:lumOff val="60000"/>
          </a:schemeClr>
        </a:solidFill>
      </dgm:spPr>
    </dgm:pt>
    <dgm:pt modelId="{75BE273F-BC61-44FB-9A20-0D92F3C8C8D0}" type="pres">
      <dgm:prSet presAssocID="{885B4E39-D4C7-4457-B427-8DF2CC166FE9}" presName="text2" presStyleLbl="fgAcc2" presStyleIdx="1" presStyleCnt="2">
        <dgm:presLayoutVars>
          <dgm:chPref val="3"/>
        </dgm:presLayoutVars>
      </dgm:prSet>
      <dgm:spPr/>
      <dgm:t>
        <a:bodyPr/>
        <a:lstStyle/>
        <a:p>
          <a:endParaRPr lang="en-GB"/>
        </a:p>
      </dgm:t>
    </dgm:pt>
    <dgm:pt modelId="{B885A2F6-1384-457E-9DA2-BA8C63BD3FA7}" type="pres">
      <dgm:prSet presAssocID="{885B4E39-D4C7-4457-B427-8DF2CC166FE9}" presName="hierChild3" presStyleCnt="0"/>
      <dgm:spPr/>
    </dgm:pt>
  </dgm:ptLst>
  <dgm:cxnLst>
    <dgm:cxn modelId="{7AE1796E-2736-4EF4-B73E-FDD680676806}" type="presOf" srcId="{9442075F-CBCF-4B31-9ECC-7B85DA58374B}" destId="{E3704A26-3BB4-481D-AAE5-BC632ACB9845}" srcOrd="0" destOrd="0" presId="urn:microsoft.com/office/officeart/2005/8/layout/hierarchy1"/>
    <dgm:cxn modelId="{805D3168-2D1F-4D69-9DDA-8623FDD3AD0A}" type="presOf" srcId="{444A357F-8057-4DD9-A1F1-49E374413354}" destId="{09B6607F-993E-45F7-A516-D8BDD825326C}" srcOrd="0" destOrd="0" presId="urn:microsoft.com/office/officeart/2005/8/layout/hierarchy1"/>
    <dgm:cxn modelId="{BF400CB9-962A-426B-A2EB-02809A58992A}" srcId="{99C06ACF-5380-422B-8737-B10197CF9595}" destId="{05CC10F7-E79D-4E39-8D56-DCF5FA266935}" srcOrd="2" destOrd="0" parTransId="{E6613BC1-CF22-4608-A4F0-8EF2A6D5C1DF}" sibTransId="{7179A625-9416-423D-9602-98D988E0781A}"/>
    <dgm:cxn modelId="{41A4FB7A-82AD-4357-9326-3B7FE20A9FB0}" type="presOf" srcId="{9FD42056-763B-4A78-9132-76007345BB72}" destId="{6A4EFE32-22AF-4445-818A-E242C4891AE5}" srcOrd="0" destOrd="0" presId="urn:microsoft.com/office/officeart/2005/8/layout/hierarchy1"/>
    <dgm:cxn modelId="{49222F78-67FC-4295-BB9B-E0FA5FD204BA}" type="presOf" srcId="{626E4B6A-E7AB-4E26-BF0E-2130AAB97824}" destId="{5C9BBE6A-50EB-4BCE-A25D-B679F683AD20}" srcOrd="0" destOrd="0" presId="urn:microsoft.com/office/officeart/2005/8/layout/hierarchy1"/>
    <dgm:cxn modelId="{B016728C-A35F-4DE9-9C80-3004F698D9A4}" type="presOf" srcId="{6C697F77-85C0-46B8-9DE5-F05D60240657}" destId="{6E7662EB-F54F-4554-9DCE-F36236CE5459}" srcOrd="0" destOrd="0" presId="urn:microsoft.com/office/officeart/2005/8/layout/hierarchy1"/>
    <dgm:cxn modelId="{C2A12C62-F85A-4D91-919E-05A350385424}" type="presOf" srcId="{1973E669-5A65-4048-8F9C-DE7DB27896CC}" destId="{EFA99B40-0AAC-406E-84DF-26EC431BC21E}" srcOrd="0" destOrd="0" presId="urn:microsoft.com/office/officeart/2005/8/layout/hierarchy1"/>
    <dgm:cxn modelId="{A0A7DBF8-3E63-464F-B9E5-4592EAC67A67}" type="presOf" srcId="{9939BBC8-8CD2-48BC-AC57-874A601E9949}" destId="{35801D69-CA41-403F-BA0C-70FF0453290F}" srcOrd="0" destOrd="0" presId="urn:microsoft.com/office/officeart/2005/8/layout/hierarchy1"/>
    <dgm:cxn modelId="{8230AA50-F38A-44D7-A537-292EFE43CC66}" type="presOf" srcId="{E6613BC1-CF22-4608-A4F0-8EF2A6D5C1DF}" destId="{467290AD-42C3-458C-8E5D-5A8C4A8CC149}" srcOrd="0" destOrd="0" presId="urn:microsoft.com/office/officeart/2005/8/layout/hierarchy1"/>
    <dgm:cxn modelId="{AE135008-D06F-42C4-A910-9BEA813C3E0C}" type="presOf" srcId="{DB191C0E-23FB-4734-843F-CAB79354B85F}" destId="{7631CED5-153B-4F07-80B2-0477F7A0F4AE}" srcOrd="0" destOrd="0" presId="urn:microsoft.com/office/officeart/2005/8/layout/hierarchy1"/>
    <dgm:cxn modelId="{712A90C9-CD58-4AB0-8E7A-4538B3B6E435}" srcId="{9FD42056-763B-4A78-9132-76007345BB72}" destId="{B26B7AA2-D1AA-401D-B7BF-F2A57E7972A7}" srcOrd="0" destOrd="0" parTransId="{1973E669-5A65-4048-8F9C-DE7DB27896CC}" sibTransId="{636E3611-850E-42DC-B3EA-4E211D09EDE8}"/>
    <dgm:cxn modelId="{A3C1CF18-FDA5-499C-BED9-A2763AA9D936}" srcId="{99C06ACF-5380-422B-8737-B10197CF9595}" destId="{9442075F-CBCF-4B31-9ECC-7B85DA58374B}" srcOrd="0" destOrd="0" parTransId="{015E94A6-3AD5-4483-B685-AE09570B10B7}" sibTransId="{C6C14AAE-06E0-494F-A331-1F0BF8AD380C}"/>
    <dgm:cxn modelId="{942D579D-071E-4D31-811C-5DDECC15F782}" srcId="{9DE70FB1-939B-45BF-A2B2-ED9F54E2DDB0}" destId="{9FD42056-763B-4A78-9132-76007345BB72}" srcOrd="0" destOrd="0" parTransId="{9DC3DB6C-C611-4AC2-810A-95D24DFD676F}" sibTransId="{8E7EB10B-C8DB-4ACA-85CE-8403DDF8B1FA}"/>
    <dgm:cxn modelId="{AFCC12F4-F3E3-4FD8-A11B-568FEA8E04CE}" srcId="{9FD42056-763B-4A78-9132-76007345BB72}" destId="{885B4E39-D4C7-4457-B427-8DF2CC166FE9}" srcOrd="1" destOrd="0" parTransId="{312FDFD4-3003-4B3B-B001-C3516484B65B}" sibTransId="{FE77E583-78A6-4BC3-9B4C-4BD15DEA9E45}"/>
    <dgm:cxn modelId="{1A227AFC-3607-4249-B5E4-846A85BE51E3}" type="presOf" srcId="{885B4E39-D4C7-4457-B427-8DF2CC166FE9}" destId="{75BE273F-BC61-44FB-9A20-0D92F3C8C8D0}" srcOrd="0" destOrd="0" presId="urn:microsoft.com/office/officeart/2005/8/layout/hierarchy1"/>
    <dgm:cxn modelId="{225CE9FB-201F-49D4-8412-0B068743E400}" srcId="{B26B7AA2-D1AA-401D-B7BF-F2A57E7972A7}" destId="{626E4B6A-E7AB-4E26-BF0E-2130AAB97824}" srcOrd="2" destOrd="0" parTransId="{DB191C0E-23FB-4734-843F-CAB79354B85F}" sibTransId="{FC3A90AD-367C-4117-9EE0-EBA6EC71A135}"/>
    <dgm:cxn modelId="{18BCB589-2B54-43C2-BD77-A7D86A825A8F}" type="presOf" srcId="{99C06ACF-5380-422B-8737-B10197CF9595}" destId="{9287613F-D03F-431A-998D-582A08284650}" srcOrd="0" destOrd="0" presId="urn:microsoft.com/office/officeart/2005/8/layout/hierarchy1"/>
    <dgm:cxn modelId="{CFF11005-EDCE-430C-A59B-1E8D40AAA149}" type="presOf" srcId="{312FDFD4-3003-4B3B-B001-C3516484B65B}" destId="{1777C7EF-8386-4524-8018-13241FCE08DD}" srcOrd="0" destOrd="0" presId="urn:microsoft.com/office/officeart/2005/8/layout/hierarchy1"/>
    <dgm:cxn modelId="{D997C18B-2D0C-4D05-8A40-2CA593AC0733}" type="presOf" srcId="{3E8A7143-7E3E-4DAF-B6D8-648A357BAC0D}" destId="{BDAD2A0D-AAC3-4028-A936-44F46561FDE1}" srcOrd="0" destOrd="0" presId="urn:microsoft.com/office/officeart/2005/8/layout/hierarchy1"/>
    <dgm:cxn modelId="{B44D09B7-300D-4567-91C2-1344CB7450C7}" type="presOf" srcId="{9DE70FB1-939B-45BF-A2B2-ED9F54E2DDB0}" destId="{2559C463-1639-49B5-B601-91DD74E07977}" srcOrd="0" destOrd="0" presId="urn:microsoft.com/office/officeart/2005/8/layout/hierarchy1"/>
    <dgm:cxn modelId="{71AC5A8C-EE7C-4CD2-B461-44880253460F}" srcId="{B26B7AA2-D1AA-401D-B7BF-F2A57E7972A7}" destId="{99C06ACF-5380-422B-8737-B10197CF9595}" srcOrd="1" destOrd="0" parTransId="{9939BBC8-8CD2-48BC-AC57-874A601E9949}" sibTransId="{8AAFABEC-C982-4348-BC03-8C7B52623BAA}"/>
    <dgm:cxn modelId="{9C2EE5F8-FDF7-4D46-B7A3-A5DF4F10226F}" type="presOf" srcId="{4B4F8CAC-EC22-426B-B0BC-AD08964FBB07}" destId="{FF9F1FEC-B4D6-4F64-8784-AFA8E91FA63B}" srcOrd="0" destOrd="0" presId="urn:microsoft.com/office/officeart/2005/8/layout/hierarchy1"/>
    <dgm:cxn modelId="{57861C5A-76CC-497B-82D1-559B386FFFEE}" type="presOf" srcId="{B26B7AA2-D1AA-401D-B7BF-F2A57E7972A7}" destId="{07FB1511-224A-4CCC-9AF2-15D538A6B9D1}" srcOrd="0" destOrd="0" presId="urn:microsoft.com/office/officeart/2005/8/layout/hierarchy1"/>
    <dgm:cxn modelId="{2D3B9434-2D8D-4D0F-9088-68556B103F61}" type="presOf" srcId="{05CC10F7-E79D-4E39-8D56-DCF5FA266935}" destId="{0FA353F0-09DD-4A32-A274-3CD3E8614500}" srcOrd="0" destOrd="0" presId="urn:microsoft.com/office/officeart/2005/8/layout/hierarchy1"/>
    <dgm:cxn modelId="{D8A52D7A-6D54-427A-A824-A28129BA806E}" type="presOf" srcId="{CAA1EB6E-D5C6-4314-AFC6-A722AF88CC59}" destId="{7F352B1B-0FDF-4D8D-919B-5367822691EA}" srcOrd="0" destOrd="0" presId="urn:microsoft.com/office/officeart/2005/8/layout/hierarchy1"/>
    <dgm:cxn modelId="{EDC6FF73-F55C-4917-8025-300B673D1E32}" type="presOf" srcId="{907E8B13-3DE7-4B3F-B7A6-4996E7F017BB}" destId="{026BCCEA-360B-487C-8295-E4A19B52BD90}" srcOrd="0" destOrd="0" presId="urn:microsoft.com/office/officeart/2005/8/layout/hierarchy1"/>
    <dgm:cxn modelId="{4ED7BFFA-CF1C-417C-A725-0386F95407B2}" srcId="{B26B7AA2-D1AA-401D-B7BF-F2A57E7972A7}" destId="{3E8A7143-7E3E-4DAF-B6D8-648A357BAC0D}" srcOrd="0" destOrd="0" parTransId="{907E8B13-3DE7-4B3F-B7A6-4996E7F017BB}" sibTransId="{93C20CA6-009C-4AD6-A665-F6833CAEFE5D}"/>
    <dgm:cxn modelId="{8FC037E8-3322-434C-B55A-9D5913CAF828}" srcId="{99C06ACF-5380-422B-8737-B10197CF9595}" destId="{4B4F8CAC-EC22-426B-B0BC-AD08964FBB07}" srcOrd="1" destOrd="0" parTransId="{444A357F-8057-4DD9-A1F1-49E374413354}" sibTransId="{621B8B4F-4912-4920-95DB-4D6D08E5FB82}"/>
    <dgm:cxn modelId="{6FF861AF-39F2-4341-8FC9-C3550F2EF957}" type="presOf" srcId="{015E94A6-3AD5-4483-B685-AE09570B10B7}" destId="{341AAF51-C587-4FE5-A7C4-4353D7F2B2C7}" srcOrd="0" destOrd="0" presId="urn:microsoft.com/office/officeart/2005/8/layout/hierarchy1"/>
    <dgm:cxn modelId="{179A1237-3FA9-43F5-83DA-E20F3536C2DE}" srcId="{B26B7AA2-D1AA-401D-B7BF-F2A57E7972A7}" destId="{CAA1EB6E-D5C6-4314-AFC6-A722AF88CC59}" srcOrd="3" destOrd="0" parTransId="{6C697F77-85C0-46B8-9DE5-F05D60240657}" sibTransId="{A106A825-AF2F-4EF6-A62F-4A614AC1199A}"/>
    <dgm:cxn modelId="{52A64318-3EA6-4FD0-B19D-19E15F293AAD}" type="presParOf" srcId="{2559C463-1639-49B5-B601-91DD74E07977}" destId="{5A494C87-71D2-43F0-A967-AFBA24003276}" srcOrd="0" destOrd="0" presId="urn:microsoft.com/office/officeart/2005/8/layout/hierarchy1"/>
    <dgm:cxn modelId="{18025ECF-9BF7-4CF7-8FF7-88B579D155EF}" type="presParOf" srcId="{5A494C87-71D2-43F0-A967-AFBA24003276}" destId="{369F9872-C591-4153-B9AC-86ACDA0B28DC}" srcOrd="0" destOrd="0" presId="urn:microsoft.com/office/officeart/2005/8/layout/hierarchy1"/>
    <dgm:cxn modelId="{E31A641B-0BB2-48A6-A7E1-D7B497D72596}" type="presParOf" srcId="{369F9872-C591-4153-B9AC-86ACDA0B28DC}" destId="{B61ABF40-1F5F-4830-AA20-DA3E4D4D1951}" srcOrd="0" destOrd="0" presId="urn:microsoft.com/office/officeart/2005/8/layout/hierarchy1"/>
    <dgm:cxn modelId="{F46A3F7E-DD0B-444E-BB91-98F4CC234F3D}" type="presParOf" srcId="{369F9872-C591-4153-B9AC-86ACDA0B28DC}" destId="{6A4EFE32-22AF-4445-818A-E242C4891AE5}" srcOrd="1" destOrd="0" presId="urn:microsoft.com/office/officeart/2005/8/layout/hierarchy1"/>
    <dgm:cxn modelId="{E70EE3A0-8AB8-4780-9040-4F1E89F9CAFE}" type="presParOf" srcId="{5A494C87-71D2-43F0-A967-AFBA24003276}" destId="{89C63A38-2B74-49E7-A567-4369F5C9CF34}" srcOrd="1" destOrd="0" presId="urn:microsoft.com/office/officeart/2005/8/layout/hierarchy1"/>
    <dgm:cxn modelId="{342D9A0D-13E1-44F9-966F-033426488199}" type="presParOf" srcId="{89C63A38-2B74-49E7-A567-4369F5C9CF34}" destId="{EFA99B40-0AAC-406E-84DF-26EC431BC21E}" srcOrd="0" destOrd="0" presId="urn:microsoft.com/office/officeart/2005/8/layout/hierarchy1"/>
    <dgm:cxn modelId="{1E34EBCF-8B04-4FB7-B076-57FD636B5ED9}" type="presParOf" srcId="{89C63A38-2B74-49E7-A567-4369F5C9CF34}" destId="{56D837F1-B5A6-4367-9006-AF01390CDE23}" srcOrd="1" destOrd="0" presId="urn:microsoft.com/office/officeart/2005/8/layout/hierarchy1"/>
    <dgm:cxn modelId="{70B9103E-FFEC-4F96-914B-984EF5AB4B44}" type="presParOf" srcId="{56D837F1-B5A6-4367-9006-AF01390CDE23}" destId="{16F1EA2F-6544-42BE-8FF6-618B9BC10914}" srcOrd="0" destOrd="0" presId="urn:microsoft.com/office/officeart/2005/8/layout/hierarchy1"/>
    <dgm:cxn modelId="{04BEA1D8-A7FC-4E7A-839B-DFFCDDBA478A}" type="presParOf" srcId="{16F1EA2F-6544-42BE-8FF6-618B9BC10914}" destId="{CAC71CA5-DF7A-4AF6-8D35-5B79E7D03B84}" srcOrd="0" destOrd="0" presId="urn:microsoft.com/office/officeart/2005/8/layout/hierarchy1"/>
    <dgm:cxn modelId="{9B2344DB-B921-4E3C-A8EC-587D25B4D20C}" type="presParOf" srcId="{16F1EA2F-6544-42BE-8FF6-618B9BC10914}" destId="{07FB1511-224A-4CCC-9AF2-15D538A6B9D1}" srcOrd="1" destOrd="0" presId="urn:microsoft.com/office/officeart/2005/8/layout/hierarchy1"/>
    <dgm:cxn modelId="{934BD82C-9F3F-4EF4-B3E6-A1B992184798}" type="presParOf" srcId="{56D837F1-B5A6-4367-9006-AF01390CDE23}" destId="{E938E41E-A281-4CAD-89A5-28C1BB726317}" srcOrd="1" destOrd="0" presId="urn:microsoft.com/office/officeart/2005/8/layout/hierarchy1"/>
    <dgm:cxn modelId="{E95B67A0-ECB9-4A71-8701-793C99205E20}" type="presParOf" srcId="{E938E41E-A281-4CAD-89A5-28C1BB726317}" destId="{026BCCEA-360B-487C-8295-E4A19B52BD90}" srcOrd="0" destOrd="0" presId="urn:microsoft.com/office/officeart/2005/8/layout/hierarchy1"/>
    <dgm:cxn modelId="{F23CE7DF-C412-4F79-A1C9-772745A10C38}" type="presParOf" srcId="{E938E41E-A281-4CAD-89A5-28C1BB726317}" destId="{BC1B0622-9203-4DAF-ABB9-F1AF6DC4E775}" srcOrd="1" destOrd="0" presId="urn:microsoft.com/office/officeart/2005/8/layout/hierarchy1"/>
    <dgm:cxn modelId="{753610D1-779A-4AA2-80D5-9BD3AD1F2EDA}" type="presParOf" srcId="{BC1B0622-9203-4DAF-ABB9-F1AF6DC4E775}" destId="{47CE5C96-5268-48A5-898E-B19DB86BB7B1}" srcOrd="0" destOrd="0" presId="urn:microsoft.com/office/officeart/2005/8/layout/hierarchy1"/>
    <dgm:cxn modelId="{B008D008-9F8F-474C-B65D-2569E4A65902}" type="presParOf" srcId="{47CE5C96-5268-48A5-898E-B19DB86BB7B1}" destId="{1B3B2E81-007E-4460-A5CB-E2745ABAF275}" srcOrd="0" destOrd="0" presId="urn:microsoft.com/office/officeart/2005/8/layout/hierarchy1"/>
    <dgm:cxn modelId="{DDAC4E0C-76B7-41EB-9E5E-33694EC11889}" type="presParOf" srcId="{47CE5C96-5268-48A5-898E-B19DB86BB7B1}" destId="{BDAD2A0D-AAC3-4028-A936-44F46561FDE1}" srcOrd="1" destOrd="0" presId="urn:microsoft.com/office/officeart/2005/8/layout/hierarchy1"/>
    <dgm:cxn modelId="{A3B96161-DC50-423B-958B-56257FE4E149}" type="presParOf" srcId="{BC1B0622-9203-4DAF-ABB9-F1AF6DC4E775}" destId="{85E7DFCA-F109-41B7-B096-1B6863794295}" srcOrd="1" destOrd="0" presId="urn:microsoft.com/office/officeart/2005/8/layout/hierarchy1"/>
    <dgm:cxn modelId="{32041C3E-2B5B-4CA4-81A7-19D7BBCB0137}" type="presParOf" srcId="{E938E41E-A281-4CAD-89A5-28C1BB726317}" destId="{35801D69-CA41-403F-BA0C-70FF0453290F}" srcOrd="2" destOrd="0" presId="urn:microsoft.com/office/officeart/2005/8/layout/hierarchy1"/>
    <dgm:cxn modelId="{8C5D0AD5-A860-421B-9635-59801E49D72A}" type="presParOf" srcId="{E938E41E-A281-4CAD-89A5-28C1BB726317}" destId="{5D9AFAA9-0042-4BD6-901B-75FAFAEC8D1E}" srcOrd="3" destOrd="0" presId="urn:microsoft.com/office/officeart/2005/8/layout/hierarchy1"/>
    <dgm:cxn modelId="{072596F1-7163-4F31-B5C1-32D0D09EC429}" type="presParOf" srcId="{5D9AFAA9-0042-4BD6-901B-75FAFAEC8D1E}" destId="{D9F26B0F-9FFC-475B-8F99-A8649D8EAD5B}" srcOrd="0" destOrd="0" presId="urn:microsoft.com/office/officeart/2005/8/layout/hierarchy1"/>
    <dgm:cxn modelId="{2D9798C5-48AE-441A-BA3D-C5361EB87AC3}" type="presParOf" srcId="{D9F26B0F-9FFC-475B-8F99-A8649D8EAD5B}" destId="{EA23ADA3-A01D-4283-B52D-2B5F480ACBCD}" srcOrd="0" destOrd="0" presId="urn:microsoft.com/office/officeart/2005/8/layout/hierarchy1"/>
    <dgm:cxn modelId="{0936B86A-F52E-4C2B-BDFA-BBD6F5153047}" type="presParOf" srcId="{D9F26B0F-9FFC-475B-8F99-A8649D8EAD5B}" destId="{9287613F-D03F-431A-998D-582A08284650}" srcOrd="1" destOrd="0" presId="urn:microsoft.com/office/officeart/2005/8/layout/hierarchy1"/>
    <dgm:cxn modelId="{7936DC42-F2B1-4F0A-88B8-26126F92D632}" type="presParOf" srcId="{5D9AFAA9-0042-4BD6-901B-75FAFAEC8D1E}" destId="{0321A084-55FD-4C62-8BEB-D87EAE2EE8E5}" srcOrd="1" destOrd="0" presId="urn:microsoft.com/office/officeart/2005/8/layout/hierarchy1"/>
    <dgm:cxn modelId="{54E859A7-A3EC-429B-ABA9-FA2F81AAE8A8}" type="presParOf" srcId="{0321A084-55FD-4C62-8BEB-D87EAE2EE8E5}" destId="{341AAF51-C587-4FE5-A7C4-4353D7F2B2C7}" srcOrd="0" destOrd="0" presId="urn:microsoft.com/office/officeart/2005/8/layout/hierarchy1"/>
    <dgm:cxn modelId="{4FDAAA95-1840-4B6D-B582-A3B939A8E8E1}" type="presParOf" srcId="{0321A084-55FD-4C62-8BEB-D87EAE2EE8E5}" destId="{9387DB2E-A42B-4A14-8696-6C832CD7000B}" srcOrd="1" destOrd="0" presId="urn:microsoft.com/office/officeart/2005/8/layout/hierarchy1"/>
    <dgm:cxn modelId="{F9B9B080-7579-4988-9D9A-384E8E676A2C}" type="presParOf" srcId="{9387DB2E-A42B-4A14-8696-6C832CD7000B}" destId="{0575C3E0-572B-4765-9AF2-602F75307BD0}" srcOrd="0" destOrd="0" presId="urn:microsoft.com/office/officeart/2005/8/layout/hierarchy1"/>
    <dgm:cxn modelId="{02FF92E1-603D-457E-A8B4-97570852A9EC}" type="presParOf" srcId="{0575C3E0-572B-4765-9AF2-602F75307BD0}" destId="{46451C74-2C77-41F8-BC4C-52B581E61873}" srcOrd="0" destOrd="0" presId="urn:microsoft.com/office/officeart/2005/8/layout/hierarchy1"/>
    <dgm:cxn modelId="{805F9FF2-DFB2-4222-A756-3EDC4B44D3B5}" type="presParOf" srcId="{0575C3E0-572B-4765-9AF2-602F75307BD0}" destId="{E3704A26-3BB4-481D-AAE5-BC632ACB9845}" srcOrd="1" destOrd="0" presId="urn:microsoft.com/office/officeart/2005/8/layout/hierarchy1"/>
    <dgm:cxn modelId="{9477B20C-718D-498C-A9DF-08C40D376D75}" type="presParOf" srcId="{9387DB2E-A42B-4A14-8696-6C832CD7000B}" destId="{1F55F156-BA34-4883-AEE8-F3FEBB575649}" srcOrd="1" destOrd="0" presId="urn:microsoft.com/office/officeart/2005/8/layout/hierarchy1"/>
    <dgm:cxn modelId="{0E62A3E1-C919-4E45-B50B-2A428DB4BD2A}" type="presParOf" srcId="{0321A084-55FD-4C62-8BEB-D87EAE2EE8E5}" destId="{09B6607F-993E-45F7-A516-D8BDD825326C}" srcOrd="2" destOrd="0" presId="urn:microsoft.com/office/officeart/2005/8/layout/hierarchy1"/>
    <dgm:cxn modelId="{45293984-6575-423A-8F5B-1AC4C1BC3C6A}" type="presParOf" srcId="{0321A084-55FD-4C62-8BEB-D87EAE2EE8E5}" destId="{A5820FEC-C919-4FD2-A6F8-BDDA9689501B}" srcOrd="3" destOrd="0" presId="urn:microsoft.com/office/officeart/2005/8/layout/hierarchy1"/>
    <dgm:cxn modelId="{7C370B48-3383-4196-A378-EC38C26DB569}" type="presParOf" srcId="{A5820FEC-C919-4FD2-A6F8-BDDA9689501B}" destId="{D64EA603-B409-4C55-821B-FD2462021604}" srcOrd="0" destOrd="0" presId="urn:microsoft.com/office/officeart/2005/8/layout/hierarchy1"/>
    <dgm:cxn modelId="{7BCF4411-62B5-413A-814E-E4C56F536A3F}" type="presParOf" srcId="{D64EA603-B409-4C55-821B-FD2462021604}" destId="{7330ACEE-978C-477E-B39C-C116B7C6206D}" srcOrd="0" destOrd="0" presId="urn:microsoft.com/office/officeart/2005/8/layout/hierarchy1"/>
    <dgm:cxn modelId="{41823A12-4F77-4480-BA48-9AB4A023E139}" type="presParOf" srcId="{D64EA603-B409-4C55-821B-FD2462021604}" destId="{FF9F1FEC-B4D6-4F64-8784-AFA8E91FA63B}" srcOrd="1" destOrd="0" presId="urn:microsoft.com/office/officeart/2005/8/layout/hierarchy1"/>
    <dgm:cxn modelId="{8EE2B20D-F99A-48F1-8703-A78EE2710548}" type="presParOf" srcId="{A5820FEC-C919-4FD2-A6F8-BDDA9689501B}" destId="{C0FF5F19-C206-47B0-861C-D4B1C437C71B}" srcOrd="1" destOrd="0" presId="urn:microsoft.com/office/officeart/2005/8/layout/hierarchy1"/>
    <dgm:cxn modelId="{AC395B09-2631-4766-9FA3-0CDD9DF9DEA6}" type="presParOf" srcId="{0321A084-55FD-4C62-8BEB-D87EAE2EE8E5}" destId="{467290AD-42C3-458C-8E5D-5A8C4A8CC149}" srcOrd="4" destOrd="0" presId="urn:microsoft.com/office/officeart/2005/8/layout/hierarchy1"/>
    <dgm:cxn modelId="{70394C0A-FFE5-44F6-BE0A-90D17DA8DC05}" type="presParOf" srcId="{0321A084-55FD-4C62-8BEB-D87EAE2EE8E5}" destId="{548F63F9-754A-4330-A22D-4C044FE8CEA6}" srcOrd="5" destOrd="0" presId="urn:microsoft.com/office/officeart/2005/8/layout/hierarchy1"/>
    <dgm:cxn modelId="{C72D535A-826D-4FF5-A0BB-926EE87A4C4A}" type="presParOf" srcId="{548F63F9-754A-4330-A22D-4C044FE8CEA6}" destId="{311DA16E-59F7-47FC-8BAE-0FA1262E133B}" srcOrd="0" destOrd="0" presId="urn:microsoft.com/office/officeart/2005/8/layout/hierarchy1"/>
    <dgm:cxn modelId="{4888DC3B-3B18-4152-B445-3183354D2C67}" type="presParOf" srcId="{311DA16E-59F7-47FC-8BAE-0FA1262E133B}" destId="{38D7ED62-7FD0-4C36-8532-AAF7B9563F04}" srcOrd="0" destOrd="0" presId="urn:microsoft.com/office/officeart/2005/8/layout/hierarchy1"/>
    <dgm:cxn modelId="{5EA89BAA-78DC-4F41-8584-32C34700FB5D}" type="presParOf" srcId="{311DA16E-59F7-47FC-8BAE-0FA1262E133B}" destId="{0FA353F0-09DD-4A32-A274-3CD3E8614500}" srcOrd="1" destOrd="0" presId="urn:microsoft.com/office/officeart/2005/8/layout/hierarchy1"/>
    <dgm:cxn modelId="{C1D1833E-1CC6-49F4-B83F-CE9C92216175}" type="presParOf" srcId="{548F63F9-754A-4330-A22D-4C044FE8CEA6}" destId="{0751A4E5-37DA-4651-8085-506756A4122B}" srcOrd="1" destOrd="0" presId="urn:microsoft.com/office/officeart/2005/8/layout/hierarchy1"/>
    <dgm:cxn modelId="{A9EABFDE-E65D-4C44-9BFE-DE6A6FB8F65D}" type="presParOf" srcId="{E938E41E-A281-4CAD-89A5-28C1BB726317}" destId="{7631CED5-153B-4F07-80B2-0477F7A0F4AE}" srcOrd="4" destOrd="0" presId="urn:microsoft.com/office/officeart/2005/8/layout/hierarchy1"/>
    <dgm:cxn modelId="{F39E955E-544B-4088-A4AA-92BF0B846D95}" type="presParOf" srcId="{E938E41E-A281-4CAD-89A5-28C1BB726317}" destId="{86F8F60A-0B0A-4E53-B778-0F643A6239D3}" srcOrd="5" destOrd="0" presId="urn:microsoft.com/office/officeart/2005/8/layout/hierarchy1"/>
    <dgm:cxn modelId="{41420CB2-51E8-4325-A964-32F1C3D54D07}" type="presParOf" srcId="{86F8F60A-0B0A-4E53-B778-0F643A6239D3}" destId="{D6BC0D64-9281-4FF1-9F26-97CAF233CBD1}" srcOrd="0" destOrd="0" presId="urn:microsoft.com/office/officeart/2005/8/layout/hierarchy1"/>
    <dgm:cxn modelId="{173EEC2D-BD7D-4AA7-9807-0CD2290E59D8}" type="presParOf" srcId="{D6BC0D64-9281-4FF1-9F26-97CAF233CBD1}" destId="{E649648F-3E30-4576-B94D-E0A364C58B72}" srcOrd="0" destOrd="0" presId="urn:microsoft.com/office/officeart/2005/8/layout/hierarchy1"/>
    <dgm:cxn modelId="{1534591F-0EB5-4AE0-A40D-506B76BFF6D1}" type="presParOf" srcId="{D6BC0D64-9281-4FF1-9F26-97CAF233CBD1}" destId="{5C9BBE6A-50EB-4BCE-A25D-B679F683AD20}" srcOrd="1" destOrd="0" presId="urn:microsoft.com/office/officeart/2005/8/layout/hierarchy1"/>
    <dgm:cxn modelId="{6B8D2366-ECA8-431D-814B-69039F27D628}" type="presParOf" srcId="{86F8F60A-0B0A-4E53-B778-0F643A6239D3}" destId="{FB1D3BC5-B834-4B36-AA77-40BC4C89CB35}" srcOrd="1" destOrd="0" presId="urn:microsoft.com/office/officeart/2005/8/layout/hierarchy1"/>
    <dgm:cxn modelId="{E3833343-6506-4ADF-99FF-A4EAC25B9EB8}" type="presParOf" srcId="{E938E41E-A281-4CAD-89A5-28C1BB726317}" destId="{6E7662EB-F54F-4554-9DCE-F36236CE5459}" srcOrd="6" destOrd="0" presId="urn:microsoft.com/office/officeart/2005/8/layout/hierarchy1"/>
    <dgm:cxn modelId="{7309726C-3710-4AEB-B322-36571C01F67A}" type="presParOf" srcId="{E938E41E-A281-4CAD-89A5-28C1BB726317}" destId="{D4B87DBE-3D96-47BA-823B-DDF671D67273}" srcOrd="7" destOrd="0" presId="urn:microsoft.com/office/officeart/2005/8/layout/hierarchy1"/>
    <dgm:cxn modelId="{966D9EB8-4B0B-4C0C-8AF3-B7828652AF79}" type="presParOf" srcId="{D4B87DBE-3D96-47BA-823B-DDF671D67273}" destId="{6EB0FAC3-6912-4E2F-B31D-D4650548EBAB}" srcOrd="0" destOrd="0" presId="urn:microsoft.com/office/officeart/2005/8/layout/hierarchy1"/>
    <dgm:cxn modelId="{1AB04D10-48AE-4F17-94F7-8184A5413EB3}" type="presParOf" srcId="{6EB0FAC3-6912-4E2F-B31D-D4650548EBAB}" destId="{CE6E006A-A032-42C7-825C-B470659EBF99}" srcOrd="0" destOrd="0" presId="urn:microsoft.com/office/officeart/2005/8/layout/hierarchy1"/>
    <dgm:cxn modelId="{A74C4702-AEFD-479B-A794-BCF1F1DDD838}" type="presParOf" srcId="{6EB0FAC3-6912-4E2F-B31D-D4650548EBAB}" destId="{7F352B1B-0FDF-4D8D-919B-5367822691EA}" srcOrd="1" destOrd="0" presId="urn:microsoft.com/office/officeart/2005/8/layout/hierarchy1"/>
    <dgm:cxn modelId="{885C1045-F0F2-4736-9CAC-3CCED9CE3B98}" type="presParOf" srcId="{D4B87DBE-3D96-47BA-823B-DDF671D67273}" destId="{3FCEDEEF-1D10-4817-9A2D-565F34CE02EA}" srcOrd="1" destOrd="0" presId="urn:microsoft.com/office/officeart/2005/8/layout/hierarchy1"/>
    <dgm:cxn modelId="{970D4429-360C-4DC8-9E4E-B4308C250040}" type="presParOf" srcId="{89C63A38-2B74-49E7-A567-4369F5C9CF34}" destId="{1777C7EF-8386-4524-8018-13241FCE08DD}" srcOrd="2" destOrd="0" presId="urn:microsoft.com/office/officeart/2005/8/layout/hierarchy1"/>
    <dgm:cxn modelId="{050E122A-ABCE-404E-8F89-66A223BD7502}" type="presParOf" srcId="{89C63A38-2B74-49E7-A567-4369F5C9CF34}" destId="{D4B7A8E1-39D1-4DDB-BAC9-D98DDE910389}" srcOrd="3" destOrd="0" presId="urn:microsoft.com/office/officeart/2005/8/layout/hierarchy1"/>
    <dgm:cxn modelId="{0FEF18DC-047B-4238-801E-9DA3761FBDBA}" type="presParOf" srcId="{D4B7A8E1-39D1-4DDB-BAC9-D98DDE910389}" destId="{89A17997-AEA2-4091-A1FC-733B8003EA81}" srcOrd="0" destOrd="0" presId="urn:microsoft.com/office/officeart/2005/8/layout/hierarchy1"/>
    <dgm:cxn modelId="{31C99E4B-9117-4E72-9931-F290B92BFAAB}" type="presParOf" srcId="{89A17997-AEA2-4091-A1FC-733B8003EA81}" destId="{6D069F72-D366-41EB-ACA0-220D158DF73C}" srcOrd="0" destOrd="0" presId="urn:microsoft.com/office/officeart/2005/8/layout/hierarchy1"/>
    <dgm:cxn modelId="{A02EA0DC-77B5-45FB-9EFB-B6A4A77632A4}" type="presParOf" srcId="{89A17997-AEA2-4091-A1FC-733B8003EA81}" destId="{75BE273F-BC61-44FB-9A20-0D92F3C8C8D0}" srcOrd="1" destOrd="0" presId="urn:microsoft.com/office/officeart/2005/8/layout/hierarchy1"/>
    <dgm:cxn modelId="{44206E84-4FF5-4DC6-8C19-72AE07B34DA9}" type="presParOf" srcId="{D4B7A8E1-39D1-4DDB-BAC9-D98DDE910389}" destId="{B885A2F6-1384-457E-9DA2-BA8C63BD3FA7}"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8C69FD-A064-49B7-91A3-3CF8CEB50630}" type="datetimeFigureOut">
              <a:rPr lang="en-GB" smtClean="0"/>
              <a:t>31/08/2017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631ABA-8309-4DBB-9269-662EF1DE9A8B}" type="slidenum">
              <a:rPr lang="en-GB" smtClean="0"/>
              <a:t>‹#›</a:t>
            </a:fld>
            <a:endParaRPr lang="en-GB"/>
          </a:p>
        </p:txBody>
      </p:sp>
    </p:spTree>
    <p:extLst>
      <p:ext uri="{BB962C8B-B14F-4D97-AF65-F5344CB8AC3E}">
        <p14:creationId xmlns:p14="http://schemas.microsoft.com/office/powerpoint/2010/main" val="314410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90% in England</a:t>
            </a:r>
          </a:p>
        </p:txBody>
      </p:sp>
      <p:sp>
        <p:nvSpPr>
          <p:cNvPr id="4" name="Slide Number Placeholder 3"/>
          <p:cNvSpPr>
            <a:spLocks noGrp="1"/>
          </p:cNvSpPr>
          <p:nvPr>
            <p:ph type="sldNum" sz="quarter" idx="10"/>
          </p:nvPr>
        </p:nvSpPr>
        <p:spPr/>
        <p:txBody>
          <a:bodyPr/>
          <a:lstStyle/>
          <a:p>
            <a:fld id="{3C631ABA-8309-4DBB-9269-662EF1DE9A8B}" type="slidenum">
              <a:rPr lang="en-GB" smtClean="0"/>
              <a:t>2</a:t>
            </a:fld>
            <a:endParaRPr lang="en-GB"/>
          </a:p>
        </p:txBody>
      </p:sp>
    </p:spTree>
    <p:extLst>
      <p:ext uri="{BB962C8B-B14F-4D97-AF65-F5344CB8AC3E}">
        <p14:creationId xmlns:p14="http://schemas.microsoft.com/office/powerpoint/2010/main" val="24192536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 directly relevant to the audit, but: </a:t>
            </a:r>
          </a:p>
          <a:p>
            <a:endParaRPr lang="en-GB" dirty="0"/>
          </a:p>
          <a:p>
            <a:r>
              <a:rPr lang="en-GB" dirty="0"/>
              <a:t>Suggestion that need guidance</a:t>
            </a:r>
            <a:r>
              <a:rPr lang="en-GB" baseline="0" dirty="0"/>
              <a:t> on coding of early syphilis with neurological involvement – it should be possible to code A1/2/3 AND A5. Currently it seems that if this is done only the A5 code is retained in surveillance statistics.</a:t>
            </a:r>
            <a:endParaRPr lang="en-GB" dirty="0"/>
          </a:p>
        </p:txBody>
      </p:sp>
      <p:sp>
        <p:nvSpPr>
          <p:cNvPr id="4" name="Slide Number Placeholder 3"/>
          <p:cNvSpPr>
            <a:spLocks noGrp="1"/>
          </p:cNvSpPr>
          <p:nvPr>
            <p:ph type="sldNum" sz="quarter" idx="10"/>
          </p:nvPr>
        </p:nvSpPr>
        <p:spPr/>
        <p:txBody>
          <a:bodyPr/>
          <a:lstStyle/>
          <a:p>
            <a:fld id="{3C631ABA-8309-4DBB-9269-662EF1DE9A8B}" type="slidenum">
              <a:rPr lang="en-GB" smtClean="0"/>
              <a:t>17</a:t>
            </a:fld>
            <a:endParaRPr lang="en-GB"/>
          </a:p>
        </p:txBody>
      </p:sp>
    </p:spTree>
    <p:extLst>
      <p:ext uri="{BB962C8B-B14F-4D97-AF65-F5344CB8AC3E}">
        <p14:creationId xmlns:p14="http://schemas.microsoft.com/office/powerpoint/2010/main" val="23918024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If individuals for whom question was not answered</a:t>
            </a:r>
            <a:r>
              <a:rPr lang="en-GB" baseline="0" dirty="0"/>
              <a:t> are excluded, then target was met (97.3%).</a:t>
            </a:r>
          </a:p>
          <a:p>
            <a:endParaRPr lang="en-GB" baseline="0" dirty="0"/>
          </a:p>
          <a:p>
            <a:r>
              <a:rPr lang="en-GB" baseline="0" dirty="0"/>
              <a:t>29 (36%) individuals for whom pre-treatment RPR/VDRL was reported </a:t>
            </a:r>
            <a:r>
              <a:rPr lang="en-GB" i="1" baseline="0" dirty="0"/>
              <a:t>not</a:t>
            </a:r>
            <a:r>
              <a:rPr lang="en-GB" baseline="0" dirty="0"/>
              <a:t> done were in major London clinics – discussion in NAG suggests this may be error in recording.</a:t>
            </a:r>
            <a:endParaRPr lang="en-GB" dirty="0"/>
          </a:p>
        </p:txBody>
      </p:sp>
      <p:sp>
        <p:nvSpPr>
          <p:cNvPr id="4" name="Slide Number Placeholder 3"/>
          <p:cNvSpPr>
            <a:spLocks noGrp="1"/>
          </p:cNvSpPr>
          <p:nvPr>
            <p:ph type="sldNum" sz="quarter" idx="10"/>
          </p:nvPr>
        </p:nvSpPr>
        <p:spPr/>
        <p:txBody>
          <a:bodyPr/>
          <a:lstStyle/>
          <a:p>
            <a:fld id="{3C631ABA-8309-4DBB-9269-662EF1DE9A8B}" type="slidenum">
              <a:rPr lang="en-GB" smtClean="0"/>
              <a:t>19</a:t>
            </a:fld>
            <a:endParaRPr lang="en-GB"/>
          </a:p>
        </p:txBody>
      </p:sp>
    </p:spTree>
    <p:extLst>
      <p:ext uri="{BB962C8B-B14F-4D97-AF65-F5344CB8AC3E}">
        <p14:creationId xmlns:p14="http://schemas.microsoft.com/office/powerpoint/2010/main" val="24104699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If individuals for</a:t>
            </a:r>
            <a:r>
              <a:rPr lang="en-GB" baseline="0" dirty="0"/>
              <a:t> whom treatment completion was not documented are excluded from denominator, then target was met (98.9%)</a:t>
            </a:r>
            <a:endParaRPr lang="en-GB" dirty="0"/>
          </a:p>
        </p:txBody>
      </p:sp>
      <p:sp>
        <p:nvSpPr>
          <p:cNvPr id="4" name="Slide Number Placeholder 3"/>
          <p:cNvSpPr>
            <a:spLocks noGrp="1"/>
          </p:cNvSpPr>
          <p:nvPr>
            <p:ph type="sldNum" sz="quarter" idx="10"/>
          </p:nvPr>
        </p:nvSpPr>
        <p:spPr/>
        <p:txBody>
          <a:bodyPr/>
          <a:lstStyle/>
          <a:p>
            <a:fld id="{3C631ABA-8309-4DBB-9269-662EF1DE9A8B}" type="slidenum">
              <a:rPr lang="en-GB" smtClean="0"/>
              <a:t>20</a:t>
            </a:fld>
            <a:endParaRPr lang="en-GB"/>
          </a:p>
        </p:txBody>
      </p:sp>
    </p:spTree>
    <p:extLst>
      <p:ext uri="{BB962C8B-B14F-4D97-AF65-F5344CB8AC3E}">
        <p14:creationId xmlns:p14="http://schemas.microsoft.com/office/powerpoint/2010/main" val="15401265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Suggestion in NAG that this may reflect </a:t>
            </a:r>
            <a:r>
              <a:rPr lang="en-GB" baseline="0" dirty="0"/>
              <a:t>not documenting when a decision has been made not to contact, because contact is deemed uncontactable</a:t>
            </a:r>
            <a:endParaRPr lang="en-GB" dirty="0"/>
          </a:p>
        </p:txBody>
      </p:sp>
      <p:sp>
        <p:nvSpPr>
          <p:cNvPr id="4" name="Slide Number Placeholder 3"/>
          <p:cNvSpPr>
            <a:spLocks noGrp="1"/>
          </p:cNvSpPr>
          <p:nvPr>
            <p:ph type="sldNum" sz="quarter" idx="10"/>
          </p:nvPr>
        </p:nvSpPr>
        <p:spPr/>
        <p:txBody>
          <a:bodyPr/>
          <a:lstStyle/>
          <a:p>
            <a:fld id="{3C631ABA-8309-4DBB-9269-662EF1DE9A8B}" type="slidenum">
              <a:rPr lang="en-GB" smtClean="0"/>
              <a:t>21</a:t>
            </a:fld>
            <a:endParaRPr lang="en-GB"/>
          </a:p>
        </p:txBody>
      </p:sp>
    </p:spTree>
    <p:extLst>
      <p:ext uri="{BB962C8B-B14F-4D97-AF65-F5344CB8AC3E}">
        <p14:creationId xmlns:p14="http://schemas.microsoft.com/office/powerpoint/2010/main" val="1569335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 discourage/avoid double-counting,</a:t>
            </a:r>
            <a:r>
              <a:rPr lang="en-GB" baseline="0" dirty="0"/>
              <a:t> t</a:t>
            </a:r>
            <a:r>
              <a:rPr lang="en-GB" dirty="0"/>
              <a:t>he</a:t>
            </a:r>
            <a:r>
              <a:rPr lang="en-GB" baseline="0" dirty="0"/>
              <a:t> question asked for: </a:t>
            </a:r>
          </a:p>
          <a:p>
            <a:endParaRPr lang="en-GB" baseline="0" dirty="0"/>
          </a:p>
          <a:p>
            <a:pPr lvl="1"/>
            <a:r>
              <a:rPr lang="en-GB" dirty="0"/>
              <a:t>Number of contacts verified by a health care worker as having attended</a:t>
            </a:r>
          </a:p>
          <a:p>
            <a:pPr lvl="1"/>
            <a:endParaRPr lang="en-GB" dirty="0"/>
          </a:p>
          <a:p>
            <a:pPr lvl="1"/>
            <a:r>
              <a:rPr lang="en-GB" dirty="0"/>
              <a:t>Number of additional contacts NOT verified by a health care worker but reported by patient as having attended</a:t>
            </a:r>
          </a:p>
          <a:p>
            <a:endParaRPr lang="en-GB" dirty="0"/>
          </a:p>
        </p:txBody>
      </p:sp>
      <p:sp>
        <p:nvSpPr>
          <p:cNvPr id="4" name="Slide Number Placeholder 3"/>
          <p:cNvSpPr>
            <a:spLocks noGrp="1"/>
          </p:cNvSpPr>
          <p:nvPr>
            <p:ph type="sldNum" sz="quarter" idx="10"/>
          </p:nvPr>
        </p:nvSpPr>
        <p:spPr/>
        <p:txBody>
          <a:bodyPr/>
          <a:lstStyle/>
          <a:p>
            <a:fld id="{3C631ABA-8309-4DBB-9269-662EF1DE9A8B}" type="slidenum">
              <a:rPr lang="en-GB" smtClean="0"/>
              <a:t>22</a:t>
            </a:fld>
            <a:endParaRPr lang="en-GB"/>
          </a:p>
        </p:txBody>
      </p:sp>
    </p:spTree>
    <p:extLst>
      <p:ext uri="{BB962C8B-B14F-4D97-AF65-F5344CB8AC3E}">
        <p14:creationId xmlns:p14="http://schemas.microsoft.com/office/powerpoint/2010/main" val="35107233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When presenting, stress</a:t>
            </a:r>
            <a:r>
              <a:rPr lang="en-GB" baseline="0" dirty="0"/>
              <a:t> that England-only analysis is because reporting system includes attendance as a contact – comparable data not available for eg Scotland</a:t>
            </a:r>
            <a:endParaRPr lang="en-GB" dirty="0"/>
          </a:p>
          <a:p>
            <a:endParaRPr lang="en-GB" dirty="0"/>
          </a:p>
          <a:p>
            <a:r>
              <a:rPr lang="en-GB" dirty="0"/>
              <a:t>Suggestion to update with 2016 data but I don’t think PNS/T3/T4</a:t>
            </a:r>
            <a:r>
              <a:rPr lang="en-GB" baseline="0" dirty="0"/>
              <a:t> info h</a:t>
            </a:r>
            <a:r>
              <a:rPr lang="en-GB" dirty="0"/>
              <a:t>as been published.</a:t>
            </a:r>
          </a:p>
        </p:txBody>
      </p:sp>
      <p:sp>
        <p:nvSpPr>
          <p:cNvPr id="4" name="Slide Number Placeholder 3"/>
          <p:cNvSpPr>
            <a:spLocks noGrp="1"/>
          </p:cNvSpPr>
          <p:nvPr>
            <p:ph type="sldNum" sz="quarter" idx="10"/>
          </p:nvPr>
        </p:nvSpPr>
        <p:spPr/>
        <p:txBody>
          <a:bodyPr/>
          <a:lstStyle/>
          <a:p>
            <a:fld id="{3C631ABA-8309-4DBB-9269-662EF1DE9A8B}" type="slidenum">
              <a:rPr lang="en-GB" smtClean="0"/>
              <a:t>23</a:t>
            </a:fld>
            <a:endParaRPr lang="en-GB"/>
          </a:p>
        </p:txBody>
      </p:sp>
    </p:spTree>
    <p:extLst>
      <p:ext uri="{BB962C8B-B14F-4D97-AF65-F5344CB8AC3E}">
        <p14:creationId xmlns:p14="http://schemas.microsoft.com/office/powerpoint/2010/main" val="11688142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Following NAG discussion I’ve looked at the 54 not tested. They’re slightly</a:t>
            </a:r>
            <a:r>
              <a:rPr lang="en-GB" baseline="0" dirty="0"/>
              <a:t> less likely to be exclusively MSM than individuals who had a test – 61% v 70%. Also 20% of them had been referred in after diagnosis of syphilis elsewhere. I don’t think we can draw any meaningful conclusions.</a:t>
            </a:r>
            <a:endParaRPr lang="en-GB" dirty="0"/>
          </a:p>
        </p:txBody>
      </p:sp>
      <p:sp>
        <p:nvSpPr>
          <p:cNvPr id="4" name="Slide Number Placeholder 3"/>
          <p:cNvSpPr>
            <a:spLocks noGrp="1"/>
          </p:cNvSpPr>
          <p:nvPr>
            <p:ph type="sldNum" sz="quarter" idx="10"/>
          </p:nvPr>
        </p:nvSpPr>
        <p:spPr/>
        <p:txBody>
          <a:bodyPr/>
          <a:lstStyle/>
          <a:p>
            <a:fld id="{3C631ABA-8309-4DBB-9269-662EF1DE9A8B}" type="slidenum">
              <a:rPr lang="en-GB" smtClean="0"/>
              <a:t>24</a:t>
            </a:fld>
            <a:endParaRPr lang="en-GB"/>
          </a:p>
        </p:txBody>
      </p:sp>
    </p:spTree>
    <p:extLst>
      <p:ext uri="{BB962C8B-B14F-4D97-AF65-F5344CB8AC3E}">
        <p14:creationId xmlns:p14="http://schemas.microsoft.com/office/powerpoint/2010/main" val="36690146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Comment in presenting: 161 services is reasonably typical</a:t>
            </a:r>
            <a:r>
              <a:rPr lang="en-GB" baseline="0" dirty="0"/>
              <a:t> for BASHH audit. </a:t>
            </a:r>
          </a:p>
          <a:p>
            <a:endParaRPr lang="en-GB" baseline="0" dirty="0"/>
          </a:p>
          <a:p>
            <a:r>
              <a:rPr lang="en-GB" baseline="0" dirty="0"/>
              <a:t>2016: 142 level 3 or level 2+3 services</a:t>
            </a:r>
          </a:p>
          <a:p>
            <a:r>
              <a:rPr lang="en-GB" baseline="0" dirty="0"/>
              <a:t>2015: 156 level 3 or level 2+3, plus 15 level 2, 1 or “other”</a:t>
            </a:r>
            <a:endParaRPr lang="en-GB" dirty="0"/>
          </a:p>
        </p:txBody>
      </p:sp>
      <p:sp>
        <p:nvSpPr>
          <p:cNvPr id="4" name="Slide Number Placeholder 3"/>
          <p:cNvSpPr>
            <a:spLocks noGrp="1"/>
          </p:cNvSpPr>
          <p:nvPr>
            <p:ph type="sldNum" sz="quarter" idx="10"/>
          </p:nvPr>
        </p:nvSpPr>
        <p:spPr/>
        <p:txBody>
          <a:bodyPr/>
          <a:lstStyle/>
          <a:p>
            <a:fld id="{3C631ABA-8309-4DBB-9269-662EF1DE9A8B}" type="slidenum">
              <a:rPr lang="en-GB" smtClean="0"/>
              <a:t>6</a:t>
            </a:fld>
            <a:endParaRPr lang="en-GB"/>
          </a:p>
        </p:txBody>
      </p:sp>
    </p:spTree>
    <p:extLst>
      <p:ext uri="{BB962C8B-B14F-4D97-AF65-F5344CB8AC3E}">
        <p14:creationId xmlns:p14="http://schemas.microsoft.com/office/powerpoint/2010/main" val="35544056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148 (91.9%) services have policy of confirming all positive screening tests for syphilis</a:t>
            </a:r>
            <a:r>
              <a:rPr lang="en-GB" baseline="0" dirty="0"/>
              <a:t> with a different test. 8 (5.0%) do not. 3 did not answer and for 2 services different respondents gave discrepant answers.</a:t>
            </a:r>
          </a:p>
          <a:p>
            <a:endParaRPr lang="en-GB" baseline="0" dirty="0"/>
          </a:p>
          <a:p>
            <a:r>
              <a:rPr lang="en-GB" baseline="0" dirty="0"/>
              <a:t>Data shown in graph is as follows:</a:t>
            </a:r>
          </a:p>
          <a:p>
            <a:endParaRPr lang="en-GB" baseline="0" dirty="0"/>
          </a:p>
          <a:p>
            <a:r>
              <a:rPr lang="en-GB" sz="1200" b="0" i="0" u="none" strike="noStrike" kern="1200" dirty="0">
                <a:solidFill>
                  <a:schemeClr val="tx1"/>
                </a:solidFill>
                <a:effectLst/>
                <a:latin typeface="+mn-lt"/>
                <a:ea typeface="+mn-ea"/>
                <a:cs typeface="+mn-cs"/>
              </a:rPr>
              <a:t>Rapid </a:t>
            </a:r>
            <a:r>
              <a:rPr lang="en-GB" sz="1200" b="0" i="0" u="none" strike="noStrike" kern="1200" dirty="0" err="1">
                <a:solidFill>
                  <a:schemeClr val="tx1"/>
                </a:solidFill>
                <a:effectLst/>
                <a:latin typeface="+mn-lt"/>
                <a:ea typeface="+mn-ea"/>
                <a:cs typeface="+mn-cs"/>
              </a:rPr>
              <a:t>treponemal</a:t>
            </a:r>
            <a:r>
              <a:rPr lang="en-GB" sz="1200" b="0" i="0" u="none" strike="noStrike" kern="1200" dirty="0">
                <a:solidFill>
                  <a:schemeClr val="tx1"/>
                </a:solidFill>
                <a:effectLst/>
                <a:latin typeface="+mn-lt"/>
                <a:ea typeface="+mn-ea"/>
                <a:cs typeface="+mn-cs"/>
              </a:rPr>
              <a:t> antibody testing:</a:t>
            </a:r>
            <a:r>
              <a:rPr lang="en-GB" dirty="0"/>
              <a:t> </a:t>
            </a:r>
            <a:r>
              <a:rPr lang="en-GB" sz="1200" b="0" i="0" u="none" strike="noStrike" kern="1200" dirty="0">
                <a:solidFill>
                  <a:schemeClr val="tx1"/>
                </a:solidFill>
                <a:effectLst/>
                <a:latin typeface="+mn-lt"/>
                <a:ea typeface="+mn-ea"/>
                <a:cs typeface="+mn-cs"/>
              </a:rPr>
              <a:t>Available and routinely used in suitable cases</a:t>
            </a:r>
            <a:r>
              <a:rPr lang="en-GB" dirty="0"/>
              <a:t> </a:t>
            </a:r>
            <a:r>
              <a:rPr lang="en-GB" sz="1200" b="0" i="0" u="none" strike="noStrike" kern="1200" dirty="0">
                <a:solidFill>
                  <a:schemeClr val="tx1"/>
                </a:solidFill>
                <a:effectLst/>
                <a:latin typeface="+mn-lt"/>
                <a:ea typeface="+mn-ea"/>
                <a:cs typeface="+mn-cs"/>
              </a:rPr>
              <a:t>30%</a:t>
            </a:r>
            <a:r>
              <a:rPr lang="en-GB" dirty="0"/>
              <a:t> </a:t>
            </a:r>
            <a:r>
              <a:rPr lang="en-GB" sz="1200" b="0" i="0" u="none" strike="noStrike" kern="1200" dirty="0">
                <a:solidFill>
                  <a:schemeClr val="tx1"/>
                </a:solidFill>
                <a:effectLst/>
                <a:latin typeface="+mn-lt"/>
                <a:ea typeface="+mn-ea"/>
                <a:cs typeface="+mn-cs"/>
              </a:rPr>
              <a:t>Available but not routinely used</a:t>
            </a:r>
            <a:r>
              <a:rPr lang="en-GB" dirty="0"/>
              <a:t> </a:t>
            </a:r>
            <a:r>
              <a:rPr lang="en-GB" sz="1200" b="0" i="0" u="none" strike="noStrike" kern="1200" dirty="0">
                <a:solidFill>
                  <a:schemeClr val="tx1"/>
                </a:solidFill>
                <a:effectLst/>
                <a:latin typeface="+mn-lt"/>
                <a:ea typeface="+mn-ea"/>
                <a:cs typeface="+mn-cs"/>
              </a:rPr>
              <a:t>9%</a:t>
            </a:r>
            <a:r>
              <a:rPr lang="en-GB" dirty="0"/>
              <a:t> </a:t>
            </a:r>
            <a:r>
              <a:rPr lang="en-GB" sz="1200" b="0" i="0" u="none" strike="noStrike" kern="1200" dirty="0">
                <a:solidFill>
                  <a:schemeClr val="tx1"/>
                </a:solidFill>
                <a:effectLst/>
                <a:latin typeface="+mn-lt"/>
                <a:ea typeface="+mn-ea"/>
                <a:cs typeface="+mn-cs"/>
              </a:rPr>
              <a:t>Not available</a:t>
            </a:r>
            <a:r>
              <a:rPr lang="en-GB" dirty="0"/>
              <a:t> </a:t>
            </a:r>
            <a:r>
              <a:rPr lang="en-GB" sz="1200" b="0" i="0" u="none" strike="noStrike" kern="1200" dirty="0">
                <a:solidFill>
                  <a:schemeClr val="tx1"/>
                </a:solidFill>
                <a:effectLst/>
                <a:latin typeface="+mn-lt"/>
                <a:ea typeface="+mn-ea"/>
                <a:cs typeface="+mn-cs"/>
              </a:rPr>
              <a:t>55%</a:t>
            </a:r>
            <a:r>
              <a:rPr lang="en-GB" dirty="0"/>
              <a:t> </a:t>
            </a:r>
            <a:r>
              <a:rPr lang="en-GB" sz="1200" b="0" i="0" u="none" strike="noStrike" kern="1200" dirty="0">
                <a:solidFill>
                  <a:schemeClr val="tx1"/>
                </a:solidFill>
                <a:effectLst/>
                <a:latin typeface="+mn-lt"/>
                <a:ea typeface="+mn-ea"/>
                <a:cs typeface="+mn-cs"/>
              </a:rPr>
              <a:t>Missing or discrepant information</a:t>
            </a:r>
            <a:r>
              <a:rPr lang="en-GB" dirty="0"/>
              <a:t> </a:t>
            </a:r>
            <a:r>
              <a:rPr lang="en-GB" sz="1200" b="0" i="0" u="none" strike="noStrike" kern="1200" dirty="0">
                <a:solidFill>
                  <a:schemeClr val="tx1"/>
                </a:solidFill>
                <a:effectLst/>
                <a:latin typeface="+mn-lt"/>
                <a:ea typeface="+mn-ea"/>
                <a:cs typeface="+mn-cs"/>
              </a:rPr>
              <a:t>6%</a:t>
            </a:r>
            <a:r>
              <a:rPr lang="en-GB" dirty="0"/>
              <a:t> </a:t>
            </a:r>
          </a:p>
          <a:p>
            <a:r>
              <a:rPr lang="en-GB" sz="1200" b="0" i="0" u="none" strike="noStrike" kern="1200" dirty="0">
                <a:solidFill>
                  <a:schemeClr val="tx1"/>
                </a:solidFill>
                <a:effectLst/>
                <a:latin typeface="+mn-lt"/>
                <a:ea typeface="+mn-ea"/>
                <a:cs typeface="+mn-cs"/>
              </a:rPr>
              <a:t>Dark ground microscopy:</a:t>
            </a:r>
            <a:r>
              <a:rPr lang="en-GB" dirty="0"/>
              <a:t> </a:t>
            </a:r>
            <a:r>
              <a:rPr lang="en-GB" sz="1200" b="0" i="0" u="none" strike="noStrike" kern="1200" dirty="0">
                <a:solidFill>
                  <a:schemeClr val="tx1"/>
                </a:solidFill>
                <a:effectLst/>
                <a:latin typeface="+mn-lt"/>
                <a:ea typeface="+mn-ea"/>
                <a:cs typeface="+mn-cs"/>
              </a:rPr>
              <a:t>Available and routinely used in suitable cases</a:t>
            </a:r>
            <a:r>
              <a:rPr lang="en-GB" dirty="0"/>
              <a:t> </a:t>
            </a:r>
            <a:r>
              <a:rPr lang="en-GB" sz="1200" b="0" i="0" u="none" strike="noStrike" kern="1200" dirty="0">
                <a:solidFill>
                  <a:schemeClr val="tx1"/>
                </a:solidFill>
                <a:effectLst/>
                <a:latin typeface="+mn-lt"/>
                <a:ea typeface="+mn-ea"/>
                <a:cs typeface="+mn-cs"/>
              </a:rPr>
              <a:t>36%</a:t>
            </a:r>
            <a:r>
              <a:rPr lang="en-GB" dirty="0"/>
              <a:t> </a:t>
            </a:r>
            <a:r>
              <a:rPr lang="en-GB" sz="1200" b="0" i="0" u="none" strike="noStrike" kern="1200" dirty="0">
                <a:solidFill>
                  <a:schemeClr val="tx1"/>
                </a:solidFill>
                <a:effectLst/>
                <a:latin typeface="+mn-lt"/>
                <a:ea typeface="+mn-ea"/>
                <a:cs typeface="+mn-cs"/>
              </a:rPr>
              <a:t>Available but not routinely used</a:t>
            </a:r>
            <a:r>
              <a:rPr lang="en-GB" dirty="0"/>
              <a:t> </a:t>
            </a:r>
            <a:r>
              <a:rPr lang="en-GB" sz="1200" b="0" i="0" u="none" strike="noStrike" kern="1200" dirty="0">
                <a:solidFill>
                  <a:schemeClr val="tx1"/>
                </a:solidFill>
                <a:effectLst/>
                <a:latin typeface="+mn-lt"/>
                <a:ea typeface="+mn-ea"/>
                <a:cs typeface="+mn-cs"/>
              </a:rPr>
              <a:t>31%</a:t>
            </a:r>
            <a:r>
              <a:rPr lang="en-GB" dirty="0"/>
              <a:t> </a:t>
            </a:r>
            <a:r>
              <a:rPr lang="en-GB" sz="1200" b="0" i="0" u="none" strike="noStrike" kern="1200" dirty="0">
                <a:solidFill>
                  <a:schemeClr val="tx1"/>
                </a:solidFill>
                <a:effectLst/>
                <a:latin typeface="+mn-lt"/>
                <a:ea typeface="+mn-ea"/>
                <a:cs typeface="+mn-cs"/>
              </a:rPr>
              <a:t>Not available</a:t>
            </a:r>
            <a:r>
              <a:rPr lang="en-GB" dirty="0"/>
              <a:t> </a:t>
            </a:r>
            <a:r>
              <a:rPr lang="en-GB" sz="1200" b="0" i="0" u="none" strike="noStrike" kern="1200" dirty="0">
                <a:solidFill>
                  <a:schemeClr val="tx1"/>
                </a:solidFill>
                <a:effectLst/>
                <a:latin typeface="+mn-lt"/>
                <a:ea typeface="+mn-ea"/>
                <a:cs typeface="+mn-cs"/>
              </a:rPr>
              <a:t>30%</a:t>
            </a:r>
            <a:r>
              <a:rPr lang="en-GB" dirty="0"/>
              <a:t> </a:t>
            </a:r>
            <a:r>
              <a:rPr lang="en-GB" sz="1200" b="0" i="0" u="none" strike="noStrike" kern="1200" dirty="0">
                <a:solidFill>
                  <a:schemeClr val="tx1"/>
                </a:solidFill>
                <a:effectLst/>
                <a:latin typeface="+mn-lt"/>
                <a:ea typeface="+mn-ea"/>
                <a:cs typeface="+mn-cs"/>
              </a:rPr>
              <a:t>Missing or discrepant information</a:t>
            </a:r>
            <a:r>
              <a:rPr lang="en-GB" dirty="0"/>
              <a:t> </a:t>
            </a:r>
            <a:r>
              <a:rPr lang="en-GB" sz="1200" b="0" i="0" u="none" strike="noStrike" kern="1200" dirty="0">
                <a:solidFill>
                  <a:schemeClr val="tx1"/>
                </a:solidFill>
                <a:effectLst/>
                <a:latin typeface="+mn-lt"/>
                <a:ea typeface="+mn-ea"/>
                <a:cs typeface="+mn-cs"/>
              </a:rPr>
              <a:t>2%</a:t>
            </a:r>
            <a:r>
              <a:rPr lang="en-GB" dirty="0"/>
              <a:t> </a:t>
            </a:r>
          </a:p>
          <a:p>
            <a:r>
              <a:rPr lang="en-GB" sz="1200" b="0" i="0" u="none" strike="noStrike" kern="1200" dirty="0">
                <a:solidFill>
                  <a:schemeClr val="tx1"/>
                </a:solidFill>
                <a:effectLst/>
                <a:latin typeface="+mn-lt"/>
                <a:ea typeface="+mn-ea"/>
                <a:cs typeface="+mn-cs"/>
              </a:rPr>
              <a:t>Access to </a:t>
            </a:r>
            <a:r>
              <a:rPr lang="en-GB" sz="1200" b="0" i="0" u="none" strike="noStrike" kern="1200" dirty="0" err="1">
                <a:solidFill>
                  <a:schemeClr val="tx1"/>
                </a:solidFill>
                <a:effectLst/>
                <a:latin typeface="+mn-lt"/>
                <a:ea typeface="+mn-ea"/>
                <a:cs typeface="+mn-cs"/>
              </a:rPr>
              <a:t>treponemal</a:t>
            </a:r>
            <a:r>
              <a:rPr lang="en-GB" sz="1200" b="0" i="0" u="none" strike="noStrike" kern="1200" dirty="0">
                <a:solidFill>
                  <a:schemeClr val="tx1"/>
                </a:solidFill>
                <a:effectLst/>
                <a:latin typeface="+mn-lt"/>
                <a:ea typeface="+mn-ea"/>
                <a:cs typeface="+mn-cs"/>
              </a:rPr>
              <a:t> PCR:</a:t>
            </a:r>
            <a:r>
              <a:rPr lang="en-GB" dirty="0"/>
              <a:t> </a:t>
            </a:r>
            <a:r>
              <a:rPr lang="en-GB" sz="1200" b="0" i="0" u="none" strike="noStrike" kern="1200" dirty="0">
                <a:solidFill>
                  <a:schemeClr val="tx1"/>
                </a:solidFill>
                <a:effectLst/>
                <a:latin typeface="+mn-lt"/>
                <a:ea typeface="+mn-ea"/>
                <a:cs typeface="+mn-cs"/>
              </a:rPr>
              <a:t>Available and routinely used in suitable cases</a:t>
            </a:r>
            <a:r>
              <a:rPr lang="en-GB" dirty="0"/>
              <a:t> </a:t>
            </a:r>
            <a:r>
              <a:rPr lang="en-GB" sz="1200" b="0" i="0" u="none" strike="noStrike" kern="1200" dirty="0">
                <a:solidFill>
                  <a:schemeClr val="tx1"/>
                </a:solidFill>
                <a:effectLst/>
                <a:latin typeface="+mn-lt"/>
                <a:ea typeface="+mn-ea"/>
                <a:cs typeface="+mn-cs"/>
              </a:rPr>
              <a:t>54%</a:t>
            </a:r>
            <a:r>
              <a:rPr lang="en-GB" dirty="0"/>
              <a:t> </a:t>
            </a:r>
            <a:r>
              <a:rPr lang="en-GB" sz="1200" b="0" i="0" u="none" strike="noStrike" kern="1200" dirty="0">
                <a:solidFill>
                  <a:schemeClr val="tx1"/>
                </a:solidFill>
                <a:effectLst/>
                <a:latin typeface="+mn-lt"/>
                <a:ea typeface="+mn-ea"/>
                <a:cs typeface="+mn-cs"/>
              </a:rPr>
              <a:t>Available but not routinely used</a:t>
            </a:r>
            <a:r>
              <a:rPr lang="en-GB" dirty="0"/>
              <a:t> </a:t>
            </a:r>
            <a:r>
              <a:rPr lang="en-GB" sz="1200" b="0" i="0" u="none" strike="noStrike" kern="1200" dirty="0">
                <a:solidFill>
                  <a:schemeClr val="tx1"/>
                </a:solidFill>
                <a:effectLst/>
                <a:latin typeface="+mn-lt"/>
                <a:ea typeface="+mn-ea"/>
                <a:cs typeface="+mn-cs"/>
              </a:rPr>
              <a:t>19%</a:t>
            </a:r>
            <a:r>
              <a:rPr lang="en-GB" dirty="0"/>
              <a:t> </a:t>
            </a:r>
            <a:r>
              <a:rPr lang="en-GB" sz="1200" b="0" i="0" u="none" strike="noStrike" kern="1200" dirty="0">
                <a:solidFill>
                  <a:schemeClr val="tx1"/>
                </a:solidFill>
                <a:effectLst/>
                <a:latin typeface="+mn-lt"/>
                <a:ea typeface="+mn-ea"/>
                <a:cs typeface="+mn-cs"/>
              </a:rPr>
              <a:t>Not available</a:t>
            </a:r>
            <a:r>
              <a:rPr lang="en-GB" dirty="0"/>
              <a:t> </a:t>
            </a:r>
            <a:r>
              <a:rPr lang="en-GB" sz="1200" b="0" i="0" u="none" strike="noStrike" kern="1200" dirty="0">
                <a:solidFill>
                  <a:schemeClr val="tx1"/>
                </a:solidFill>
                <a:effectLst/>
                <a:latin typeface="+mn-lt"/>
                <a:ea typeface="+mn-ea"/>
                <a:cs typeface="+mn-cs"/>
              </a:rPr>
              <a:t>25%</a:t>
            </a:r>
            <a:r>
              <a:rPr lang="en-GB" dirty="0"/>
              <a:t> </a:t>
            </a:r>
            <a:r>
              <a:rPr lang="en-GB" sz="1200" b="0" i="0" u="none" strike="noStrike" kern="1200" dirty="0">
                <a:solidFill>
                  <a:schemeClr val="tx1"/>
                </a:solidFill>
                <a:effectLst/>
                <a:latin typeface="+mn-lt"/>
                <a:ea typeface="+mn-ea"/>
                <a:cs typeface="+mn-cs"/>
              </a:rPr>
              <a:t>Missing or discrepant information</a:t>
            </a:r>
            <a:r>
              <a:rPr lang="en-GB" dirty="0"/>
              <a:t> </a:t>
            </a:r>
            <a:r>
              <a:rPr lang="en-GB" sz="1200" b="0" i="0" u="none" strike="noStrike" kern="1200" dirty="0">
                <a:solidFill>
                  <a:schemeClr val="tx1"/>
                </a:solidFill>
                <a:effectLst/>
                <a:latin typeface="+mn-lt"/>
                <a:ea typeface="+mn-ea"/>
                <a:cs typeface="+mn-cs"/>
              </a:rPr>
              <a:t>2%</a:t>
            </a:r>
            <a:r>
              <a:rPr lang="en-GB" dirty="0"/>
              <a:t> </a:t>
            </a:r>
          </a:p>
          <a:p>
            <a:r>
              <a:rPr lang="en-GB" sz="1200" b="0" i="0" u="none" strike="noStrike" kern="1200" dirty="0">
                <a:solidFill>
                  <a:schemeClr val="tx1"/>
                </a:solidFill>
                <a:effectLst/>
                <a:latin typeface="+mn-lt"/>
                <a:ea typeface="+mn-ea"/>
                <a:cs typeface="+mn-cs"/>
              </a:rPr>
              <a:t>TPPA:</a:t>
            </a:r>
            <a:r>
              <a:rPr lang="en-GB" dirty="0"/>
              <a:t> </a:t>
            </a:r>
            <a:r>
              <a:rPr lang="en-GB" sz="1200" b="0" i="0" u="none" strike="noStrike" kern="1200" dirty="0">
                <a:solidFill>
                  <a:schemeClr val="tx1"/>
                </a:solidFill>
                <a:effectLst/>
                <a:latin typeface="+mn-lt"/>
                <a:ea typeface="+mn-ea"/>
                <a:cs typeface="+mn-cs"/>
              </a:rPr>
              <a:t>Available and routinely used in suitable cases</a:t>
            </a:r>
            <a:r>
              <a:rPr lang="en-GB" dirty="0"/>
              <a:t> </a:t>
            </a:r>
            <a:r>
              <a:rPr lang="en-GB" sz="1200" b="0" i="0" u="none" strike="noStrike" kern="1200" dirty="0">
                <a:solidFill>
                  <a:schemeClr val="tx1"/>
                </a:solidFill>
                <a:effectLst/>
                <a:latin typeface="+mn-lt"/>
                <a:ea typeface="+mn-ea"/>
                <a:cs typeface="+mn-cs"/>
              </a:rPr>
              <a:t>97%</a:t>
            </a:r>
            <a:r>
              <a:rPr lang="en-GB" dirty="0"/>
              <a:t> </a:t>
            </a:r>
            <a:r>
              <a:rPr lang="en-GB" sz="1200" b="0" i="0" u="none" strike="noStrike" kern="1200" dirty="0">
                <a:solidFill>
                  <a:schemeClr val="tx1"/>
                </a:solidFill>
                <a:effectLst/>
                <a:latin typeface="+mn-lt"/>
                <a:ea typeface="+mn-ea"/>
                <a:cs typeface="+mn-cs"/>
              </a:rPr>
              <a:t>Available but not routinely used</a:t>
            </a:r>
            <a:r>
              <a:rPr lang="en-GB" dirty="0"/>
              <a:t> </a:t>
            </a:r>
            <a:r>
              <a:rPr lang="en-GB" sz="1200" b="0" i="0" u="none" strike="noStrike" kern="1200" dirty="0">
                <a:solidFill>
                  <a:schemeClr val="tx1"/>
                </a:solidFill>
                <a:effectLst/>
                <a:latin typeface="+mn-lt"/>
                <a:ea typeface="+mn-ea"/>
                <a:cs typeface="+mn-cs"/>
              </a:rPr>
              <a:t>1%</a:t>
            </a:r>
            <a:r>
              <a:rPr lang="en-GB" dirty="0"/>
              <a:t> </a:t>
            </a:r>
            <a:r>
              <a:rPr lang="en-GB" sz="1200" b="0" i="0" u="none" strike="noStrike" kern="1200" dirty="0">
                <a:solidFill>
                  <a:schemeClr val="tx1"/>
                </a:solidFill>
                <a:effectLst/>
                <a:latin typeface="+mn-lt"/>
                <a:ea typeface="+mn-ea"/>
                <a:cs typeface="+mn-cs"/>
              </a:rPr>
              <a:t>Not available</a:t>
            </a:r>
            <a:r>
              <a:rPr lang="en-GB" dirty="0"/>
              <a:t> </a:t>
            </a:r>
            <a:r>
              <a:rPr lang="en-GB" sz="1200" b="0" i="0" u="none" strike="noStrike" kern="1200" dirty="0">
                <a:solidFill>
                  <a:schemeClr val="tx1"/>
                </a:solidFill>
                <a:effectLst/>
                <a:latin typeface="+mn-lt"/>
                <a:ea typeface="+mn-ea"/>
                <a:cs typeface="+mn-cs"/>
              </a:rPr>
              <a:t>2%</a:t>
            </a:r>
            <a:r>
              <a:rPr lang="en-GB" dirty="0"/>
              <a:t> </a:t>
            </a:r>
            <a:r>
              <a:rPr lang="en-GB" sz="1200" b="0" i="0" u="none" strike="noStrike" kern="1200" dirty="0">
                <a:solidFill>
                  <a:schemeClr val="tx1"/>
                </a:solidFill>
                <a:effectLst/>
                <a:latin typeface="+mn-lt"/>
                <a:ea typeface="+mn-ea"/>
                <a:cs typeface="+mn-cs"/>
              </a:rPr>
              <a:t>Missing or discrepant information</a:t>
            </a:r>
            <a:r>
              <a:rPr lang="en-GB" dirty="0"/>
              <a:t> </a:t>
            </a:r>
            <a:r>
              <a:rPr lang="en-GB" sz="1200" b="0" i="0" u="none" strike="noStrike" kern="1200" dirty="0">
                <a:solidFill>
                  <a:schemeClr val="tx1"/>
                </a:solidFill>
                <a:effectLst/>
                <a:latin typeface="+mn-lt"/>
                <a:ea typeface="+mn-ea"/>
                <a:cs typeface="+mn-cs"/>
              </a:rPr>
              <a:t>1%</a:t>
            </a:r>
            <a:r>
              <a:rPr lang="en-GB" dirty="0"/>
              <a:t> </a:t>
            </a:r>
          </a:p>
          <a:p>
            <a:r>
              <a:rPr lang="en-GB" sz="1200" b="0" i="0" u="none" strike="noStrike" kern="1200" dirty="0" err="1">
                <a:solidFill>
                  <a:schemeClr val="tx1"/>
                </a:solidFill>
                <a:effectLst/>
                <a:latin typeface="+mn-lt"/>
                <a:ea typeface="+mn-ea"/>
                <a:cs typeface="+mn-cs"/>
              </a:rPr>
              <a:t>Treponemal</a:t>
            </a:r>
            <a:r>
              <a:rPr lang="en-GB" sz="1200" b="0" i="0" u="none" strike="noStrike" kern="1200" dirty="0">
                <a:solidFill>
                  <a:schemeClr val="tx1"/>
                </a:solidFill>
                <a:effectLst/>
                <a:latin typeface="+mn-lt"/>
                <a:ea typeface="+mn-ea"/>
                <a:cs typeface="+mn-cs"/>
              </a:rPr>
              <a:t> EIA/CLIA able to detect IgM*:</a:t>
            </a:r>
            <a:r>
              <a:rPr lang="en-GB" dirty="0"/>
              <a:t> </a:t>
            </a:r>
            <a:r>
              <a:rPr lang="en-GB" sz="1200" b="0" i="0" u="none" strike="noStrike" kern="1200" dirty="0">
                <a:solidFill>
                  <a:schemeClr val="tx1"/>
                </a:solidFill>
                <a:effectLst/>
                <a:latin typeface="+mn-lt"/>
                <a:ea typeface="+mn-ea"/>
                <a:cs typeface="+mn-cs"/>
              </a:rPr>
              <a:t>Available and routinely used in suitable cases</a:t>
            </a:r>
            <a:r>
              <a:rPr lang="en-GB" dirty="0"/>
              <a:t> </a:t>
            </a:r>
            <a:r>
              <a:rPr lang="en-GB" sz="1200" b="0" i="0" u="none" strike="noStrike" kern="1200" dirty="0">
                <a:solidFill>
                  <a:schemeClr val="tx1"/>
                </a:solidFill>
                <a:effectLst/>
                <a:latin typeface="+mn-lt"/>
                <a:ea typeface="+mn-ea"/>
                <a:cs typeface="+mn-cs"/>
              </a:rPr>
              <a:t>91%</a:t>
            </a:r>
            <a:r>
              <a:rPr lang="en-GB" dirty="0"/>
              <a:t> </a:t>
            </a:r>
            <a:r>
              <a:rPr lang="en-GB" sz="1200" b="0" i="0" u="none" strike="noStrike" kern="1200" dirty="0">
                <a:solidFill>
                  <a:schemeClr val="tx1"/>
                </a:solidFill>
                <a:effectLst/>
                <a:latin typeface="+mn-lt"/>
                <a:ea typeface="+mn-ea"/>
                <a:cs typeface="+mn-cs"/>
              </a:rPr>
              <a:t>Available but not routinely used</a:t>
            </a:r>
            <a:r>
              <a:rPr lang="en-GB" dirty="0"/>
              <a:t> </a:t>
            </a:r>
            <a:r>
              <a:rPr lang="en-GB" sz="1200" b="0" i="0" u="none" strike="noStrike" kern="1200" dirty="0">
                <a:solidFill>
                  <a:schemeClr val="tx1"/>
                </a:solidFill>
                <a:effectLst/>
                <a:latin typeface="+mn-lt"/>
                <a:ea typeface="+mn-ea"/>
                <a:cs typeface="+mn-cs"/>
              </a:rPr>
              <a:t>8%</a:t>
            </a:r>
            <a:r>
              <a:rPr lang="en-GB" dirty="0"/>
              <a:t> </a:t>
            </a:r>
            <a:r>
              <a:rPr lang="en-GB" sz="1200" b="0" i="0" u="none" strike="noStrike" kern="1200" dirty="0">
                <a:solidFill>
                  <a:schemeClr val="tx1"/>
                </a:solidFill>
                <a:effectLst/>
                <a:latin typeface="+mn-lt"/>
                <a:ea typeface="+mn-ea"/>
                <a:cs typeface="+mn-cs"/>
              </a:rPr>
              <a:t>Not available</a:t>
            </a:r>
            <a:r>
              <a:rPr lang="en-GB" dirty="0"/>
              <a:t> </a:t>
            </a:r>
            <a:r>
              <a:rPr lang="en-GB" sz="1200" b="0" i="0" u="none" strike="noStrike" kern="1200" dirty="0">
                <a:solidFill>
                  <a:schemeClr val="tx1"/>
                </a:solidFill>
                <a:effectLst/>
                <a:latin typeface="+mn-lt"/>
                <a:ea typeface="+mn-ea"/>
                <a:cs typeface="+mn-cs"/>
              </a:rPr>
              <a:t>1%</a:t>
            </a:r>
            <a:r>
              <a:rPr lang="en-GB" dirty="0"/>
              <a:t> </a:t>
            </a:r>
            <a:r>
              <a:rPr lang="en-GB" sz="1200" b="0" i="0" u="none" strike="noStrike" kern="1200" dirty="0">
                <a:solidFill>
                  <a:schemeClr val="tx1"/>
                </a:solidFill>
                <a:effectLst/>
                <a:latin typeface="+mn-lt"/>
                <a:ea typeface="+mn-ea"/>
                <a:cs typeface="+mn-cs"/>
              </a:rPr>
              <a:t>Missing or discrepant information</a:t>
            </a:r>
            <a:r>
              <a:rPr lang="en-GB" dirty="0"/>
              <a:t> </a:t>
            </a:r>
            <a:r>
              <a:rPr lang="en-GB" sz="1200" b="0" i="0" u="none" strike="noStrike" kern="1200" dirty="0">
                <a:solidFill>
                  <a:schemeClr val="tx1"/>
                </a:solidFill>
                <a:effectLst/>
                <a:latin typeface="+mn-lt"/>
                <a:ea typeface="+mn-ea"/>
                <a:cs typeface="+mn-cs"/>
              </a:rPr>
              <a:t>0%</a:t>
            </a:r>
            <a:r>
              <a:rPr lang="en-GB" dirty="0"/>
              <a:t> </a:t>
            </a:r>
          </a:p>
          <a:p>
            <a:r>
              <a:rPr lang="en-GB" sz="1200" b="0" i="0" u="none" strike="noStrike" kern="1200" dirty="0" err="1">
                <a:solidFill>
                  <a:schemeClr val="tx1"/>
                </a:solidFill>
                <a:effectLst/>
                <a:latin typeface="+mn-lt"/>
                <a:ea typeface="+mn-ea"/>
                <a:cs typeface="+mn-cs"/>
              </a:rPr>
              <a:t>Treponemal</a:t>
            </a:r>
            <a:r>
              <a:rPr lang="en-GB" sz="1200" b="0" i="0" u="none" strike="noStrike" kern="1200" dirty="0">
                <a:solidFill>
                  <a:schemeClr val="tx1"/>
                </a:solidFill>
                <a:effectLst/>
                <a:latin typeface="+mn-lt"/>
                <a:ea typeface="+mn-ea"/>
                <a:cs typeface="+mn-cs"/>
              </a:rPr>
              <a:t> EIA/CLIA able to detect </a:t>
            </a:r>
            <a:r>
              <a:rPr lang="en-GB" sz="1200" b="0" i="0" u="none" strike="noStrike" kern="1200">
                <a:solidFill>
                  <a:schemeClr val="tx1"/>
                </a:solidFill>
                <a:effectLst/>
                <a:latin typeface="+mn-lt"/>
                <a:ea typeface="+mn-ea"/>
                <a:cs typeface="+mn-cs"/>
              </a:rPr>
              <a:t>IgG*:</a:t>
            </a:r>
            <a:r>
              <a:rPr lang="en-GB"/>
              <a:t> </a:t>
            </a:r>
            <a:r>
              <a:rPr lang="en-GB" sz="1200" b="0" i="0" u="none" strike="noStrike" kern="1200" dirty="0">
                <a:solidFill>
                  <a:schemeClr val="tx1"/>
                </a:solidFill>
                <a:effectLst/>
                <a:latin typeface="+mn-lt"/>
                <a:ea typeface="+mn-ea"/>
                <a:cs typeface="+mn-cs"/>
              </a:rPr>
              <a:t>Available and routinely used in suitable cases</a:t>
            </a:r>
            <a:r>
              <a:rPr lang="en-GB" dirty="0"/>
              <a:t> </a:t>
            </a:r>
            <a:r>
              <a:rPr lang="en-GB" sz="1200" b="0" i="0" u="none" strike="noStrike" kern="1200" dirty="0">
                <a:solidFill>
                  <a:schemeClr val="tx1"/>
                </a:solidFill>
                <a:effectLst/>
                <a:latin typeface="+mn-lt"/>
                <a:ea typeface="+mn-ea"/>
                <a:cs typeface="+mn-cs"/>
              </a:rPr>
              <a:t>98%</a:t>
            </a:r>
            <a:r>
              <a:rPr lang="en-GB" dirty="0"/>
              <a:t> </a:t>
            </a:r>
            <a:r>
              <a:rPr lang="en-GB" sz="1200" b="0" i="0" u="none" strike="noStrike" kern="1200" dirty="0">
                <a:solidFill>
                  <a:schemeClr val="tx1"/>
                </a:solidFill>
                <a:effectLst/>
                <a:latin typeface="+mn-lt"/>
                <a:ea typeface="+mn-ea"/>
                <a:cs typeface="+mn-cs"/>
              </a:rPr>
              <a:t>Available but not routinely used</a:t>
            </a:r>
            <a:r>
              <a:rPr lang="en-GB" dirty="0"/>
              <a:t> </a:t>
            </a:r>
            <a:r>
              <a:rPr lang="en-GB" sz="1200" b="0" i="0" u="none" strike="noStrike" kern="1200" dirty="0">
                <a:solidFill>
                  <a:schemeClr val="tx1"/>
                </a:solidFill>
                <a:effectLst/>
                <a:latin typeface="+mn-lt"/>
                <a:ea typeface="+mn-ea"/>
                <a:cs typeface="+mn-cs"/>
              </a:rPr>
              <a:t>0%</a:t>
            </a:r>
            <a:r>
              <a:rPr lang="en-GB" dirty="0"/>
              <a:t> </a:t>
            </a:r>
            <a:r>
              <a:rPr lang="en-GB" sz="1200" b="0" i="0" u="none" strike="noStrike" kern="1200" dirty="0">
                <a:solidFill>
                  <a:schemeClr val="tx1"/>
                </a:solidFill>
                <a:effectLst/>
                <a:latin typeface="+mn-lt"/>
                <a:ea typeface="+mn-ea"/>
                <a:cs typeface="+mn-cs"/>
              </a:rPr>
              <a:t>Not available</a:t>
            </a:r>
            <a:r>
              <a:rPr lang="en-GB" dirty="0"/>
              <a:t> </a:t>
            </a:r>
            <a:r>
              <a:rPr lang="en-GB" sz="1200" b="0" i="0" u="none" strike="noStrike" kern="1200" dirty="0">
                <a:solidFill>
                  <a:schemeClr val="tx1"/>
                </a:solidFill>
                <a:effectLst/>
                <a:latin typeface="+mn-lt"/>
                <a:ea typeface="+mn-ea"/>
                <a:cs typeface="+mn-cs"/>
              </a:rPr>
              <a:t>1%</a:t>
            </a:r>
            <a:r>
              <a:rPr lang="en-GB" dirty="0"/>
              <a:t> </a:t>
            </a:r>
            <a:r>
              <a:rPr lang="en-GB" sz="1200" b="0" i="0" u="none" strike="noStrike" kern="1200" dirty="0">
                <a:solidFill>
                  <a:schemeClr val="tx1"/>
                </a:solidFill>
                <a:effectLst/>
                <a:latin typeface="+mn-lt"/>
                <a:ea typeface="+mn-ea"/>
                <a:cs typeface="+mn-cs"/>
              </a:rPr>
              <a:t>Missing or discrepant information</a:t>
            </a:r>
            <a:r>
              <a:rPr lang="en-GB" dirty="0"/>
              <a:t> </a:t>
            </a:r>
            <a:r>
              <a:rPr lang="en-GB" sz="1200" b="0" i="0" u="none" strike="noStrike" kern="1200" dirty="0">
                <a:solidFill>
                  <a:schemeClr val="tx1"/>
                </a:solidFill>
                <a:effectLst/>
                <a:latin typeface="+mn-lt"/>
                <a:ea typeface="+mn-ea"/>
                <a:cs typeface="+mn-cs"/>
              </a:rPr>
              <a:t>1%</a:t>
            </a:r>
            <a:r>
              <a:rPr lang="en-GB" dirty="0"/>
              <a:t> </a:t>
            </a:r>
          </a:p>
        </p:txBody>
      </p:sp>
      <p:sp>
        <p:nvSpPr>
          <p:cNvPr id="4" name="Slide Number Placeholder 3"/>
          <p:cNvSpPr>
            <a:spLocks noGrp="1"/>
          </p:cNvSpPr>
          <p:nvPr>
            <p:ph type="sldNum" sz="quarter" idx="10"/>
          </p:nvPr>
        </p:nvSpPr>
        <p:spPr/>
        <p:txBody>
          <a:bodyPr/>
          <a:lstStyle/>
          <a:p>
            <a:fld id="{3C631ABA-8309-4DBB-9269-662EF1DE9A8B}" type="slidenum">
              <a:rPr lang="en-GB" smtClean="0"/>
              <a:t>7</a:t>
            </a:fld>
            <a:endParaRPr lang="en-GB"/>
          </a:p>
        </p:txBody>
      </p:sp>
    </p:spTree>
    <p:extLst>
      <p:ext uri="{BB962C8B-B14F-4D97-AF65-F5344CB8AC3E}">
        <p14:creationId xmlns:p14="http://schemas.microsoft.com/office/powerpoint/2010/main" val="16600629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C631ABA-8309-4DBB-9269-662EF1DE9A8B}" type="slidenum">
              <a:rPr lang="en-GB" smtClean="0"/>
              <a:t>8</a:t>
            </a:fld>
            <a:endParaRPr lang="en-GB"/>
          </a:p>
        </p:txBody>
      </p:sp>
    </p:spTree>
    <p:extLst>
      <p:ext uri="{BB962C8B-B14F-4D97-AF65-F5344CB8AC3E}">
        <p14:creationId xmlns:p14="http://schemas.microsoft.com/office/powerpoint/2010/main" val="22898585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All services recommended RPR/VDRL at either 3 or 6 months, and 157 of 161 did</a:t>
            </a:r>
            <a:r>
              <a:rPr lang="en-GB" baseline="0" dirty="0"/>
              <a:t> so at both time points.</a:t>
            </a:r>
            <a:endParaRPr lang="en-GB" dirty="0"/>
          </a:p>
        </p:txBody>
      </p:sp>
      <p:sp>
        <p:nvSpPr>
          <p:cNvPr id="4" name="Slide Number Placeholder 3"/>
          <p:cNvSpPr>
            <a:spLocks noGrp="1"/>
          </p:cNvSpPr>
          <p:nvPr>
            <p:ph type="sldNum" sz="quarter" idx="10"/>
          </p:nvPr>
        </p:nvSpPr>
        <p:spPr/>
        <p:txBody>
          <a:bodyPr/>
          <a:lstStyle/>
          <a:p>
            <a:fld id="{3C631ABA-8309-4DBB-9269-662EF1DE9A8B}" type="slidenum">
              <a:rPr lang="en-GB" smtClean="0"/>
              <a:t>9</a:t>
            </a:fld>
            <a:endParaRPr lang="en-GB"/>
          </a:p>
        </p:txBody>
      </p:sp>
    </p:spTree>
    <p:extLst>
      <p:ext uri="{BB962C8B-B14F-4D97-AF65-F5344CB8AC3E}">
        <p14:creationId xmlns:p14="http://schemas.microsoft.com/office/powerpoint/2010/main" val="22898585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Numbers do</a:t>
            </a:r>
            <a:r>
              <a:rPr lang="en-GB" baseline="0" dirty="0"/>
              <a:t> not add to 100% because of missing data and discrepant answers.</a:t>
            </a:r>
            <a:endParaRPr lang="en-GB" dirty="0"/>
          </a:p>
        </p:txBody>
      </p:sp>
      <p:sp>
        <p:nvSpPr>
          <p:cNvPr id="4" name="Slide Number Placeholder 3"/>
          <p:cNvSpPr>
            <a:spLocks noGrp="1"/>
          </p:cNvSpPr>
          <p:nvPr>
            <p:ph type="sldNum" sz="quarter" idx="10"/>
          </p:nvPr>
        </p:nvSpPr>
        <p:spPr/>
        <p:txBody>
          <a:bodyPr/>
          <a:lstStyle/>
          <a:p>
            <a:fld id="{3C631ABA-8309-4DBB-9269-662EF1DE9A8B}" type="slidenum">
              <a:rPr lang="en-GB" smtClean="0"/>
              <a:t>11</a:t>
            </a:fld>
            <a:endParaRPr lang="en-GB"/>
          </a:p>
        </p:txBody>
      </p:sp>
    </p:spTree>
    <p:extLst>
      <p:ext uri="{BB962C8B-B14F-4D97-AF65-F5344CB8AC3E}">
        <p14:creationId xmlns:p14="http://schemas.microsoft.com/office/powerpoint/2010/main" val="22160686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Discussed</a:t>
            </a:r>
            <a:r>
              <a:rPr lang="en-GB" baseline="0" dirty="0"/>
              <a:t> in NAG – unclear what respondents understood. Figure for provider referral is low - ?survey filled in by staff unfamiliar with the term? Possible confusion whether electronic means only purpose-designed eg </a:t>
            </a:r>
            <a:r>
              <a:rPr lang="en-GB" baseline="0" dirty="0" err="1"/>
              <a:t>ePN</a:t>
            </a:r>
            <a:r>
              <a:rPr lang="en-GB" baseline="0" dirty="0"/>
              <a:t>, or also includes ordinary email, text etc.</a:t>
            </a:r>
            <a:endParaRPr lang="en-GB" dirty="0"/>
          </a:p>
        </p:txBody>
      </p:sp>
      <p:sp>
        <p:nvSpPr>
          <p:cNvPr id="4" name="Slide Number Placeholder 3"/>
          <p:cNvSpPr>
            <a:spLocks noGrp="1"/>
          </p:cNvSpPr>
          <p:nvPr>
            <p:ph type="sldNum" sz="quarter" idx="10"/>
          </p:nvPr>
        </p:nvSpPr>
        <p:spPr/>
        <p:txBody>
          <a:bodyPr/>
          <a:lstStyle/>
          <a:p>
            <a:fld id="{3C631ABA-8309-4DBB-9269-662EF1DE9A8B}" type="slidenum">
              <a:rPr lang="en-GB" smtClean="0"/>
              <a:t>13</a:t>
            </a:fld>
            <a:endParaRPr lang="en-GB"/>
          </a:p>
        </p:txBody>
      </p:sp>
    </p:spTree>
    <p:extLst>
      <p:ext uri="{BB962C8B-B14F-4D97-AF65-F5344CB8AC3E}">
        <p14:creationId xmlns:p14="http://schemas.microsoft.com/office/powerpoint/2010/main" val="23390900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C631ABA-8309-4DBB-9269-662EF1DE9A8B}" type="slidenum">
              <a:rPr lang="en-GB" smtClean="0"/>
              <a:t>15</a:t>
            </a:fld>
            <a:endParaRPr lang="en-GB"/>
          </a:p>
        </p:txBody>
      </p:sp>
    </p:spTree>
    <p:extLst>
      <p:ext uri="{BB962C8B-B14F-4D97-AF65-F5344CB8AC3E}">
        <p14:creationId xmlns:p14="http://schemas.microsoft.com/office/powerpoint/2010/main" val="33924114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a:t>
            </a:r>
            <a:r>
              <a:rPr lang="en-GB" baseline="0" dirty="0"/>
              <a:t> horizontal axis, grouped categories for 6-10 upwards.</a:t>
            </a:r>
            <a:endParaRPr lang="en-GB" dirty="0"/>
          </a:p>
          <a:p>
            <a:endParaRPr lang="en-GB" dirty="0"/>
          </a:p>
          <a:p>
            <a:r>
              <a:rPr lang="en-GB" dirty="0"/>
              <a:t>The question</a:t>
            </a:r>
            <a:r>
              <a:rPr lang="en-GB" baseline="0" dirty="0"/>
              <a:t> was: “</a:t>
            </a:r>
            <a:r>
              <a:rPr lang="en-GB" sz="1200" kern="1200" dirty="0">
                <a:solidFill>
                  <a:schemeClr val="tx1"/>
                </a:solidFill>
                <a:effectLst/>
                <a:latin typeface="+mn-lt"/>
                <a:ea typeface="+mn-ea"/>
                <a:cs typeface="+mn-cs"/>
              </a:rPr>
              <a:t>How many contacts had the patient had during the relevant partner notification look back period? Enter a whole number, even if estimated.” Hence time period will have</a:t>
            </a:r>
            <a:r>
              <a:rPr lang="en-GB" sz="1200" kern="1200" baseline="0" dirty="0">
                <a:solidFill>
                  <a:schemeClr val="tx1"/>
                </a:solidFill>
                <a:effectLst/>
                <a:latin typeface="+mn-lt"/>
                <a:ea typeface="+mn-ea"/>
                <a:cs typeface="+mn-cs"/>
              </a:rPr>
              <a:t> varied for different individuals.</a:t>
            </a:r>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a:p>
            <a:r>
              <a:rPr lang="en-GB" dirty="0"/>
              <a:t>Respondents were asked NOT to include the index case</a:t>
            </a:r>
            <a:r>
              <a:rPr lang="en-GB" baseline="0" dirty="0"/>
              <a:t> for audited individuals who attended as a partner of a syphilis index case</a:t>
            </a:r>
            <a:endParaRPr lang="en-GB" dirty="0"/>
          </a:p>
        </p:txBody>
      </p:sp>
      <p:sp>
        <p:nvSpPr>
          <p:cNvPr id="4" name="Slide Number Placeholder 3"/>
          <p:cNvSpPr>
            <a:spLocks noGrp="1"/>
          </p:cNvSpPr>
          <p:nvPr>
            <p:ph type="sldNum" sz="quarter" idx="10"/>
          </p:nvPr>
        </p:nvSpPr>
        <p:spPr/>
        <p:txBody>
          <a:bodyPr/>
          <a:lstStyle/>
          <a:p>
            <a:fld id="{3C631ABA-8309-4DBB-9269-662EF1DE9A8B}" type="slidenum">
              <a:rPr lang="en-GB" smtClean="0"/>
              <a:t>16</a:t>
            </a:fld>
            <a:endParaRPr lang="en-GB"/>
          </a:p>
        </p:txBody>
      </p:sp>
    </p:spTree>
    <p:extLst>
      <p:ext uri="{BB962C8B-B14F-4D97-AF65-F5344CB8AC3E}">
        <p14:creationId xmlns:p14="http://schemas.microsoft.com/office/powerpoint/2010/main" val="385701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04017DD-95F6-4CAB-A10A-A82DBEB9550A}" type="datetimeFigureOut">
              <a:rPr lang="en-GB" smtClean="0"/>
              <a:t>31/08/2017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5D0B99F-DE4B-4A48-9381-7A9A3550C4A8}" type="slidenum">
              <a:rPr lang="en-GB" smtClean="0"/>
              <a:t>‹#›</a:t>
            </a:fld>
            <a:endParaRPr lang="en-GB"/>
          </a:p>
        </p:txBody>
      </p:sp>
    </p:spTree>
    <p:extLst>
      <p:ext uri="{BB962C8B-B14F-4D97-AF65-F5344CB8AC3E}">
        <p14:creationId xmlns:p14="http://schemas.microsoft.com/office/powerpoint/2010/main" val="1789134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04017DD-95F6-4CAB-A10A-A82DBEB9550A}" type="datetimeFigureOut">
              <a:rPr lang="en-GB" smtClean="0"/>
              <a:t>31/08/2017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5D0B99F-DE4B-4A48-9381-7A9A3550C4A8}" type="slidenum">
              <a:rPr lang="en-GB" smtClean="0"/>
              <a:t>‹#›</a:t>
            </a:fld>
            <a:endParaRPr lang="en-GB"/>
          </a:p>
        </p:txBody>
      </p:sp>
    </p:spTree>
    <p:extLst>
      <p:ext uri="{BB962C8B-B14F-4D97-AF65-F5344CB8AC3E}">
        <p14:creationId xmlns:p14="http://schemas.microsoft.com/office/powerpoint/2010/main" val="132458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04017DD-95F6-4CAB-A10A-A82DBEB9550A}" type="datetimeFigureOut">
              <a:rPr lang="en-GB" smtClean="0"/>
              <a:t>31/08/2017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5D0B99F-DE4B-4A48-9381-7A9A3550C4A8}" type="slidenum">
              <a:rPr lang="en-GB" smtClean="0"/>
              <a:t>‹#›</a:t>
            </a:fld>
            <a:endParaRPr lang="en-GB"/>
          </a:p>
        </p:txBody>
      </p:sp>
    </p:spTree>
    <p:extLst>
      <p:ext uri="{BB962C8B-B14F-4D97-AF65-F5344CB8AC3E}">
        <p14:creationId xmlns:p14="http://schemas.microsoft.com/office/powerpoint/2010/main" val="2127630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04017DD-95F6-4CAB-A10A-A82DBEB9550A}" type="datetimeFigureOut">
              <a:rPr lang="en-GB" smtClean="0"/>
              <a:t>31/08/2017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5D0B99F-DE4B-4A48-9381-7A9A3550C4A8}" type="slidenum">
              <a:rPr lang="en-GB" smtClean="0"/>
              <a:t>‹#›</a:t>
            </a:fld>
            <a:endParaRPr lang="en-GB"/>
          </a:p>
        </p:txBody>
      </p:sp>
    </p:spTree>
    <p:extLst>
      <p:ext uri="{BB962C8B-B14F-4D97-AF65-F5344CB8AC3E}">
        <p14:creationId xmlns:p14="http://schemas.microsoft.com/office/powerpoint/2010/main" val="4290286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4017DD-95F6-4CAB-A10A-A82DBEB9550A}" type="datetimeFigureOut">
              <a:rPr lang="en-GB" smtClean="0"/>
              <a:t>31/08/2017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5D0B99F-DE4B-4A48-9381-7A9A3550C4A8}" type="slidenum">
              <a:rPr lang="en-GB" smtClean="0"/>
              <a:t>‹#›</a:t>
            </a:fld>
            <a:endParaRPr lang="en-GB"/>
          </a:p>
        </p:txBody>
      </p:sp>
    </p:spTree>
    <p:extLst>
      <p:ext uri="{BB962C8B-B14F-4D97-AF65-F5344CB8AC3E}">
        <p14:creationId xmlns:p14="http://schemas.microsoft.com/office/powerpoint/2010/main" val="1887706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04017DD-95F6-4CAB-A10A-A82DBEB9550A}" type="datetimeFigureOut">
              <a:rPr lang="en-GB" smtClean="0"/>
              <a:t>31/08/2017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5D0B99F-DE4B-4A48-9381-7A9A3550C4A8}" type="slidenum">
              <a:rPr lang="en-GB" smtClean="0"/>
              <a:t>‹#›</a:t>
            </a:fld>
            <a:endParaRPr lang="en-GB"/>
          </a:p>
        </p:txBody>
      </p:sp>
    </p:spTree>
    <p:extLst>
      <p:ext uri="{BB962C8B-B14F-4D97-AF65-F5344CB8AC3E}">
        <p14:creationId xmlns:p14="http://schemas.microsoft.com/office/powerpoint/2010/main" val="1531550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04017DD-95F6-4CAB-A10A-A82DBEB9550A}" type="datetimeFigureOut">
              <a:rPr lang="en-GB" smtClean="0"/>
              <a:t>31/08/2017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5D0B99F-DE4B-4A48-9381-7A9A3550C4A8}" type="slidenum">
              <a:rPr lang="en-GB" smtClean="0"/>
              <a:t>‹#›</a:t>
            </a:fld>
            <a:endParaRPr lang="en-GB"/>
          </a:p>
        </p:txBody>
      </p:sp>
    </p:spTree>
    <p:extLst>
      <p:ext uri="{BB962C8B-B14F-4D97-AF65-F5344CB8AC3E}">
        <p14:creationId xmlns:p14="http://schemas.microsoft.com/office/powerpoint/2010/main" val="4249664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04017DD-95F6-4CAB-A10A-A82DBEB9550A}" type="datetimeFigureOut">
              <a:rPr lang="en-GB" smtClean="0"/>
              <a:t>31/08/2017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5D0B99F-DE4B-4A48-9381-7A9A3550C4A8}" type="slidenum">
              <a:rPr lang="en-GB" smtClean="0"/>
              <a:t>‹#›</a:t>
            </a:fld>
            <a:endParaRPr lang="en-GB"/>
          </a:p>
        </p:txBody>
      </p:sp>
    </p:spTree>
    <p:extLst>
      <p:ext uri="{BB962C8B-B14F-4D97-AF65-F5344CB8AC3E}">
        <p14:creationId xmlns:p14="http://schemas.microsoft.com/office/powerpoint/2010/main" val="1140429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4017DD-95F6-4CAB-A10A-A82DBEB9550A}" type="datetimeFigureOut">
              <a:rPr lang="en-GB" smtClean="0"/>
              <a:t>31/08/2017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5D0B99F-DE4B-4A48-9381-7A9A3550C4A8}" type="slidenum">
              <a:rPr lang="en-GB" smtClean="0"/>
              <a:t>‹#›</a:t>
            </a:fld>
            <a:endParaRPr lang="en-GB"/>
          </a:p>
        </p:txBody>
      </p:sp>
    </p:spTree>
    <p:extLst>
      <p:ext uri="{BB962C8B-B14F-4D97-AF65-F5344CB8AC3E}">
        <p14:creationId xmlns:p14="http://schemas.microsoft.com/office/powerpoint/2010/main" val="2634795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04017DD-95F6-4CAB-A10A-A82DBEB9550A}" type="datetimeFigureOut">
              <a:rPr lang="en-GB" smtClean="0"/>
              <a:t>31/08/2017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5D0B99F-DE4B-4A48-9381-7A9A3550C4A8}" type="slidenum">
              <a:rPr lang="en-GB" smtClean="0"/>
              <a:t>‹#›</a:t>
            </a:fld>
            <a:endParaRPr lang="en-GB"/>
          </a:p>
        </p:txBody>
      </p:sp>
    </p:spTree>
    <p:extLst>
      <p:ext uri="{BB962C8B-B14F-4D97-AF65-F5344CB8AC3E}">
        <p14:creationId xmlns:p14="http://schemas.microsoft.com/office/powerpoint/2010/main" val="4056584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04017DD-95F6-4CAB-A10A-A82DBEB9550A}" type="datetimeFigureOut">
              <a:rPr lang="en-GB" smtClean="0"/>
              <a:t>31/08/2017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5D0B99F-DE4B-4A48-9381-7A9A3550C4A8}" type="slidenum">
              <a:rPr lang="en-GB" smtClean="0"/>
              <a:t>‹#›</a:t>
            </a:fld>
            <a:endParaRPr lang="en-GB"/>
          </a:p>
        </p:txBody>
      </p:sp>
    </p:spTree>
    <p:extLst>
      <p:ext uri="{BB962C8B-B14F-4D97-AF65-F5344CB8AC3E}">
        <p14:creationId xmlns:p14="http://schemas.microsoft.com/office/powerpoint/2010/main" val="3715746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4017DD-95F6-4CAB-A10A-A82DBEB9550A}" type="datetimeFigureOut">
              <a:rPr lang="en-GB" smtClean="0"/>
              <a:t>31/08/2017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D0B99F-DE4B-4A48-9381-7A9A3550C4A8}" type="slidenum">
              <a:rPr lang="en-GB" smtClean="0"/>
              <a:t>‹#›</a:t>
            </a:fld>
            <a:endParaRPr lang="en-GB"/>
          </a:p>
        </p:txBody>
      </p:sp>
    </p:spTree>
    <p:extLst>
      <p:ext uri="{BB962C8B-B14F-4D97-AF65-F5344CB8AC3E}">
        <p14:creationId xmlns:p14="http://schemas.microsoft.com/office/powerpoint/2010/main" val="42294242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Management of syphilis</a:t>
            </a:r>
          </a:p>
        </p:txBody>
      </p:sp>
      <p:sp>
        <p:nvSpPr>
          <p:cNvPr id="3" name="Subtitle 2"/>
          <p:cNvSpPr>
            <a:spLocks noGrp="1"/>
          </p:cNvSpPr>
          <p:nvPr>
            <p:ph type="subTitle" idx="1"/>
          </p:nvPr>
        </p:nvSpPr>
        <p:spPr/>
        <p:txBody>
          <a:bodyPr/>
          <a:lstStyle/>
          <a:p>
            <a:r>
              <a:rPr lang="en-GB" dirty="0"/>
              <a:t>BASHH National Clinical Audit 2017</a:t>
            </a:r>
          </a:p>
        </p:txBody>
      </p:sp>
    </p:spTree>
    <p:extLst>
      <p:ext uri="{BB962C8B-B14F-4D97-AF65-F5344CB8AC3E}">
        <p14:creationId xmlns:p14="http://schemas.microsoft.com/office/powerpoint/2010/main" val="28101522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Usual/preferred treatment for early syphilis</a:t>
            </a:r>
          </a:p>
        </p:txBody>
      </p:sp>
      <p:sp>
        <p:nvSpPr>
          <p:cNvPr id="3" name="Content Placeholder 2"/>
          <p:cNvSpPr>
            <a:spLocks noGrp="1"/>
          </p:cNvSpPr>
          <p:nvPr>
            <p:ph idx="1"/>
          </p:nvPr>
        </p:nvSpPr>
        <p:spPr/>
        <p:txBody>
          <a:bodyPr>
            <a:normAutofit/>
          </a:bodyPr>
          <a:lstStyle/>
          <a:p>
            <a:pPr marL="0" indent="0" algn="ctr">
              <a:buNone/>
            </a:pPr>
            <a:endParaRPr lang="en-GB" sz="6000" dirty="0"/>
          </a:p>
          <a:p>
            <a:pPr marL="0" indent="0" algn="ctr">
              <a:buNone/>
            </a:pPr>
            <a:r>
              <a:rPr lang="en-GB" sz="6000" dirty="0"/>
              <a:t>100% of services:</a:t>
            </a:r>
          </a:p>
          <a:p>
            <a:pPr marL="0" indent="0" algn="ctr">
              <a:buNone/>
            </a:pPr>
            <a:r>
              <a:rPr lang="en-GB" sz="6000" dirty="0"/>
              <a:t>IM benzathine penicillin</a:t>
            </a:r>
          </a:p>
        </p:txBody>
      </p:sp>
    </p:spTree>
    <p:extLst>
      <p:ext uri="{BB962C8B-B14F-4D97-AF65-F5344CB8AC3E}">
        <p14:creationId xmlns:p14="http://schemas.microsoft.com/office/powerpoint/2010/main" val="1759077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Aspects of clinical management</a:t>
            </a:r>
          </a:p>
        </p:txBody>
      </p:sp>
      <p:pic>
        <p:nvPicPr>
          <p:cNvPr id="307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67544" y="1196752"/>
            <a:ext cx="8393909" cy="54857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2000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Written patient information</a:t>
            </a:r>
          </a:p>
        </p:txBody>
      </p:sp>
      <p:sp>
        <p:nvSpPr>
          <p:cNvPr id="3" name="Content Placeholder 2"/>
          <p:cNvSpPr>
            <a:spLocks noGrp="1"/>
          </p:cNvSpPr>
          <p:nvPr>
            <p:ph idx="1"/>
          </p:nvPr>
        </p:nvSpPr>
        <p:spPr/>
        <p:txBody>
          <a:bodyPr/>
          <a:lstStyle/>
          <a:p>
            <a:r>
              <a:rPr lang="en-GB" dirty="0"/>
              <a:t>68.9% (111 services): printed FPA leaflet</a:t>
            </a:r>
          </a:p>
          <a:p>
            <a:r>
              <a:rPr lang="en-GB" dirty="0"/>
              <a:t>31.7% (51): electronic FPA leaflet</a:t>
            </a:r>
          </a:p>
          <a:p>
            <a:r>
              <a:rPr lang="en-GB" dirty="0"/>
              <a:t>13.7% (22): in-house leaflet</a:t>
            </a:r>
          </a:p>
          <a:p>
            <a:r>
              <a:rPr lang="en-GB" dirty="0"/>
              <a:t>Other materials reported included BASHH leaflet and website</a:t>
            </a:r>
          </a:p>
          <a:p>
            <a:endParaRPr lang="en-GB" dirty="0"/>
          </a:p>
          <a:p>
            <a:pPr marL="0" indent="0">
              <a:buNone/>
            </a:pPr>
            <a:r>
              <a:rPr lang="en-GB" dirty="0"/>
              <a:t>6.2% (10) reported no written information usually provided to syphilis patients.</a:t>
            </a:r>
          </a:p>
        </p:txBody>
      </p:sp>
    </p:spTree>
    <p:extLst>
      <p:ext uri="{BB962C8B-B14F-4D97-AF65-F5344CB8AC3E}">
        <p14:creationId xmlns:p14="http://schemas.microsoft.com/office/powerpoint/2010/main" val="3309991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Availability of partner notification</a:t>
            </a:r>
          </a:p>
        </p:txBody>
      </p:sp>
      <p:sp>
        <p:nvSpPr>
          <p:cNvPr id="3" name="Content Placeholder 2"/>
          <p:cNvSpPr>
            <a:spLocks noGrp="1"/>
          </p:cNvSpPr>
          <p:nvPr>
            <p:ph idx="1"/>
          </p:nvPr>
        </p:nvSpPr>
        <p:spPr/>
        <p:txBody>
          <a:bodyPr/>
          <a:lstStyle/>
          <a:p>
            <a:r>
              <a:rPr lang="en-GB" dirty="0"/>
              <a:t>99.4% (160 services): patient referral</a:t>
            </a:r>
          </a:p>
          <a:p>
            <a:endParaRPr lang="en-GB" dirty="0"/>
          </a:p>
          <a:p>
            <a:r>
              <a:rPr lang="en-GB" smtClean="0"/>
              <a:t>97.5% </a:t>
            </a:r>
            <a:r>
              <a:rPr lang="en-GB" dirty="0" smtClean="0"/>
              <a:t>(156): </a:t>
            </a:r>
            <a:r>
              <a:rPr lang="en-GB" dirty="0"/>
              <a:t>provider referral</a:t>
            </a:r>
          </a:p>
          <a:p>
            <a:endParaRPr lang="en-GB" dirty="0"/>
          </a:p>
          <a:p>
            <a:r>
              <a:rPr lang="en-GB" dirty="0"/>
              <a:t>28.6% (46): electronic means of contact</a:t>
            </a:r>
          </a:p>
        </p:txBody>
      </p:sp>
    </p:spTree>
    <p:extLst>
      <p:ext uri="{BB962C8B-B14F-4D97-AF65-F5344CB8AC3E}">
        <p14:creationId xmlns:p14="http://schemas.microsoft.com/office/powerpoint/2010/main" val="4927809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GB" dirty="0"/>
              <a:t>Case note review</a:t>
            </a:r>
          </a:p>
        </p:txBody>
      </p:sp>
      <p:sp>
        <p:nvSpPr>
          <p:cNvPr id="7" name="Subtitle 6"/>
          <p:cNvSpPr>
            <a:spLocks noGrp="1"/>
          </p:cNvSpPr>
          <p:nvPr>
            <p:ph type="subTitle" idx="1"/>
          </p:nvPr>
        </p:nvSpPr>
        <p:spPr/>
        <p:txBody>
          <a:bodyPr/>
          <a:lstStyle/>
          <a:p>
            <a:r>
              <a:rPr lang="en-GB" dirty="0"/>
              <a:t>3017 adults who presented during 2016 with early infectious syphilis</a:t>
            </a:r>
          </a:p>
        </p:txBody>
      </p:sp>
    </p:spTree>
    <p:extLst>
      <p:ext uri="{BB962C8B-B14F-4D97-AF65-F5344CB8AC3E}">
        <p14:creationId xmlns:p14="http://schemas.microsoft.com/office/powerpoint/2010/main" val="25604644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Characteristics of audited individuals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91220273"/>
              </p:ext>
            </p:extLst>
          </p:nvPr>
        </p:nvGraphicFramePr>
        <p:xfrm>
          <a:off x="457200" y="1600200"/>
          <a:ext cx="8229600" cy="485140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xmlns="" val="20000"/>
                    </a:ext>
                  </a:extLst>
                </a:gridCol>
                <a:gridCol w="2057400">
                  <a:extLst>
                    <a:ext uri="{9D8B030D-6E8A-4147-A177-3AD203B41FA5}">
                      <a16:colId xmlns:a16="http://schemas.microsoft.com/office/drawing/2014/main" xmlns="" val="20001"/>
                    </a:ext>
                  </a:extLst>
                </a:gridCol>
                <a:gridCol w="2232248">
                  <a:extLst>
                    <a:ext uri="{9D8B030D-6E8A-4147-A177-3AD203B41FA5}">
                      <a16:colId xmlns:a16="http://schemas.microsoft.com/office/drawing/2014/main" xmlns="" val="20002"/>
                    </a:ext>
                  </a:extLst>
                </a:gridCol>
                <a:gridCol w="1882552">
                  <a:extLst>
                    <a:ext uri="{9D8B030D-6E8A-4147-A177-3AD203B41FA5}">
                      <a16:colId xmlns:a16="http://schemas.microsoft.com/office/drawing/2014/main" xmlns="" val="20003"/>
                    </a:ext>
                  </a:extLst>
                </a:gridCol>
              </a:tblGrid>
              <a:tr h="370840">
                <a:tc>
                  <a:txBody>
                    <a:bodyPr/>
                    <a:lstStyle/>
                    <a:p>
                      <a:r>
                        <a:rPr lang="en-GB" dirty="0"/>
                        <a:t>Gender</a:t>
                      </a:r>
                    </a:p>
                  </a:txBody>
                  <a:tcPr/>
                </a:tc>
                <a:tc>
                  <a:txBody>
                    <a:bodyPr/>
                    <a:lstStyle/>
                    <a:p>
                      <a:pPr algn="ctr"/>
                      <a:r>
                        <a:rPr lang="en-GB" dirty="0"/>
                        <a:t>No (%)</a:t>
                      </a:r>
                    </a:p>
                  </a:txBody>
                  <a:tcPr/>
                </a:tc>
                <a:tc>
                  <a:txBody>
                    <a:bodyPr/>
                    <a:lstStyle/>
                    <a:p>
                      <a:r>
                        <a:rPr lang="en-GB" dirty="0"/>
                        <a:t>Of which, gender of partner(s)</a:t>
                      </a:r>
                    </a:p>
                  </a:txBody>
                  <a:tcPr/>
                </a:tc>
                <a:tc>
                  <a:txBody>
                    <a:bodyPr/>
                    <a:lstStyle/>
                    <a:p>
                      <a:pPr algn="ctr"/>
                      <a:r>
                        <a:rPr lang="en-GB" dirty="0"/>
                        <a:t>No (%)</a:t>
                      </a:r>
                    </a:p>
                  </a:txBody>
                  <a:tcPr/>
                </a:tc>
                <a:extLst>
                  <a:ext uri="{0D108BD9-81ED-4DB2-BD59-A6C34878D82A}">
                    <a16:rowId xmlns:a16="http://schemas.microsoft.com/office/drawing/2014/main" xmlns="" val="10000"/>
                  </a:ext>
                </a:extLst>
              </a:tr>
              <a:tr h="370840">
                <a:tc>
                  <a:txBody>
                    <a:bodyPr/>
                    <a:lstStyle/>
                    <a:p>
                      <a:r>
                        <a:rPr lang="en-GB" dirty="0"/>
                        <a:t>Male</a:t>
                      </a:r>
                    </a:p>
                  </a:txBody>
                  <a:tcPr/>
                </a:tc>
                <a:tc>
                  <a:txBody>
                    <a:bodyPr/>
                    <a:lstStyle/>
                    <a:p>
                      <a:pPr algn="ctr"/>
                      <a:r>
                        <a:rPr lang="en-GB" dirty="0"/>
                        <a:t>2767 (91.7)</a:t>
                      </a:r>
                    </a:p>
                  </a:txBody>
                  <a:tcPr/>
                </a:tc>
                <a:tc>
                  <a:txBody>
                    <a:bodyPr/>
                    <a:lstStyle/>
                    <a:p>
                      <a:r>
                        <a:rPr lang="en-GB" dirty="0"/>
                        <a:t>Male</a:t>
                      </a:r>
                    </a:p>
                    <a:p>
                      <a:r>
                        <a:rPr lang="en-GB" dirty="0"/>
                        <a:t>Male and female</a:t>
                      </a:r>
                    </a:p>
                    <a:p>
                      <a:r>
                        <a:rPr lang="en-GB" dirty="0"/>
                        <a:t>Female</a:t>
                      </a:r>
                    </a:p>
                    <a:p>
                      <a:r>
                        <a:rPr lang="en-GB" dirty="0"/>
                        <a:t>Trans*</a:t>
                      </a:r>
                    </a:p>
                    <a:p>
                      <a:r>
                        <a:rPr lang="en-GB" dirty="0"/>
                        <a:t>Not stated</a:t>
                      </a:r>
                    </a:p>
                  </a:txBody>
                  <a:tcPr/>
                </a:tc>
                <a:tc>
                  <a:txBody>
                    <a:bodyPr/>
                    <a:lstStyle/>
                    <a:p>
                      <a:pPr algn="ctr"/>
                      <a:r>
                        <a:rPr lang="en-GB" dirty="0"/>
                        <a:t>2305 (83.3)</a:t>
                      </a:r>
                    </a:p>
                    <a:p>
                      <a:pPr algn="ctr"/>
                      <a:r>
                        <a:rPr lang="en-GB" dirty="0"/>
                        <a:t>150 (5.4)</a:t>
                      </a:r>
                    </a:p>
                    <a:p>
                      <a:pPr algn="ctr"/>
                      <a:r>
                        <a:rPr lang="en-GB" dirty="0"/>
                        <a:t>280 (10.1)</a:t>
                      </a:r>
                    </a:p>
                    <a:p>
                      <a:pPr algn="ctr"/>
                      <a:r>
                        <a:rPr lang="en-GB" dirty="0"/>
                        <a:t>4 (0.1)</a:t>
                      </a:r>
                    </a:p>
                    <a:p>
                      <a:pPr algn="ctr"/>
                      <a:r>
                        <a:rPr lang="en-GB" dirty="0"/>
                        <a:t>28 (1.0)</a:t>
                      </a:r>
                    </a:p>
                  </a:txBody>
                  <a:tcPr/>
                </a:tc>
                <a:extLst>
                  <a:ext uri="{0D108BD9-81ED-4DB2-BD59-A6C34878D82A}">
                    <a16:rowId xmlns:a16="http://schemas.microsoft.com/office/drawing/2014/main" xmlns="" val="10001"/>
                  </a:ext>
                </a:extLst>
              </a:tr>
              <a:tr h="370840">
                <a:tc>
                  <a:txBody>
                    <a:bodyPr/>
                    <a:lstStyle/>
                    <a:p>
                      <a:r>
                        <a:rPr lang="en-GB" dirty="0"/>
                        <a:t>Female</a:t>
                      </a:r>
                    </a:p>
                  </a:txBody>
                  <a:tcPr/>
                </a:tc>
                <a:tc>
                  <a:txBody>
                    <a:bodyPr/>
                    <a:lstStyle/>
                    <a:p>
                      <a:pPr algn="ctr"/>
                      <a:r>
                        <a:rPr lang="en-GB" dirty="0"/>
                        <a:t>199 (6.6)</a:t>
                      </a:r>
                    </a:p>
                  </a:txBody>
                  <a:tcPr/>
                </a:tc>
                <a:tc>
                  <a:txBody>
                    <a:bodyPr/>
                    <a:lstStyle/>
                    <a:p>
                      <a:r>
                        <a:rPr lang="en-GB" dirty="0"/>
                        <a:t>Male</a:t>
                      </a:r>
                    </a:p>
                    <a:p>
                      <a:r>
                        <a:rPr lang="en-GB" dirty="0"/>
                        <a:t>Male and female</a:t>
                      </a:r>
                    </a:p>
                    <a:p>
                      <a:r>
                        <a:rPr lang="en-GB" dirty="0"/>
                        <a:t>Female</a:t>
                      </a:r>
                    </a:p>
                    <a:p>
                      <a:r>
                        <a:rPr lang="en-GB" dirty="0"/>
                        <a:t>Not stated</a:t>
                      </a:r>
                    </a:p>
                  </a:txBody>
                  <a:tcPr/>
                </a:tc>
                <a:tc>
                  <a:txBody>
                    <a:bodyPr/>
                    <a:lstStyle/>
                    <a:p>
                      <a:pPr algn="ctr"/>
                      <a:r>
                        <a:rPr lang="en-GB" dirty="0"/>
                        <a:t>186 (93.5)</a:t>
                      </a:r>
                    </a:p>
                    <a:p>
                      <a:pPr algn="ctr"/>
                      <a:r>
                        <a:rPr lang="en-GB" dirty="0"/>
                        <a:t>1</a:t>
                      </a:r>
                      <a:r>
                        <a:rPr lang="en-GB" baseline="0" dirty="0"/>
                        <a:t> (0.5)</a:t>
                      </a:r>
                    </a:p>
                    <a:p>
                      <a:pPr algn="ctr"/>
                      <a:r>
                        <a:rPr lang="en-GB" baseline="0" dirty="0"/>
                        <a:t>8 (4.0)</a:t>
                      </a:r>
                    </a:p>
                    <a:p>
                      <a:pPr algn="ctr"/>
                      <a:r>
                        <a:rPr lang="en-GB" baseline="0" dirty="0"/>
                        <a:t>4 (2.0)</a:t>
                      </a:r>
                      <a:endParaRPr lang="en-GB" dirty="0"/>
                    </a:p>
                  </a:txBody>
                  <a:tcPr/>
                </a:tc>
                <a:extLst>
                  <a:ext uri="{0D108BD9-81ED-4DB2-BD59-A6C34878D82A}">
                    <a16:rowId xmlns:a16="http://schemas.microsoft.com/office/drawing/2014/main" xmlns="" val="10002"/>
                  </a:ext>
                </a:extLst>
              </a:tr>
              <a:tr h="370840">
                <a:tc>
                  <a:txBody>
                    <a:bodyPr/>
                    <a:lstStyle/>
                    <a:p>
                      <a:r>
                        <a:rPr lang="en-GB" dirty="0"/>
                        <a:t>Trans*</a:t>
                      </a:r>
                    </a:p>
                  </a:txBody>
                  <a:tcPr/>
                </a:tc>
                <a:tc>
                  <a:txBody>
                    <a:bodyPr/>
                    <a:lstStyle/>
                    <a:p>
                      <a:pPr algn="ctr"/>
                      <a:r>
                        <a:rPr lang="en-GB" dirty="0"/>
                        <a:t>7 (0.2)</a:t>
                      </a:r>
                    </a:p>
                  </a:txBody>
                  <a:tcPr/>
                </a:tc>
                <a:tc>
                  <a:txBody>
                    <a:bodyPr/>
                    <a:lstStyle/>
                    <a:p>
                      <a:r>
                        <a:rPr lang="en-GB" dirty="0"/>
                        <a:t>Male</a:t>
                      </a:r>
                    </a:p>
                  </a:txBody>
                  <a:tcPr/>
                </a:tc>
                <a:tc>
                  <a:txBody>
                    <a:bodyPr/>
                    <a:lstStyle/>
                    <a:p>
                      <a:pPr algn="ctr"/>
                      <a:r>
                        <a:rPr lang="en-GB" dirty="0"/>
                        <a:t>7 (100.0)</a:t>
                      </a:r>
                    </a:p>
                  </a:txBody>
                  <a:tcPr/>
                </a:tc>
                <a:extLst>
                  <a:ext uri="{0D108BD9-81ED-4DB2-BD59-A6C34878D82A}">
                    <a16:rowId xmlns:a16="http://schemas.microsoft.com/office/drawing/2014/main" xmlns="" val="10003"/>
                  </a:ext>
                </a:extLst>
              </a:tr>
              <a:tr h="370840">
                <a:tc>
                  <a:txBody>
                    <a:bodyPr/>
                    <a:lstStyle/>
                    <a:p>
                      <a:r>
                        <a:rPr lang="en-GB" dirty="0"/>
                        <a:t>Not stated</a:t>
                      </a:r>
                    </a:p>
                  </a:txBody>
                  <a:tcPr/>
                </a:tc>
                <a:tc>
                  <a:txBody>
                    <a:bodyPr/>
                    <a:lstStyle/>
                    <a:p>
                      <a:pPr algn="ctr"/>
                      <a:r>
                        <a:rPr lang="en-GB" dirty="0"/>
                        <a:t>44 (1.5)</a:t>
                      </a:r>
                    </a:p>
                  </a:txBody>
                  <a:tcPr/>
                </a:tc>
                <a:tc>
                  <a:txBody>
                    <a:bodyPr/>
                    <a:lstStyle/>
                    <a:p>
                      <a:r>
                        <a:rPr lang="en-GB" dirty="0"/>
                        <a:t>Male</a:t>
                      </a:r>
                    </a:p>
                    <a:p>
                      <a:r>
                        <a:rPr lang="en-GB" dirty="0"/>
                        <a:t>Male and female</a:t>
                      </a:r>
                    </a:p>
                    <a:p>
                      <a:r>
                        <a:rPr lang="en-GB" dirty="0"/>
                        <a:t>Female</a:t>
                      </a:r>
                    </a:p>
                    <a:p>
                      <a:r>
                        <a:rPr lang="en-GB" dirty="0"/>
                        <a:t>Not stated</a:t>
                      </a:r>
                    </a:p>
                  </a:txBody>
                  <a:tcPr/>
                </a:tc>
                <a:tc>
                  <a:txBody>
                    <a:bodyPr/>
                    <a:lstStyle/>
                    <a:p>
                      <a:pPr algn="ctr"/>
                      <a:r>
                        <a:rPr lang="en-GB" dirty="0"/>
                        <a:t>33 (75.0)</a:t>
                      </a:r>
                    </a:p>
                    <a:p>
                      <a:pPr algn="ctr"/>
                      <a:r>
                        <a:rPr lang="en-GB" dirty="0"/>
                        <a:t>4</a:t>
                      </a:r>
                      <a:r>
                        <a:rPr lang="en-GB" baseline="0" dirty="0"/>
                        <a:t> (9.1)</a:t>
                      </a:r>
                    </a:p>
                    <a:p>
                      <a:pPr algn="ctr"/>
                      <a:r>
                        <a:rPr lang="en-GB" baseline="0" dirty="0"/>
                        <a:t>3 (6.8)</a:t>
                      </a:r>
                    </a:p>
                    <a:p>
                      <a:pPr algn="ctr"/>
                      <a:r>
                        <a:rPr lang="en-GB" baseline="0" dirty="0"/>
                        <a:t>4 (9.1)</a:t>
                      </a:r>
                      <a:endParaRPr lang="en-GB" dirty="0"/>
                    </a:p>
                  </a:txBody>
                  <a:tcPr/>
                </a:tc>
                <a:extLst>
                  <a:ext uri="{0D108BD9-81ED-4DB2-BD59-A6C34878D82A}">
                    <a16:rowId xmlns:a16="http://schemas.microsoft.com/office/drawing/2014/main" xmlns="" val="10004"/>
                  </a:ext>
                </a:extLst>
              </a:tr>
            </a:tbl>
          </a:graphicData>
        </a:graphic>
      </p:graphicFrame>
      <p:sp>
        <p:nvSpPr>
          <p:cNvPr id="5" name="TextBox 4"/>
          <p:cNvSpPr txBox="1"/>
          <p:nvPr/>
        </p:nvSpPr>
        <p:spPr>
          <a:xfrm>
            <a:off x="467544" y="6488668"/>
            <a:ext cx="7992888" cy="276999"/>
          </a:xfrm>
          <a:prstGeom prst="rect">
            <a:avLst/>
          </a:prstGeom>
          <a:noFill/>
        </p:spPr>
        <p:txBody>
          <a:bodyPr wrap="square" rtlCol="0">
            <a:spAutoFit/>
          </a:bodyPr>
          <a:lstStyle/>
          <a:p>
            <a:r>
              <a:rPr lang="en-GB" sz="1200" dirty="0"/>
              <a:t>*All trans audited individuals and partners had been assigned male at birth.</a:t>
            </a:r>
          </a:p>
        </p:txBody>
      </p:sp>
    </p:spTree>
    <p:extLst>
      <p:ext uri="{BB962C8B-B14F-4D97-AF65-F5344CB8AC3E}">
        <p14:creationId xmlns:p14="http://schemas.microsoft.com/office/powerpoint/2010/main" val="6763303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Numbers of partners reported</a:t>
            </a:r>
          </a:p>
        </p:txBody>
      </p:sp>
      <p:pic>
        <p:nvPicPr>
          <p:cNvPr id="4099"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95760" y="1217863"/>
            <a:ext cx="8352927" cy="5455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898276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Clinical status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44082146"/>
              </p:ext>
            </p:extLst>
          </p:nvPr>
        </p:nvGraphicFramePr>
        <p:xfrm>
          <a:off x="971600" y="1600200"/>
          <a:ext cx="6768752" cy="2225040"/>
        </p:xfrm>
        <a:graphic>
          <a:graphicData uri="http://schemas.openxmlformats.org/drawingml/2006/table">
            <a:tbl>
              <a:tblPr firstRow="1" bandRow="1">
                <a:tableStyleId>{5C22544A-7EE6-4342-B048-85BDC9FD1C3A}</a:tableStyleId>
              </a:tblPr>
              <a:tblGrid>
                <a:gridCol w="4225709">
                  <a:extLst>
                    <a:ext uri="{9D8B030D-6E8A-4147-A177-3AD203B41FA5}">
                      <a16:colId xmlns:a16="http://schemas.microsoft.com/office/drawing/2014/main" xmlns="" val="20000"/>
                    </a:ext>
                  </a:extLst>
                </a:gridCol>
                <a:gridCol w="2543043">
                  <a:extLst>
                    <a:ext uri="{9D8B030D-6E8A-4147-A177-3AD203B41FA5}">
                      <a16:colId xmlns:a16="http://schemas.microsoft.com/office/drawing/2014/main" xmlns="" val="20001"/>
                    </a:ext>
                  </a:extLst>
                </a:gridCol>
              </a:tblGrid>
              <a:tr h="370840">
                <a:tc>
                  <a:txBody>
                    <a:bodyPr/>
                    <a:lstStyle/>
                    <a:p>
                      <a:r>
                        <a:rPr lang="en-GB" dirty="0"/>
                        <a:t>Syphilis stage</a:t>
                      </a:r>
                    </a:p>
                  </a:txBody>
                  <a:tcPr/>
                </a:tc>
                <a:tc>
                  <a:txBody>
                    <a:bodyPr/>
                    <a:lstStyle/>
                    <a:p>
                      <a:pPr algn="ctr"/>
                      <a:r>
                        <a:rPr lang="en-GB" dirty="0"/>
                        <a:t>No (%)</a:t>
                      </a:r>
                    </a:p>
                  </a:txBody>
                  <a:tcPr/>
                </a:tc>
                <a:extLst>
                  <a:ext uri="{0D108BD9-81ED-4DB2-BD59-A6C34878D82A}">
                    <a16:rowId xmlns:a16="http://schemas.microsoft.com/office/drawing/2014/main" xmlns="" val="10000"/>
                  </a:ext>
                </a:extLst>
              </a:tr>
              <a:tr h="370840">
                <a:tc>
                  <a:txBody>
                    <a:bodyPr/>
                    <a:lstStyle/>
                    <a:p>
                      <a:r>
                        <a:rPr lang="en-GB" dirty="0"/>
                        <a:t>Early asymptomatic/incubating</a:t>
                      </a:r>
                    </a:p>
                  </a:txBody>
                  <a:tcPr/>
                </a:tc>
                <a:tc>
                  <a:txBody>
                    <a:bodyPr/>
                    <a:lstStyle/>
                    <a:p>
                      <a:pPr algn="ctr"/>
                      <a:r>
                        <a:rPr lang="en-GB" dirty="0"/>
                        <a:t>276</a:t>
                      </a:r>
                      <a:r>
                        <a:rPr lang="en-GB" baseline="0" dirty="0"/>
                        <a:t>  (</a:t>
                      </a:r>
                      <a:r>
                        <a:rPr lang="en-GB" dirty="0"/>
                        <a:t>9.1)</a:t>
                      </a:r>
                    </a:p>
                  </a:txBody>
                  <a:tcPr/>
                </a:tc>
                <a:extLst>
                  <a:ext uri="{0D108BD9-81ED-4DB2-BD59-A6C34878D82A}">
                    <a16:rowId xmlns:a16="http://schemas.microsoft.com/office/drawing/2014/main" xmlns="" val="10001"/>
                  </a:ext>
                </a:extLst>
              </a:tr>
              <a:tr h="370840">
                <a:tc>
                  <a:txBody>
                    <a:bodyPr/>
                    <a:lstStyle/>
                    <a:p>
                      <a:r>
                        <a:rPr lang="en-GB" dirty="0"/>
                        <a:t>Primary</a:t>
                      </a:r>
                    </a:p>
                  </a:txBody>
                  <a:tcPr/>
                </a:tc>
                <a:tc>
                  <a:txBody>
                    <a:bodyPr/>
                    <a:lstStyle/>
                    <a:p>
                      <a:pPr algn="ctr"/>
                      <a:r>
                        <a:rPr lang="en-GB" dirty="0"/>
                        <a:t>1045 (34.6)</a:t>
                      </a:r>
                    </a:p>
                  </a:txBody>
                  <a:tcPr/>
                </a:tc>
                <a:extLst>
                  <a:ext uri="{0D108BD9-81ED-4DB2-BD59-A6C34878D82A}">
                    <a16:rowId xmlns:a16="http://schemas.microsoft.com/office/drawing/2014/main" xmlns="" val="10002"/>
                  </a:ext>
                </a:extLst>
              </a:tr>
              <a:tr h="370840">
                <a:tc>
                  <a:txBody>
                    <a:bodyPr/>
                    <a:lstStyle/>
                    <a:p>
                      <a:r>
                        <a:rPr lang="en-GB" dirty="0"/>
                        <a:t>Secondary</a:t>
                      </a:r>
                    </a:p>
                  </a:txBody>
                  <a:tcPr/>
                </a:tc>
                <a:tc>
                  <a:txBody>
                    <a:bodyPr/>
                    <a:lstStyle/>
                    <a:p>
                      <a:pPr algn="ctr"/>
                      <a:r>
                        <a:rPr lang="en-GB" dirty="0"/>
                        <a:t>774 (25.7)</a:t>
                      </a:r>
                    </a:p>
                  </a:txBody>
                  <a:tcPr/>
                </a:tc>
                <a:extLst>
                  <a:ext uri="{0D108BD9-81ED-4DB2-BD59-A6C34878D82A}">
                    <a16:rowId xmlns:a16="http://schemas.microsoft.com/office/drawing/2014/main" xmlns="" val="10003"/>
                  </a:ext>
                </a:extLst>
              </a:tr>
              <a:tr h="370840">
                <a:tc>
                  <a:txBody>
                    <a:bodyPr/>
                    <a:lstStyle/>
                    <a:p>
                      <a:r>
                        <a:rPr lang="en-GB" dirty="0"/>
                        <a:t>Early latent</a:t>
                      </a:r>
                    </a:p>
                  </a:txBody>
                  <a:tcPr/>
                </a:tc>
                <a:tc>
                  <a:txBody>
                    <a:bodyPr/>
                    <a:lstStyle/>
                    <a:p>
                      <a:pPr algn="ctr"/>
                      <a:r>
                        <a:rPr lang="en-GB" dirty="0"/>
                        <a:t>887 (29.4)</a:t>
                      </a:r>
                    </a:p>
                  </a:txBody>
                  <a:tcPr/>
                </a:tc>
                <a:extLst>
                  <a:ext uri="{0D108BD9-81ED-4DB2-BD59-A6C34878D82A}">
                    <a16:rowId xmlns:a16="http://schemas.microsoft.com/office/drawing/2014/main" xmlns="" val="10004"/>
                  </a:ext>
                </a:extLst>
              </a:tr>
              <a:tr h="370840">
                <a:tc>
                  <a:txBody>
                    <a:bodyPr/>
                    <a:lstStyle/>
                    <a:p>
                      <a:r>
                        <a:rPr lang="en-GB" dirty="0"/>
                        <a:t>Not answered</a:t>
                      </a:r>
                    </a:p>
                  </a:txBody>
                  <a:tcPr/>
                </a:tc>
                <a:tc>
                  <a:txBody>
                    <a:bodyPr/>
                    <a:lstStyle/>
                    <a:p>
                      <a:pPr algn="ctr"/>
                      <a:r>
                        <a:rPr lang="en-GB" dirty="0"/>
                        <a:t>35 (1.2)</a:t>
                      </a:r>
                    </a:p>
                  </a:txBody>
                  <a:tcPr/>
                </a:tc>
                <a:extLst>
                  <a:ext uri="{0D108BD9-81ED-4DB2-BD59-A6C34878D82A}">
                    <a16:rowId xmlns:a16="http://schemas.microsoft.com/office/drawing/2014/main" xmlns="" val="10005"/>
                  </a:ext>
                </a:extLst>
              </a:tr>
            </a:tbl>
          </a:graphicData>
        </a:graphic>
      </p:graphicFrame>
      <p:sp>
        <p:nvSpPr>
          <p:cNvPr id="5" name="TextBox 4"/>
          <p:cNvSpPr txBox="1"/>
          <p:nvPr/>
        </p:nvSpPr>
        <p:spPr>
          <a:xfrm>
            <a:off x="971600" y="4365104"/>
            <a:ext cx="6768752" cy="1477328"/>
          </a:xfrm>
          <a:prstGeom prst="rect">
            <a:avLst/>
          </a:prstGeom>
          <a:noFill/>
        </p:spPr>
        <p:txBody>
          <a:bodyPr wrap="square" rtlCol="0">
            <a:spAutoFit/>
          </a:bodyPr>
          <a:lstStyle/>
          <a:p>
            <a:r>
              <a:rPr lang="en-GB" dirty="0"/>
              <a:t>Neurological or ophthalmic involvement was suspected in 63 cases. </a:t>
            </a:r>
          </a:p>
          <a:p>
            <a:endParaRPr lang="en-GB" dirty="0"/>
          </a:p>
          <a:p>
            <a:r>
              <a:rPr lang="en-GB" dirty="0"/>
              <a:t>This does not represent the prevalence of such involvement because clinics were invited to select individuals using SHHAPT codes A1, A2, A3, leading to exclusion of neurosyphilis cases coded A5, even if early.</a:t>
            </a:r>
          </a:p>
        </p:txBody>
      </p:sp>
    </p:spTree>
    <p:extLst>
      <p:ext uri="{BB962C8B-B14F-4D97-AF65-F5344CB8AC3E}">
        <p14:creationId xmlns:p14="http://schemas.microsoft.com/office/powerpoint/2010/main" val="1842271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Circumstances of diagnosis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968798"/>
              </p:ext>
            </p:extLst>
          </p:nvPr>
        </p:nvGraphicFramePr>
        <p:xfrm>
          <a:off x="1115616" y="1600200"/>
          <a:ext cx="6624736" cy="2966720"/>
        </p:xfrm>
        <a:graphic>
          <a:graphicData uri="http://schemas.openxmlformats.org/drawingml/2006/table">
            <a:tbl>
              <a:tblPr firstRow="1" bandRow="1">
                <a:tableStyleId>{5C22544A-7EE6-4342-B048-85BDC9FD1C3A}</a:tableStyleId>
              </a:tblPr>
              <a:tblGrid>
                <a:gridCol w="4070303">
                  <a:extLst>
                    <a:ext uri="{9D8B030D-6E8A-4147-A177-3AD203B41FA5}">
                      <a16:colId xmlns:a16="http://schemas.microsoft.com/office/drawing/2014/main" xmlns="" val="20000"/>
                    </a:ext>
                  </a:extLst>
                </a:gridCol>
                <a:gridCol w="2554433">
                  <a:extLst>
                    <a:ext uri="{9D8B030D-6E8A-4147-A177-3AD203B41FA5}">
                      <a16:colId xmlns:a16="http://schemas.microsoft.com/office/drawing/2014/main" xmlns="" val="20001"/>
                    </a:ext>
                  </a:extLst>
                </a:gridCol>
              </a:tblGrid>
              <a:tr h="370840">
                <a:tc>
                  <a:txBody>
                    <a:bodyPr/>
                    <a:lstStyle/>
                    <a:p>
                      <a:r>
                        <a:rPr lang="en-GB" dirty="0"/>
                        <a:t>Reason for attending</a:t>
                      </a:r>
                    </a:p>
                  </a:txBody>
                  <a:tcPr/>
                </a:tc>
                <a:tc>
                  <a:txBody>
                    <a:bodyPr/>
                    <a:lstStyle/>
                    <a:p>
                      <a:pPr algn="ctr"/>
                      <a:r>
                        <a:rPr lang="en-GB" dirty="0"/>
                        <a:t>No (%)</a:t>
                      </a:r>
                    </a:p>
                  </a:txBody>
                  <a:tcPr/>
                </a:tc>
                <a:extLst>
                  <a:ext uri="{0D108BD9-81ED-4DB2-BD59-A6C34878D82A}">
                    <a16:rowId xmlns:a16="http://schemas.microsoft.com/office/drawing/2014/main" xmlns="" val="10000"/>
                  </a:ext>
                </a:extLst>
              </a:tr>
              <a:tr h="370840">
                <a:tc>
                  <a:txBody>
                    <a:bodyPr/>
                    <a:lstStyle/>
                    <a:p>
                      <a:r>
                        <a:rPr lang="en-GB" dirty="0"/>
                        <a:t>Routine GUM screen</a:t>
                      </a:r>
                    </a:p>
                  </a:txBody>
                  <a:tcPr/>
                </a:tc>
                <a:tc>
                  <a:txBody>
                    <a:bodyPr/>
                    <a:lstStyle/>
                    <a:p>
                      <a:pPr algn="ctr"/>
                      <a:r>
                        <a:rPr lang="en-GB" dirty="0"/>
                        <a:t>713 (23.6)</a:t>
                      </a:r>
                    </a:p>
                  </a:txBody>
                  <a:tcPr/>
                </a:tc>
                <a:extLst>
                  <a:ext uri="{0D108BD9-81ED-4DB2-BD59-A6C34878D82A}">
                    <a16:rowId xmlns:a16="http://schemas.microsoft.com/office/drawing/2014/main" xmlns="" val="10001"/>
                  </a:ext>
                </a:extLst>
              </a:tr>
              <a:tr h="370840">
                <a:tc>
                  <a:txBody>
                    <a:bodyPr/>
                    <a:lstStyle/>
                    <a:p>
                      <a:r>
                        <a:rPr lang="en-GB" dirty="0"/>
                        <a:t>Symptoms due to syphilis</a:t>
                      </a:r>
                    </a:p>
                  </a:txBody>
                  <a:tcPr/>
                </a:tc>
                <a:tc>
                  <a:txBody>
                    <a:bodyPr/>
                    <a:lstStyle/>
                    <a:p>
                      <a:pPr algn="ctr"/>
                      <a:r>
                        <a:rPr lang="en-GB" dirty="0"/>
                        <a:t>1174 (38.9)</a:t>
                      </a:r>
                    </a:p>
                  </a:txBody>
                  <a:tcPr/>
                </a:tc>
                <a:extLst>
                  <a:ext uri="{0D108BD9-81ED-4DB2-BD59-A6C34878D82A}">
                    <a16:rowId xmlns:a16="http://schemas.microsoft.com/office/drawing/2014/main" xmlns="" val="10002"/>
                  </a:ext>
                </a:extLst>
              </a:tr>
              <a:tr h="370840">
                <a:tc>
                  <a:txBody>
                    <a:bodyPr/>
                    <a:lstStyle/>
                    <a:p>
                      <a:r>
                        <a:rPr lang="en-GB" dirty="0"/>
                        <a:t>Symptoms not due to syphilis</a:t>
                      </a:r>
                    </a:p>
                  </a:txBody>
                  <a:tcPr/>
                </a:tc>
                <a:tc>
                  <a:txBody>
                    <a:bodyPr/>
                    <a:lstStyle/>
                    <a:p>
                      <a:pPr algn="ctr"/>
                      <a:r>
                        <a:rPr lang="en-GB" dirty="0"/>
                        <a:t>300 (9.9)</a:t>
                      </a:r>
                    </a:p>
                  </a:txBody>
                  <a:tcPr/>
                </a:tc>
                <a:extLst>
                  <a:ext uri="{0D108BD9-81ED-4DB2-BD59-A6C34878D82A}">
                    <a16:rowId xmlns:a16="http://schemas.microsoft.com/office/drawing/2014/main" xmlns="" val="10003"/>
                  </a:ext>
                </a:extLst>
              </a:tr>
              <a:tr h="370840">
                <a:tc>
                  <a:txBody>
                    <a:bodyPr/>
                    <a:lstStyle/>
                    <a:p>
                      <a:r>
                        <a:rPr lang="en-GB" dirty="0"/>
                        <a:t>As partner of syphilis index case</a:t>
                      </a:r>
                    </a:p>
                  </a:txBody>
                  <a:tcPr/>
                </a:tc>
                <a:tc>
                  <a:txBody>
                    <a:bodyPr/>
                    <a:lstStyle/>
                    <a:p>
                      <a:pPr algn="ctr"/>
                      <a:r>
                        <a:rPr lang="en-GB" dirty="0"/>
                        <a:t>244 (8.1)</a:t>
                      </a:r>
                    </a:p>
                  </a:txBody>
                  <a:tcPr/>
                </a:tc>
                <a:extLst>
                  <a:ext uri="{0D108BD9-81ED-4DB2-BD59-A6C34878D82A}">
                    <a16:rowId xmlns:a16="http://schemas.microsoft.com/office/drawing/2014/main" xmlns="" val="10004"/>
                  </a:ext>
                </a:extLst>
              </a:tr>
              <a:tr h="370840">
                <a:tc>
                  <a:txBody>
                    <a:bodyPr/>
                    <a:lstStyle/>
                    <a:p>
                      <a:r>
                        <a:rPr lang="en-GB" dirty="0"/>
                        <a:t>As partner of non-syphilis index case</a:t>
                      </a:r>
                    </a:p>
                  </a:txBody>
                  <a:tcPr/>
                </a:tc>
                <a:tc>
                  <a:txBody>
                    <a:bodyPr/>
                    <a:lstStyle/>
                    <a:p>
                      <a:pPr algn="ctr"/>
                      <a:r>
                        <a:rPr lang="en-GB" dirty="0"/>
                        <a:t>62 (2.1)</a:t>
                      </a:r>
                    </a:p>
                  </a:txBody>
                  <a:tcPr/>
                </a:tc>
                <a:extLst>
                  <a:ext uri="{0D108BD9-81ED-4DB2-BD59-A6C34878D82A}">
                    <a16:rowId xmlns:a16="http://schemas.microsoft.com/office/drawing/2014/main" xmlns="" val="10005"/>
                  </a:ext>
                </a:extLst>
              </a:tr>
              <a:tr h="370840">
                <a:tc>
                  <a:txBody>
                    <a:bodyPr/>
                    <a:lstStyle/>
                    <a:p>
                      <a:r>
                        <a:rPr lang="en-GB" dirty="0"/>
                        <a:t>Syphilis already diagnosed elsewhere</a:t>
                      </a:r>
                    </a:p>
                  </a:txBody>
                  <a:tcPr/>
                </a:tc>
                <a:tc>
                  <a:txBody>
                    <a:bodyPr/>
                    <a:lstStyle/>
                    <a:p>
                      <a:pPr algn="ctr"/>
                      <a:r>
                        <a:rPr lang="en-GB" dirty="0"/>
                        <a:t>232 (7.7)</a:t>
                      </a:r>
                    </a:p>
                  </a:txBody>
                  <a:tcPr/>
                </a:tc>
                <a:extLst>
                  <a:ext uri="{0D108BD9-81ED-4DB2-BD59-A6C34878D82A}">
                    <a16:rowId xmlns:a16="http://schemas.microsoft.com/office/drawing/2014/main" xmlns="" val="10006"/>
                  </a:ext>
                </a:extLst>
              </a:tr>
              <a:tr h="370840">
                <a:tc>
                  <a:txBody>
                    <a:bodyPr/>
                    <a:lstStyle/>
                    <a:p>
                      <a:r>
                        <a:rPr lang="en-GB" dirty="0"/>
                        <a:t>Other</a:t>
                      </a:r>
                    </a:p>
                  </a:txBody>
                  <a:tcPr/>
                </a:tc>
                <a:tc>
                  <a:txBody>
                    <a:bodyPr/>
                    <a:lstStyle/>
                    <a:p>
                      <a:pPr algn="ctr"/>
                      <a:r>
                        <a:rPr lang="en-GB" dirty="0"/>
                        <a:t>292 (9.7)</a:t>
                      </a:r>
                    </a:p>
                  </a:txBody>
                  <a:tcPr/>
                </a:tc>
                <a:extLst>
                  <a:ext uri="{0D108BD9-81ED-4DB2-BD59-A6C34878D82A}">
                    <a16:rowId xmlns:a16="http://schemas.microsoft.com/office/drawing/2014/main" xmlns="" val="10007"/>
                  </a:ext>
                </a:extLst>
              </a:tr>
            </a:tbl>
          </a:graphicData>
        </a:graphic>
      </p:graphicFrame>
      <p:sp>
        <p:nvSpPr>
          <p:cNvPr id="5" name="TextBox 4"/>
          <p:cNvSpPr txBox="1"/>
          <p:nvPr/>
        </p:nvSpPr>
        <p:spPr>
          <a:xfrm>
            <a:off x="1043608" y="5047054"/>
            <a:ext cx="6633532" cy="923330"/>
          </a:xfrm>
          <a:prstGeom prst="rect">
            <a:avLst/>
          </a:prstGeom>
          <a:noFill/>
        </p:spPr>
        <p:txBody>
          <a:bodyPr wrap="square" rtlCol="0">
            <a:spAutoFit/>
          </a:bodyPr>
          <a:lstStyle/>
          <a:p>
            <a:r>
              <a:rPr lang="en-GB" dirty="0"/>
              <a:t>Individuals reported as “other” included 162 (5.4% of all cases) diagnosed via routine monitoring of HIV infection, and 21 (0.7%) attending for PEP.</a:t>
            </a:r>
          </a:p>
        </p:txBody>
      </p:sp>
    </p:spTree>
    <p:extLst>
      <p:ext uri="{BB962C8B-B14F-4D97-AF65-F5344CB8AC3E}">
        <p14:creationId xmlns:p14="http://schemas.microsoft.com/office/powerpoint/2010/main" val="3256715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Outcome: pre-treatment RPR/VDRL </a:t>
            </a:r>
          </a:p>
        </p:txBody>
      </p:sp>
      <p:sp>
        <p:nvSpPr>
          <p:cNvPr id="3" name="Content Placeholder 2"/>
          <p:cNvSpPr>
            <a:spLocks noGrp="1"/>
          </p:cNvSpPr>
          <p:nvPr>
            <p:ph idx="1"/>
          </p:nvPr>
        </p:nvSpPr>
        <p:spPr/>
        <p:txBody>
          <a:bodyPr/>
          <a:lstStyle/>
          <a:p>
            <a:r>
              <a:rPr lang="en-GB" dirty="0"/>
              <a:t>2860 (94.8%) had quantitative RPR/VDRL measurement on pre-treatment sample, taken on day of treatment for 1702 (56.4%)</a:t>
            </a:r>
          </a:p>
          <a:p>
            <a:r>
              <a:rPr lang="en-GB" dirty="0"/>
              <a:t>80 (2.7%) not done</a:t>
            </a:r>
          </a:p>
          <a:p>
            <a:r>
              <a:rPr lang="en-GB" dirty="0"/>
              <a:t>77 (2.6%) not answered</a:t>
            </a:r>
          </a:p>
          <a:p>
            <a:endParaRPr lang="en-GB" dirty="0"/>
          </a:p>
          <a:p>
            <a:pPr marL="0" indent="0" algn="ctr">
              <a:buNone/>
            </a:pPr>
            <a:r>
              <a:rPr lang="en-GB" b="1" dirty="0"/>
              <a:t>97% standard: not confirmed as met</a:t>
            </a:r>
          </a:p>
        </p:txBody>
      </p:sp>
    </p:spTree>
    <p:extLst>
      <p:ext uri="{BB962C8B-B14F-4D97-AF65-F5344CB8AC3E}">
        <p14:creationId xmlns:p14="http://schemas.microsoft.com/office/powerpoint/2010/main" val="319434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Background</a:t>
            </a:r>
          </a:p>
        </p:txBody>
      </p:sp>
      <p:sp>
        <p:nvSpPr>
          <p:cNvPr id="3" name="Content Placeholder 2"/>
          <p:cNvSpPr>
            <a:spLocks noGrp="1"/>
          </p:cNvSpPr>
          <p:nvPr>
            <p:ph idx="1"/>
          </p:nvPr>
        </p:nvSpPr>
        <p:spPr/>
        <p:txBody>
          <a:bodyPr>
            <a:normAutofit fontScale="85000" lnSpcReduction="10000"/>
          </a:bodyPr>
          <a:lstStyle/>
          <a:p>
            <a:pPr marL="0" indent="0">
              <a:buNone/>
            </a:pPr>
            <a:r>
              <a:rPr lang="en-GB" dirty="0"/>
              <a:t>Resurgence of syphilis:</a:t>
            </a:r>
          </a:p>
          <a:p>
            <a:r>
              <a:rPr lang="en-GB" dirty="0"/>
              <a:t>England 2016: 5,920 cases, highest since 1949, up 97% from 2012</a:t>
            </a:r>
          </a:p>
          <a:p>
            <a:r>
              <a:rPr lang="en-GB" dirty="0"/>
              <a:t>Northern Ireland 2015: 76 cases, up 17% from 2014</a:t>
            </a:r>
          </a:p>
          <a:p>
            <a:r>
              <a:rPr lang="en-GB" dirty="0"/>
              <a:t>Scotland 2015: 316 cases, up 99% from 2014</a:t>
            </a:r>
          </a:p>
          <a:p>
            <a:r>
              <a:rPr lang="en-GB" dirty="0"/>
              <a:t>Wales 2014: 115 cases, up 35% from 2012</a:t>
            </a:r>
          </a:p>
          <a:p>
            <a:pPr marL="0" indent="0">
              <a:buNone/>
            </a:pPr>
            <a:endParaRPr lang="en-GB" dirty="0"/>
          </a:p>
          <a:p>
            <a:pPr marL="0" indent="0">
              <a:buNone/>
            </a:pPr>
            <a:endParaRPr lang="en-GB" dirty="0"/>
          </a:p>
          <a:p>
            <a:pPr marL="0" indent="0">
              <a:buNone/>
            </a:pPr>
            <a:r>
              <a:rPr lang="en-GB" dirty="0"/>
              <a:t>Revised BASHH </a:t>
            </a:r>
            <a:r>
              <a:rPr lang="en-GB" i="1" dirty="0"/>
              <a:t>UK national guidelines on the management of syphilis </a:t>
            </a:r>
            <a:r>
              <a:rPr lang="en-GB" dirty="0"/>
              <a:t>published December 2015</a:t>
            </a:r>
          </a:p>
        </p:txBody>
      </p:sp>
      <p:sp>
        <p:nvSpPr>
          <p:cNvPr id="4" name="TextBox 3"/>
          <p:cNvSpPr txBox="1"/>
          <p:nvPr/>
        </p:nvSpPr>
        <p:spPr>
          <a:xfrm>
            <a:off x="395536" y="6381328"/>
            <a:ext cx="8280920" cy="369332"/>
          </a:xfrm>
          <a:prstGeom prst="rect">
            <a:avLst/>
          </a:prstGeom>
          <a:noFill/>
        </p:spPr>
        <p:txBody>
          <a:bodyPr wrap="square" rtlCol="0">
            <a:spAutoFit/>
          </a:bodyPr>
          <a:lstStyle/>
          <a:p>
            <a:r>
              <a:rPr lang="en-GB" i="1" dirty="0"/>
              <a:t> </a:t>
            </a:r>
            <a:r>
              <a:rPr lang="en-GB" i="1" dirty="0" err="1"/>
              <a:t>Int</a:t>
            </a:r>
            <a:r>
              <a:rPr lang="en-GB" i="1" dirty="0"/>
              <a:t> J STD AIDS </a:t>
            </a:r>
            <a:r>
              <a:rPr lang="en-GB" i="1" dirty="0" err="1"/>
              <a:t>OnlineFirst</a:t>
            </a:r>
            <a:r>
              <a:rPr lang="en-GB" i="1" dirty="0"/>
              <a:t> </a:t>
            </a:r>
            <a:r>
              <a:rPr lang="en-GB" dirty="0"/>
              <a:t>doi:10.1177/0956462415624059</a:t>
            </a:r>
          </a:p>
        </p:txBody>
      </p:sp>
    </p:spTree>
    <p:extLst>
      <p:ext uri="{BB962C8B-B14F-4D97-AF65-F5344CB8AC3E}">
        <p14:creationId xmlns:p14="http://schemas.microsoft.com/office/powerpoint/2010/main" val="12594893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548680"/>
            <a:ext cx="4114800" cy="2074242"/>
          </a:xfrm>
        </p:spPr>
        <p:txBody>
          <a:bodyPr>
            <a:normAutofit fontScale="90000"/>
          </a:bodyPr>
          <a:lstStyle/>
          <a:p>
            <a:r>
              <a:rPr lang="en-GB" dirty="0"/>
              <a:t>Outcome: full adherence to a recommended regimen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7073294"/>
              </p:ext>
            </p:extLst>
          </p:nvPr>
        </p:nvGraphicFramePr>
        <p:xfrm>
          <a:off x="1763688" y="476672"/>
          <a:ext cx="7149480" cy="55446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Left Brace 2"/>
          <p:cNvSpPr/>
          <p:nvPr/>
        </p:nvSpPr>
        <p:spPr>
          <a:xfrm>
            <a:off x="1259632" y="3284984"/>
            <a:ext cx="504056" cy="2664296"/>
          </a:xfrm>
          <a:prstGeom prst="lef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 name="TextBox 4"/>
          <p:cNvSpPr txBox="1"/>
          <p:nvPr/>
        </p:nvSpPr>
        <p:spPr>
          <a:xfrm>
            <a:off x="539552" y="4437112"/>
            <a:ext cx="792088" cy="369332"/>
          </a:xfrm>
          <a:prstGeom prst="rect">
            <a:avLst/>
          </a:prstGeom>
          <a:noFill/>
        </p:spPr>
        <p:txBody>
          <a:bodyPr wrap="square" rtlCol="0">
            <a:spAutoFit/>
          </a:bodyPr>
          <a:lstStyle/>
          <a:p>
            <a:r>
              <a:rPr lang="en-GB" dirty="0"/>
              <a:t>96.7%</a:t>
            </a:r>
          </a:p>
        </p:txBody>
      </p:sp>
      <p:sp>
        <p:nvSpPr>
          <p:cNvPr id="6" name="TextBox 5"/>
          <p:cNvSpPr txBox="1"/>
          <p:nvPr/>
        </p:nvSpPr>
        <p:spPr>
          <a:xfrm>
            <a:off x="1079511" y="6093296"/>
            <a:ext cx="7128792" cy="584775"/>
          </a:xfrm>
          <a:prstGeom prst="rect">
            <a:avLst/>
          </a:prstGeom>
          <a:noFill/>
        </p:spPr>
        <p:txBody>
          <a:bodyPr wrap="square" rtlCol="0">
            <a:spAutoFit/>
          </a:bodyPr>
          <a:lstStyle/>
          <a:p>
            <a:pPr lvl="0" algn="ctr">
              <a:spcBef>
                <a:spcPct val="20000"/>
              </a:spcBef>
            </a:pPr>
            <a:r>
              <a:rPr lang="en-GB" sz="3200" b="1" dirty="0">
                <a:solidFill>
                  <a:prstClr val="black"/>
                </a:solidFill>
              </a:rPr>
              <a:t>97% standard: not confirmed as met</a:t>
            </a:r>
          </a:p>
        </p:txBody>
      </p:sp>
    </p:spTree>
    <p:extLst>
      <p:ext uri="{BB962C8B-B14F-4D97-AF65-F5344CB8AC3E}">
        <p14:creationId xmlns:p14="http://schemas.microsoft.com/office/powerpoint/2010/main" val="3852944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Outcome: contact action documented</a:t>
            </a:r>
          </a:p>
        </p:txBody>
      </p:sp>
      <p:sp>
        <p:nvSpPr>
          <p:cNvPr id="3" name="Content Placeholder 2"/>
          <p:cNvSpPr>
            <a:spLocks noGrp="1"/>
          </p:cNvSpPr>
          <p:nvPr>
            <p:ph idx="1"/>
          </p:nvPr>
        </p:nvSpPr>
        <p:spPr/>
        <p:txBody>
          <a:bodyPr/>
          <a:lstStyle/>
          <a:p>
            <a:r>
              <a:rPr lang="en-GB" dirty="0"/>
              <a:t>2227 (73.8%) of index cases had agreed contact action(s), or decision not to contact, documented for all contacts</a:t>
            </a:r>
          </a:p>
          <a:p>
            <a:r>
              <a:rPr lang="en-GB" dirty="0"/>
              <a:t>532 (17.6%) not documented for all contacts</a:t>
            </a:r>
          </a:p>
          <a:p>
            <a:r>
              <a:rPr lang="en-GB" dirty="0"/>
              <a:t>258 (8.6%) not sure or not answered</a:t>
            </a:r>
          </a:p>
          <a:p>
            <a:endParaRPr lang="en-GB" dirty="0"/>
          </a:p>
          <a:p>
            <a:pPr marL="0" indent="0" algn="ctr">
              <a:buNone/>
            </a:pPr>
            <a:r>
              <a:rPr lang="en-GB" b="1" dirty="0"/>
              <a:t>97% standard: not met</a:t>
            </a:r>
          </a:p>
        </p:txBody>
      </p:sp>
    </p:spTree>
    <p:extLst>
      <p:ext uri="{BB962C8B-B14F-4D97-AF65-F5344CB8AC3E}">
        <p14:creationId xmlns:p14="http://schemas.microsoft.com/office/powerpoint/2010/main" val="42052820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Outcome: contacts attending</a:t>
            </a:r>
          </a:p>
        </p:txBody>
      </p:sp>
      <p:sp>
        <p:nvSpPr>
          <p:cNvPr id="3" name="Content Placeholder 2"/>
          <p:cNvSpPr>
            <a:spLocks noGrp="1"/>
          </p:cNvSpPr>
          <p:nvPr>
            <p:ph idx="1"/>
          </p:nvPr>
        </p:nvSpPr>
        <p:spPr/>
        <p:txBody>
          <a:bodyPr>
            <a:normAutofit fontScale="92500" lnSpcReduction="10000"/>
          </a:bodyPr>
          <a:lstStyle/>
          <a:p>
            <a:pPr marL="0" indent="0">
              <a:buNone/>
            </a:pPr>
            <a:r>
              <a:rPr lang="en-GB" dirty="0"/>
              <a:t>Contacts per audited index case attending during 4 weeks following first PN interview:</a:t>
            </a:r>
          </a:p>
          <a:p>
            <a:pPr marL="0" indent="0">
              <a:buNone/>
            </a:pPr>
            <a:endParaRPr lang="en-GB" dirty="0"/>
          </a:p>
          <a:p>
            <a:r>
              <a:rPr lang="en-GB" dirty="0"/>
              <a:t>0.45 verified by health care worker</a:t>
            </a:r>
          </a:p>
          <a:p>
            <a:r>
              <a:rPr lang="en-GB" dirty="0"/>
              <a:t>0.49 reported by patient</a:t>
            </a:r>
          </a:p>
          <a:p>
            <a:r>
              <a:rPr lang="en-GB" dirty="0"/>
              <a:t>0.94 in total</a:t>
            </a:r>
          </a:p>
          <a:p>
            <a:endParaRPr lang="en-GB" dirty="0"/>
          </a:p>
          <a:p>
            <a:endParaRPr lang="en-GB" dirty="0"/>
          </a:p>
          <a:p>
            <a:pPr marL="0" indent="0" algn="ctr">
              <a:buNone/>
            </a:pPr>
            <a:r>
              <a:rPr lang="en-GB" b="1" dirty="0"/>
              <a:t>Standard 0.4 verified, 0.6 total: met</a:t>
            </a:r>
          </a:p>
        </p:txBody>
      </p:sp>
    </p:spTree>
    <p:extLst>
      <p:ext uri="{BB962C8B-B14F-4D97-AF65-F5344CB8AC3E}">
        <p14:creationId xmlns:p14="http://schemas.microsoft.com/office/powerpoint/2010/main" val="7279559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Outcome based on PNS coding</a:t>
            </a:r>
          </a:p>
        </p:txBody>
      </p:sp>
      <p:sp>
        <p:nvSpPr>
          <p:cNvPr id="3" name="Content Placeholder 2"/>
          <p:cNvSpPr>
            <a:spLocks noGrp="1"/>
          </p:cNvSpPr>
          <p:nvPr>
            <p:ph idx="1"/>
          </p:nvPr>
        </p:nvSpPr>
        <p:spPr>
          <a:xfrm>
            <a:off x="261864" y="1417638"/>
            <a:ext cx="8424936" cy="5184576"/>
          </a:xfrm>
        </p:spPr>
        <p:txBody>
          <a:bodyPr>
            <a:normAutofit fontScale="92500" lnSpcReduction="20000"/>
          </a:bodyPr>
          <a:lstStyle/>
          <a:p>
            <a:pPr marL="0" indent="0">
              <a:buNone/>
            </a:pPr>
            <a:r>
              <a:rPr lang="en-GB" dirty="0"/>
              <a:t>England data 201</a:t>
            </a:r>
            <a:r>
              <a:rPr lang="en-US" dirty="0"/>
              <a:t>6</a:t>
            </a:r>
            <a:r>
              <a:rPr lang="en-GB" dirty="0"/>
              <a:t>:</a:t>
            </a:r>
          </a:p>
          <a:p>
            <a:r>
              <a:rPr lang="en-GB" dirty="0"/>
              <a:t>0.</a:t>
            </a:r>
            <a:r>
              <a:rPr lang="en-US" dirty="0"/>
              <a:t>61</a:t>
            </a:r>
            <a:r>
              <a:rPr lang="en-GB" dirty="0"/>
              <a:t> contacts (PNS) per syphilis index case (A1/2/3)</a:t>
            </a:r>
          </a:p>
          <a:p>
            <a:r>
              <a:rPr lang="en-GB" dirty="0"/>
              <a:t>1</a:t>
            </a:r>
            <a:r>
              <a:rPr lang="en-US" dirty="0"/>
              <a:t>2</a:t>
            </a:r>
            <a:r>
              <a:rPr lang="en-GB" dirty="0"/>
              <a:t>% of tested contacts had syphilis</a:t>
            </a:r>
          </a:p>
          <a:p>
            <a:pPr marL="0" indent="0">
              <a:buNone/>
            </a:pPr>
            <a:endParaRPr lang="en-GB" dirty="0"/>
          </a:p>
          <a:p>
            <a:pPr marL="0" indent="0">
              <a:buNone/>
            </a:pPr>
            <a:r>
              <a:rPr lang="en-GB" dirty="0"/>
              <a:t>This audit:</a:t>
            </a:r>
          </a:p>
          <a:p>
            <a:r>
              <a:rPr lang="en-GB" dirty="0"/>
              <a:t>244 (8.1%) individuals with syphilis had attended as syphilis contacts</a:t>
            </a:r>
          </a:p>
          <a:p>
            <a:r>
              <a:rPr lang="en-GB" i="1" dirty="0"/>
              <a:t>2</a:t>
            </a:r>
            <a:r>
              <a:rPr lang="en-US" i="1" dirty="0"/>
              <a:t>21</a:t>
            </a:r>
            <a:r>
              <a:rPr lang="en-GB" i="1" dirty="0"/>
              <a:t> contacts expected from England data (3017*0.</a:t>
            </a:r>
            <a:r>
              <a:rPr lang="en-US" i="1" dirty="0"/>
              <a:t>61</a:t>
            </a:r>
            <a:r>
              <a:rPr lang="en-GB" i="1" dirty="0"/>
              <a:t>*0.1</a:t>
            </a:r>
            <a:r>
              <a:rPr lang="en-US" i="1" dirty="0"/>
              <a:t>2</a:t>
            </a:r>
            <a:r>
              <a:rPr lang="en-GB" i="1" dirty="0"/>
              <a:t> = 22</a:t>
            </a:r>
            <a:r>
              <a:rPr lang="en-US" i="1" dirty="0"/>
              <a:t>1</a:t>
            </a:r>
            <a:r>
              <a:rPr lang="en-GB" i="1" dirty="0"/>
              <a:t>)</a:t>
            </a:r>
          </a:p>
          <a:p>
            <a:r>
              <a:rPr lang="en-GB" dirty="0"/>
              <a:t>This represents 0.6</a:t>
            </a:r>
            <a:r>
              <a:rPr lang="en-US"/>
              <a:t>7</a:t>
            </a:r>
            <a:r>
              <a:rPr lang="en-GB"/>
              <a:t> </a:t>
            </a:r>
            <a:r>
              <a:rPr lang="en-GB" dirty="0"/>
              <a:t>contacts per index case, consistent with England data</a:t>
            </a:r>
          </a:p>
          <a:p>
            <a:endParaRPr lang="en-GB" dirty="0"/>
          </a:p>
          <a:p>
            <a:endParaRPr lang="en-GB" dirty="0"/>
          </a:p>
        </p:txBody>
      </p:sp>
    </p:spTree>
    <p:extLst>
      <p:ext uri="{BB962C8B-B14F-4D97-AF65-F5344CB8AC3E}">
        <p14:creationId xmlns:p14="http://schemas.microsoft.com/office/powerpoint/2010/main" val="15221362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HIV status</a:t>
            </a:r>
          </a:p>
        </p:txBody>
      </p:sp>
      <p:sp>
        <p:nvSpPr>
          <p:cNvPr id="3" name="Content Placeholder 2"/>
          <p:cNvSpPr>
            <a:spLocks noGrp="1"/>
          </p:cNvSpPr>
          <p:nvPr>
            <p:ph idx="1"/>
          </p:nvPr>
        </p:nvSpPr>
        <p:spPr/>
        <p:txBody>
          <a:bodyPr/>
          <a:lstStyle/>
          <a:p>
            <a:r>
              <a:rPr lang="en-GB" dirty="0"/>
              <a:t>877 (29.1%) already known positive</a:t>
            </a:r>
          </a:p>
          <a:p>
            <a:r>
              <a:rPr lang="en-GB" dirty="0"/>
              <a:t>75 (2.5%) tested positive at start of episode</a:t>
            </a:r>
          </a:p>
          <a:p>
            <a:endParaRPr lang="en-GB" dirty="0"/>
          </a:p>
          <a:p>
            <a:r>
              <a:rPr lang="en-GB" dirty="0"/>
              <a:t>2003 (66.3%) tested negative at start of episode</a:t>
            </a:r>
          </a:p>
          <a:p>
            <a:r>
              <a:rPr lang="en-GB" dirty="0"/>
              <a:t>54 (1.8%) not tested at start of episode</a:t>
            </a:r>
          </a:p>
          <a:p>
            <a:r>
              <a:rPr lang="en-GB" dirty="0"/>
              <a:t>8 (0.3%) not answered</a:t>
            </a:r>
          </a:p>
          <a:p>
            <a:endParaRPr lang="en-GB" dirty="0"/>
          </a:p>
        </p:txBody>
      </p:sp>
    </p:spTree>
    <p:extLst>
      <p:ext uri="{BB962C8B-B14F-4D97-AF65-F5344CB8AC3E}">
        <p14:creationId xmlns:p14="http://schemas.microsoft.com/office/powerpoint/2010/main" val="21341893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Follow-up of HIV negatives/untested</a:t>
            </a:r>
          </a:p>
        </p:txBody>
      </p:sp>
      <p:sp>
        <p:nvSpPr>
          <p:cNvPr id="3" name="Content Placeholder 2"/>
          <p:cNvSpPr>
            <a:spLocks noGrp="1"/>
          </p:cNvSpPr>
          <p:nvPr>
            <p:ph idx="1"/>
          </p:nvPr>
        </p:nvSpPr>
        <p:spPr/>
        <p:txBody>
          <a:bodyPr>
            <a:normAutofit lnSpcReduction="10000"/>
          </a:bodyPr>
          <a:lstStyle/>
          <a:p>
            <a:r>
              <a:rPr lang="en-GB" dirty="0"/>
              <a:t>1004 (50.1%) of 2003 who initially tested negative were re-tested 3-6 weeks later</a:t>
            </a:r>
          </a:p>
          <a:p>
            <a:r>
              <a:rPr lang="en-GB" dirty="0"/>
              <a:t>13 (24.1%) of 54 not initially tested were tested at 3-6 weeks</a:t>
            </a:r>
          </a:p>
          <a:p>
            <a:endParaRPr lang="en-GB" dirty="0"/>
          </a:p>
          <a:p>
            <a:pPr marL="0" indent="0">
              <a:buNone/>
            </a:pPr>
            <a:r>
              <a:rPr lang="en-GB" dirty="0"/>
              <a:t>383 (48.1% of 797) individuals with </a:t>
            </a:r>
            <a:r>
              <a:rPr lang="en-GB" i="1" dirty="0"/>
              <a:t>primary</a:t>
            </a:r>
            <a:r>
              <a:rPr lang="en-GB" dirty="0"/>
              <a:t> syphilis who were initially HIV negative or untested did </a:t>
            </a:r>
            <a:r>
              <a:rPr lang="en-GB" i="1" dirty="0"/>
              <a:t>not</a:t>
            </a:r>
            <a:r>
              <a:rPr lang="en-GB" dirty="0"/>
              <a:t> receive a follow-up test at 3-6 weeks.</a:t>
            </a:r>
          </a:p>
        </p:txBody>
      </p:sp>
    </p:spTree>
    <p:extLst>
      <p:ext uri="{BB962C8B-B14F-4D97-AF65-F5344CB8AC3E}">
        <p14:creationId xmlns:p14="http://schemas.microsoft.com/office/powerpoint/2010/main" val="18098789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GB" sz="3200" dirty="0"/>
              <a:t>Follow-up HIV testing of audited cases according to clinic policy/practice as reported in survey</a:t>
            </a:r>
            <a:br>
              <a:rPr lang="en-GB" sz="3200" dirty="0"/>
            </a:br>
            <a:endParaRPr lang="en-GB" sz="3200"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5" y="1196752"/>
            <a:ext cx="8208913" cy="53638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a:extLst>
              <a:ext uri="{FF2B5EF4-FFF2-40B4-BE49-F238E27FC236}">
                <a16:creationId xmlns:a16="http://schemas.microsoft.com/office/drawing/2014/main" xmlns="" id="{F0E780A5-0B08-DE41-9C10-6870E5E956F6}"/>
              </a:ext>
            </a:extLst>
          </p:cNvPr>
          <p:cNvSpPr/>
          <p:nvPr/>
        </p:nvSpPr>
        <p:spPr>
          <a:xfrm>
            <a:off x="395535" y="1707711"/>
            <a:ext cx="2507374" cy="4928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462251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Summary of outcomes</a:t>
            </a:r>
          </a:p>
        </p:txBody>
      </p:sp>
      <p:sp>
        <p:nvSpPr>
          <p:cNvPr id="3" name="Content Placeholder 2"/>
          <p:cNvSpPr>
            <a:spLocks noGrp="1"/>
          </p:cNvSpPr>
          <p:nvPr>
            <p:ph idx="1"/>
          </p:nvPr>
        </p:nvSpPr>
        <p:spPr>
          <a:xfrm>
            <a:off x="457200" y="1600200"/>
            <a:ext cx="8229600" cy="4781128"/>
          </a:xfrm>
        </p:spPr>
        <p:txBody>
          <a:bodyPr>
            <a:normAutofit lnSpcReduction="10000"/>
          </a:bodyPr>
          <a:lstStyle/>
          <a:p>
            <a:pPr marL="0" indent="0">
              <a:buNone/>
            </a:pPr>
            <a:r>
              <a:rPr lang="en-GB" dirty="0"/>
              <a:t>Management of syphilis was generally good, although targets were narrowly missed:</a:t>
            </a:r>
          </a:p>
          <a:p>
            <a:r>
              <a:rPr lang="en-GB" dirty="0"/>
              <a:t>94.8% audited individuals had pre-treatment quantitative RPR/VDRL</a:t>
            </a:r>
          </a:p>
          <a:p>
            <a:r>
              <a:rPr lang="en-GB" dirty="0"/>
              <a:t>96.7% adhered fully to a recommended regimen</a:t>
            </a:r>
          </a:p>
          <a:p>
            <a:r>
              <a:rPr lang="en-GB" dirty="0"/>
              <a:t>All services have a formal policy or routinely recommend quantitative RPR/VDRL at 3 and/or 6 months after treatment for early syphilis</a:t>
            </a:r>
          </a:p>
          <a:p>
            <a:endParaRPr lang="en-GB" dirty="0"/>
          </a:p>
          <a:p>
            <a:endParaRPr lang="en-GB" dirty="0"/>
          </a:p>
        </p:txBody>
      </p:sp>
    </p:spTree>
    <p:extLst>
      <p:ext uri="{BB962C8B-B14F-4D97-AF65-F5344CB8AC3E}">
        <p14:creationId xmlns:p14="http://schemas.microsoft.com/office/powerpoint/2010/main" val="38522835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Summary of outcomes, continued</a:t>
            </a:r>
          </a:p>
        </p:txBody>
      </p:sp>
      <p:sp>
        <p:nvSpPr>
          <p:cNvPr id="3" name="Content Placeholder 2"/>
          <p:cNvSpPr>
            <a:spLocks noGrp="1"/>
          </p:cNvSpPr>
          <p:nvPr>
            <p:ph idx="1"/>
          </p:nvPr>
        </p:nvSpPr>
        <p:spPr>
          <a:xfrm>
            <a:off x="457200" y="1600200"/>
            <a:ext cx="8363272" cy="4925144"/>
          </a:xfrm>
        </p:spPr>
        <p:txBody>
          <a:bodyPr>
            <a:normAutofit/>
          </a:bodyPr>
          <a:lstStyle/>
          <a:p>
            <a:pPr marL="0" indent="0">
              <a:buNone/>
            </a:pPr>
            <a:r>
              <a:rPr lang="en-GB" dirty="0"/>
              <a:t>PN outcomes were less encouraging:</a:t>
            </a:r>
          </a:p>
          <a:p>
            <a:r>
              <a:rPr lang="en-GB" dirty="0"/>
              <a:t>73.8% of audited individuals had agreed contact action(s), or decision not to contact, documented for all contacts</a:t>
            </a:r>
          </a:p>
          <a:p>
            <a:r>
              <a:rPr lang="en-GB" dirty="0"/>
              <a:t>0.94 contacts (0.45 HCW verified) were reported as attending per audited individual</a:t>
            </a:r>
          </a:p>
          <a:p>
            <a:r>
              <a:rPr lang="en-GB" dirty="0"/>
              <a:t>But this is inconsistent with reasons for attendance as recorded at booking </a:t>
            </a:r>
          </a:p>
          <a:p>
            <a:endParaRPr lang="en-GB" dirty="0"/>
          </a:p>
          <a:p>
            <a:endParaRPr lang="en-GB" dirty="0"/>
          </a:p>
        </p:txBody>
      </p:sp>
    </p:spTree>
    <p:extLst>
      <p:ext uri="{BB962C8B-B14F-4D97-AF65-F5344CB8AC3E}">
        <p14:creationId xmlns:p14="http://schemas.microsoft.com/office/powerpoint/2010/main" val="18002076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Summary of outcomes, continued</a:t>
            </a:r>
          </a:p>
        </p:txBody>
      </p:sp>
      <p:sp>
        <p:nvSpPr>
          <p:cNvPr id="3" name="Content Placeholder 2"/>
          <p:cNvSpPr>
            <a:spLocks noGrp="1"/>
          </p:cNvSpPr>
          <p:nvPr>
            <p:ph idx="1"/>
          </p:nvPr>
        </p:nvSpPr>
        <p:spPr/>
        <p:txBody>
          <a:bodyPr/>
          <a:lstStyle/>
          <a:p>
            <a:r>
              <a:rPr lang="en-GB" dirty="0"/>
              <a:t>50.1% of individuals initially testing negative for HIV were re-tested at 3-6 weeks, as were 24.1% of those not initially tested</a:t>
            </a:r>
          </a:p>
          <a:p>
            <a:r>
              <a:rPr lang="en-GB" dirty="0"/>
              <a:t>Follow-up HIV testing rates were higher at clinics with policies supporting this</a:t>
            </a:r>
          </a:p>
        </p:txBody>
      </p:sp>
    </p:spTree>
    <p:extLst>
      <p:ext uri="{BB962C8B-B14F-4D97-AF65-F5344CB8AC3E}">
        <p14:creationId xmlns:p14="http://schemas.microsoft.com/office/powerpoint/2010/main" val="1423007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Key treatment outcomes (standards)</a:t>
            </a:r>
          </a:p>
        </p:txBody>
      </p:sp>
      <p:sp>
        <p:nvSpPr>
          <p:cNvPr id="3" name="Content Placeholder 2"/>
          <p:cNvSpPr>
            <a:spLocks noGrp="1"/>
          </p:cNvSpPr>
          <p:nvPr>
            <p:ph idx="1"/>
          </p:nvPr>
        </p:nvSpPr>
        <p:spPr/>
        <p:txBody>
          <a:bodyPr/>
          <a:lstStyle/>
          <a:p>
            <a:r>
              <a:rPr lang="en-GB" dirty="0"/>
              <a:t>Recorded pre-treatment RPR/VDRL (97%)</a:t>
            </a:r>
          </a:p>
          <a:p>
            <a:r>
              <a:rPr lang="en-GB" dirty="0"/>
              <a:t>Recorded full adherence to a recommended treatment (97%)</a:t>
            </a:r>
          </a:p>
          <a:p>
            <a:r>
              <a:rPr lang="en-GB" dirty="0"/>
              <a:t>RPR/VDRL six months post-treatment (65%)</a:t>
            </a:r>
          </a:p>
        </p:txBody>
      </p:sp>
    </p:spTree>
    <p:extLst>
      <p:ext uri="{BB962C8B-B14F-4D97-AF65-F5344CB8AC3E}">
        <p14:creationId xmlns:p14="http://schemas.microsoft.com/office/powerpoint/2010/main" val="8090649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Recommendations</a:t>
            </a:r>
          </a:p>
        </p:txBody>
      </p:sp>
      <p:sp>
        <p:nvSpPr>
          <p:cNvPr id="3" name="Content Placeholder 2"/>
          <p:cNvSpPr>
            <a:spLocks noGrp="1"/>
          </p:cNvSpPr>
          <p:nvPr>
            <p:ph idx="1"/>
          </p:nvPr>
        </p:nvSpPr>
        <p:spPr/>
        <p:txBody>
          <a:bodyPr/>
          <a:lstStyle/>
          <a:p>
            <a:r>
              <a:rPr lang="en-GB" dirty="0"/>
              <a:t>All services to ensure that </a:t>
            </a:r>
            <a:r>
              <a:rPr lang="en-GB" b="1" dirty="0"/>
              <a:t>contact action </a:t>
            </a:r>
            <a:r>
              <a:rPr lang="en-GB" dirty="0"/>
              <a:t>is completed for all patients </a:t>
            </a:r>
          </a:p>
          <a:p>
            <a:r>
              <a:rPr lang="en-GB" b="1" dirty="0"/>
              <a:t>Caution</a:t>
            </a:r>
            <a:r>
              <a:rPr lang="en-GB" dirty="0"/>
              <a:t> is required with the contact attendance as reported by the patient</a:t>
            </a:r>
          </a:p>
          <a:p>
            <a:r>
              <a:rPr lang="en-GB" dirty="0"/>
              <a:t>Consideration should be given to early follow-up </a:t>
            </a:r>
            <a:r>
              <a:rPr lang="en-GB" b="1" dirty="0"/>
              <a:t>HIV testing </a:t>
            </a:r>
            <a:r>
              <a:rPr lang="en-GB" dirty="0"/>
              <a:t>to diagnose seroconversion</a:t>
            </a:r>
          </a:p>
          <a:p>
            <a:endParaRPr lang="en-GB" b="1" dirty="0"/>
          </a:p>
        </p:txBody>
      </p:sp>
    </p:spTree>
    <p:extLst>
      <p:ext uri="{BB962C8B-B14F-4D97-AF65-F5344CB8AC3E}">
        <p14:creationId xmlns:p14="http://schemas.microsoft.com/office/powerpoint/2010/main" val="21135754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Acknowledgements</a:t>
            </a:r>
          </a:p>
        </p:txBody>
      </p:sp>
      <p:sp>
        <p:nvSpPr>
          <p:cNvPr id="3" name="Content Placeholder 2"/>
          <p:cNvSpPr>
            <a:spLocks noGrp="1"/>
          </p:cNvSpPr>
          <p:nvPr>
            <p:ph idx="1"/>
          </p:nvPr>
        </p:nvSpPr>
        <p:spPr/>
        <p:txBody>
          <a:bodyPr/>
          <a:lstStyle/>
          <a:p>
            <a:r>
              <a:rPr lang="en-GB" dirty="0"/>
              <a:t>Thanks to all participating clinical services</a:t>
            </a:r>
          </a:p>
          <a:p>
            <a:endParaRPr lang="en-GB" dirty="0"/>
          </a:p>
          <a:p>
            <a:pPr marL="0" indent="0">
              <a:buNone/>
            </a:pPr>
            <a:r>
              <a:rPr lang="en-GB" dirty="0"/>
              <a:t>Planning group: L Anderson, H Curtis, E Hamlyn, A Hughes, H McClean, A Menon-Johansson, N Pal, S Scofield, A Sullivan, S </a:t>
            </a:r>
            <a:r>
              <a:rPr lang="en-GB" dirty="0" err="1"/>
              <a:t>Tayal</a:t>
            </a:r>
            <a:r>
              <a:rPr lang="en-GB" dirty="0"/>
              <a:t>.</a:t>
            </a:r>
          </a:p>
        </p:txBody>
      </p:sp>
    </p:spTree>
    <p:extLst>
      <p:ext uri="{BB962C8B-B14F-4D97-AF65-F5344CB8AC3E}">
        <p14:creationId xmlns:p14="http://schemas.microsoft.com/office/powerpoint/2010/main" val="1809643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Key PN outcomes (standards)</a:t>
            </a:r>
          </a:p>
        </p:txBody>
      </p:sp>
      <p:sp>
        <p:nvSpPr>
          <p:cNvPr id="3" name="Content Placeholder 2"/>
          <p:cNvSpPr>
            <a:spLocks noGrp="1"/>
          </p:cNvSpPr>
          <p:nvPr>
            <p:ph idx="1"/>
          </p:nvPr>
        </p:nvSpPr>
        <p:spPr/>
        <p:txBody>
          <a:bodyPr/>
          <a:lstStyle/>
          <a:p>
            <a:r>
              <a:rPr lang="en-GB" dirty="0"/>
              <a:t>Outcome of agreed action, or decision not to contact, documented for all contacts (97% of index cases)</a:t>
            </a:r>
          </a:p>
          <a:p>
            <a:r>
              <a:rPr lang="en-GB" dirty="0"/>
              <a:t>Contact attendance per index case (0.6 reported, 0.4 verified)</a:t>
            </a:r>
          </a:p>
        </p:txBody>
      </p:sp>
    </p:spTree>
    <p:extLst>
      <p:ext uri="{BB962C8B-B14F-4D97-AF65-F5344CB8AC3E}">
        <p14:creationId xmlns:p14="http://schemas.microsoft.com/office/powerpoint/2010/main" val="1686018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Methods</a:t>
            </a:r>
          </a:p>
        </p:txBody>
      </p:sp>
      <p:sp>
        <p:nvSpPr>
          <p:cNvPr id="3" name="Content Placeholder 2"/>
          <p:cNvSpPr>
            <a:spLocks noGrp="1"/>
          </p:cNvSpPr>
          <p:nvPr>
            <p:ph idx="1"/>
          </p:nvPr>
        </p:nvSpPr>
        <p:spPr/>
        <p:txBody>
          <a:bodyPr>
            <a:normAutofit fontScale="92500" lnSpcReduction="10000"/>
          </a:bodyPr>
          <a:lstStyle/>
          <a:p>
            <a:pPr marL="0" indent="0">
              <a:buNone/>
            </a:pPr>
            <a:r>
              <a:rPr lang="en-GB" dirty="0"/>
              <a:t>Survey of clinic policy/practice</a:t>
            </a:r>
          </a:p>
          <a:p>
            <a:pPr marL="0" indent="0">
              <a:buNone/>
            </a:pPr>
            <a:endParaRPr lang="en-GB" dirty="0"/>
          </a:p>
          <a:p>
            <a:pPr marL="0" indent="0">
              <a:buNone/>
            </a:pPr>
            <a:r>
              <a:rPr lang="en-GB" dirty="0"/>
              <a:t>Case note review of:</a:t>
            </a:r>
          </a:p>
          <a:p>
            <a:r>
              <a:rPr lang="en-GB" dirty="0"/>
              <a:t>Last 40 adults (≥16) booked during 2016 with early infectious syphilis (SHHAPT A1, A2, A3)</a:t>
            </a:r>
          </a:p>
          <a:p>
            <a:r>
              <a:rPr lang="en-GB" dirty="0"/>
              <a:t>Or all such patients if fewer than 40</a:t>
            </a:r>
          </a:p>
          <a:p>
            <a:endParaRPr lang="en-GB" dirty="0"/>
          </a:p>
          <a:p>
            <a:pPr marL="0" indent="0">
              <a:buNone/>
            </a:pPr>
            <a:r>
              <a:rPr lang="en-GB" dirty="0"/>
              <a:t>Data collection via online questionnaires Feb/March 2017</a:t>
            </a:r>
          </a:p>
        </p:txBody>
      </p:sp>
    </p:spTree>
    <p:extLst>
      <p:ext uri="{BB962C8B-B14F-4D97-AF65-F5344CB8AC3E}">
        <p14:creationId xmlns:p14="http://schemas.microsoft.com/office/powerpoint/2010/main" val="1716591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a:t>Survey of policy and practice</a:t>
            </a:r>
          </a:p>
        </p:txBody>
      </p:sp>
      <p:sp>
        <p:nvSpPr>
          <p:cNvPr id="5" name="Subtitle 4"/>
          <p:cNvSpPr>
            <a:spLocks noGrp="1"/>
          </p:cNvSpPr>
          <p:nvPr>
            <p:ph type="subTitle" idx="1"/>
          </p:nvPr>
        </p:nvSpPr>
        <p:spPr/>
        <p:txBody>
          <a:bodyPr/>
          <a:lstStyle/>
          <a:p>
            <a:r>
              <a:rPr lang="en-GB" dirty="0"/>
              <a:t>161 level 3 GUM services</a:t>
            </a:r>
          </a:p>
        </p:txBody>
      </p:sp>
    </p:spTree>
    <p:extLst>
      <p:ext uri="{BB962C8B-B14F-4D97-AF65-F5344CB8AC3E}">
        <p14:creationId xmlns:p14="http://schemas.microsoft.com/office/powerpoint/2010/main" val="790323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Availability of diagnostics</a:t>
            </a:r>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67544" y="1268760"/>
            <a:ext cx="8075455" cy="5276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010648" y="6488668"/>
            <a:ext cx="5976664" cy="307777"/>
          </a:xfrm>
          <a:prstGeom prst="rect">
            <a:avLst/>
          </a:prstGeom>
          <a:noFill/>
        </p:spPr>
        <p:txBody>
          <a:bodyPr wrap="square" rtlCol="0">
            <a:spAutoFit/>
          </a:bodyPr>
          <a:lstStyle/>
          <a:p>
            <a:r>
              <a:rPr lang="en-GB" sz="1400" dirty="0"/>
              <a:t>*Including combined IgG/IgM test.</a:t>
            </a:r>
          </a:p>
        </p:txBody>
      </p:sp>
    </p:spTree>
    <p:extLst>
      <p:ext uri="{BB962C8B-B14F-4D97-AF65-F5344CB8AC3E}">
        <p14:creationId xmlns:p14="http://schemas.microsoft.com/office/powerpoint/2010/main" val="451202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Clinic policy/practice on testing</a:t>
            </a:r>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67544" y="1182502"/>
            <a:ext cx="8070303" cy="52708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86811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Clinic policy/practice on follow-up</a:t>
            </a:r>
          </a:p>
        </p:txBody>
      </p:sp>
      <p:pic>
        <p:nvPicPr>
          <p:cNvPr id="205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67544" y="1182502"/>
            <a:ext cx="8290809" cy="541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52066375"/>
      </p:ext>
    </p:extLst>
  </p:cSld>
  <p:clrMapOvr>
    <a:masterClrMapping/>
  </p:clrMapOvr>
</p:sld>
</file>

<file path=ppt/theme/theme1.xml><?xml version="1.0" encoding="utf-8"?>
<a:theme xmlns:a="http://schemas.openxmlformats.org/drawingml/2006/main" name="Office Theme">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1394</TotalTime>
  <Words>2013</Words>
  <Application>Microsoft Office PowerPoint</Application>
  <PresentationFormat>On-screen Show (4:3)</PresentationFormat>
  <Paragraphs>264</Paragraphs>
  <Slides>31</Slides>
  <Notes>16</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Management of syphilis</vt:lpstr>
      <vt:lpstr>Background</vt:lpstr>
      <vt:lpstr>Key treatment outcomes (standards)</vt:lpstr>
      <vt:lpstr>Key PN outcomes (standards)</vt:lpstr>
      <vt:lpstr>Methods</vt:lpstr>
      <vt:lpstr>Survey of policy and practice</vt:lpstr>
      <vt:lpstr>Availability of diagnostics</vt:lpstr>
      <vt:lpstr>Clinic policy/practice on testing</vt:lpstr>
      <vt:lpstr>Clinic policy/practice on follow-up</vt:lpstr>
      <vt:lpstr>Usual/preferred treatment for early syphilis</vt:lpstr>
      <vt:lpstr>Aspects of clinical management</vt:lpstr>
      <vt:lpstr>Written patient information</vt:lpstr>
      <vt:lpstr>Availability of partner notification</vt:lpstr>
      <vt:lpstr>Case note review</vt:lpstr>
      <vt:lpstr>Characteristics of audited individuals</vt:lpstr>
      <vt:lpstr>Numbers of partners reported</vt:lpstr>
      <vt:lpstr>Clinical status</vt:lpstr>
      <vt:lpstr>Circumstances of diagnosis</vt:lpstr>
      <vt:lpstr>Outcome: pre-treatment RPR/VDRL </vt:lpstr>
      <vt:lpstr>Outcome: full adherence to a recommended regimen</vt:lpstr>
      <vt:lpstr>Outcome: contact action documented</vt:lpstr>
      <vt:lpstr>Outcome: contacts attending</vt:lpstr>
      <vt:lpstr>Outcome based on PNS coding</vt:lpstr>
      <vt:lpstr>HIV status</vt:lpstr>
      <vt:lpstr>Follow-up of HIV negatives/untested</vt:lpstr>
      <vt:lpstr>Follow-up HIV testing of audited cases according to clinic policy/practice as reported in survey </vt:lpstr>
      <vt:lpstr>Summary of outcomes</vt:lpstr>
      <vt:lpstr>Summary of outcomes, continued</vt:lpstr>
      <vt:lpstr>Summary of outcomes, continued</vt:lpstr>
      <vt:lpstr>Recommendations</vt:lpstr>
      <vt:lpstr>Acknowledgements</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Hilary</dc:creator>
  <cp:lastModifiedBy>Hilary</cp:lastModifiedBy>
  <cp:revision>75</cp:revision>
  <dcterms:created xsi:type="dcterms:W3CDTF">2017-03-28T11:17:45Z</dcterms:created>
  <dcterms:modified xsi:type="dcterms:W3CDTF">2017-08-31T13:44:38Z</dcterms:modified>
</cp:coreProperties>
</file>