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91" r:id="rId8"/>
    <p:sldId id="323" r:id="rId9"/>
    <p:sldId id="266" r:id="rId10"/>
    <p:sldId id="267" r:id="rId11"/>
    <p:sldId id="268" r:id="rId12"/>
    <p:sldId id="325" r:id="rId13"/>
    <p:sldId id="328" r:id="rId14"/>
    <p:sldId id="306" r:id="rId15"/>
    <p:sldId id="330" r:id="rId16"/>
    <p:sldId id="264" r:id="rId17"/>
    <p:sldId id="272" r:id="rId18"/>
    <p:sldId id="332" r:id="rId19"/>
    <p:sldId id="334" r:id="rId20"/>
    <p:sldId id="338" r:id="rId21"/>
    <p:sldId id="311" r:id="rId22"/>
    <p:sldId id="313" r:id="rId23"/>
    <p:sldId id="315" r:id="rId24"/>
    <p:sldId id="317" r:id="rId25"/>
    <p:sldId id="295" r:id="rId26"/>
    <p:sldId id="319" r:id="rId27"/>
    <p:sldId id="321" r:id="rId28"/>
    <p:sldId id="336" r:id="rId29"/>
    <p:sldId id="298" r:id="rId30"/>
    <p:sldId id="339" r:id="rId31"/>
    <p:sldId id="30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68" y="-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0663A-11B4-4DC9-AF71-DA241D981027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B721B-AF10-4020-B2FF-4B0004D8D73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579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54% of MSM had been tested within previous 6 months.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E5D01-266C-462A-9444-3F658B830A12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77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timing of the last exposure was not documented</a:t>
            </a:r>
            <a:r>
              <a:rPr lang="en-GB" baseline="0" dirty="0"/>
              <a:t> for 3</a:t>
            </a:r>
            <a:r>
              <a:rPr lang="en-GB" dirty="0"/>
              <a:t> individuals for whom “recent exposure – in window period” was cited as a reason for testing, and for the remaining 1 this question was not answered.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E5D01-266C-462A-9444-3F658B830A12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5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3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03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86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8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6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45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9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460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2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53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65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659E7-5D48-4E11-8E88-7880B8334E15}" type="datetimeFigureOut">
              <a:rPr lang="en-GB" smtClean="0"/>
              <a:pPr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7BDBD-D697-4567-9CAE-1411B35E93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5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BASHH 2016 national audit: STI screening and risk assessment policy survey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Sumit Bhaduri</a:t>
            </a:r>
          </a:p>
          <a:p>
            <a:r>
              <a:rPr lang="en-GB" dirty="0"/>
              <a:t>On behalf of  the National Audit Group </a:t>
            </a:r>
          </a:p>
        </p:txBody>
      </p:sp>
    </p:spTree>
    <p:extLst>
      <p:ext uri="{BB962C8B-B14F-4D97-AF65-F5344CB8AC3E}">
        <p14:creationId xmlns:p14="http://schemas.microsoft.com/office/powerpoint/2010/main" val="309111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Agreed common pathway for patients disclosing substance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109 (76.8%) services have an agreed care pathway for alcohol</a:t>
            </a:r>
          </a:p>
          <a:p>
            <a:pPr lvl="1"/>
            <a:r>
              <a:rPr lang="en-GB" dirty="0"/>
              <a:t>100 (70.4%) have one for recreational drugs</a:t>
            </a:r>
          </a:p>
          <a:p>
            <a:pPr lvl="1"/>
            <a:r>
              <a:rPr lang="en-GB" dirty="0"/>
              <a:t>57 (40.1%) </a:t>
            </a:r>
            <a:r>
              <a:rPr lang="en-GB" dirty="0" smtClean="0"/>
              <a:t> have one  for </a:t>
            </a:r>
            <a:r>
              <a:rPr lang="en-GB" dirty="0" err="1"/>
              <a:t>chemsex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38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Case note review- sexual health screening and risk assessment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86805"/>
              </p:ext>
            </p:extLst>
          </p:nvPr>
        </p:nvGraphicFramePr>
        <p:xfrm>
          <a:off x="683568" y="2420888"/>
          <a:ext cx="8003232" cy="3238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07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1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909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5744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Offered</a:t>
                      </a:r>
                      <a:r>
                        <a:rPr lang="en-GB" sz="2000" baseline="0" dirty="0"/>
                        <a:t> full screen, including tests for chlamydia, gonorrhoea, syphilis and HIV</a:t>
                      </a:r>
                      <a:endParaRPr lang="en-GB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Reason</a:t>
                      </a:r>
                      <a:r>
                        <a:rPr lang="en-GB" sz="2000" baseline="0" dirty="0"/>
                        <a:t> recorded if not offered</a:t>
                      </a:r>
                      <a:endParaRPr lang="en-GB" sz="20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357">
                <a:tc>
                  <a:txBody>
                    <a:bodyPr/>
                    <a:lstStyle/>
                    <a:p>
                      <a:r>
                        <a:rPr lang="en-GB" sz="2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5257 (</a:t>
                      </a:r>
                      <a:r>
                        <a:rPr lang="en-GB" sz="2000" b="1" dirty="0"/>
                        <a:t>95.7%)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108 (</a:t>
                      </a:r>
                      <a:r>
                        <a:rPr lang="en-GB" sz="2000" b="1" dirty="0"/>
                        <a:t>56.5%)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5357">
                <a:tc>
                  <a:txBody>
                    <a:bodyPr/>
                    <a:lstStyle/>
                    <a:p>
                      <a:r>
                        <a:rPr lang="en-GB" sz="2000" dirty="0"/>
                        <a:t>MSM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2687 (96.3%)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60 (66.7%)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5357">
                <a:tc>
                  <a:txBody>
                    <a:bodyPr/>
                    <a:lstStyle/>
                    <a:p>
                      <a:r>
                        <a:rPr lang="en-GB" sz="2000" dirty="0"/>
                        <a:t>M heterosexual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1256 (96.9%)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19 (70.4%)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5357">
                <a:tc>
                  <a:txBody>
                    <a:bodyPr/>
                    <a:lstStyle/>
                    <a:p>
                      <a:r>
                        <a:rPr lang="en-GB" sz="2000" dirty="0"/>
                        <a:t>F heterosexual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1314 (93.3%)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29 (39.2%)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12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637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Risk histories were sought from patients as follows:</a:t>
            </a:r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history-seeking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9992" y="2204864"/>
            <a:ext cx="4186808" cy="4176464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GB" dirty="0" smtClean="0"/>
              <a:t>61.7% alcohol </a:t>
            </a:r>
            <a:r>
              <a:rPr lang="en-GB" sz="1800" dirty="0" smtClean="0"/>
              <a:t>(54.4% history taken, 7.0% non-user, 0.2% declined)</a:t>
            </a:r>
          </a:p>
          <a:p>
            <a:pPr marL="400050" lvl="1" indent="0">
              <a:buNone/>
            </a:pPr>
            <a:endParaRPr lang="en-GB" dirty="0" smtClean="0"/>
          </a:p>
          <a:p>
            <a:pPr marL="400050" lvl="1" indent="0">
              <a:buNone/>
            </a:pPr>
            <a:r>
              <a:rPr lang="en-GB" dirty="0" smtClean="0"/>
              <a:t>70.6% recreational drugs </a:t>
            </a:r>
            <a:r>
              <a:rPr lang="en-GB" sz="1800" dirty="0" smtClean="0"/>
              <a:t>(36.1% history taken, 34.4% non-user, 0.2% declined)</a:t>
            </a:r>
          </a:p>
          <a:p>
            <a:pPr marL="400050" lvl="1" indent="0">
              <a:buNone/>
            </a:pPr>
            <a:endParaRPr lang="en-GB" dirty="0" smtClean="0"/>
          </a:p>
          <a:p>
            <a:pPr marL="400050" lvl="1" indent="0">
              <a:buNone/>
            </a:pPr>
            <a:r>
              <a:rPr lang="en-GB" dirty="0" smtClean="0"/>
              <a:t>18.2% chemsex </a:t>
            </a:r>
            <a:r>
              <a:rPr lang="en-GB" sz="1800" dirty="0" smtClean="0"/>
              <a:t>(8.1% history taken, 10.0% non-user, 0.1% declined)</a:t>
            </a:r>
            <a:endParaRPr lang="en-GB" sz="1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2564904"/>
            <a:ext cx="4464496" cy="292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61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GB" dirty="0"/>
              <a:t>H</a:t>
            </a:r>
            <a:r>
              <a:rPr lang="en-GB" dirty="0" smtClean="0"/>
              <a:t>istory-seeking by patient type</a:t>
            </a:r>
            <a:endParaRPr lang="en-GB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2" y="1052736"/>
            <a:ext cx="8081586" cy="5278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07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History-seeking by site policy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99" y="928670"/>
            <a:ext cx="8910901" cy="545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6453336"/>
            <a:ext cx="7488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NB: data shown is for MSM only because the policy question was framed differently for other patient groups.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389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Policy on managing  HIV test refusals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984115"/>
              </p:ext>
            </p:extLst>
          </p:nvPr>
        </p:nvGraphicFramePr>
        <p:xfrm>
          <a:off x="457200" y="1600200"/>
          <a:ext cx="61722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MSM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Heterosexuals 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Written policy in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22 (15.5%)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21 (14.8%)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Common agreed clinical practice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101 (71%)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92 (64.8%)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Neither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19(13.4%)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26 (18.3%)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No </a:t>
                      </a:r>
                      <a:r>
                        <a:rPr lang="en-GB" sz="24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3  (2.1%)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8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Recording reasons for </a:t>
            </a:r>
            <a:r>
              <a:rPr lang="en-GB" dirty="0" smtClean="0"/>
              <a:t>refusal of venepuncture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81%  stated had policy</a:t>
            </a:r>
          </a:p>
          <a:p>
            <a:r>
              <a:rPr lang="en-GB" dirty="0"/>
              <a:t>16.2% stated  nil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90 (63.4%) sites have an alternative available at all times for attenders who refuse venepuncture: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87 (61.3%) </a:t>
            </a:r>
            <a:r>
              <a:rPr lang="en-GB" dirty="0" err="1"/>
              <a:t>fingerprick</a:t>
            </a:r>
            <a:r>
              <a:rPr lang="en-GB" dirty="0"/>
              <a:t>, </a:t>
            </a:r>
            <a:r>
              <a:rPr lang="en-GB" dirty="0" err="1"/>
              <a:t>eg</a:t>
            </a:r>
            <a:r>
              <a:rPr lang="en-GB" dirty="0"/>
              <a:t> POCT</a:t>
            </a:r>
          </a:p>
          <a:p>
            <a:pPr lvl="1"/>
            <a:r>
              <a:rPr lang="en-GB"/>
              <a:t>12 (8.5%) oral fluid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71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Patients not tested for HIV during the current episode of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 MSM not tested for HIV and known not be positive</a:t>
            </a:r>
          </a:p>
          <a:p>
            <a:r>
              <a:rPr lang="en-GB" dirty="0"/>
              <a:t>5 Heterosexuals testing positive chlamydia and gonorrhoea  not tested for HIV</a:t>
            </a:r>
          </a:p>
        </p:txBody>
      </p:sp>
    </p:spTree>
    <p:extLst>
      <p:ext uri="{BB962C8B-B14F-4D97-AF65-F5344CB8AC3E}">
        <p14:creationId xmlns:p14="http://schemas.microsoft.com/office/powerpoint/2010/main" val="778194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Whether HIV test offered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259720"/>
              </p:ext>
            </p:extLst>
          </p:nvPr>
        </p:nvGraphicFramePr>
        <p:xfrm>
          <a:off x="457200" y="1268413"/>
          <a:ext cx="82296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1193264"/>
                <a:gridCol w="1831072"/>
                <a:gridCol w="1728192"/>
                <a:gridCol w="1378496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MSM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Offered by clinician,</a:t>
                      </a:r>
                      <a:r>
                        <a:rPr lang="en-GB" baseline="0" dirty="0" smtClean="0"/>
                        <a:t> declined by patient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435 (72.3)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229  (83.3%)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316 (78.0%)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980 (76.4%)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 offered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74 (12.3%)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15 (5.5%)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31 (7.7%)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120 (9.4%)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 recorded</a:t>
                      </a:r>
                      <a:r>
                        <a:rPr lang="en-GB" baseline="0" dirty="0" smtClean="0"/>
                        <a:t> whether offered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81 (13.5%)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 (9.5%)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47 (11.6%)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154 (12.0%)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 answered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 (2.0%)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 (1.8%)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r>
                        <a:rPr lang="en-GB" baseline="0" dirty="0" smtClean="0"/>
                        <a:t> (2.7%)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28 (2.2%)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4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Whether previously tested for HIV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en-GB" dirty="0" smtClean="0"/>
              <a:t>791 (61.7%) of all 1282 audited patients had previously been tested for HIV: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482 (80.1%) of MSM (50.4% within last 3 months)</a:t>
            </a:r>
          </a:p>
          <a:p>
            <a:pPr lvl="1"/>
            <a:r>
              <a:rPr lang="en-GB" dirty="0" smtClean="0"/>
              <a:t>117 (42.5%) of M heterosexuals</a:t>
            </a:r>
          </a:p>
          <a:p>
            <a:pPr lvl="1"/>
            <a:r>
              <a:rPr lang="en-GB" dirty="0" smtClean="0"/>
              <a:t>192 (47.4%) of F heterosexuals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49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Current  quality Standard –(Standards for management of STIs)-Offer of  HIV tests – 97% -  uptake 80%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Nil standard  as regards HIV  test refusal and further action (see Miller, Clarke , Patel et al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)-  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76%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record underlying reasons. 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63%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offered less invasive option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Evidence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show that  of  MSM diagnosed with HIV in UK sexual health clinics with a prior clinic attendance, 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23.7%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were not tested for HIV  (Clarke  -poster EACS)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60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Time since most recent test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7992887" cy="5220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58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Documentation of reasons for not testing for HIV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en-GB" dirty="0" smtClean="0"/>
              <a:t>774 (60.4%) of all patients had a reason for not testing documented in the record: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422 (70.1%) of MSM</a:t>
            </a:r>
          </a:p>
          <a:p>
            <a:pPr lvl="1"/>
            <a:r>
              <a:rPr lang="en-GB" dirty="0" smtClean="0"/>
              <a:t>144 (52.4%) of M heterosexuals</a:t>
            </a:r>
          </a:p>
          <a:p>
            <a:pPr lvl="1"/>
            <a:r>
              <a:rPr lang="en-GB" dirty="0" smtClean="0"/>
              <a:t>208 (51.4%) of F heterosexuals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6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Recording of reasons by site policy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268760"/>
            <a:ext cx="7938231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3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Reasons for not testing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638132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NB: more than one reason could be selected.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76" y="1052736"/>
            <a:ext cx="8153067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335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Time since previous test, among those not testing for this reason</a:t>
            </a:r>
            <a:endParaRPr lang="en-GB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1998"/>
            <a:ext cx="7920880" cy="517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77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Window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Of 119 individuals not tested because of “recent exposure – in window period”, last exposure was:</a:t>
            </a:r>
          </a:p>
          <a:p>
            <a:endParaRPr lang="en-GB" dirty="0"/>
          </a:p>
          <a:p>
            <a:pPr lvl="1"/>
            <a:r>
              <a:rPr lang="en-GB" dirty="0"/>
              <a:t>106 (89.1%) less than 4 weeks previously</a:t>
            </a:r>
          </a:p>
          <a:p>
            <a:pPr lvl="1"/>
            <a:r>
              <a:rPr lang="en-GB" dirty="0"/>
              <a:t>9 (7.6%) 4-8 weeks previously.</a:t>
            </a:r>
          </a:p>
          <a:p>
            <a:pPr lvl="1"/>
            <a:endParaRPr lang="en-GB" dirty="0"/>
          </a:p>
          <a:p>
            <a:r>
              <a:rPr lang="en-GB" b="1" dirty="0"/>
              <a:t>However, 21 (17.6%) had other earlier risk(s) of HIV not covered by a previous </a:t>
            </a:r>
            <a:r>
              <a:rPr lang="en-GB" b="1" dirty="0" smtClean="0"/>
              <a:t>tes</a:t>
            </a:r>
            <a:r>
              <a:rPr lang="en-GB" dirty="0" smtClean="0"/>
              <a:t>t (12/21- MSM). </a:t>
            </a:r>
            <a:r>
              <a:rPr lang="en-GB" dirty="0"/>
              <a:t>5 of these 21 also had other reasons given (recent previous test or did not wish to be tested for HIV).</a:t>
            </a:r>
          </a:p>
        </p:txBody>
      </p:sp>
    </p:spTree>
    <p:extLst>
      <p:ext uri="{BB962C8B-B14F-4D97-AF65-F5344CB8AC3E}">
        <p14:creationId xmlns:p14="http://schemas.microsoft.com/office/powerpoint/2010/main" val="1655895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Alternatives to venepuncture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26 (14.5%) of 179 individuals who declined venepuncture had been offered an alternative: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24 </a:t>
            </a:r>
            <a:r>
              <a:rPr lang="en-GB" dirty="0" err="1" smtClean="0"/>
              <a:t>fingerprick</a:t>
            </a:r>
            <a:endParaRPr lang="en-GB" dirty="0" smtClean="0"/>
          </a:p>
          <a:p>
            <a:pPr lvl="1"/>
            <a:r>
              <a:rPr lang="en-GB" dirty="0" smtClean="0"/>
              <a:t>2 both </a:t>
            </a:r>
            <a:r>
              <a:rPr lang="en-GB" dirty="0" err="1" smtClean="0"/>
              <a:t>fingerprick</a:t>
            </a:r>
            <a:r>
              <a:rPr lang="en-GB" dirty="0" smtClean="0"/>
              <a:t> and oral fluid.</a:t>
            </a:r>
          </a:p>
          <a:p>
            <a:pPr lvl="1"/>
            <a:endParaRPr lang="en-GB" dirty="0"/>
          </a:p>
          <a:p>
            <a:r>
              <a:rPr lang="en-GB" dirty="0" smtClean="0"/>
              <a:t>7 of these 26 individuals also had other reasons reported (recent previous test and/or did not wish to be tested for HIV).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257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Provision of information about other ways of accessing HIV testing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070953"/>
              </p:ext>
            </p:extLst>
          </p:nvPr>
        </p:nvGraphicFramePr>
        <p:xfrm>
          <a:off x="467544" y="2492896"/>
          <a:ext cx="82296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224136"/>
                <a:gridCol w="1800200"/>
                <a:gridCol w="1656184"/>
                <a:gridCol w="1100808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MSM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about community/voluntary providers of testing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6.3%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3.5%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about home testing/sampling kits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1.1%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5949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Follow-up action planned or undertaken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70375"/>
              </p:ext>
            </p:extLst>
          </p:nvPr>
        </p:nvGraphicFramePr>
        <p:xfrm>
          <a:off x="467544" y="1772816"/>
          <a:ext cx="8229600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224136"/>
                <a:gridCol w="1800200"/>
                <a:gridCol w="1656184"/>
                <a:gridCol w="1100808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MSM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 heterosexual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Offer of testing after future episode of risk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19.4%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14.4%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Re-call for testing at a later 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12.3%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6.2%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7.9%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9.6%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Record flagged  to discuss at next attendance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5.2%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6.3%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HA/other clinician to call patient to discuss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6.6%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5.5%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Offer of annual testing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2.5%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Other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15.9%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7.9%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12.0%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47.0%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73.1%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68.4%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59.4%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037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Chemsex</a:t>
            </a:r>
            <a:r>
              <a:rPr lang="en-GB" dirty="0" smtClean="0"/>
              <a:t> – no enquiry in 76.5% of MSM patients  </a:t>
            </a:r>
          </a:p>
          <a:p>
            <a:r>
              <a:rPr lang="en-GB" dirty="0" smtClean="0"/>
              <a:t>Having policy in place correlated with more enquiries in all categories            </a:t>
            </a:r>
          </a:p>
          <a:p>
            <a:r>
              <a:rPr lang="en-GB" dirty="0" smtClean="0"/>
              <a:t>Nil policy as regards HIV test refusal in clinics – 13.4% (MSM)   and 18.3% (Heterosexuals).-Case note review showed better performance when policy in place </a:t>
            </a:r>
          </a:p>
          <a:p>
            <a:r>
              <a:rPr lang="en-GB" dirty="0" smtClean="0"/>
              <a:t>POCT available in 61.3% of </a:t>
            </a:r>
            <a:r>
              <a:rPr lang="en-GB" dirty="0" smtClean="0"/>
              <a:t>clinics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8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BASHH </a:t>
            </a:r>
            <a:r>
              <a:rPr lang="en-GB" dirty="0"/>
              <a:t>guideline- Assessment of alcohol and recreational </a:t>
            </a:r>
            <a:r>
              <a:rPr lang="en-GB" dirty="0" smtClean="0"/>
              <a:t>drug</a:t>
            </a:r>
          </a:p>
          <a:p>
            <a:r>
              <a:rPr lang="en-GB" dirty="0" err="1" smtClean="0"/>
              <a:t>Chemsex</a:t>
            </a:r>
            <a:r>
              <a:rPr lang="en-GB" dirty="0" smtClean="0"/>
              <a:t> was associated with a threefold increase in the odds of having </a:t>
            </a:r>
            <a:r>
              <a:rPr lang="en-GB" dirty="0" err="1" smtClean="0"/>
              <a:t>serodiscordant</a:t>
            </a:r>
            <a:r>
              <a:rPr lang="en-GB" dirty="0" smtClean="0"/>
              <a:t> </a:t>
            </a:r>
            <a:r>
              <a:rPr lang="en-GB" dirty="0" err="1" smtClean="0"/>
              <a:t>condomless</a:t>
            </a:r>
            <a:r>
              <a:rPr lang="en-GB" dirty="0" smtClean="0"/>
              <a:t> sex and a 7.4-fold increase in the risk of sex with a risk of HIV transmission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0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21 (17.6%) </a:t>
            </a:r>
            <a:r>
              <a:rPr lang="en-GB" dirty="0" smtClean="0"/>
              <a:t>not tested because “in window period” had earlier risks </a:t>
            </a:r>
            <a:r>
              <a:rPr lang="en-GB" dirty="0"/>
              <a:t>not covered  by a previous test  </a:t>
            </a:r>
            <a:r>
              <a:rPr lang="en-GB" dirty="0" smtClean="0"/>
              <a:t>(2% of </a:t>
            </a:r>
            <a:r>
              <a:rPr lang="en-GB" dirty="0"/>
              <a:t>overall MSM  sample)</a:t>
            </a:r>
          </a:p>
          <a:p>
            <a:r>
              <a:rPr lang="en-GB" dirty="0"/>
              <a:t>No follow up for test refusal in 49% MSM, 67% heterosexual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08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Emphasis as regards  adoption of universal  alcohol  risk assessment  , recreational drug history and </a:t>
            </a:r>
            <a:r>
              <a:rPr lang="en-GB" dirty="0" err="1" smtClean="0"/>
              <a:t>chemsex</a:t>
            </a:r>
            <a:r>
              <a:rPr lang="en-GB" dirty="0" smtClean="0"/>
              <a:t>  (MSM)</a:t>
            </a:r>
          </a:p>
          <a:p>
            <a:r>
              <a:rPr lang="en-GB" dirty="0" smtClean="0"/>
              <a:t>Agreed practice/guideline as regards actions  on HIV test refusal  -  recording reasons for refusal</a:t>
            </a:r>
          </a:p>
          <a:p>
            <a:r>
              <a:rPr lang="en-GB" dirty="0" smtClean="0"/>
              <a:t> offer of POCT</a:t>
            </a:r>
          </a:p>
          <a:p>
            <a:r>
              <a:rPr lang="en-GB" dirty="0" smtClean="0"/>
              <a:t> active follow up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Audit on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STI/HIV screening  and screening for  management of possible problems associated with alcohol, recreational drugs and </a:t>
            </a:r>
            <a:r>
              <a:rPr lang="en-GB" dirty="0" err="1"/>
              <a:t>chemsex</a:t>
            </a:r>
            <a:endParaRPr lang="en-GB" dirty="0"/>
          </a:p>
          <a:p>
            <a:pPr lvl="0"/>
            <a:r>
              <a:rPr lang="en-GB" dirty="0"/>
              <a:t>Management of individuals who refuse HIV testing</a:t>
            </a:r>
          </a:p>
        </p:txBody>
      </p:sp>
    </p:spTree>
    <p:extLst>
      <p:ext uri="{BB962C8B-B14F-4D97-AF65-F5344CB8AC3E}">
        <p14:creationId xmlns:p14="http://schemas.microsoft.com/office/powerpoint/2010/main" val="382365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85794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en-GB" dirty="0"/>
              <a:t>Case note </a:t>
            </a:r>
            <a:r>
              <a:rPr lang="en-GB" dirty="0" smtClean="0"/>
              <a:t>audit- STI screen/alcohol/recreational drugs/</a:t>
            </a:r>
            <a:r>
              <a:rPr lang="en-GB" dirty="0" err="1" smtClean="0"/>
              <a:t>chemsex</a:t>
            </a:r>
            <a:r>
              <a:rPr lang="en-GB" dirty="0" smtClean="0"/>
              <a:t> </a:t>
            </a:r>
            <a:r>
              <a:rPr lang="en-GB" dirty="0" err="1" smtClean="0"/>
              <a:t>histoy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286124"/>
            <a:ext cx="8329642" cy="4000528"/>
          </a:xfrm>
        </p:spPr>
        <p:txBody>
          <a:bodyPr>
            <a:normAutofit/>
          </a:bodyPr>
          <a:lstStyle/>
          <a:p>
            <a:r>
              <a:rPr lang="en-GB" i="1" dirty="0" smtClean="0"/>
              <a:t>20 </a:t>
            </a:r>
            <a:r>
              <a:rPr lang="en-GB" i="1" dirty="0"/>
              <a:t>MSM attenders who are not known to be HIV positive, </a:t>
            </a:r>
            <a:r>
              <a:rPr lang="en-GB" b="1" i="1" dirty="0"/>
              <a:t>and</a:t>
            </a:r>
            <a:endParaRPr lang="en-GB" dirty="0"/>
          </a:p>
          <a:p>
            <a:r>
              <a:rPr lang="en-GB" i="1" dirty="0"/>
              <a:t>20 heterosexual attenders who are not known to be HIV positive and who have tested positive for chlamydia and/or gonorrhoea during the audited episode of care.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5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Case note </a:t>
            </a:r>
            <a:r>
              <a:rPr lang="en-GB" dirty="0" smtClean="0"/>
              <a:t>Audit- patients not tested for HIV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i="1" dirty="0" smtClean="0"/>
              <a:t>5 </a:t>
            </a:r>
            <a:r>
              <a:rPr lang="en-GB" i="1" dirty="0"/>
              <a:t>MSM attenders who are not known to be HIV positive and who have not had an HIV test during the audited episode of care (they may have been previously tested), </a:t>
            </a:r>
            <a:r>
              <a:rPr lang="en-GB" b="1" i="1" dirty="0"/>
              <a:t>and</a:t>
            </a:r>
            <a:endParaRPr lang="en-GB" dirty="0"/>
          </a:p>
          <a:p>
            <a:r>
              <a:rPr lang="en-GB" i="1" dirty="0"/>
              <a:t>5 heterosexual </a:t>
            </a:r>
            <a:r>
              <a:rPr lang="en-GB" i="1" dirty="0" err="1"/>
              <a:t>attenders</a:t>
            </a:r>
            <a:r>
              <a:rPr lang="en-GB" i="1" dirty="0"/>
              <a:t> who are not known to be HIV positive and who have tested positive for </a:t>
            </a:r>
            <a:r>
              <a:rPr lang="en-GB" i="1" dirty="0" err="1"/>
              <a:t>chlamydia</a:t>
            </a:r>
            <a:r>
              <a:rPr lang="en-GB" i="1" dirty="0"/>
              <a:t> and/or gonorrhoea but have not had an HIV test during the audited episode of care (again, they may have been previously </a:t>
            </a:r>
            <a:r>
              <a:rPr lang="en-GB" i="1" dirty="0" smtClean="0"/>
              <a:t>tested)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14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Survey: 142 services of which 88 (62%) level 3 (GUM) and 54 (38%) levels 3 &amp; 2 (eg integrated)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862893"/>
              </p:ext>
            </p:extLst>
          </p:nvPr>
        </p:nvGraphicFramePr>
        <p:xfrm>
          <a:off x="611560" y="2636912"/>
          <a:ext cx="7848870" cy="3168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162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162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55052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Case note </a:t>
                      </a:r>
                      <a:r>
                        <a:rPr lang="en-GB" sz="2400" b="1" dirty="0"/>
                        <a:t>reviews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SH screening and risk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Patients not tested for HIV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3324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5493 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1282 (100%)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3324">
                <a:tc>
                  <a:txBody>
                    <a:bodyPr/>
                    <a:lstStyle/>
                    <a:p>
                      <a:r>
                        <a:rPr lang="en-GB" sz="2400" dirty="0"/>
                        <a:t>MSM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2790 (51%)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602 (47%)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3324">
                <a:tc>
                  <a:txBody>
                    <a:bodyPr/>
                    <a:lstStyle/>
                    <a:p>
                      <a:r>
                        <a:rPr lang="en-GB" sz="2400" dirty="0"/>
                        <a:t>M heterosexual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1296 (24%)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275</a:t>
                      </a:r>
                      <a:r>
                        <a:rPr lang="en-GB" sz="2400" baseline="0" dirty="0"/>
                        <a:t> (21%)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3324">
                <a:tc>
                  <a:txBody>
                    <a:bodyPr/>
                    <a:lstStyle/>
                    <a:p>
                      <a:r>
                        <a:rPr lang="en-GB" sz="2400" dirty="0"/>
                        <a:t>F heterosexual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1408 (26%)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405 (32%)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3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Policy to routinely take risk history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1189"/>
            <a:ext cx="8280920" cy="541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5796136" y="3789040"/>
            <a:ext cx="2376264" cy="1224136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43%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7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of screening tools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070758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ALCOHOL- FAST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Other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 standard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Rec drugs- 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Chem</a:t>
                      </a:r>
                      <a:r>
                        <a:rPr lang="en-GB" dirty="0"/>
                        <a:t>  sex 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2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1434</Words>
  <Application>Microsoft Office PowerPoint</Application>
  <PresentationFormat>On-screen Show (4:3)</PresentationFormat>
  <Paragraphs>244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BASHH 2016 national audit: STI screening and risk assessment policy survey </vt:lpstr>
      <vt:lpstr>Background</vt:lpstr>
      <vt:lpstr>Background</vt:lpstr>
      <vt:lpstr>Audit on Policy</vt:lpstr>
      <vt:lpstr>Case note audit- STI screen/alcohol/recreational drugs/chemsex histoy</vt:lpstr>
      <vt:lpstr>Case note Audit- patients not tested for HIV</vt:lpstr>
      <vt:lpstr>Participation</vt:lpstr>
      <vt:lpstr>Policy to routinely take risk history</vt:lpstr>
      <vt:lpstr>Use of screening tools</vt:lpstr>
      <vt:lpstr>Agreed common pathway for patients disclosing substance abuse</vt:lpstr>
      <vt:lpstr>Case note review- sexual health screening and risk assessment</vt:lpstr>
      <vt:lpstr>Risk history-seeking</vt:lpstr>
      <vt:lpstr>History-seeking by patient type</vt:lpstr>
      <vt:lpstr>History-seeking by site policy</vt:lpstr>
      <vt:lpstr>Policy on managing  HIV test refusals</vt:lpstr>
      <vt:lpstr>Recording reasons for refusal of venepuncture </vt:lpstr>
      <vt:lpstr>Patients not tested for HIV during the current episode of care</vt:lpstr>
      <vt:lpstr>Whether HIV test offered</vt:lpstr>
      <vt:lpstr>Whether previously tested for HIV</vt:lpstr>
      <vt:lpstr>Time since most recent test</vt:lpstr>
      <vt:lpstr>Documentation of reasons for not testing for HIV</vt:lpstr>
      <vt:lpstr>Recording of reasons by site policy</vt:lpstr>
      <vt:lpstr>Reasons for not testing</vt:lpstr>
      <vt:lpstr>Time since previous test, among those not testing for this reason</vt:lpstr>
      <vt:lpstr>Window period</vt:lpstr>
      <vt:lpstr>Alternatives to venepuncture</vt:lpstr>
      <vt:lpstr>Provision of information about other ways of accessing HIV testing</vt:lpstr>
      <vt:lpstr>Follow-up action planned or undertaken</vt:lpstr>
      <vt:lpstr>Conclusions</vt:lpstr>
      <vt:lpstr>Conclusions</vt:lpstr>
      <vt:lpstr>Recommendations</vt:lpstr>
    </vt:vector>
  </TitlesOfParts>
  <Company>WHITS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Audit on HIV testing and risk assessment of drug/alcohol usage</dc:title>
  <dc:creator>Bhaduri, Sumit (Arrowside (ALX))</dc:creator>
  <cp:lastModifiedBy>Hilary</cp:lastModifiedBy>
  <cp:revision>84</cp:revision>
  <dcterms:created xsi:type="dcterms:W3CDTF">2016-03-28T08:22:07Z</dcterms:created>
  <dcterms:modified xsi:type="dcterms:W3CDTF">2016-06-07T12:37:42Z</dcterms:modified>
</cp:coreProperties>
</file>